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56" r:id="rId5"/>
    <p:sldId id="257" r:id="rId6"/>
    <p:sldId id="261" r:id="rId7"/>
    <p:sldId id="262" r:id="rId8"/>
    <p:sldId id="264" r:id="rId9"/>
    <p:sldId id="265" r:id="rId10"/>
    <p:sldId id="263" r:id="rId11"/>
  </p:sldIdLst>
  <p:sldSz cx="12192000" cy="6858000"/>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AE841A-71B7-4904-A09B-A04B48C3BE84}" v="3" dt="2021-11-01T18:14:15.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40" d="100"/>
          <a:sy n="40" d="100"/>
        </p:scale>
        <p:origin x="44" y="6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11/2/2021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DFF4-D6CC-43C3-9536-B308844B5913}"/>
              </a:ext>
            </a:extLst>
          </p:cNvPr>
          <p:cNvSpPr>
            <a:spLocks noGrp="1"/>
          </p:cNvSpPr>
          <p:nvPr>
            <p:ph type="ctrTitle"/>
          </p:nvPr>
        </p:nvSpPr>
        <p:spPr>
          <a:xfrm>
            <a:off x="923588" y="1905001"/>
            <a:ext cx="10058400" cy="2570746"/>
          </a:xfrm>
        </p:spPr>
        <p:txBody>
          <a:bodyPr>
            <a:normAutofit/>
          </a:bodyPr>
          <a:lstStyle/>
          <a:p>
            <a:pPr algn="ctr" fontAlgn="base"/>
            <a:r>
              <a:rPr lang="en-GB" sz="2400" b="1" i="0" dirty="0">
                <a:solidFill>
                  <a:srgbClr val="000000"/>
                </a:solidFill>
                <a:effectLst/>
                <a:latin typeface="Arial" panose="020B0604020202020204" pitchFamily="34" charset="0"/>
                <a:cs typeface="Arial" panose="020B0604020202020204" pitchFamily="34" charset="0"/>
              </a:rPr>
              <a:t>The Impact of Dementia among Black and Ethnic groups in comparison to White older people in the UK </a:t>
            </a:r>
            <a:br>
              <a:rPr lang="en-GB" sz="2400" b="1" i="0" dirty="0">
                <a:solidFill>
                  <a:srgbClr val="000000"/>
                </a:solidFill>
                <a:effectLst/>
                <a:latin typeface="Arial" panose="020B0604020202020204" pitchFamily="34" charset="0"/>
                <a:cs typeface="Arial" panose="020B0604020202020204" pitchFamily="34" charset="0"/>
              </a:rPr>
            </a:br>
            <a:br>
              <a:rPr lang="en-GB" sz="2400" b="1" i="0" dirty="0">
                <a:solidFill>
                  <a:srgbClr val="000000"/>
                </a:solidFill>
                <a:effectLst/>
                <a:latin typeface="Arial" panose="020B0604020202020204" pitchFamily="34" charset="0"/>
                <a:cs typeface="Arial" panose="020B0604020202020204" pitchFamily="34" charset="0"/>
              </a:rPr>
            </a:br>
            <a:r>
              <a:rPr lang="en-GB" sz="2400" b="1" i="0" dirty="0">
                <a:solidFill>
                  <a:srgbClr val="000000"/>
                </a:solidFill>
                <a:effectLst/>
                <a:latin typeface="Arial" panose="020B0604020202020204" pitchFamily="34" charset="0"/>
                <a:cs typeface="Arial" panose="020B0604020202020204" pitchFamily="34" charset="0"/>
              </a:rPr>
              <a:t>Keren Godson Cofie - 1809329</a:t>
            </a:r>
            <a:br>
              <a:rPr lang="en-GB" sz="2400" b="1" i="0" dirty="0">
                <a:solidFill>
                  <a:srgbClr val="000000"/>
                </a:solidFill>
                <a:effectLst/>
                <a:latin typeface="Arial" panose="020B0604020202020204" pitchFamily="34" charset="0"/>
                <a:cs typeface="Arial" panose="020B0604020202020204" pitchFamily="34" charset="0"/>
              </a:rPr>
            </a:br>
            <a:endParaRPr lang="en-GB" sz="2400" b="1"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0835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CC1D57-B828-4F4A-B788-C13FE9C6F7F7}"/>
              </a:ext>
            </a:extLst>
          </p:cNvPr>
          <p:cNvSpPr>
            <a:spLocks noGrp="1"/>
          </p:cNvSpPr>
          <p:nvPr>
            <p:ph idx="1"/>
          </p:nvPr>
        </p:nvSpPr>
        <p:spPr>
          <a:xfrm>
            <a:off x="545432" y="1636294"/>
            <a:ext cx="10579768" cy="4283243"/>
          </a:xfrm>
        </p:spPr>
        <p:txBody>
          <a:bodyPr>
            <a:normAutofit/>
          </a:bodyPr>
          <a:lstStyle/>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Main areas of interest: Dementia, Mental Health, Health and Social Care, Social Services </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The main thing I want to get out of this module is for Black and Ethnic older people to have easier access to healthcare services, and to be able to understand the importance of early intervention among this population group. </a:t>
            </a:r>
          </a:p>
          <a:p>
            <a:pPr marL="0" indent="0" algn="just">
              <a:buNone/>
            </a:pPr>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The aim of the research is a mixture of comparison, investigation and wanting to improve. The aim of this project is to investigate how dementia is more prevalent among BAME groups in comparison to older white people in the UK.</a:t>
            </a:r>
          </a:p>
          <a:p>
            <a:pPr algn="just"/>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421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7F170-5D4F-4723-AFA9-13372FCD1A00}"/>
              </a:ext>
            </a:extLst>
          </p:cNvPr>
          <p:cNvSpPr>
            <a:spLocks noGrp="1"/>
          </p:cNvSpPr>
          <p:nvPr>
            <p:ph type="title"/>
          </p:nvPr>
        </p:nvSpPr>
        <p:spPr/>
        <p:txBody>
          <a:bodyPr>
            <a:noAutofit/>
          </a:bodyPr>
          <a:lstStyle/>
          <a:p>
            <a:pPr algn="ctr"/>
            <a:r>
              <a:rPr lang="en-GB" sz="2000" dirty="0">
                <a:latin typeface="Arial" panose="020B0604020202020204" pitchFamily="34" charset="0"/>
                <a:cs typeface="Arial" panose="020B0604020202020204" pitchFamily="34" charset="0"/>
              </a:rPr>
              <a:t>Objectives </a:t>
            </a:r>
          </a:p>
        </p:txBody>
      </p:sp>
      <p:sp>
        <p:nvSpPr>
          <p:cNvPr id="3" name="Content Placeholder 2">
            <a:extLst>
              <a:ext uri="{FF2B5EF4-FFF2-40B4-BE49-F238E27FC236}">
                <a16:creationId xmlns:a16="http://schemas.microsoft.com/office/drawing/2014/main" id="{D2128426-C041-4BCF-9279-48699E7D12E4}"/>
              </a:ext>
            </a:extLst>
          </p:cNvPr>
          <p:cNvSpPr>
            <a:spLocks noGrp="1"/>
          </p:cNvSpPr>
          <p:nvPr>
            <p:ph idx="1"/>
          </p:nvPr>
        </p:nvSpPr>
        <p:spPr>
          <a:xfrm>
            <a:off x="962526" y="2165684"/>
            <a:ext cx="10347159" cy="3689684"/>
          </a:xfrm>
        </p:spPr>
        <p:txBody>
          <a:bodyPr>
            <a:normAutofit/>
          </a:bodyPr>
          <a:lstStyle/>
          <a:p>
            <a:r>
              <a:rPr lang="en-GB" sz="1800" dirty="0">
                <a:latin typeface="Arial" panose="020B0604020202020204" pitchFamily="34" charset="0"/>
                <a:cs typeface="Arial" panose="020B0604020202020204" pitchFamily="34" charset="0"/>
              </a:rPr>
              <a:t>Objective 1: To define and examine how dementia is more prevalent among BAME communities in the UK than in white older people </a:t>
            </a:r>
          </a:p>
          <a:p>
            <a:r>
              <a:rPr lang="en-GB" sz="1800" dirty="0">
                <a:latin typeface="Arial" panose="020B0604020202020204" pitchFamily="34" charset="0"/>
                <a:cs typeface="Arial" panose="020B0604020202020204" pitchFamily="34" charset="0"/>
              </a:rPr>
              <a:t>Objective 2: To analyse where there are gaps in literature (if/what things have changed, if/what things haven’t changed). </a:t>
            </a:r>
          </a:p>
          <a:p>
            <a:r>
              <a:rPr lang="en-GB" sz="1800" dirty="0">
                <a:latin typeface="Arial" panose="020B0604020202020204" pitchFamily="34" charset="0"/>
                <a:cs typeface="Arial" panose="020B0604020202020204" pitchFamily="34" charset="0"/>
              </a:rPr>
              <a:t>Objective 3: To evaluate the key public health issues around dementia and its links to the stigmatisation of BAME health inequalities </a:t>
            </a:r>
          </a:p>
          <a:p>
            <a:r>
              <a:rPr lang="en-GB" sz="1800" dirty="0">
                <a:latin typeface="Arial" panose="020B0604020202020204" pitchFamily="34" charset="0"/>
                <a:cs typeface="Arial" panose="020B0604020202020204" pitchFamily="34" charset="0"/>
              </a:rPr>
              <a:t>Objective 4: To provide recommendations for improvement for services, service providers, government and community level </a:t>
            </a:r>
          </a:p>
          <a:p>
            <a:endParaRPr lang="en-GB" dirty="0"/>
          </a:p>
        </p:txBody>
      </p:sp>
    </p:spTree>
    <p:extLst>
      <p:ext uri="{BB962C8B-B14F-4D97-AF65-F5344CB8AC3E}">
        <p14:creationId xmlns:p14="http://schemas.microsoft.com/office/powerpoint/2010/main" val="1039349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A38BDF0-83DC-4304-BBD3-DA276BED41D0}"/>
              </a:ext>
            </a:extLst>
          </p:cNvPr>
          <p:cNvSpPr>
            <a:spLocks noGrp="1"/>
          </p:cNvSpPr>
          <p:nvPr>
            <p:ph idx="1"/>
          </p:nvPr>
        </p:nvSpPr>
        <p:spPr>
          <a:xfrm>
            <a:off x="1097280" y="1122947"/>
            <a:ext cx="10058400" cy="4746145"/>
          </a:xfrm>
        </p:spPr>
        <p:txBody>
          <a:bodyPr/>
          <a:lstStyle/>
          <a:p>
            <a:pPr algn="ctr"/>
            <a:r>
              <a:rPr lang="en-GB" sz="2400" b="1" dirty="0"/>
              <a:t>Background: </a:t>
            </a:r>
          </a:p>
          <a:p>
            <a:endParaRPr lang="en-GB" dirty="0"/>
          </a:p>
          <a:p>
            <a:r>
              <a:rPr lang="en-GB" dirty="0"/>
              <a:t>In the UK, there has been very little research and work done on the impact of dementia within black and ethnic minority communities. Although there have been indications of dementia prevalence increasing among BAME and South Asian populations in comparison to white older people (Turner et al, 2012). In addition, the age of onset is lower for Black African-Caribbean groups than the White UK population. These groups are also more likely to suffer high blood pressure, which suggests that the increased risk of vascular dementia contributes to increased prevalence of dementia (Bhattacharyya, 2012). </a:t>
            </a:r>
          </a:p>
          <a:p>
            <a:endParaRPr lang="en-GB" dirty="0"/>
          </a:p>
        </p:txBody>
      </p:sp>
    </p:spTree>
    <p:extLst>
      <p:ext uri="{BB962C8B-B14F-4D97-AF65-F5344CB8AC3E}">
        <p14:creationId xmlns:p14="http://schemas.microsoft.com/office/powerpoint/2010/main" val="3469723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88790F-5BB3-4D58-8503-3607CB12CF8E}"/>
              </a:ext>
            </a:extLst>
          </p:cNvPr>
          <p:cNvSpPr>
            <a:spLocks noGrp="1"/>
          </p:cNvSpPr>
          <p:nvPr>
            <p:ph idx="1"/>
          </p:nvPr>
        </p:nvSpPr>
        <p:spPr>
          <a:xfrm>
            <a:off x="1097280" y="1411705"/>
            <a:ext cx="10058400" cy="4457387"/>
          </a:xfrm>
        </p:spPr>
        <p:txBody>
          <a:bodyPr/>
          <a:lstStyle/>
          <a:p>
            <a:pPr algn="ctr"/>
            <a:r>
              <a:rPr lang="en-GB" sz="2400" b="1" dirty="0"/>
              <a:t>Methods: </a:t>
            </a:r>
          </a:p>
          <a:p>
            <a:r>
              <a:rPr lang="en-GB" dirty="0"/>
              <a:t>I will be doing secondary research and secondary data for my literature review. </a:t>
            </a:r>
          </a:p>
          <a:p>
            <a:r>
              <a:rPr lang="en-GB" dirty="0"/>
              <a:t>I will be splitting my dissertation into several sections. Within the first few weeks, I will be researching relevant sources I want to use, preferably through google scholar. I will also check what academic articles my university has around this topic. </a:t>
            </a:r>
          </a:p>
          <a:p>
            <a:r>
              <a:rPr lang="en-GB" dirty="0"/>
              <a:t>I will be looking at academic journals for example on PubMed. Official websites that include UK data and background information such as GOV.uk, NHS and Public Health England will also be used.</a:t>
            </a:r>
          </a:p>
          <a:p>
            <a:endParaRPr lang="en-GB" dirty="0"/>
          </a:p>
        </p:txBody>
      </p:sp>
    </p:spTree>
    <p:extLst>
      <p:ext uri="{BB962C8B-B14F-4D97-AF65-F5344CB8AC3E}">
        <p14:creationId xmlns:p14="http://schemas.microsoft.com/office/powerpoint/2010/main" val="1259282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CE6C4E-D915-4B28-839B-AA5CAF682B52}"/>
              </a:ext>
            </a:extLst>
          </p:cNvPr>
          <p:cNvSpPr>
            <a:spLocks noGrp="1"/>
          </p:cNvSpPr>
          <p:nvPr>
            <p:ph idx="1"/>
          </p:nvPr>
        </p:nvSpPr>
        <p:spPr>
          <a:xfrm>
            <a:off x="1097280" y="1491917"/>
            <a:ext cx="10003857" cy="4377176"/>
          </a:xfrm>
        </p:spPr>
        <p:txBody>
          <a:bodyPr/>
          <a:lstStyle/>
          <a:p>
            <a:pPr algn="ctr"/>
            <a:r>
              <a:rPr lang="en-GB" sz="2400" b="1" dirty="0"/>
              <a:t>Resources: </a:t>
            </a:r>
          </a:p>
          <a:p>
            <a:r>
              <a:rPr lang="en-GB" dirty="0"/>
              <a:t>Online resources such as research articles from PubMed, Gov websites such as Public Health England, and the NHS, UK data statistics for more background understanding of the topic. Module information on Moodle to understand more of the structure. I am most confident about researching more into my topic more as I find it interesting.</a:t>
            </a:r>
          </a:p>
          <a:p>
            <a:endParaRPr lang="en-GB" dirty="0"/>
          </a:p>
        </p:txBody>
      </p:sp>
    </p:spTree>
    <p:extLst>
      <p:ext uri="{BB962C8B-B14F-4D97-AF65-F5344CB8AC3E}">
        <p14:creationId xmlns:p14="http://schemas.microsoft.com/office/powerpoint/2010/main" val="2565327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F5D88-11CB-4AF6-950C-20B04B8499D8}"/>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Timescale </a:t>
            </a:r>
          </a:p>
        </p:txBody>
      </p:sp>
      <p:sp>
        <p:nvSpPr>
          <p:cNvPr id="3" name="Content Placeholder 2">
            <a:extLst>
              <a:ext uri="{FF2B5EF4-FFF2-40B4-BE49-F238E27FC236}">
                <a16:creationId xmlns:a16="http://schemas.microsoft.com/office/drawing/2014/main" id="{C76AD333-6C27-48FE-8BF2-E0064D69209C}"/>
              </a:ext>
            </a:extLst>
          </p:cNvPr>
          <p:cNvSpPr>
            <a:spLocks noGrp="1"/>
          </p:cNvSpPr>
          <p:nvPr>
            <p:ph idx="1"/>
          </p:nvPr>
        </p:nvSpPr>
        <p:spPr/>
        <p:txBody>
          <a:bodyPr/>
          <a:lstStyle/>
          <a:p>
            <a:r>
              <a:rPr lang="en-GB" dirty="0"/>
              <a:t>Month 1: I will start to define the main concepts, why it is important, the structure and aims in chapter 1</a:t>
            </a:r>
          </a:p>
          <a:p>
            <a:r>
              <a:rPr lang="en-GB" dirty="0"/>
              <a:t>Month 2: I will start to discuss the epidemiology of this topic for chapter 2 (the background)</a:t>
            </a:r>
          </a:p>
          <a:p>
            <a:r>
              <a:rPr lang="en-GB" dirty="0"/>
              <a:t>Month 2: I will start data collection on chapter 3 (methods section) </a:t>
            </a:r>
          </a:p>
          <a:p>
            <a:r>
              <a:rPr lang="en-GB" dirty="0"/>
              <a:t>Month 3: I will start chapter 4 (results and discussion) I will spend more time on this section as it is the biggest part (roughly a month and a few weeks)</a:t>
            </a:r>
          </a:p>
          <a:p>
            <a:r>
              <a:rPr lang="en-GB" dirty="0"/>
              <a:t>Month 4: I will start chapter 5 (conclusion and recommendations)</a:t>
            </a:r>
          </a:p>
          <a:p>
            <a:endParaRPr lang="en-GB" dirty="0"/>
          </a:p>
        </p:txBody>
      </p:sp>
    </p:spTree>
    <p:extLst>
      <p:ext uri="{BB962C8B-B14F-4D97-AF65-F5344CB8AC3E}">
        <p14:creationId xmlns:p14="http://schemas.microsoft.com/office/powerpoint/2010/main" val="2181140193"/>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70CA3375182714BA54DFFDDF394CB66" ma:contentTypeVersion="4" ma:contentTypeDescription="Create a new document." ma:contentTypeScope="" ma:versionID="543776a380bb9bfce655154622e01a6a">
  <xsd:schema xmlns:xsd="http://www.w3.org/2001/XMLSchema" xmlns:xs="http://www.w3.org/2001/XMLSchema" xmlns:p="http://schemas.microsoft.com/office/2006/metadata/properties" xmlns:ns3="016e731e-1cc7-4f6a-b7d3-07864f8c4f2a" targetNamespace="http://schemas.microsoft.com/office/2006/metadata/properties" ma:root="true" ma:fieldsID="7cde7695f6ab44e00cc07be2af2edc71" ns3:_="">
    <xsd:import namespace="016e731e-1cc7-4f6a-b7d3-07864f8c4f2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6e731e-1cc7-4f6a-b7d3-07864f8c4f2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16e731e-1cc7-4f6a-b7d3-07864f8c4f2a" xsi:nil="true"/>
  </documentManagement>
</p:properties>
</file>

<file path=customXml/itemProps1.xml><?xml version="1.0" encoding="utf-8"?>
<ds:datastoreItem xmlns:ds="http://schemas.openxmlformats.org/officeDocument/2006/customXml" ds:itemID="{91203751-5572-4664-8AA5-D159D13C2F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6e731e-1cc7-4f6a-b7d3-07864f8c4f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3.xml><?xml version="1.0" encoding="utf-8"?>
<ds:datastoreItem xmlns:ds="http://schemas.openxmlformats.org/officeDocument/2006/customXml" ds:itemID="{84F503EC-3FFF-4193-A86F-39150E2BAC75}">
  <ds:schemaRefs>
    <ds:schemaRef ds:uri="http://schemas.microsoft.com/office/2006/documentManagement/types"/>
    <ds:schemaRef ds:uri="http://purl.org/dc/terms/"/>
    <ds:schemaRef ds:uri="http://schemas.microsoft.com/office/infopath/2007/PartnerControls"/>
    <ds:schemaRef ds:uri="http://purl.org/dc/dcmitype/"/>
    <ds:schemaRef ds:uri="http://schemas.microsoft.com/office/2006/metadata/properties"/>
    <ds:schemaRef ds:uri="http://purl.org/dc/elements/1.1/"/>
    <ds:schemaRef ds:uri="http://schemas.openxmlformats.org/package/2006/metadata/core-properties"/>
    <ds:schemaRef ds:uri="016e731e-1cc7-4f6a-b7d3-07864f8c4f2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{40E59AE2-F87B-4F01-98AF-02D1D2EB4F5D}tf11429527_win32</Template>
  <TotalTime>1588</TotalTime>
  <Words>594</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Bookman Old Style</vt:lpstr>
      <vt:lpstr>Calibri</vt:lpstr>
      <vt:lpstr>Franklin Gothic Book</vt:lpstr>
      <vt:lpstr>1_RetrospectVTI</vt:lpstr>
      <vt:lpstr>The Impact of Dementia among Black and Ethnic groups in comparison to White older people in the UK   Keren Godson Cofie - 1809329 </vt:lpstr>
      <vt:lpstr>PowerPoint Presentation</vt:lpstr>
      <vt:lpstr>Objectives </vt:lpstr>
      <vt:lpstr>PowerPoint Presentation</vt:lpstr>
      <vt:lpstr>PowerPoint Presentation</vt:lpstr>
      <vt:lpstr>PowerPoint Presentation</vt:lpstr>
      <vt:lpstr>Timescale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1 – Initial development of the Project Proposal: My Title, Aim and Objectives   </dc:title>
  <dc:creator>Keren Godson Cofie (1809329)</dc:creator>
  <cp:lastModifiedBy>Keren Godson Cofie (1809329)</cp:lastModifiedBy>
  <cp:revision>3</cp:revision>
  <cp:lastPrinted>2021-11-01T18:14:16Z</cp:lastPrinted>
  <dcterms:created xsi:type="dcterms:W3CDTF">2021-10-31T16:18:06Z</dcterms:created>
  <dcterms:modified xsi:type="dcterms:W3CDTF">2021-11-02T14:42:38Z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0x010100370CA3375182714BA54DFFDDF394CB66</vt:lpwstr>
  </property>
</Properties>
</file>