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y="5143500" cx="9144000"/>
  <p:notesSz cx="6858000" cy="9144000"/>
  <p:embeddedFontLst>
    <p:embeddedFont>
      <p:font typeface="Montserrat"/>
      <p:regular r:id="rId18"/>
      <p:bold r:id="rId19"/>
      <p:italic r:id="rId20"/>
      <p:boldItalic r:id="rId21"/>
    </p:embeddedFont>
    <p:embeddedFont>
      <p:font typeface="Lato"/>
      <p:regular r:id="rId22"/>
      <p:bold r:id="rId23"/>
      <p:italic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96469303-2833-4C82-B775-89678BFCB9C2}">
  <a:tblStyle styleId="{96469303-2833-4C82-B775-89678BFCB9C2}"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Montserrat-italic.fntdata"/><Relationship Id="rId22" Type="http://schemas.openxmlformats.org/officeDocument/2006/relationships/font" Target="fonts/Lato-regular.fntdata"/><Relationship Id="rId21" Type="http://schemas.openxmlformats.org/officeDocument/2006/relationships/font" Target="fonts/Montserrat-boldItalic.fntdata"/><Relationship Id="rId24" Type="http://schemas.openxmlformats.org/officeDocument/2006/relationships/font" Target="fonts/Lato-italic.fntdata"/><Relationship Id="rId23" Type="http://schemas.openxmlformats.org/officeDocument/2006/relationships/font" Target="fonts/Lato-bold.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5" Type="http://schemas.openxmlformats.org/officeDocument/2006/relationships/font" Target="fonts/Lato-boldItalic.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font" Target="fonts/Montserrat-bold.fntdata"/><Relationship Id="rId18" Type="http://schemas.openxmlformats.org/officeDocument/2006/relationships/font" Target="fonts/Montserrat-regular.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f88692f930_0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f88692f930_0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gf88692f930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7" name="Google Shape;147;gf88692f930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gf88692f930_1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4" name="Google Shape;154;gf88692f930_1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gf88692f930_1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f88692f930_1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gf88692f930_1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9" name="Google Shape;209;gf88692f930_1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gf88692f930_1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8" name="Google Shape;218;gf88692f930_1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gf88692f930_1_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5" name="Google Shape;225;gf88692f930_1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gf88692f930_1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2" name="Google Shape;232;gf88692f930_1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gf88692f930_1_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1" name="Google Shape;241;gf88692f930_1_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gf88692f930_1_1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7" name="Google Shape;247;gf88692f930_1_1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1.png"/><Relationship Id="rId4" Type="http://schemas.openxmlformats.org/officeDocument/2006/relationships/hyperlink" Target="http://drive.google.com/file/d/18Ukx8b9X-ajpHcwJ9AGnqYj7YCMJ1VRR/view" TargetMode="External"/><Relationship Id="rId5"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hyperlink" Target="https://en.wikipedia.org/wiki/Competitive_Strategy" TargetMode="External"/><Relationship Id="rId4" Type="http://schemas.openxmlformats.org/officeDocument/2006/relationships/image" Target="../media/image19.png"/><Relationship Id="rId5" Type="http://schemas.openxmlformats.org/officeDocument/2006/relationships/hyperlink" Target="http://drive.google.com/file/d/1Gx-eNKwyJobxNEDBuL1TWwrCE_hsS-zw/view" TargetMode="External"/><Relationship Id="rId6"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hyperlink" Target="http://drive.google.com/file/d/1lrniVFKaqqr2CUlO85zUutLvGNmW_04O/view" TargetMode="Externa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1" Type="http://schemas.openxmlformats.org/officeDocument/2006/relationships/image" Target="../media/image8.png"/><Relationship Id="rId10" Type="http://schemas.openxmlformats.org/officeDocument/2006/relationships/image" Target="../media/image15.png"/><Relationship Id="rId13" Type="http://schemas.openxmlformats.org/officeDocument/2006/relationships/image" Target="../media/image4.png"/><Relationship Id="rId12" Type="http://schemas.openxmlformats.org/officeDocument/2006/relationships/image" Target="../media/image11.png"/><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10.png"/><Relationship Id="rId15" Type="http://schemas.openxmlformats.org/officeDocument/2006/relationships/image" Target="../media/image1.png"/><Relationship Id="rId14" Type="http://schemas.openxmlformats.org/officeDocument/2006/relationships/hyperlink" Target="http://drive.google.com/file/d/17d-jQfhngeuIoxhEzdz9DPWsEnyR3LNe/view" TargetMode="External"/><Relationship Id="rId5" Type="http://schemas.openxmlformats.org/officeDocument/2006/relationships/image" Target="../media/image5.png"/><Relationship Id="rId6" Type="http://schemas.openxmlformats.org/officeDocument/2006/relationships/image" Target="../media/image13.png"/><Relationship Id="rId7" Type="http://schemas.openxmlformats.org/officeDocument/2006/relationships/image" Target="../media/image18.png"/><Relationship Id="rId8" Type="http://schemas.openxmlformats.org/officeDocument/2006/relationships/image" Target="../media/image12.png"/></Relationships>
</file>

<file path=ppt/slides/_rels/slide5.xml.rels><?xml version="1.0" encoding="UTF-8" standalone="yes"?><Relationships xmlns="http://schemas.openxmlformats.org/package/2006/relationships"><Relationship Id="rId11" Type="http://schemas.openxmlformats.org/officeDocument/2006/relationships/image" Target="../media/image22.png"/><Relationship Id="rId10" Type="http://schemas.openxmlformats.org/officeDocument/2006/relationships/image" Target="../media/image29.png"/><Relationship Id="rId13" Type="http://schemas.openxmlformats.org/officeDocument/2006/relationships/image" Target="../media/image26.png"/><Relationship Id="rId12" Type="http://schemas.openxmlformats.org/officeDocument/2006/relationships/image" Target="../media/image25.png"/><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4.png"/><Relationship Id="rId4" Type="http://schemas.openxmlformats.org/officeDocument/2006/relationships/image" Target="../media/image17.png"/><Relationship Id="rId9" Type="http://schemas.openxmlformats.org/officeDocument/2006/relationships/image" Target="../media/image9.png"/><Relationship Id="rId15" Type="http://schemas.openxmlformats.org/officeDocument/2006/relationships/image" Target="../media/image1.png"/><Relationship Id="rId14" Type="http://schemas.openxmlformats.org/officeDocument/2006/relationships/hyperlink" Target="http://drive.google.com/file/d/1Um4VSR8UMFLfbv3ksE2ih5e4-vVqiI0A/view" TargetMode="External"/><Relationship Id="rId5" Type="http://schemas.openxmlformats.org/officeDocument/2006/relationships/image" Target="../media/image20.png"/><Relationship Id="rId6" Type="http://schemas.openxmlformats.org/officeDocument/2006/relationships/image" Target="../media/image2.png"/><Relationship Id="rId7" Type="http://schemas.openxmlformats.org/officeDocument/2006/relationships/image" Target="../media/image6.png"/><Relationship Id="rId8" Type="http://schemas.openxmlformats.org/officeDocument/2006/relationships/image" Target="../media/image1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4.png"/><Relationship Id="rId4" Type="http://schemas.openxmlformats.org/officeDocument/2006/relationships/hyperlink" Target="http://drive.google.com/file/d/1mJsVC-7bwhBRSwjHvoArp3oP7Wyx0Fs6/view" TargetMode="External"/><Relationship Id="rId5"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drive.google.com/file/d/1K4D_tO9Qyj3jyO1nYU4aZ0SQPcJaSE9m/view" TargetMode="Externa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27.png"/><Relationship Id="rId4" Type="http://schemas.openxmlformats.org/officeDocument/2006/relationships/hyperlink" Target="http://drive.google.com/file/d/14lrUw0vuOwel4LFt9K8oVMS6b0Qdstsv/view" TargetMode="External"/><Relationship Id="rId5"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23.png"/><Relationship Id="rId4" Type="http://schemas.openxmlformats.org/officeDocument/2006/relationships/image" Target="../media/image28.png"/><Relationship Id="rId5" Type="http://schemas.openxmlformats.org/officeDocument/2006/relationships/hyperlink" Target="http://drive.google.com/file/d/10kYiHB5Hye8m8kQHFOiBFi2j0KmcmleE/view" TargetMode="External"/><Relationship Id="rId6"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drive.google.com/file/d/1OZD-XI72-jDys1belio-5asmwOApVFIx/view" TargetMode="Externa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en.wikipedia.org/wiki/Competitive_Strategy"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3502050" y="569225"/>
            <a:ext cx="5017500" cy="15789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sz="3666"/>
              <a:t>Strategies for Resilience and Prosperity</a:t>
            </a:r>
            <a:endParaRPr sz="3666"/>
          </a:p>
          <a:p>
            <a:pPr indent="0" lvl="0" marL="0" rtl="0" algn="ctr">
              <a:spcBef>
                <a:spcPts val="0"/>
              </a:spcBef>
              <a:spcAft>
                <a:spcPts val="0"/>
              </a:spcAft>
              <a:buNone/>
            </a:pPr>
            <a:r>
              <a:t/>
            </a:r>
            <a:endParaRPr sz="3666"/>
          </a:p>
          <a:p>
            <a:pPr indent="0" lvl="0" marL="0" rtl="0" algn="r">
              <a:spcBef>
                <a:spcPts val="0"/>
              </a:spcBef>
              <a:spcAft>
                <a:spcPts val="0"/>
              </a:spcAft>
              <a:buNone/>
            </a:pPr>
            <a:r>
              <a:rPr lang="en" sz="3666"/>
              <a:t>Jasmine Chelsea Lynette Thomas</a:t>
            </a:r>
            <a:endParaRPr sz="3666"/>
          </a:p>
          <a:p>
            <a:pPr indent="0" lvl="0" marL="0" rtl="0" algn="r">
              <a:spcBef>
                <a:spcPts val="0"/>
              </a:spcBef>
              <a:spcAft>
                <a:spcPts val="0"/>
              </a:spcAft>
              <a:buNone/>
            </a:pPr>
            <a:r>
              <a:rPr lang="en" sz="3666"/>
              <a:t>1902630</a:t>
            </a:r>
            <a:endParaRPr sz="3666"/>
          </a:p>
          <a:p>
            <a:pPr indent="0" lvl="0" marL="0" rtl="0" algn="l">
              <a:spcBef>
                <a:spcPts val="0"/>
              </a:spcBef>
              <a:spcAft>
                <a:spcPts val="0"/>
              </a:spcAft>
              <a:buNone/>
            </a:pPr>
            <a:r>
              <a:t/>
            </a:r>
            <a:endParaRPr/>
          </a:p>
        </p:txBody>
      </p:sp>
      <p:pic>
        <p:nvPicPr>
          <p:cNvPr id="135" name="Google Shape;135;p13"/>
          <p:cNvPicPr preferRelativeResize="0"/>
          <p:nvPr/>
        </p:nvPicPr>
        <p:blipFill rotWithShape="1">
          <a:blip r:embed="rId3">
            <a:alphaModFix/>
          </a:blip>
          <a:srcRect b="60395" l="76381" r="17395" t="29499"/>
          <a:stretch/>
        </p:blipFill>
        <p:spPr>
          <a:xfrm>
            <a:off x="7162550" y="556925"/>
            <a:ext cx="1500600" cy="1603500"/>
          </a:xfrm>
          <a:prstGeom prst="ellipse">
            <a:avLst/>
          </a:prstGeom>
          <a:noFill/>
          <a:ln>
            <a:noFill/>
          </a:ln>
        </p:spPr>
      </p:pic>
      <p:pic>
        <p:nvPicPr>
          <p:cNvPr id="136" name="Google Shape;136;p13" title="Slide 1.mp3">
            <a:hlinkClick r:id="rId4"/>
          </p:cNvPr>
          <p:cNvPicPr preferRelativeResize="0"/>
          <p:nvPr/>
        </p:nvPicPr>
        <p:blipFill>
          <a:blip r:embed="rId5">
            <a:alphaModFix/>
          </a:blip>
          <a:stretch>
            <a:fillRect/>
          </a:stretch>
        </p:blipFill>
        <p:spPr>
          <a:xfrm>
            <a:off x="8444750" y="250925"/>
            <a:ext cx="457200" cy="4572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1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What is Strategic management? </a:t>
            </a:r>
            <a:endParaRPr/>
          </a:p>
        </p:txBody>
      </p:sp>
      <p:sp>
        <p:nvSpPr>
          <p:cNvPr id="142" name="Google Shape;142;p14"/>
          <p:cNvSpPr txBox="1"/>
          <p:nvPr>
            <p:ph idx="1" type="body"/>
          </p:nvPr>
        </p:nvSpPr>
        <p:spPr>
          <a:xfrm>
            <a:off x="1297500" y="2020200"/>
            <a:ext cx="7038900" cy="1103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b="1" lang="en" sz="1250">
                <a:latin typeface="Arial"/>
                <a:ea typeface="Arial"/>
                <a:cs typeface="Arial"/>
                <a:sym typeface="Arial"/>
              </a:rPr>
              <a:t>"combination of the </a:t>
            </a:r>
            <a:r>
              <a:rPr b="1" i="1" lang="en" sz="1250">
                <a:latin typeface="Arial"/>
                <a:ea typeface="Arial"/>
                <a:cs typeface="Arial"/>
                <a:sym typeface="Arial"/>
              </a:rPr>
              <a:t>ends</a:t>
            </a:r>
            <a:r>
              <a:rPr b="1" lang="en" sz="1250">
                <a:latin typeface="Arial"/>
                <a:ea typeface="Arial"/>
                <a:cs typeface="Arial"/>
                <a:sym typeface="Arial"/>
              </a:rPr>
              <a:t> (goals) for which the firm is striving and the </a:t>
            </a:r>
            <a:r>
              <a:rPr b="1" i="1" lang="en" sz="1250">
                <a:latin typeface="Arial"/>
                <a:ea typeface="Arial"/>
                <a:cs typeface="Arial"/>
                <a:sym typeface="Arial"/>
              </a:rPr>
              <a:t>means</a:t>
            </a:r>
            <a:r>
              <a:rPr b="1" lang="en" sz="1250">
                <a:latin typeface="Arial"/>
                <a:ea typeface="Arial"/>
                <a:cs typeface="Arial"/>
                <a:sym typeface="Arial"/>
              </a:rPr>
              <a:t> (policies) by which it is seeking to get there." </a:t>
            </a:r>
            <a:endParaRPr b="1" sz="1250">
              <a:latin typeface="Arial"/>
              <a:ea typeface="Arial"/>
              <a:cs typeface="Arial"/>
              <a:sym typeface="Arial"/>
            </a:endParaRPr>
          </a:p>
          <a:p>
            <a:pPr indent="0" lvl="0" marL="0" rtl="0" algn="l">
              <a:spcBef>
                <a:spcPts val="1200"/>
              </a:spcBef>
              <a:spcAft>
                <a:spcPts val="1200"/>
              </a:spcAft>
              <a:buNone/>
            </a:pPr>
            <a:r>
              <a:rPr b="1" lang="en" sz="1250">
                <a:latin typeface="Arial"/>
                <a:ea typeface="Arial"/>
                <a:cs typeface="Arial"/>
                <a:sym typeface="Arial"/>
              </a:rPr>
              <a:t>( </a:t>
            </a:r>
            <a:r>
              <a:rPr b="1" lang="en" sz="1150">
                <a:latin typeface="Arial"/>
                <a:ea typeface="Arial"/>
                <a:cs typeface="Arial"/>
                <a:sym typeface="Arial"/>
              </a:rPr>
              <a:t>Porter, Michael E. (1980). </a:t>
            </a:r>
            <a:r>
              <a:rPr b="1" lang="en" sz="1150">
                <a:uFill>
                  <a:noFill/>
                </a:uFill>
                <a:latin typeface="Arial"/>
                <a:ea typeface="Arial"/>
                <a:cs typeface="Arial"/>
                <a:sym typeface="Arial"/>
                <a:hlinkClick r:id="rId3"/>
              </a:rPr>
              <a:t>Competitive Strategy</a:t>
            </a:r>
            <a:r>
              <a:rPr b="1" lang="en" sz="1150">
                <a:latin typeface="Arial"/>
                <a:ea typeface="Arial"/>
                <a:cs typeface="Arial"/>
                <a:sym typeface="Arial"/>
              </a:rPr>
              <a:t>. Free Press.)</a:t>
            </a:r>
            <a:endParaRPr b="1" sz="1250">
              <a:latin typeface="Arial"/>
              <a:ea typeface="Arial"/>
              <a:cs typeface="Arial"/>
              <a:sym typeface="Arial"/>
            </a:endParaRPr>
          </a:p>
        </p:txBody>
      </p:sp>
      <p:pic>
        <p:nvPicPr>
          <p:cNvPr id="143" name="Google Shape;143;p14"/>
          <p:cNvPicPr preferRelativeResize="0"/>
          <p:nvPr/>
        </p:nvPicPr>
        <p:blipFill rotWithShape="1">
          <a:blip r:embed="rId4">
            <a:alphaModFix/>
          </a:blip>
          <a:srcRect b="26271" l="63600" r="4430" t="22578"/>
          <a:stretch/>
        </p:blipFill>
        <p:spPr>
          <a:xfrm>
            <a:off x="7204950" y="3227300"/>
            <a:ext cx="1700372" cy="1700374"/>
          </a:xfrm>
          <a:prstGeom prst="rect">
            <a:avLst/>
          </a:prstGeom>
          <a:noFill/>
          <a:ln>
            <a:noFill/>
          </a:ln>
          <a:effectLst>
            <a:outerShdw rotWithShape="0" algn="bl">
              <a:srgbClr val="202122">
                <a:alpha val="67000"/>
              </a:srgbClr>
            </a:outerShdw>
          </a:effectLst>
        </p:spPr>
      </p:pic>
      <p:pic>
        <p:nvPicPr>
          <p:cNvPr id="144" name="Google Shape;144;p14" title="Slide 2.mp3">
            <a:hlinkClick r:id="rId5"/>
          </p:cNvPr>
          <p:cNvPicPr preferRelativeResize="0"/>
          <p:nvPr/>
        </p:nvPicPr>
        <p:blipFill>
          <a:blip r:embed="rId6">
            <a:alphaModFix/>
          </a:blip>
          <a:stretch>
            <a:fillRect/>
          </a:stretch>
        </p:blipFill>
        <p:spPr>
          <a:xfrm>
            <a:off x="8448125" y="292900"/>
            <a:ext cx="457200" cy="4572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1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3100"/>
              <a:t>About BMW</a:t>
            </a:r>
            <a:endParaRPr sz="3100"/>
          </a:p>
        </p:txBody>
      </p:sp>
      <p:sp>
        <p:nvSpPr>
          <p:cNvPr id="150" name="Google Shape;150;p15"/>
          <p:cNvSpPr txBox="1"/>
          <p:nvPr>
            <p:ph idx="1" type="body"/>
          </p:nvPr>
        </p:nvSpPr>
        <p:spPr>
          <a:xfrm>
            <a:off x="1297500" y="1360475"/>
            <a:ext cx="7038900" cy="3410700"/>
          </a:xfrm>
          <a:prstGeom prst="rect">
            <a:avLst/>
          </a:prstGeom>
        </p:spPr>
        <p:txBody>
          <a:bodyPr anchorCtr="0" anchor="t" bIns="91425" lIns="91425" spcFirstLastPara="1" rIns="91425" wrap="square" tIns="91425">
            <a:normAutofit/>
          </a:bodyPr>
          <a:lstStyle/>
          <a:p>
            <a:pPr indent="-327086" lvl="0" marL="457200" rtl="0" algn="l">
              <a:lnSpc>
                <a:spcPct val="150000"/>
              </a:lnSpc>
              <a:spcBef>
                <a:spcPts val="0"/>
              </a:spcBef>
              <a:spcAft>
                <a:spcPts val="0"/>
              </a:spcAft>
              <a:buSzPts val="1551"/>
              <a:buChar char="●"/>
            </a:pPr>
            <a:r>
              <a:rPr lang="en" sz="1550"/>
              <a:t>BMW was born in 1916 by Karl Rapp and Gustav Otto.</a:t>
            </a:r>
            <a:endParaRPr sz="1550"/>
          </a:p>
          <a:p>
            <a:pPr indent="-327086" lvl="0" marL="457200" rtl="0" algn="l">
              <a:lnSpc>
                <a:spcPct val="150000"/>
              </a:lnSpc>
              <a:spcBef>
                <a:spcPts val="0"/>
              </a:spcBef>
              <a:spcAft>
                <a:spcPts val="0"/>
              </a:spcAft>
              <a:buSzPts val="1551"/>
              <a:buChar char="●"/>
            </a:pPr>
            <a:r>
              <a:rPr lang="en" sz="1550"/>
              <a:t>One of the largest motor companies in the world.</a:t>
            </a:r>
            <a:endParaRPr sz="1550"/>
          </a:p>
          <a:p>
            <a:pPr indent="-327086" lvl="0" marL="457200" rtl="0" algn="l">
              <a:lnSpc>
                <a:spcPct val="150000"/>
              </a:lnSpc>
              <a:spcBef>
                <a:spcPts val="0"/>
              </a:spcBef>
              <a:spcAft>
                <a:spcPts val="0"/>
              </a:spcAft>
              <a:buSzPts val="1551"/>
              <a:buChar char="●"/>
            </a:pPr>
            <a:r>
              <a:rPr lang="en" sz="1550"/>
              <a:t>MINI and The Rolls Royce within its three group brand. </a:t>
            </a:r>
            <a:endParaRPr sz="1550"/>
          </a:p>
          <a:p>
            <a:pPr indent="-327086" lvl="0" marL="457200" rtl="0" algn="l">
              <a:lnSpc>
                <a:spcPct val="150000"/>
              </a:lnSpc>
              <a:spcBef>
                <a:spcPts val="0"/>
              </a:spcBef>
              <a:spcAft>
                <a:spcPts val="0"/>
              </a:spcAft>
              <a:buSzPts val="1551"/>
              <a:buChar char="●"/>
            </a:pPr>
            <a:r>
              <a:rPr lang="en" sz="1550"/>
              <a:t>BMW’s mission is to become </a:t>
            </a:r>
            <a:r>
              <a:rPr lang="en" sz="1550"/>
              <a:t>the world’s leading provider of premium products and premium services for individual mobility.</a:t>
            </a:r>
            <a:endParaRPr sz="1550"/>
          </a:p>
          <a:p>
            <a:pPr indent="-327086" lvl="0" marL="457200" rtl="0" algn="l">
              <a:lnSpc>
                <a:spcPct val="150000"/>
              </a:lnSpc>
              <a:spcBef>
                <a:spcPts val="0"/>
              </a:spcBef>
              <a:spcAft>
                <a:spcPts val="0"/>
              </a:spcAft>
              <a:buSzPts val="1551"/>
              <a:buChar char="●"/>
            </a:pPr>
            <a:r>
              <a:rPr lang="en" sz="1550"/>
              <a:t>In 2013 BMW launched their first electric series production model the BMW i3, to compete against greenhouse gas emissions.</a:t>
            </a:r>
            <a:endParaRPr sz="1550"/>
          </a:p>
          <a:p>
            <a:pPr indent="0" lvl="0" marL="457200" rtl="0" algn="l">
              <a:spcBef>
                <a:spcPts val="1200"/>
              </a:spcBef>
              <a:spcAft>
                <a:spcPts val="0"/>
              </a:spcAft>
              <a:buNone/>
            </a:pPr>
            <a:r>
              <a:t/>
            </a:r>
            <a:endParaRPr/>
          </a:p>
          <a:p>
            <a:pPr indent="0" lvl="0" marL="457200" rtl="0" algn="l">
              <a:spcBef>
                <a:spcPts val="1200"/>
              </a:spcBef>
              <a:spcAft>
                <a:spcPts val="1200"/>
              </a:spcAft>
              <a:buNone/>
            </a:pPr>
            <a:r>
              <a:t/>
            </a:r>
            <a:endParaRPr/>
          </a:p>
        </p:txBody>
      </p:sp>
      <p:pic>
        <p:nvPicPr>
          <p:cNvPr id="151" name="Google Shape;151;p15" title="Slide 3.mp3">
            <a:hlinkClick r:id="rId3"/>
          </p:cNvPr>
          <p:cNvPicPr preferRelativeResize="0"/>
          <p:nvPr/>
        </p:nvPicPr>
        <p:blipFill>
          <a:blip r:embed="rId4">
            <a:alphaModFix/>
          </a:blip>
          <a:stretch>
            <a:fillRect/>
          </a:stretch>
        </p:blipFill>
        <p:spPr>
          <a:xfrm>
            <a:off x="8455950" y="230825"/>
            <a:ext cx="457200" cy="4572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1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Where is BMW placed?</a:t>
            </a:r>
            <a:endParaRPr/>
          </a:p>
        </p:txBody>
      </p:sp>
      <p:sp>
        <p:nvSpPr>
          <p:cNvPr id="157" name="Google Shape;157;p16"/>
          <p:cNvSpPr txBox="1"/>
          <p:nvPr>
            <p:ph idx="1" type="body"/>
          </p:nvPr>
        </p:nvSpPr>
        <p:spPr>
          <a:xfrm>
            <a:off x="454800" y="1446625"/>
            <a:ext cx="842700" cy="4797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 sz="5115"/>
              <a:t>Germany</a:t>
            </a:r>
            <a:endParaRPr sz="5115"/>
          </a:p>
          <a:p>
            <a:pPr indent="0" lvl="0" marL="0" rtl="0" algn="l">
              <a:spcBef>
                <a:spcPts val="1200"/>
              </a:spcBef>
              <a:spcAft>
                <a:spcPts val="1200"/>
              </a:spcAft>
              <a:buNone/>
            </a:pPr>
            <a:r>
              <a:t/>
            </a:r>
            <a:endParaRPr/>
          </a:p>
        </p:txBody>
      </p:sp>
      <p:sp>
        <p:nvSpPr>
          <p:cNvPr id="158" name="Google Shape;158;p16"/>
          <p:cNvSpPr txBox="1"/>
          <p:nvPr/>
        </p:nvSpPr>
        <p:spPr>
          <a:xfrm>
            <a:off x="2230850" y="1395600"/>
            <a:ext cx="93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Lato"/>
                <a:ea typeface="Lato"/>
                <a:cs typeface="Lato"/>
                <a:sym typeface="Lato"/>
              </a:rPr>
              <a:t>Brazil</a:t>
            </a:r>
            <a:endParaRPr>
              <a:solidFill>
                <a:schemeClr val="lt1"/>
              </a:solidFill>
              <a:latin typeface="Lato"/>
              <a:ea typeface="Lato"/>
              <a:cs typeface="Lato"/>
              <a:sym typeface="Lato"/>
            </a:endParaRPr>
          </a:p>
        </p:txBody>
      </p:sp>
      <p:sp>
        <p:nvSpPr>
          <p:cNvPr id="159" name="Google Shape;159;p16"/>
          <p:cNvSpPr txBox="1"/>
          <p:nvPr/>
        </p:nvSpPr>
        <p:spPr>
          <a:xfrm>
            <a:off x="3813325" y="1395600"/>
            <a:ext cx="93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Lato"/>
                <a:ea typeface="Lato"/>
                <a:cs typeface="Lato"/>
                <a:sym typeface="Lato"/>
              </a:rPr>
              <a:t>Thailand</a:t>
            </a:r>
            <a:endParaRPr>
              <a:solidFill>
                <a:schemeClr val="lt1"/>
              </a:solidFill>
              <a:latin typeface="Lato"/>
              <a:ea typeface="Lato"/>
              <a:cs typeface="Lato"/>
              <a:sym typeface="Lato"/>
            </a:endParaRPr>
          </a:p>
        </p:txBody>
      </p:sp>
      <p:sp>
        <p:nvSpPr>
          <p:cNvPr id="160" name="Google Shape;160;p16"/>
          <p:cNvSpPr txBox="1"/>
          <p:nvPr/>
        </p:nvSpPr>
        <p:spPr>
          <a:xfrm>
            <a:off x="5553125" y="1395600"/>
            <a:ext cx="889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Lato"/>
                <a:ea typeface="Lato"/>
                <a:cs typeface="Lato"/>
                <a:sym typeface="Lato"/>
              </a:rPr>
              <a:t>USA</a:t>
            </a:r>
            <a:endParaRPr>
              <a:solidFill>
                <a:schemeClr val="lt1"/>
              </a:solidFill>
              <a:latin typeface="Lato"/>
              <a:ea typeface="Lato"/>
              <a:cs typeface="Lato"/>
              <a:sym typeface="Lato"/>
            </a:endParaRPr>
          </a:p>
        </p:txBody>
      </p:sp>
      <p:sp>
        <p:nvSpPr>
          <p:cNvPr id="161" name="Google Shape;161;p16"/>
          <p:cNvSpPr txBox="1"/>
          <p:nvPr/>
        </p:nvSpPr>
        <p:spPr>
          <a:xfrm>
            <a:off x="7180725" y="1395600"/>
            <a:ext cx="842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Lato"/>
                <a:ea typeface="Lato"/>
                <a:cs typeface="Lato"/>
                <a:sym typeface="Lato"/>
              </a:rPr>
              <a:t>India</a:t>
            </a:r>
            <a:endParaRPr>
              <a:solidFill>
                <a:schemeClr val="lt1"/>
              </a:solidFill>
              <a:latin typeface="Lato"/>
              <a:ea typeface="Lato"/>
              <a:cs typeface="Lato"/>
              <a:sym typeface="Lato"/>
            </a:endParaRPr>
          </a:p>
        </p:txBody>
      </p:sp>
      <p:sp>
        <p:nvSpPr>
          <p:cNvPr id="162" name="Google Shape;162;p16"/>
          <p:cNvSpPr txBox="1"/>
          <p:nvPr/>
        </p:nvSpPr>
        <p:spPr>
          <a:xfrm>
            <a:off x="431400" y="2545500"/>
            <a:ext cx="12162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Lato"/>
                <a:ea typeface="Lato"/>
                <a:cs typeface="Lato"/>
                <a:sym typeface="Lato"/>
              </a:rPr>
              <a:t>Hungary</a:t>
            </a:r>
            <a:endParaRPr>
              <a:solidFill>
                <a:schemeClr val="lt1"/>
              </a:solidFill>
              <a:latin typeface="Lato"/>
              <a:ea typeface="Lato"/>
              <a:cs typeface="Lato"/>
              <a:sym typeface="Lato"/>
            </a:endParaRPr>
          </a:p>
        </p:txBody>
      </p:sp>
      <p:sp>
        <p:nvSpPr>
          <p:cNvPr id="163" name="Google Shape;163;p16"/>
          <p:cNvSpPr txBox="1"/>
          <p:nvPr/>
        </p:nvSpPr>
        <p:spPr>
          <a:xfrm>
            <a:off x="5350325" y="2605663"/>
            <a:ext cx="1295100" cy="369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200">
                <a:solidFill>
                  <a:schemeClr val="lt1"/>
                </a:solidFill>
                <a:latin typeface="Lato"/>
                <a:ea typeface="Lato"/>
                <a:cs typeface="Lato"/>
                <a:sym typeface="Lato"/>
              </a:rPr>
              <a:t>United Kingdom</a:t>
            </a:r>
            <a:endParaRPr sz="1200">
              <a:solidFill>
                <a:schemeClr val="lt1"/>
              </a:solidFill>
              <a:latin typeface="Lato"/>
              <a:ea typeface="Lato"/>
              <a:cs typeface="Lato"/>
              <a:sym typeface="Lato"/>
            </a:endParaRPr>
          </a:p>
        </p:txBody>
      </p:sp>
      <p:sp>
        <p:nvSpPr>
          <p:cNvPr id="164" name="Google Shape;164;p16"/>
          <p:cNvSpPr txBox="1"/>
          <p:nvPr/>
        </p:nvSpPr>
        <p:spPr>
          <a:xfrm>
            <a:off x="2143025" y="2545500"/>
            <a:ext cx="1179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Lato"/>
                <a:ea typeface="Lato"/>
                <a:cs typeface="Lato"/>
                <a:sym typeface="Lato"/>
              </a:rPr>
              <a:t>Mexico</a:t>
            </a:r>
            <a:endParaRPr>
              <a:solidFill>
                <a:schemeClr val="lt1"/>
              </a:solidFill>
              <a:latin typeface="Lato"/>
              <a:ea typeface="Lato"/>
              <a:cs typeface="Lato"/>
              <a:sym typeface="Lato"/>
            </a:endParaRPr>
          </a:p>
        </p:txBody>
      </p:sp>
      <p:sp>
        <p:nvSpPr>
          <p:cNvPr id="165" name="Google Shape;165;p16"/>
          <p:cNvSpPr txBox="1"/>
          <p:nvPr/>
        </p:nvSpPr>
        <p:spPr>
          <a:xfrm>
            <a:off x="268050" y="3669850"/>
            <a:ext cx="8895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Lato"/>
                <a:ea typeface="Lato"/>
                <a:cs typeface="Lato"/>
                <a:sym typeface="Lato"/>
              </a:rPr>
              <a:t>China</a:t>
            </a:r>
            <a:endParaRPr>
              <a:solidFill>
                <a:schemeClr val="lt1"/>
              </a:solidFill>
              <a:latin typeface="Lato"/>
              <a:ea typeface="Lato"/>
              <a:cs typeface="Lato"/>
              <a:sym typeface="Lato"/>
            </a:endParaRPr>
          </a:p>
        </p:txBody>
      </p:sp>
      <p:sp>
        <p:nvSpPr>
          <p:cNvPr id="166" name="Google Shape;166;p16"/>
          <p:cNvSpPr txBox="1"/>
          <p:nvPr/>
        </p:nvSpPr>
        <p:spPr>
          <a:xfrm>
            <a:off x="3622650" y="2553150"/>
            <a:ext cx="1397700" cy="384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300">
                <a:solidFill>
                  <a:schemeClr val="lt1"/>
                </a:solidFill>
                <a:latin typeface="Lato"/>
                <a:ea typeface="Lato"/>
                <a:cs typeface="Lato"/>
                <a:sym typeface="Lato"/>
              </a:rPr>
              <a:t>T</a:t>
            </a:r>
            <a:r>
              <a:rPr lang="en" sz="1300">
                <a:solidFill>
                  <a:schemeClr val="lt1"/>
                </a:solidFill>
                <a:latin typeface="Lato"/>
                <a:ea typeface="Lato"/>
                <a:cs typeface="Lato"/>
                <a:sym typeface="Lato"/>
              </a:rPr>
              <a:t>he Netherlands</a:t>
            </a:r>
            <a:endParaRPr sz="1300">
              <a:latin typeface="Lato"/>
              <a:ea typeface="Lato"/>
              <a:cs typeface="Lato"/>
              <a:sym typeface="Lato"/>
            </a:endParaRPr>
          </a:p>
        </p:txBody>
      </p:sp>
      <p:sp>
        <p:nvSpPr>
          <p:cNvPr id="167" name="Google Shape;167;p16"/>
          <p:cNvSpPr txBox="1"/>
          <p:nvPr/>
        </p:nvSpPr>
        <p:spPr>
          <a:xfrm>
            <a:off x="7059625" y="2590213"/>
            <a:ext cx="804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lt1"/>
                </a:solidFill>
                <a:latin typeface="Lato"/>
                <a:ea typeface="Lato"/>
                <a:cs typeface="Lato"/>
                <a:sym typeface="Lato"/>
              </a:rPr>
              <a:t>Austria</a:t>
            </a:r>
            <a:endParaRPr>
              <a:solidFill>
                <a:schemeClr val="lt1"/>
              </a:solidFill>
              <a:latin typeface="Lato"/>
              <a:ea typeface="Lato"/>
              <a:cs typeface="Lato"/>
              <a:sym typeface="Lato"/>
            </a:endParaRPr>
          </a:p>
        </p:txBody>
      </p:sp>
      <p:pic>
        <p:nvPicPr>
          <p:cNvPr id="168" name="Google Shape;168;p16"/>
          <p:cNvPicPr preferRelativeResize="0"/>
          <p:nvPr/>
        </p:nvPicPr>
        <p:blipFill>
          <a:blip r:embed="rId3">
            <a:alphaModFix/>
          </a:blip>
          <a:stretch>
            <a:fillRect/>
          </a:stretch>
        </p:blipFill>
        <p:spPr>
          <a:xfrm>
            <a:off x="431400" y="1821600"/>
            <a:ext cx="889500" cy="533696"/>
          </a:xfrm>
          <a:prstGeom prst="rect">
            <a:avLst/>
          </a:prstGeom>
          <a:noFill/>
          <a:ln>
            <a:noFill/>
          </a:ln>
        </p:spPr>
      </p:pic>
      <p:pic>
        <p:nvPicPr>
          <p:cNvPr id="169" name="Google Shape;169;p16"/>
          <p:cNvPicPr preferRelativeResize="0"/>
          <p:nvPr/>
        </p:nvPicPr>
        <p:blipFill>
          <a:blip r:embed="rId4">
            <a:alphaModFix/>
          </a:blip>
          <a:stretch>
            <a:fillRect/>
          </a:stretch>
        </p:blipFill>
        <p:spPr>
          <a:xfrm>
            <a:off x="2073525" y="1795800"/>
            <a:ext cx="931800" cy="559499"/>
          </a:xfrm>
          <a:prstGeom prst="rect">
            <a:avLst/>
          </a:prstGeom>
          <a:noFill/>
          <a:ln>
            <a:noFill/>
          </a:ln>
        </p:spPr>
      </p:pic>
      <p:pic>
        <p:nvPicPr>
          <p:cNvPr id="170" name="Google Shape;170;p16"/>
          <p:cNvPicPr preferRelativeResize="0"/>
          <p:nvPr/>
        </p:nvPicPr>
        <p:blipFill>
          <a:blip r:embed="rId5">
            <a:alphaModFix/>
          </a:blip>
          <a:stretch>
            <a:fillRect/>
          </a:stretch>
        </p:blipFill>
        <p:spPr>
          <a:xfrm>
            <a:off x="3859600" y="1795800"/>
            <a:ext cx="839250" cy="559500"/>
          </a:xfrm>
          <a:prstGeom prst="rect">
            <a:avLst/>
          </a:prstGeom>
          <a:noFill/>
          <a:ln>
            <a:noFill/>
          </a:ln>
        </p:spPr>
      </p:pic>
      <p:pic>
        <p:nvPicPr>
          <p:cNvPr id="171" name="Google Shape;171;p16"/>
          <p:cNvPicPr preferRelativeResize="0"/>
          <p:nvPr/>
        </p:nvPicPr>
        <p:blipFill>
          <a:blip r:embed="rId6">
            <a:alphaModFix/>
          </a:blip>
          <a:stretch>
            <a:fillRect/>
          </a:stretch>
        </p:blipFill>
        <p:spPr>
          <a:xfrm>
            <a:off x="5415325" y="1766125"/>
            <a:ext cx="931801" cy="618850"/>
          </a:xfrm>
          <a:prstGeom prst="rect">
            <a:avLst/>
          </a:prstGeom>
          <a:noFill/>
          <a:ln>
            <a:noFill/>
          </a:ln>
        </p:spPr>
      </p:pic>
      <p:pic>
        <p:nvPicPr>
          <p:cNvPr id="172" name="Google Shape;172;p16"/>
          <p:cNvPicPr preferRelativeResize="0"/>
          <p:nvPr/>
        </p:nvPicPr>
        <p:blipFill>
          <a:blip r:embed="rId7">
            <a:alphaModFix/>
          </a:blip>
          <a:stretch>
            <a:fillRect/>
          </a:stretch>
        </p:blipFill>
        <p:spPr>
          <a:xfrm>
            <a:off x="7017325" y="1779053"/>
            <a:ext cx="889500" cy="593000"/>
          </a:xfrm>
          <a:prstGeom prst="rect">
            <a:avLst/>
          </a:prstGeom>
          <a:noFill/>
          <a:ln>
            <a:noFill/>
          </a:ln>
        </p:spPr>
      </p:pic>
      <p:pic>
        <p:nvPicPr>
          <p:cNvPr id="173" name="Google Shape;173;p16"/>
          <p:cNvPicPr preferRelativeResize="0"/>
          <p:nvPr/>
        </p:nvPicPr>
        <p:blipFill>
          <a:blip r:embed="rId8">
            <a:alphaModFix/>
          </a:blip>
          <a:stretch>
            <a:fillRect/>
          </a:stretch>
        </p:blipFill>
        <p:spPr>
          <a:xfrm>
            <a:off x="431400" y="2990425"/>
            <a:ext cx="889500" cy="558475"/>
          </a:xfrm>
          <a:prstGeom prst="rect">
            <a:avLst/>
          </a:prstGeom>
          <a:noFill/>
          <a:ln>
            <a:noFill/>
          </a:ln>
        </p:spPr>
      </p:pic>
      <p:pic>
        <p:nvPicPr>
          <p:cNvPr id="174" name="Google Shape;174;p16"/>
          <p:cNvPicPr preferRelativeResize="0"/>
          <p:nvPr/>
        </p:nvPicPr>
        <p:blipFill>
          <a:blip r:embed="rId9">
            <a:alphaModFix/>
          </a:blip>
          <a:stretch>
            <a:fillRect/>
          </a:stretch>
        </p:blipFill>
        <p:spPr>
          <a:xfrm>
            <a:off x="2073525" y="2973150"/>
            <a:ext cx="931800" cy="593001"/>
          </a:xfrm>
          <a:prstGeom prst="rect">
            <a:avLst/>
          </a:prstGeom>
          <a:noFill/>
          <a:ln>
            <a:noFill/>
          </a:ln>
        </p:spPr>
      </p:pic>
      <p:pic>
        <p:nvPicPr>
          <p:cNvPr id="175" name="Google Shape;175;p16"/>
          <p:cNvPicPr preferRelativeResize="0"/>
          <p:nvPr/>
        </p:nvPicPr>
        <p:blipFill>
          <a:blip r:embed="rId10">
            <a:alphaModFix/>
          </a:blip>
          <a:stretch>
            <a:fillRect/>
          </a:stretch>
        </p:blipFill>
        <p:spPr>
          <a:xfrm>
            <a:off x="3840950" y="2990425"/>
            <a:ext cx="888615" cy="593000"/>
          </a:xfrm>
          <a:prstGeom prst="rect">
            <a:avLst/>
          </a:prstGeom>
          <a:noFill/>
          <a:ln>
            <a:noFill/>
          </a:ln>
        </p:spPr>
      </p:pic>
      <p:pic>
        <p:nvPicPr>
          <p:cNvPr id="176" name="Google Shape;176;p16"/>
          <p:cNvPicPr preferRelativeResize="0"/>
          <p:nvPr/>
        </p:nvPicPr>
        <p:blipFill>
          <a:blip r:embed="rId11">
            <a:alphaModFix/>
          </a:blip>
          <a:stretch>
            <a:fillRect/>
          </a:stretch>
        </p:blipFill>
        <p:spPr>
          <a:xfrm>
            <a:off x="5428700" y="2943675"/>
            <a:ext cx="931800" cy="651950"/>
          </a:xfrm>
          <a:prstGeom prst="rect">
            <a:avLst/>
          </a:prstGeom>
          <a:noFill/>
          <a:ln>
            <a:noFill/>
          </a:ln>
        </p:spPr>
      </p:pic>
      <p:pic>
        <p:nvPicPr>
          <p:cNvPr id="177" name="Google Shape;177;p16"/>
          <p:cNvPicPr preferRelativeResize="0"/>
          <p:nvPr/>
        </p:nvPicPr>
        <p:blipFill>
          <a:blip r:embed="rId12">
            <a:alphaModFix/>
          </a:blip>
          <a:stretch>
            <a:fillRect/>
          </a:stretch>
        </p:blipFill>
        <p:spPr>
          <a:xfrm>
            <a:off x="7019749" y="2943675"/>
            <a:ext cx="929376" cy="651950"/>
          </a:xfrm>
          <a:prstGeom prst="rect">
            <a:avLst/>
          </a:prstGeom>
          <a:noFill/>
          <a:ln>
            <a:noFill/>
          </a:ln>
        </p:spPr>
      </p:pic>
      <p:pic>
        <p:nvPicPr>
          <p:cNvPr id="178" name="Google Shape;178;p16"/>
          <p:cNvPicPr preferRelativeResize="0"/>
          <p:nvPr/>
        </p:nvPicPr>
        <p:blipFill>
          <a:blip r:embed="rId13">
            <a:alphaModFix/>
          </a:blip>
          <a:stretch>
            <a:fillRect/>
          </a:stretch>
        </p:blipFill>
        <p:spPr>
          <a:xfrm>
            <a:off x="431400" y="4070050"/>
            <a:ext cx="889500" cy="618850"/>
          </a:xfrm>
          <a:prstGeom prst="rect">
            <a:avLst/>
          </a:prstGeom>
          <a:noFill/>
          <a:ln>
            <a:noFill/>
          </a:ln>
        </p:spPr>
      </p:pic>
      <p:sp>
        <p:nvSpPr>
          <p:cNvPr id="179" name="Google Shape;179;p16"/>
          <p:cNvSpPr txBox="1"/>
          <p:nvPr/>
        </p:nvSpPr>
        <p:spPr>
          <a:xfrm>
            <a:off x="2951525" y="3879225"/>
            <a:ext cx="6092700" cy="1215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500">
              <a:solidFill>
                <a:schemeClr val="lt1"/>
              </a:solidFill>
              <a:latin typeface="Lato"/>
              <a:ea typeface="Lato"/>
              <a:cs typeface="Lato"/>
              <a:sym typeface="Lato"/>
            </a:endParaRPr>
          </a:p>
          <a:p>
            <a:pPr indent="0" lvl="0" marL="0" rtl="0" algn="l">
              <a:spcBef>
                <a:spcPts val="0"/>
              </a:spcBef>
              <a:spcAft>
                <a:spcPts val="0"/>
              </a:spcAft>
              <a:buNone/>
            </a:pPr>
            <a:r>
              <a:rPr b="1" i="1" lang="en" sz="4400">
                <a:solidFill>
                  <a:schemeClr val="lt1"/>
                </a:solidFill>
                <a:latin typeface="Lato"/>
                <a:ea typeface="Lato"/>
                <a:cs typeface="Lato"/>
                <a:sym typeface="Lato"/>
              </a:rPr>
              <a:t>£</a:t>
            </a:r>
            <a:r>
              <a:rPr b="1" i="1" lang="en" sz="4400">
                <a:solidFill>
                  <a:schemeClr val="lt1"/>
                </a:solidFill>
                <a:highlight>
                  <a:srgbClr val="202124"/>
                </a:highlight>
              </a:rPr>
              <a:t>84,719,250,000.00</a:t>
            </a:r>
            <a:endParaRPr b="1" i="1" sz="3100">
              <a:solidFill>
                <a:schemeClr val="lt1"/>
              </a:solidFill>
              <a:latin typeface="Lato"/>
              <a:ea typeface="Lato"/>
              <a:cs typeface="Lato"/>
              <a:sym typeface="Lato"/>
            </a:endParaRPr>
          </a:p>
          <a:p>
            <a:pPr indent="0" lvl="0" marL="0" rtl="0" algn="l">
              <a:spcBef>
                <a:spcPts val="0"/>
              </a:spcBef>
              <a:spcAft>
                <a:spcPts val="0"/>
              </a:spcAft>
              <a:buNone/>
            </a:pPr>
            <a:r>
              <a:t/>
            </a:r>
            <a:endParaRPr b="1" i="1" sz="1800">
              <a:solidFill>
                <a:schemeClr val="lt1"/>
              </a:solidFill>
              <a:highlight>
                <a:srgbClr val="202124"/>
              </a:highlight>
            </a:endParaRPr>
          </a:p>
        </p:txBody>
      </p:sp>
      <p:pic>
        <p:nvPicPr>
          <p:cNvPr id="180" name="Google Shape;180;p16" title="Slide 4.mp3">
            <a:hlinkClick r:id="rId14"/>
          </p:cNvPr>
          <p:cNvPicPr preferRelativeResize="0"/>
          <p:nvPr/>
        </p:nvPicPr>
        <p:blipFill>
          <a:blip r:embed="rId15">
            <a:alphaModFix/>
          </a:blip>
          <a:stretch>
            <a:fillRect/>
          </a:stretch>
        </p:blipFill>
        <p:spPr>
          <a:xfrm>
            <a:off x="8486175" y="253250"/>
            <a:ext cx="457200" cy="457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17"/>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Porter Five Forces Analysis </a:t>
            </a:r>
            <a:endParaRPr/>
          </a:p>
        </p:txBody>
      </p:sp>
      <p:sp>
        <p:nvSpPr>
          <p:cNvPr id="186" name="Google Shape;186;p17"/>
          <p:cNvSpPr txBox="1"/>
          <p:nvPr/>
        </p:nvSpPr>
        <p:spPr>
          <a:xfrm>
            <a:off x="3948800" y="2371650"/>
            <a:ext cx="11859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lt1"/>
                </a:solidFill>
                <a:latin typeface="Lato"/>
                <a:ea typeface="Lato"/>
                <a:cs typeface="Lato"/>
                <a:sym typeface="Lato"/>
              </a:rPr>
              <a:t>Competitors</a:t>
            </a:r>
            <a:endParaRPr b="1">
              <a:solidFill>
                <a:schemeClr val="lt1"/>
              </a:solidFill>
              <a:latin typeface="Lato"/>
              <a:ea typeface="Lato"/>
              <a:cs typeface="Lato"/>
              <a:sym typeface="Lato"/>
            </a:endParaRPr>
          </a:p>
        </p:txBody>
      </p:sp>
      <p:sp>
        <p:nvSpPr>
          <p:cNvPr id="187" name="Google Shape;187;p17"/>
          <p:cNvSpPr txBox="1"/>
          <p:nvPr/>
        </p:nvSpPr>
        <p:spPr>
          <a:xfrm>
            <a:off x="3867050" y="1061000"/>
            <a:ext cx="1349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lt1"/>
                </a:solidFill>
                <a:latin typeface="Lato"/>
                <a:ea typeface="Lato"/>
                <a:cs typeface="Lato"/>
                <a:sym typeface="Lato"/>
              </a:rPr>
              <a:t>New-Entrants</a:t>
            </a:r>
            <a:endParaRPr b="1">
              <a:solidFill>
                <a:schemeClr val="lt1"/>
              </a:solidFill>
              <a:latin typeface="Lato"/>
              <a:ea typeface="Lato"/>
              <a:cs typeface="Lato"/>
              <a:sym typeface="Lato"/>
            </a:endParaRPr>
          </a:p>
        </p:txBody>
      </p:sp>
      <p:sp>
        <p:nvSpPr>
          <p:cNvPr id="188" name="Google Shape;188;p17"/>
          <p:cNvSpPr txBox="1"/>
          <p:nvPr/>
        </p:nvSpPr>
        <p:spPr>
          <a:xfrm>
            <a:off x="1486575" y="2371650"/>
            <a:ext cx="9501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lt1"/>
                </a:solidFill>
                <a:latin typeface="Lato"/>
                <a:ea typeface="Lato"/>
                <a:cs typeface="Lato"/>
                <a:sym typeface="Lato"/>
              </a:rPr>
              <a:t>Suppliers</a:t>
            </a:r>
            <a:endParaRPr b="1">
              <a:solidFill>
                <a:schemeClr val="lt1"/>
              </a:solidFill>
              <a:latin typeface="Lato"/>
              <a:ea typeface="Lato"/>
              <a:cs typeface="Lato"/>
              <a:sym typeface="Lato"/>
            </a:endParaRPr>
          </a:p>
        </p:txBody>
      </p:sp>
      <p:sp>
        <p:nvSpPr>
          <p:cNvPr id="189" name="Google Shape;189;p17"/>
          <p:cNvSpPr txBox="1"/>
          <p:nvPr/>
        </p:nvSpPr>
        <p:spPr>
          <a:xfrm>
            <a:off x="6944750" y="2371650"/>
            <a:ext cx="7686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lt1"/>
                </a:solidFill>
                <a:latin typeface="Lato"/>
                <a:ea typeface="Lato"/>
                <a:cs typeface="Lato"/>
                <a:sym typeface="Lato"/>
              </a:rPr>
              <a:t>Buyers</a:t>
            </a:r>
            <a:endParaRPr b="1">
              <a:solidFill>
                <a:schemeClr val="lt1"/>
              </a:solidFill>
              <a:latin typeface="Lato"/>
              <a:ea typeface="Lato"/>
              <a:cs typeface="Lato"/>
              <a:sym typeface="Lato"/>
            </a:endParaRPr>
          </a:p>
        </p:txBody>
      </p:sp>
      <p:sp>
        <p:nvSpPr>
          <p:cNvPr id="190" name="Google Shape;190;p17"/>
          <p:cNvSpPr txBox="1"/>
          <p:nvPr/>
        </p:nvSpPr>
        <p:spPr>
          <a:xfrm>
            <a:off x="4003200" y="4166375"/>
            <a:ext cx="11376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a:solidFill>
                  <a:schemeClr val="lt1"/>
                </a:solidFill>
                <a:latin typeface="Lato"/>
                <a:ea typeface="Lato"/>
                <a:cs typeface="Lato"/>
                <a:sym typeface="Lato"/>
              </a:rPr>
              <a:t>Substitutes</a:t>
            </a:r>
            <a:endParaRPr b="1">
              <a:solidFill>
                <a:schemeClr val="lt1"/>
              </a:solidFill>
              <a:latin typeface="Lato"/>
              <a:ea typeface="Lato"/>
              <a:cs typeface="Lato"/>
              <a:sym typeface="Lato"/>
            </a:endParaRPr>
          </a:p>
        </p:txBody>
      </p:sp>
      <p:sp>
        <p:nvSpPr>
          <p:cNvPr id="191" name="Google Shape;191;p17"/>
          <p:cNvSpPr/>
          <p:nvPr/>
        </p:nvSpPr>
        <p:spPr>
          <a:xfrm rot="10800000">
            <a:off x="4496300" y="1762925"/>
            <a:ext cx="90900" cy="400200"/>
          </a:xfrm>
          <a:prstGeom prst="up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7"/>
          <p:cNvSpPr/>
          <p:nvPr/>
        </p:nvSpPr>
        <p:spPr>
          <a:xfrm rot="-5400000">
            <a:off x="5371100" y="2371650"/>
            <a:ext cx="90900" cy="400200"/>
          </a:xfrm>
          <a:prstGeom prst="up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7"/>
          <p:cNvSpPr/>
          <p:nvPr/>
        </p:nvSpPr>
        <p:spPr>
          <a:xfrm>
            <a:off x="4496300" y="3037275"/>
            <a:ext cx="90900" cy="400200"/>
          </a:xfrm>
          <a:prstGeom prst="up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p17"/>
          <p:cNvSpPr/>
          <p:nvPr/>
        </p:nvSpPr>
        <p:spPr>
          <a:xfrm rot="5400000">
            <a:off x="3549625" y="2371650"/>
            <a:ext cx="90900" cy="400200"/>
          </a:xfrm>
          <a:prstGeom prst="upArrow">
            <a:avLst>
              <a:gd fmla="val 50000" name="adj1"/>
              <a:gd fmla="val 50000" name="adj2"/>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95" name="Google Shape;195;p17"/>
          <p:cNvPicPr preferRelativeResize="0"/>
          <p:nvPr/>
        </p:nvPicPr>
        <p:blipFill>
          <a:blip r:embed="rId3">
            <a:alphaModFix/>
          </a:blip>
          <a:stretch>
            <a:fillRect/>
          </a:stretch>
        </p:blipFill>
        <p:spPr>
          <a:xfrm>
            <a:off x="5161675" y="3632981"/>
            <a:ext cx="975500" cy="975500"/>
          </a:xfrm>
          <a:prstGeom prst="rect">
            <a:avLst/>
          </a:prstGeom>
          <a:noFill/>
          <a:ln>
            <a:noFill/>
          </a:ln>
        </p:spPr>
      </p:pic>
      <p:pic>
        <p:nvPicPr>
          <p:cNvPr id="196" name="Google Shape;196;p17"/>
          <p:cNvPicPr preferRelativeResize="0"/>
          <p:nvPr/>
        </p:nvPicPr>
        <p:blipFill>
          <a:blip r:embed="rId4">
            <a:alphaModFix/>
          </a:blip>
          <a:stretch>
            <a:fillRect/>
          </a:stretch>
        </p:blipFill>
        <p:spPr>
          <a:xfrm>
            <a:off x="3503901" y="4283676"/>
            <a:ext cx="400199" cy="578826"/>
          </a:xfrm>
          <a:prstGeom prst="rect">
            <a:avLst/>
          </a:prstGeom>
          <a:noFill/>
          <a:ln>
            <a:noFill/>
          </a:ln>
        </p:spPr>
      </p:pic>
      <p:pic>
        <p:nvPicPr>
          <p:cNvPr id="197" name="Google Shape;197;p17"/>
          <p:cNvPicPr preferRelativeResize="0"/>
          <p:nvPr/>
        </p:nvPicPr>
        <p:blipFill>
          <a:blip r:embed="rId5">
            <a:alphaModFix/>
          </a:blip>
          <a:stretch>
            <a:fillRect/>
          </a:stretch>
        </p:blipFill>
        <p:spPr>
          <a:xfrm>
            <a:off x="2620413" y="3791200"/>
            <a:ext cx="837125" cy="521401"/>
          </a:xfrm>
          <a:prstGeom prst="rect">
            <a:avLst/>
          </a:prstGeom>
          <a:noFill/>
          <a:ln>
            <a:noFill/>
          </a:ln>
        </p:spPr>
      </p:pic>
      <p:pic>
        <p:nvPicPr>
          <p:cNvPr id="198" name="Google Shape;198;p17"/>
          <p:cNvPicPr preferRelativeResize="0"/>
          <p:nvPr/>
        </p:nvPicPr>
        <p:blipFill rotWithShape="1">
          <a:blip r:embed="rId6">
            <a:alphaModFix/>
          </a:blip>
          <a:srcRect b="0" l="30589" r="31076" t="0"/>
          <a:stretch/>
        </p:blipFill>
        <p:spPr>
          <a:xfrm>
            <a:off x="2778550" y="4458725"/>
            <a:ext cx="576850" cy="400200"/>
          </a:xfrm>
          <a:prstGeom prst="rect">
            <a:avLst/>
          </a:prstGeom>
          <a:noFill/>
          <a:ln>
            <a:noFill/>
          </a:ln>
        </p:spPr>
      </p:pic>
      <p:pic>
        <p:nvPicPr>
          <p:cNvPr id="199" name="Google Shape;199;p17"/>
          <p:cNvPicPr preferRelativeResize="0"/>
          <p:nvPr/>
        </p:nvPicPr>
        <p:blipFill rotWithShape="1">
          <a:blip r:embed="rId7">
            <a:alphaModFix/>
          </a:blip>
          <a:srcRect b="26703" l="29168" r="27796" t="20595"/>
          <a:stretch/>
        </p:blipFill>
        <p:spPr>
          <a:xfrm>
            <a:off x="3457550" y="3747300"/>
            <a:ext cx="524781" cy="476425"/>
          </a:xfrm>
          <a:prstGeom prst="rect">
            <a:avLst/>
          </a:prstGeom>
          <a:noFill/>
          <a:ln>
            <a:noFill/>
          </a:ln>
        </p:spPr>
      </p:pic>
      <p:pic>
        <p:nvPicPr>
          <p:cNvPr id="200" name="Google Shape;200;p17"/>
          <p:cNvPicPr preferRelativeResize="0"/>
          <p:nvPr/>
        </p:nvPicPr>
        <p:blipFill rotWithShape="1">
          <a:blip r:embed="rId8">
            <a:alphaModFix/>
          </a:blip>
          <a:srcRect b="22196" l="27572" r="29231" t="21078"/>
          <a:stretch/>
        </p:blipFill>
        <p:spPr>
          <a:xfrm>
            <a:off x="1993050" y="3835650"/>
            <a:ext cx="627375" cy="432525"/>
          </a:xfrm>
          <a:prstGeom prst="rect">
            <a:avLst/>
          </a:prstGeom>
          <a:noFill/>
          <a:ln>
            <a:noFill/>
          </a:ln>
        </p:spPr>
      </p:pic>
      <p:pic>
        <p:nvPicPr>
          <p:cNvPr id="201" name="Google Shape;201;p17"/>
          <p:cNvPicPr preferRelativeResize="0"/>
          <p:nvPr/>
        </p:nvPicPr>
        <p:blipFill>
          <a:blip r:embed="rId9">
            <a:alphaModFix/>
          </a:blip>
          <a:stretch>
            <a:fillRect/>
          </a:stretch>
        </p:blipFill>
        <p:spPr>
          <a:xfrm>
            <a:off x="1979200" y="4403746"/>
            <a:ext cx="553784" cy="476427"/>
          </a:xfrm>
          <a:prstGeom prst="rect">
            <a:avLst/>
          </a:prstGeom>
          <a:noFill/>
          <a:ln>
            <a:noFill/>
          </a:ln>
        </p:spPr>
      </p:pic>
      <p:pic>
        <p:nvPicPr>
          <p:cNvPr id="202" name="Google Shape;202;p17"/>
          <p:cNvPicPr preferRelativeResize="0"/>
          <p:nvPr/>
        </p:nvPicPr>
        <p:blipFill>
          <a:blip r:embed="rId10">
            <a:alphaModFix/>
          </a:blip>
          <a:stretch>
            <a:fillRect/>
          </a:stretch>
        </p:blipFill>
        <p:spPr>
          <a:xfrm>
            <a:off x="6194950" y="3947968"/>
            <a:ext cx="1518400" cy="1043907"/>
          </a:xfrm>
          <a:prstGeom prst="rect">
            <a:avLst/>
          </a:prstGeom>
          <a:noFill/>
          <a:ln>
            <a:noFill/>
          </a:ln>
        </p:spPr>
      </p:pic>
      <p:pic>
        <p:nvPicPr>
          <p:cNvPr id="203" name="Google Shape;203;p17"/>
          <p:cNvPicPr preferRelativeResize="0"/>
          <p:nvPr/>
        </p:nvPicPr>
        <p:blipFill>
          <a:blip r:embed="rId11">
            <a:alphaModFix/>
          </a:blip>
          <a:stretch>
            <a:fillRect/>
          </a:stretch>
        </p:blipFill>
        <p:spPr>
          <a:xfrm>
            <a:off x="7758575" y="1710325"/>
            <a:ext cx="1137600" cy="705125"/>
          </a:xfrm>
          <a:prstGeom prst="rect">
            <a:avLst/>
          </a:prstGeom>
          <a:noFill/>
          <a:ln>
            <a:noFill/>
          </a:ln>
        </p:spPr>
      </p:pic>
      <p:pic>
        <p:nvPicPr>
          <p:cNvPr id="204" name="Google Shape;204;p17"/>
          <p:cNvPicPr preferRelativeResize="0"/>
          <p:nvPr/>
        </p:nvPicPr>
        <p:blipFill>
          <a:blip r:embed="rId12">
            <a:alphaModFix/>
          </a:blip>
          <a:stretch>
            <a:fillRect/>
          </a:stretch>
        </p:blipFill>
        <p:spPr>
          <a:xfrm>
            <a:off x="7758575" y="2415450"/>
            <a:ext cx="1137603" cy="758217"/>
          </a:xfrm>
          <a:prstGeom prst="rect">
            <a:avLst/>
          </a:prstGeom>
          <a:noFill/>
          <a:ln>
            <a:noFill/>
          </a:ln>
        </p:spPr>
      </p:pic>
      <p:pic>
        <p:nvPicPr>
          <p:cNvPr id="205" name="Google Shape;205;p17"/>
          <p:cNvPicPr preferRelativeResize="0"/>
          <p:nvPr/>
        </p:nvPicPr>
        <p:blipFill>
          <a:blip r:embed="rId13">
            <a:alphaModFix/>
          </a:blip>
          <a:stretch>
            <a:fillRect/>
          </a:stretch>
        </p:blipFill>
        <p:spPr>
          <a:xfrm>
            <a:off x="222401" y="2160650"/>
            <a:ext cx="1295875" cy="914100"/>
          </a:xfrm>
          <a:prstGeom prst="rect">
            <a:avLst/>
          </a:prstGeom>
          <a:noFill/>
          <a:ln>
            <a:noFill/>
          </a:ln>
        </p:spPr>
      </p:pic>
      <p:pic>
        <p:nvPicPr>
          <p:cNvPr id="206" name="Google Shape;206;p17" title="Slide 5.mp3">
            <a:hlinkClick r:id="rId14"/>
          </p:cNvPr>
          <p:cNvPicPr preferRelativeResize="0"/>
          <p:nvPr/>
        </p:nvPicPr>
        <p:blipFill>
          <a:blip r:embed="rId15">
            <a:alphaModFix/>
          </a:blip>
          <a:stretch>
            <a:fillRect/>
          </a:stretch>
        </p:blipFill>
        <p:spPr>
          <a:xfrm>
            <a:off x="8500775" y="190350"/>
            <a:ext cx="457200" cy="4572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85"/>
                                        </p:tgtEl>
                                        <p:attrNameLst>
                                          <p:attrName>style.visibility</p:attrName>
                                        </p:attrNameLst>
                                      </p:cBhvr>
                                      <p:to>
                                        <p:strVal val="visible"/>
                                      </p:to>
                                    </p:set>
                                    <p:animEffect filter="fade" transition="in">
                                      <p:cBhvr>
                                        <p:cTn dur="1000"/>
                                        <p:tgtEl>
                                          <p:spTgt spid="18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18"/>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Bowman Strategy Clock</a:t>
            </a:r>
            <a:endParaRPr/>
          </a:p>
        </p:txBody>
      </p:sp>
      <p:pic>
        <p:nvPicPr>
          <p:cNvPr id="212" name="Google Shape;212;p18"/>
          <p:cNvPicPr preferRelativeResize="0"/>
          <p:nvPr/>
        </p:nvPicPr>
        <p:blipFill>
          <a:blip r:embed="rId3">
            <a:alphaModFix/>
          </a:blip>
          <a:stretch>
            <a:fillRect/>
          </a:stretch>
        </p:blipFill>
        <p:spPr>
          <a:xfrm>
            <a:off x="1297500" y="924900"/>
            <a:ext cx="5254200" cy="3818124"/>
          </a:xfrm>
          <a:prstGeom prst="rect">
            <a:avLst/>
          </a:prstGeom>
          <a:noFill/>
          <a:ln>
            <a:noFill/>
          </a:ln>
        </p:spPr>
      </p:pic>
      <p:sp>
        <p:nvSpPr>
          <p:cNvPr id="213" name="Google Shape;213;p18"/>
          <p:cNvSpPr/>
          <p:nvPr/>
        </p:nvSpPr>
        <p:spPr>
          <a:xfrm rot="-1322292">
            <a:off x="3753083" y="2237693"/>
            <a:ext cx="768340" cy="1014795"/>
          </a:xfrm>
          <a:prstGeom prst="blockArc">
            <a:avLst>
              <a:gd fmla="val 14173360" name="adj1"/>
              <a:gd fmla="val 17429893" name="adj2"/>
              <a:gd fmla="val 22019" name="adj3"/>
            </a:avLst>
          </a:prstGeom>
          <a:solidFill>
            <a:srgbClr val="FF0000"/>
          </a:solidFill>
          <a:ln cap="flat" cmpd="sng" w="9525">
            <a:solidFill>
              <a:schemeClr val="accent6"/>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4" name="Google Shape;214;p18"/>
          <p:cNvSpPr txBox="1"/>
          <p:nvPr/>
        </p:nvSpPr>
        <p:spPr>
          <a:xfrm>
            <a:off x="5260925" y="4694825"/>
            <a:ext cx="3789600" cy="523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100">
                <a:solidFill>
                  <a:schemeClr val="lt1"/>
                </a:solidFill>
                <a:latin typeface="Lato"/>
                <a:ea typeface="Lato"/>
                <a:cs typeface="Lato"/>
                <a:sym typeface="Lato"/>
              </a:rPr>
              <a:t>(C. Bowman and D. Faulkner ‘Competitive and corporate strategy - Irwin - 1996)</a:t>
            </a:r>
            <a:endParaRPr sz="1100">
              <a:solidFill>
                <a:schemeClr val="lt1"/>
              </a:solidFill>
              <a:latin typeface="Lato"/>
              <a:ea typeface="Lato"/>
              <a:cs typeface="Lato"/>
              <a:sym typeface="Lato"/>
            </a:endParaRPr>
          </a:p>
        </p:txBody>
      </p:sp>
      <p:pic>
        <p:nvPicPr>
          <p:cNvPr id="215" name="Google Shape;215;p18" title="Slide 6.mp3">
            <a:hlinkClick r:id="rId4"/>
          </p:cNvPr>
          <p:cNvPicPr preferRelativeResize="0"/>
          <p:nvPr/>
        </p:nvPicPr>
        <p:blipFill>
          <a:blip r:embed="rId5">
            <a:alphaModFix/>
          </a:blip>
          <a:stretch>
            <a:fillRect/>
          </a:stretch>
        </p:blipFill>
        <p:spPr>
          <a:xfrm>
            <a:off x="8497050" y="216400"/>
            <a:ext cx="457200" cy="4572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9" name="Shape 219"/>
        <p:cNvGrpSpPr/>
        <p:nvPr/>
      </p:nvGrpSpPr>
      <p:grpSpPr>
        <a:xfrm>
          <a:off x="0" y="0"/>
          <a:ext cx="0" cy="0"/>
          <a:chOff x="0" y="0"/>
          <a:chExt cx="0" cy="0"/>
        </a:xfrm>
      </p:grpSpPr>
      <p:sp>
        <p:nvSpPr>
          <p:cNvPr id="220" name="Google Shape;220;p19"/>
          <p:cNvSpPr txBox="1"/>
          <p:nvPr>
            <p:ph type="title"/>
          </p:nvPr>
        </p:nvSpPr>
        <p:spPr>
          <a:xfrm>
            <a:off x="724225" y="2050050"/>
            <a:ext cx="25416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SWOT Analysis</a:t>
            </a:r>
            <a:endParaRPr/>
          </a:p>
        </p:txBody>
      </p:sp>
      <p:graphicFrame>
        <p:nvGraphicFramePr>
          <p:cNvPr id="221" name="Google Shape;221;p19"/>
          <p:cNvGraphicFramePr/>
          <p:nvPr/>
        </p:nvGraphicFramePr>
        <p:xfrm>
          <a:off x="3698925" y="100850"/>
          <a:ext cx="3000000" cy="3000000"/>
        </p:xfrm>
        <a:graphic>
          <a:graphicData uri="http://schemas.openxmlformats.org/drawingml/2006/table">
            <a:tbl>
              <a:tblPr>
                <a:noFill/>
                <a:tableStyleId>{96469303-2833-4C82-B775-89678BFCB9C2}</a:tableStyleId>
              </a:tblPr>
              <a:tblGrid>
                <a:gridCol w="2296650"/>
                <a:gridCol w="2296650"/>
              </a:tblGrid>
              <a:tr h="206225">
                <a:tc>
                  <a:txBody>
                    <a:bodyPr/>
                    <a:lstStyle/>
                    <a:p>
                      <a:pPr indent="0" lvl="0" marL="0" rtl="0" algn="ctr">
                        <a:lnSpc>
                          <a:spcPct val="115000"/>
                        </a:lnSpc>
                        <a:spcBef>
                          <a:spcPts val="0"/>
                        </a:spcBef>
                        <a:spcAft>
                          <a:spcPts val="0"/>
                        </a:spcAft>
                        <a:buNone/>
                      </a:pPr>
                      <a:r>
                        <a:rPr lang="en" sz="1200">
                          <a:solidFill>
                            <a:srgbClr val="FFFFFF"/>
                          </a:solidFill>
                          <a:latin typeface="Georgia"/>
                          <a:ea typeface="Georgia"/>
                          <a:cs typeface="Georgia"/>
                          <a:sym typeface="Georgia"/>
                        </a:rPr>
                        <a:t>Strengths</a:t>
                      </a:r>
                      <a:endParaRPr sz="1200">
                        <a:solidFill>
                          <a:srgbClr val="FFFFFF"/>
                        </a:solidFill>
                        <a:latin typeface="Georgia"/>
                        <a:ea typeface="Georgia"/>
                        <a:cs typeface="Georgia"/>
                        <a:sym typeface="Georgia"/>
                      </a:endParaRPr>
                    </a:p>
                  </a:txBody>
                  <a:tcPr marT="91425" marB="91425"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4472C4"/>
                    </a:solidFill>
                  </a:tcPr>
                </a:tc>
                <a:tc>
                  <a:txBody>
                    <a:bodyPr/>
                    <a:lstStyle/>
                    <a:p>
                      <a:pPr indent="0" lvl="0" marL="0" rtl="0" algn="ctr">
                        <a:lnSpc>
                          <a:spcPct val="115000"/>
                        </a:lnSpc>
                        <a:spcBef>
                          <a:spcPts val="0"/>
                        </a:spcBef>
                        <a:spcAft>
                          <a:spcPts val="0"/>
                        </a:spcAft>
                        <a:buNone/>
                      </a:pPr>
                      <a:r>
                        <a:rPr lang="en" sz="1200">
                          <a:solidFill>
                            <a:srgbClr val="FFFFFF"/>
                          </a:solidFill>
                          <a:latin typeface="Georgia"/>
                          <a:ea typeface="Georgia"/>
                          <a:cs typeface="Georgia"/>
                          <a:sym typeface="Georgia"/>
                        </a:rPr>
                        <a:t>Weaknesses</a:t>
                      </a:r>
                      <a:endParaRPr sz="1200">
                        <a:solidFill>
                          <a:srgbClr val="FFFFFF"/>
                        </a:solidFill>
                        <a:latin typeface="Georgia"/>
                        <a:ea typeface="Georgia"/>
                        <a:cs typeface="Georgia"/>
                        <a:sym typeface="Georgia"/>
                      </a:endParaRPr>
                    </a:p>
                  </a:txBody>
                  <a:tcPr marT="91425" marB="91425"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4472C4"/>
                    </a:solidFill>
                  </a:tcPr>
                </a:tc>
              </a:tr>
              <a:tr h="2078500">
                <a:tc>
                  <a:txBody>
                    <a:bodyPr/>
                    <a:lstStyle/>
                    <a:p>
                      <a:pPr indent="-228600" lvl="0" marL="457200" rtl="0" algn="l">
                        <a:lnSpc>
                          <a:spcPct val="115000"/>
                        </a:lnSpc>
                        <a:spcBef>
                          <a:spcPts val="0"/>
                        </a:spcBef>
                        <a:spcAft>
                          <a:spcPts val="0"/>
                        </a:spcAft>
                        <a:buNone/>
                      </a:pPr>
                      <a:r>
                        <a:rPr lang="en">
                          <a:solidFill>
                            <a:schemeClr val="lt1"/>
                          </a:solidFill>
                        </a:rPr>
                        <a:t>·</a:t>
                      </a:r>
                      <a:r>
                        <a:rPr lang="en" sz="900">
                          <a:solidFill>
                            <a:schemeClr val="lt1"/>
                          </a:solidFill>
                          <a:latin typeface="Times New Roman"/>
                          <a:ea typeface="Times New Roman"/>
                          <a:cs typeface="Times New Roman"/>
                          <a:sym typeface="Times New Roman"/>
                        </a:rPr>
                        <a:t>  </a:t>
                      </a:r>
                      <a:r>
                        <a:rPr lang="en" sz="900">
                          <a:latin typeface="Times New Roman"/>
                          <a:ea typeface="Times New Roman"/>
                          <a:cs typeface="Times New Roman"/>
                          <a:sym typeface="Times New Roman"/>
                        </a:rPr>
                        <a:t>	</a:t>
                      </a:r>
                      <a:r>
                        <a:rPr lang="en" sz="900">
                          <a:solidFill>
                            <a:schemeClr val="lt1"/>
                          </a:solidFill>
                          <a:latin typeface="Georgia"/>
                          <a:ea typeface="Georgia"/>
                          <a:cs typeface="Georgia"/>
                          <a:sym typeface="Georgia"/>
                        </a:rPr>
                        <a:t>Adapting to the changes facing the automotive sector.</a:t>
                      </a:r>
                      <a:endParaRPr sz="900">
                        <a:solidFill>
                          <a:schemeClr val="lt1"/>
                        </a:solidFill>
                        <a:latin typeface="Georgia"/>
                        <a:ea typeface="Georgia"/>
                        <a:cs typeface="Georgia"/>
                        <a:sym typeface="Georgia"/>
                      </a:endParaRPr>
                    </a:p>
                    <a:p>
                      <a:pPr indent="-228600" lvl="0" marL="457200" rtl="0" algn="l">
                        <a:lnSpc>
                          <a:spcPct val="115000"/>
                        </a:lnSpc>
                        <a:spcBef>
                          <a:spcPts val="0"/>
                        </a:spcBef>
                        <a:spcAft>
                          <a:spcPts val="0"/>
                        </a:spcAft>
                        <a:buNone/>
                      </a:pPr>
                      <a:r>
                        <a:rPr lang="en" sz="900">
                          <a:solidFill>
                            <a:schemeClr val="lt1"/>
                          </a:solidFill>
                        </a:rPr>
                        <a:t>·</a:t>
                      </a:r>
                      <a:r>
                        <a:rPr lang="en" sz="400">
                          <a:solidFill>
                            <a:schemeClr val="lt1"/>
                          </a:solidFill>
                          <a:latin typeface="Times New Roman"/>
                          <a:ea typeface="Times New Roman"/>
                          <a:cs typeface="Times New Roman"/>
                          <a:sym typeface="Times New Roman"/>
                        </a:rPr>
                        <a:t>  	</a:t>
                      </a:r>
                      <a:r>
                        <a:rPr lang="en" sz="900">
                          <a:solidFill>
                            <a:schemeClr val="lt1"/>
                          </a:solidFill>
                          <a:latin typeface="Georgia"/>
                          <a:ea typeface="Georgia"/>
                          <a:cs typeface="Georgia"/>
                          <a:sym typeface="Georgia"/>
                        </a:rPr>
                        <a:t>Worlds top provider for e-mobility.</a:t>
                      </a:r>
                      <a:endParaRPr sz="900">
                        <a:solidFill>
                          <a:schemeClr val="lt1"/>
                        </a:solidFill>
                        <a:latin typeface="Georgia"/>
                        <a:ea typeface="Georgia"/>
                        <a:cs typeface="Georgia"/>
                        <a:sym typeface="Georgia"/>
                      </a:endParaRPr>
                    </a:p>
                    <a:p>
                      <a:pPr indent="-228600" lvl="0" marL="457200" rtl="0" algn="l">
                        <a:lnSpc>
                          <a:spcPct val="115000"/>
                        </a:lnSpc>
                        <a:spcBef>
                          <a:spcPts val="0"/>
                        </a:spcBef>
                        <a:spcAft>
                          <a:spcPts val="0"/>
                        </a:spcAft>
                        <a:buNone/>
                      </a:pPr>
                      <a:r>
                        <a:rPr lang="en" sz="900">
                          <a:solidFill>
                            <a:schemeClr val="lt1"/>
                          </a:solidFill>
                        </a:rPr>
                        <a:t>·</a:t>
                      </a:r>
                      <a:r>
                        <a:rPr lang="en" sz="400">
                          <a:solidFill>
                            <a:schemeClr val="lt1"/>
                          </a:solidFill>
                          <a:latin typeface="Times New Roman"/>
                          <a:ea typeface="Times New Roman"/>
                          <a:cs typeface="Times New Roman"/>
                          <a:sym typeface="Times New Roman"/>
                        </a:rPr>
                        <a:t>  	</a:t>
                      </a:r>
                      <a:r>
                        <a:rPr lang="en" sz="900">
                          <a:solidFill>
                            <a:schemeClr val="lt1"/>
                          </a:solidFill>
                          <a:latin typeface="Georgia"/>
                          <a:ea typeface="Georgia"/>
                          <a:cs typeface="Georgia"/>
                          <a:sym typeface="Georgia"/>
                        </a:rPr>
                        <a:t>Having a small portfolio of three car brands, BMW, MINI and Rolls Royce, the organisation can run efficiently and effectively by relying on strategies that are highly effective.</a:t>
                      </a:r>
                      <a:endParaRPr sz="900">
                        <a:solidFill>
                          <a:schemeClr val="lt1"/>
                        </a:solidFill>
                        <a:latin typeface="Georgia"/>
                        <a:ea typeface="Georgia"/>
                        <a:cs typeface="Georgia"/>
                        <a:sym typeface="Georgia"/>
                      </a:endParaRPr>
                    </a:p>
                  </a:txBody>
                  <a:tcPr marT="91425" marB="91425"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228600" lvl="0" marL="457200" rtl="0" algn="l">
                        <a:lnSpc>
                          <a:spcPct val="115000"/>
                        </a:lnSpc>
                        <a:spcBef>
                          <a:spcPts val="0"/>
                        </a:spcBef>
                        <a:spcAft>
                          <a:spcPts val="0"/>
                        </a:spcAft>
                        <a:buNone/>
                      </a:pPr>
                      <a:r>
                        <a:rPr lang="en" sz="1200">
                          <a:solidFill>
                            <a:schemeClr val="lt1"/>
                          </a:solidFill>
                        </a:rPr>
                        <a:t>·</a:t>
                      </a:r>
                      <a:r>
                        <a:rPr lang="en" sz="700">
                          <a:solidFill>
                            <a:schemeClr val="lt1"/>
                          </a:solidFill>
                          <a:latin typeface="Times New Roman"/>
                          <a:ea typeface="Times New Roman"/>
                          <a:cs typeface="Times New Roman"/>
                          <a:sym typeface="Times New Roman"/>
                        </a:rPr>
                        <a:t> </a:t>
                      </a:r>
                      <a:r>
                        <a:rPr lang="en" sz="200">
                          <a:solidFill>
                            <a:schemeClr val="lt1"/>
                          </a:solidFill>
                          <a:latin typeface="Times New Roman"/>
                          <a:ea typeface="Times New Roman"/>
                          <a:cs typeface="Times New Roman"/>
                          <a:sym typeface="Times New Roman"/>
                        </a:rPr>
                        <a:t> 	</a:t>
                      </a:r>
                      <a:r>
                        <a:rPr lang="en" sz="700">
                          <a:solidFill>
                            <a:schemeClr val="lt1"/>
                          </a:solidFill>
                          <a:latin typeface="Georgia"/>
                          <a:ea typeface="Georgia"/>
                          <a:cs typeface="Georgia"/>
                          <a:sym typeface="Georgia"/>
                        </a:rPr>
                        <a:t>BMW have attracted negative publicity through requesting a grant from the German government to reduce any impact from the recent pandemic. by requesting a grant from the government during a trying time can make BMW greedy and can repulse loyal customers away.</a:t>
                      </a:r>
                      <a:endParaRPr sz="700">
                        <a:solidFill>
                          <a:schemeClr val="lt1"/>
                        </a:solidFill>
                        <a:latin typeface="Georgia"/>
                        <a:ea typeface="Georgia"/>
                        <a:cs typeface="Georgia"/>
                        <a:sym typeface="Georgia"/>
                      </a:endParaRPr>
                    </a:p>
                    <a:p>
                      <a:pPr indent="-228600" lvl="0" marL="457200" rtl="0" algn="l">
                        <a:lnSpc>
                          <a:spcPct val="115000"/>
                        </a:lnSpc>
                        <a:spcBef>
                          <a:spcPts val="0"/>
                        </a:spcBef>
                        <a:spcAft>
                          <a:spcPts val="0"/>
                        </a:spcAft>
                        <a:buNone/>
                      </a:pPr>
                      <a:r>
                        <a:rPr lang="en" sz="700">
                          <a:solidFill>
                            <a:schemeClr val="lt1"/>
                          </a:solidFill>
                        </a:rPr>
                        <a:t>·</a:t>
                      </a:r>
                      <a:r>
                        <a:rPr lang="en" sz="200">
                          <a:solidFill>
                            <a:schemeClr val="lt1"/>
                          </a:solidFill>
                          <a:latin typeface="Times New Roman"/>
                          <a:ea typeface="Times New Roman"/>
                          <a:cs typeface="Times New Roman"/>
                          <a:sym typeface="Times New Roman"/>
                        </a:rPr>
                        <a:t>  	</a:t>
                      </a:r>
                      <a:r>
                        <a:rPr lang="en" sz="700">
                          <a:solidFill>
                            <a:schemeClr val="lt1"/>
                          </a:solidFill>
                          <a:latin typeface="Georgia"/>
                          <a:ea typeface="Georgia"/>
                          <a:cs typeface="Georgia"/>
                          <a:sym typeface="Georgia"/>
                        </a:rPr>
                        <a:t>Through being engaged within several lawsuits, and having a collusion in Europe over emissions, gives BMW consumers a reason not to trust the organisation.</a:t>
                      </a:r>
                      <a:endParaRPr sz="700">
                        <a:solidFill>
                          <a:schemeClr val="lt1"/>
                        </a:solidFill>
                        <a:latin typeface="Georgia"/>
                        <a:ea typeface="Georgia"/>
                        <a:cs typeface="Georgia"/>
                        <a:sym typeface="Georgia"/>
                      </a:endParaRPr>
                    </a:p>
                    <a:p>
                      <a:pPr indent="-228600" lvl="0" marL="457200" rtl="0" algn="l">
                        <a:lnSpc>
                          <a:spcPct val="115000"/>
                        </a:lnSpc>
                        <a:spcBef>
                          <a:spcPts val="0"/>
                        </a:spcBef>
                        <a:spcAft>
                          <a:spcPts val="0"/>
                        </a:spcAft>
                        <a:buNone/>
                      </a:pPr>
                      <a:r>
                        <a:rPr lang="en" sz="700">
                          <a:solidFill>
                            <a:schemeClr val="lt1"/>
                          </a:solidFill>
                        </a:rPr>
                        <a:t>·</a:t>
                      </a:r>
                      <a:r>
                        <a:rPr lang="en" sz="200">
                          <a:solidFill>
                            <a:schemeClr val="lt1"/>
                          </a:solidFill>
                          <a:latin typeface="Times New Roman"/>
                          <a:ea typeface="Times New Roman"/>
                          <a:cs typeface="Times New Roman"/>
                          <a:sym typeface="Times New Roman"/>
                        </a:rPr>
                        <a:t>  	</a:t>
                      </a:r>
                      <a:r>
                        <a:rPr lang="en" sz="700">
                          <a:solidFill>
                            <a:schemeClr val="lt1"/>
                          </a:solidFill>
                          <a:latin typeface="Georgia"/>
                          <a:ea typeface="Georgia"/>
                          <a:cs typeface="Georgia"/>
                          <a:sym typeface="Georgia"/>
                        </a:rPr>
                        <a:t>By having a small portfolio BMW lacks product differentiation, which makes the organisation weak within their industry.</a:t>
                      </a:r>
                      <a:endParaRPr sz="700">
                        <a:solidFill>
                          <a:schemeClr val="lt1"/>
                        </a:solidFill>
                        <a:latin typeface="Georgia"/>
                        <a:ea typeface="Georgia"/>
                        <a:cs typeface="Georgia"/>
                        <a:sym typeface="Georgia"/>
                      </a:endParaRPr>
                    </a:p>
                  </a:txBody>
                  <a:tcPr marT="91425" marB="91425"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r h="206225">
                <a:tc>
                  <a:txBody>
                    <a:bodyPr/>
                    <a:lstStyle/>
                    <a:p>
                      <a:pPr indent="0" lvl="0" marL="0" rtl="0" algn="ctr">
                        <a:lnSpc>
                          <a:spcPct val="115000"/>
                        </a:lnSpc>
                        <a:spcBef>
                          <a:spcPts val="0"/>
                        </a:spcBef>
                        <a:spcAft>
                          <a:spcPts val="0"/>
                        </a:spcAft>
                        <a:buNone/>
                      </a:pPr>
                      <a:r>
                        <a:rPr lang="en" sz="1200">
                          <a:solidFill>
                            <a:srgbClr val="FFFFFF"/>
                          </a:solidFill>
                          <a:latin typeface="Georgia"/>
                          <a:ea typeface="Georgia"/>
                          <a:cs typeface="Georgia"/>
                          <a:sym typeface="Georgia"/>
                        </a:rPr>
                        <a:t>Opportunities</a:t>
                      </a:r>
                      <a:endParaRPr sz="1200">
                        <a:solidFill>
                          <a:srgbClr val="FFFFFF"/>
                        </a:solidFill>
                        <a:latin typeface="Georgia"/>
                        <a:ea typeface="Georgia"/>
                        <a:cs typeface="Georgia"/>
                        <a:sym typeface="Georgia"/>
                      </a:endParaRPr>
                    </a:p>
                  </a:txBody>
                  <a:tcPr marT="91425" marB="91425"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4472C4"/>
                    </a:solidFill>
                  </a:tcPr>
                </a:tc>
                <a:tc>
                  <a:txBody>
                    <a:bodyPr/>
                    <a:lstStyle/>
                    <a:p>
                      <a:pPr indent="0" lvl="0" marL="0" rtl="0" algn="ctr">
                        <a:lnSpc>
                          <a:spcPct val="115000"/>
                        </a:lnSpc>
                        <a:spcBef>
                          <a:spcPts val="0"/>
                        </a:spcBef>
                        <a:spcAft>
                          <a:spcPts val="0"/>
                        </a:spcAft>
                        <a:buNone/>
                      </a:pPr>
                      <a:r>
                        <a:rPr lang="en" sz="1200">
                          <a:solidFill>
                            <a:srgbClr val="FFFFFF"/>
                          </a:solidFill>
                          <a:latin typeface="Georgia"/>
                          <a:ea typeface="Georgia"/>
                          <a:cs typeface="Georgia"/>
                          <a:sym typeface="Georgia"/>
                        </a:rPr>
                        <a:t>Threats</a:t>
                      </a:r>
                      <a:endParaRPr sz="1200">
                        <a:solidFill>
                          <a:srgbClr val="FFFFFF"/>
                        </a:solidFill>
                        <a:latin typeface="Georgia"/>
                        <a:ea typeface="Georgia"/>
                        <a:cs typeface="Georgia"/>
                        <a:sym typeface="Georgia"/>
                      </a:endParaRPr>
                    </a:p>
                  </a:txBody>
                  <a:tcPr marT="91425" marB="91425"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4472C4"/>
                    </a:solidFill>
                  </a:tcPr>
                </a:tc>
              </a:tr>
              <a:tr h="2078500">
                <a:tc>
                  <a:txBody>
                    <a:bodyPr/>
                    <a:lstStyle/>
                    <a:p>
                      <a:pPr indent="-228600" lvl="0" marL="457200" rtl="0" algn="l">
                        <a:lnSpc>
                          <a:spcPct val="115000"/>
                        </a:lnSpc>
                        <a:spcBef>
                          <a:spcPts val="0"/>
                        </a:spcBef>
                        <a:spcAft>
                          <a:spcPts val="0"/>
                        </a:spcAft>
                        <a:buNone/>
                      </a:pPr>
                      <a:r>
                        <a:rPr lang="en" sz="1200">
                          <a:solidFill>
                            <a:schemeClr val="lt1"/>
                          </a:solidFill>
                        </a:rPr>
                        <a:t>·</a:t>
                      </a:r>
                      <a:r>
                        <a:rPr lang="en" sz="700">
                          <a:solidFill>
                            <a:schemeClr val="lt1"/>
                          </a:solidFill>
                          <a:latin typeface="Times New Roman"/>
                          <a:ea typeface="Times New Roman"/>
                          <a:cs typeface="Times New Roman"/>
                          <a:sym typeface="Times New Roman"/>
                        </a:rPr>
                        <a:t>  	</a:t>
                      </a:r>
                      <a:r>
                        <a:rPr lang="en" sz="800">
                          <a:solidFill>
                            <a:schemeClr val="lt1"/>
                          </a:solidFill>
                          <a:latin typeface="Georgia"/>
                          <a:ea typeface="Georgia"/>
                          <a:cs typeface="Georgia"/>
                          <a:sym typeface="Georgia"/>
                        </a:rPr>
                        <a:t>BMW will gain new customers from being adaptive and shaping individual premium mobility moving into the next decade.</a:t>
                      </a:r>
                      <a:endParaRPr sz="800">
                        <a:solidFill>
                          <a:schemeClr val="lt1"/>
                        </a:solidFill>
                        <a:latin typeface="Georgia"/>
                        <a:ea typeface="Georgia"/>
                        <a:cs typeface="Georgia"/>
                        <a:sym typeface="Georgia"/>
                      </a:endParaRPr>
                    </a:p>
                    <a:p>
                      <a:pPr indent="-228600" lvl="0" marL="457200" rtl="0" algn="l">
                        <a:lnSpc>
                          <a:spcPct val="115000"/>
                        </a:lnSpc>
                        <a:spcBef>
                          <a:spcPts val="0"/>
                        </a:spcBef>
                        <a:spcAft>
                          <a:spcPts val="0"/>
                        </a:spcAft>
                        <a:buNone/>
                      </a:pPr>
                      <a:r>
                        <a:rPr lang="en" sz="800">
                          <a:solidFill>
                            <a:schemeClr val="lt1"/>
                          </a:solidFill>
                        </a:rPr>
                        <a:t>·</a:t>
                      </a:r>
                      <a:r>
                        <a:rPr lang="en" sz="300">
                          <a:solidFill>
                            <a:schemeClr val="lt1"/>
                          </a:solidFill>
                          <a:latin typeface="Times New Roman"/>
                          <a:ea typeface="Times New Roman"/>
                          <a:cs typeface="Times New Roman"/>
                          <a:sym typeface="Times New Roman"/>
                        </a:rPr>
                        <a:t>  	</a:t>
                      </a:r>
                      <a:r>
                        <a:rPr lang="en" sz="800">
                          <a:solidFill>
                            <a:schemeClr val="lt1"/>
                          </a:solidFill>
                          <a:latin typeface="Georgia"/>
                          <a:ea typeface="Georgia"/>
                          <a:cs typeface="Georgia"/>
                          <a:sym typeface="Georgia"/>
                        </a:rPr>
                        <a:t>Consumers are beginning to become aware of the rise of emissions, leading them to want to purchase greener mobility. BMW is one of the best in the electric car market, making it easier for them to take advantage of the demand.</a:t>
                      </a:r>
                      <a:endParaRPr sz="800">
                        <a:solidFill>
                          <a:schemeClr val="lt1"/>
                        </a:solidFill>
                        <a:latin typeface="Georgia"/>
                        <a:ea typeface="Georgia"/>
                        <a:cs typeface="Georgia"/>
                        <a:sym typeface="Georgia"/>
                      </a:endParaRPr>
                    </a:p>
                    <a:p>
                      <a:pPr indent="0" lvl="0" marL="457200" rtl="0" algn="l">
                        <a:lnSpc>
                          <a:spcPct val="115000"/>
                        </a:lnSpc>
                        <a:spcBef>
                          <a:spcPts val="0"/>
                        </a:spcBef>
                        <a:spcAft>
                          <a:spcPts val="0"/>
                        </a:spcAft>
                        <a:buNone/>
                      </a:pPr>
                      <a:r>
                        <a:rPr lang="en" sz="1200">
                          <a:latin typeface="Georgia"/>
                          <a:ea typeface="Georgia"/>
                          <a:cs typeface="Georgia"/>
                          <a:sym typeface="Georgia"/>
                        </a:rPr>
                        <a:t> </a:t>
                      </a:r>
                      <a:endParaRPr sz="1200">
                        <a:latin typeface="Georgia"/>
                        <a:ea typeface="Georgia"/>
                        <a:cs typeface="Georgia"/>
                        <a:sym typeface="Georgia"/>
                      </a:endParaRPr>
                    </a:p>
                  </a:txBody>
                  <a:tcPr marT="91425" marB="91425"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c>
                  <a:txBody>
                    <a:bodyPr/>
                    <a:lstStyle/>
                    <a:p>
                      <a:pPr indent="-228600" lvl="0" marL="457200" rtl="0" algn="l">
                        <a:lnSpc>
                          <a:spcPct val="115000"/>
                        </a:lnSpc>
                        <a:spcBef>
                          <a:spcPts val="0"/>
                        </a:spcBef>
                        <a:spcAft>
                          <a:spcPts val="0"/>
                        </a:spcAft>
                        <a:buNone/>
                      </a:pPr>
                      <a:r>
                        <a:rPr lang="en" sz="1200">
                          <a:solidFill>
                            <a:schemeClr val="lt1"/>
                          </a:solidFill>
                        </a:rPr>
                        <a:t>·</a:t>
                      </a:r>
                      <a:r>
                        <a:rPr lang="en" sz="700">
                          <a:solidFill>
                            <a:schemeClr val="lt1"/>
                          </a:solidFill>
                          <a:latin typeface="Times New Roman"/>
                          <a:ea typeface="Times New Roman"/>
                          <a:cs typeface="Times New Roman"/>
                          <a:sym typeface="Times New Roman"/>
                        </a:rPr>
                        <a:t>  </a:t>
                      </a:r>
                      <a:r>
                        <a:rPr lang="en" sz="200">
                          <a:solidFill>
                            <a:schemeClr val="lt1"/>
                          </a:solidFill>
                          <a:latin typeface="Times New Roman"/>
                          <a:ea typeface="Times New Roman"/>
                          <a:cs typeface="Times New Roman"/>
                          <a:sym typeface="Times New Roman"/>
                        </a:rPr>
                        <a:t>	</a:t>
                      </a:r>
                      <a:r>
                        <a:rPr lang="en" sz="700">
                          <a:solidFill>
                            <a:schemeClr val="lt1"/>
                          </a:solidFill>
                          <a:latin typeface="Georgia"/>
                          <a:ea typeface="Georgia"/>
                          <a:cs typeface="Georgia"/>
                          <a:sym typeface="Georgia"/>
                        </a:rPr>
                        <a:t>The rise in alternative modes of transportation and combustion engines no longer being in demand, with electric vehicles being the replacement by law.</a:t>
                      </a:r>
                      <a:endParaRPr sz="700">
                        <a:solidFill>
                          <a:schemeClr val="lt1"/>
                        </a:solidFill>
                        <a:latin typeface="Georgia"/>
                        <a:ea typeface="Georgia"/>
                        <a:cs typeface="Georgia"/>
                        <a:sym typeface="Georgia"/>
                      </a:endParaRPr>
                    </a:p>
                    <a:p>
                      <a:pPr indent="-228600" lvl="0" marL="457200" rtl="0" algn="l">
                        <a:lnSpc>
                          <a:spcPct val="115000"/>
                        </a:lnSpc>
                        <a:spcBef>
                          <a:spcPts val="0"/>
                        </a:spcBef>
                        <a:spcAft>
                          <a:spcPts val="0"/>
                        </a:spcAft>
                        <a:buNone/>
                      </a:pPr>
                      <a:r>
                        <a:rPr lang="en" sz="700">
                          <a:solidFill>
                            <a:schemeClr val="lt1"/>
                          </a:solidFill>
                        </a:rPr>
                        <a:t>·</a:t>
                      </a:r>
                      <a:r>
                        <a:rPr lang="en" sz="200">
                          <a:solidFill>
                            <a:schemeClr val="lt1"/>
                          </a:solidFill>
                          <a:latin typeface="Times New Roman"/>
                          <a:ea typeface="Times New Roman"/>
                          <a:cs typeface="Times New Roman"/>
                          <a:sym typeface="Times New Roman"/>
                        </a:rPr>
                        <a:t>  	</a:t>
                      </a:r>
                      <a:r>
                        <a:rPr lang="en" sz="700">
                          <a:solidFill>
                            <a:schemeClr val="lt1"/>
                          </a:solidFill>
                          <a:latin typeface="Georgia"/>
                          <a:ea typeface="Georgia"/>
                          <a:cs typeface="Georgia"/>
                          <a:sym typeface="Georgia"/>
                        </a:rPr>
                        <a:t>The pandemic has sent economies into a recession, meaning consumers have reduced their purchases of BMW.</a:t>
                      </a:r>
                      <a:endParaRPr sz="700">
                        <a:solidFill>
                          <a:schemeClr val="lt1"/>
                        </a:solidFill>
                        <a:latin typeface="Georgia"/>
                        <a:ea typeface="Georgia"/>
                        <a:cs typeface="Georgia"/>
                        <a:sym typeface="Georgia"/>
                      </a:endParaRPr>
                    </a:p>
                    <a:p>
                      <a:pPr indent="-228600" lvl="0" marL="457200" rtl="0" algn="l">
                        <a:lnSpc>
                          <a:spcPct val="115000"/>
                        </a:lnSpc>
                        <a:spcBef>
                          <a:spcPts val="0"/>
                        </a:spcBef>
                        <a:spcAft>
                          <a:spcPts val="0"/>
                        </a:spcAft>
                        <a:buNone/>
                      </a:pPr>
                      <a:r>
                        <a:rPr lang="en" sz="700">
                          <a:solidFill>
                            <a:schemeClr val="lt1"/>
                          </a:solidFill>
                        </a:rPr>
                        <a:t>·</a:t>
                      </a:r>
                      <a:r>
                        <a:rPr lang="en" sz="200">
                          <a:solidFill>
                            <a:schemeClr val="lt1"/>
                          </a:solidFill>
                          <a:latin typeface="Times New Roman"/>
                          <a:ea typeface="Times New Roman"/>
                          <a:cs typeface="Times New Roman"/>
                          <a:sym typeface="Times New Roman"/>
                        </a:rPr>
                        <a:t>  	</a:t>
                      </a:r>
                      <a:r>
                        <a:rPr lang="en" sz="700">
                          <a:solidFill>
                            <a:schemeClr val="lt1"/>
                          </a:solidFill>
                          <a:latin typeface="Georgia"/>
                          <a:ea typeface="Georgia"/>
                          <a:cs typeface="Georgia"/>
                          <a:sym typeface="Georgia"/>
                        </a:rPr>
                        <a:t>BMW can get into trouble easily with the government as laws to combat emissions are being created. For example, BMW faces a fine for conspiring with Volkswagen and Daimler to block the development of clean emission technology.</a:t>
                      </a:r>
                      <a:endParaRPr sz="700">
                        <a:solidFill>
                          <a:schemeClr val="lt1"/>
                        </a:solidFill>
                        <a:latin typeface="Georgia"/>
                        <a:ea typeface="Georgia"/>
                        <a:cs typeface="Georgia"/>
                        <a:sym typeface="Georgia"/>
                      </a:endParaRPr>
                    </a:p>
                    <a:p>
                      <a:pPr indent="0" lvl="0" marL="228600" rtl="0" algn="l">
                        <a:lnSpc>
                          <a:spcPct val="115000"/>
                        </a:lnSpc>
                        <a:spcBef>
                          <a:spcPts val="0"/>
                        </a:spcBef>
                        <a:spcAft>
                          <a:spcPts val="0"/>
                        </a:spcAft>
                        <a:buNone/>
                      </a:pPr>
                      <a:r>
                        <a:rPr lang="en" sz="700">
                          <a:solidFill>
                            <a:schemeClr val="lt1"/>
                          </a:solidFill>
                          <a:latin typeface="Georgia"/>
                          <a:ea typeface="Georgia"/>
                          <a:cs typeface="Georgia"/>
                          <a:sym typeface="Georgia"/>
                        </a:rPr>
                        <a:t> </a:t>
                      </a:r>
                      <a:endParaRPr sz="700">
                        <a:solidFill>
                          <a:schemeClr val="lt1"/>
                        </a:solidFill>
                        <a:latin typeface="Georgia"/>
                        <a:ea typeface="Georgia"/>
                        <a:cs typeface="Georgia"/>
                        <a:sym typeface="Georgia"/>
                      </a:endParaRPr>
                    </a:p>
                  </a:txBody>
                  <a:tcPr marT="91425" marB="91425" marR="68575" marL="68575">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tcPr>
                </a:tc>
              </a:tr>
            </a:tbl>
          </a:graphicData>
        </a:graphic>
      </p:graphicFrame>
      <p:pic>
        <p:nvPicPr>
          <p:cNvPr id="222" name="Google Shape;222;p19" title="Slide 7.mp3">
            <a:hlinkClick r:id="rId3"/>
          </p:cNvPr>
          <p:cNvPicPr preferRelativeResize="0"/>
          <p:nvPr/>
        </p:nvPicPr>
        <p:blipFill>
          <a:blip r:embed="rId4">
            <a:alphaModFix/>
          </a:blip>
          <a:stretch>
            <a:fillRect/>
          </a:stretch>
        </p:blipFill>
        <p:spPr>
          <a:xfrm>
            <a:off x="8462550" y="190500"/>
            <a:ext cx="457200" cy="457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6" name="Shape 226"/>
        <p:cNvGrpSpPr/>
        <p:nvPr/>
      </p:nvGrpSpPr>
      <p:grpSpPr>
        <a:xfrm>
          <a:off x="0" y="0"/>
          <a:ext cx="0" cy="0"/>
          <a:chOff x="0" y="0"/>
          <a:chExt cx="0" cy="0"/>
        </a:xfrm>
      </p:grpSpPr>
      <p:sp>
        <p:nvSpPr>
          <p:cNvPr id="227" name="Google Shape;227;p20"/>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Stakeholder Analysis</a:t>
            </a:r>
            <a:endParaRPr/>
          </a:p>
        </p:txBody>
      </p:sp>
      <p:pic>
        <p:nvPicPr>
          <p:cNvPr id="228" name="Google Shape;228;p20"/>
          <p:cNvPicPr preferRelativeResize="0"/>
          <p:nvPr/>
        </p:nvPicPr>
        <p:blipFill>
          <a:blip r:embed="rId3">
            <a:alphaModFix/>
          </a:blip>
          <a:stretch>
            <a:fillRect/>
          </a:stretch>
        </p:blipFill>
        <p:spPr>
          <a:xfrm>
            <a:off x="1297488" y="1147100"/>
            <a:ext cx="6416935" cy="3530850"/>
          </a:xfrm>
          <a:prstGeom prst="rect">
            <a:avLst/>
          </a:prstGeom>
          <a:noFill/>
          <a:ln>
            <a:noFill/>
          </a:ln>
        </p:spPr>
      </p:pic>
      <p:pic>
        <p:nvPicPr>
          <p:cNvPr id="229" name="Google Shape;229;p20" title="Slide 8.mp3">
            <a:hlinkClick r:id="rId4"/>
          </p:cNvPr>
          <p:cNvPicPr preferRelativeResize="0"/>
          <p:nvPr/>
        </p:nvPicPr>
        <p:blipFill>
          <a:blip r:embed="rId5">
            <a:alphaModFix/>
          </a:blip>
          <a:stretch>
            <a:fillRect/>
          </a:stretch>
        </p:blipFill>
        <p:spPr>
          <a:xfrm>
            <a:off x="8467150" y="197225"/>
            <a:ext cx="457200" cy="4572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sp>
        <p:nvSpPr>
          <p:cNvPr id="234" name="Google Shape;234;p21"/>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Recommendation</a:t>
            </a:r>
            <a:r>
              <a:rPr lang="en"/>
              <a:t> Strategy</a:t>
            </a:r>
            <a:endParaRPr/>
          </a:p>
        </p:txBody>
      </p:sp>
      <p:sp>
        <p:nvSpPr>
          <p:cNvPr id="235" name="Google Shape;235;p21"/>
          <p:cNvSpPr txBox="1"/>
          <p:nvPr>
            <p:ph idx="1" type="body"/>
          </p:nvPr>
        </p:nvSpPr>
        <p:spPr>
          <a:xfrm>
            <a:off x="4452600" y="1670725"/>
            <a:ext cx="3883800" cy="23385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sz="1600"/>
              <a:t>BMW’s </a:t>
            </a:r>
            <a:r>
              <a:rPr lang="en" sz="1600"/>
              <a:t>future</a:t>
            </a:r>
            <a:r>
              <a:rPr lang="en" sz="1600"/>
              <a:t> strategic position should be focusing on remaining to be a luxury car manufacturer, but also maximizing their cost by reducing their current costs and also searching into new areas to discover within the automobile industry.</a:t>
            </a:r>
            <a:endParaRPr sz="1600"/>
          </a:p>
        </p:txBody>
      </p:sp>
      <p:pic>
        <p:nvPicPr>
          <p:cNvPr id="236" name="Google Shape;236;p21"/>
          <p:cNvPicPr preferRelativeResize="0"/>
          <p:nvPr/>
        </p:nvPicPr>
        <p:blipFill>
          <a:blip r:embed="rId3">
            <a:alphaModFix/>
          </a:blip>
          <a:stretch>
            <a:fillRect/>
          </a:stretch>
        </p:blipFill>
        <p:spPr>
          <a:xfrm>
            <a:off x="272150" y="1452350"/>
            <a:ext cx="2426152" cy="1691250"/>
          </a:xfrm>
          <a:prstGeom prst="rect">
            <a:avLst/>
          </a:prstGeom>
          <a:noFill/>
          <a:ln>
            <a:noFill/>
          </a:ln>
        </p:spPr>
      </p:pic>
      <p:pic>
        <p:nvPicPr>
          <p:cNvPr id="237" name="Google Shape;237;p21"/>
          <p:cNvPicPr preferRelativeResize="0"/>
          <p:nvPr/>
        </p:nvPicPr>
        <p:blipFill>
          <a:blip r:embed="rId4">
            <a:alphaModFix/>
          </a:blip>
          <a:stretch>
            <a:fillRect/>
          </a:stretch>
        </p:blipFill>
        <p:spPr>
          <a:xfrm>
            <a:off x="1322898" y="3143600"/>
            <a:ext cx="2623401" cy="1748500"/>
          </a:xfrm>
          <a:prstGeom prst="rect">
            <a:avLst/>
          </a:prstGeom>
          <a:noFill/>
          <a:ln>
            <a:noFill/>
          </a:ln>
        </p:spPr>
      </p:pic>
      <p:pic>
        <p:nvPicPr>
          <p:cNvPr id="238" name="Google Shape;238;p21" title="Slide 9.mp3">
            <a:hlinkClick r:id="rId5"/>
          </p:cNvPr>
          <p:cNvPicPr preferRelativeResize="0"/>
          <p:nvPr/>
        </p:nvPicPr>
        <p:blipFill>
          <a:blip r:embed="rId6">
            <a:alphaModFix/>
          </a:blip>
          <a:stretch>
            <a:fillRect/>
          </a:stretch>
        </p:blipFill>
        <p:spPr>
          <a:xfrm>
            <a:off x="8424174" y="239575"/>
            <a:ext cx="457200" cy="457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22"/>
          <p:cNvSpPr txBox="1"/>
          <p:nvPr>
            <p:ph type="title"/>
          </p:nvPr>
        </p:nvSpPr>
        <p:spPr>
          <a:xfrm>
            <a:off x="2114400" y="2081550"/>
            <a:ext cx="4915200" cy="980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3200"/>
              <a:t>Thank-you for listening</a:t>
            </a:r>
            <a:endParaRPr sz="3200"/>
          </a:p>
        </p:txBody>
      </p:sp>
      <p:pic>
        <p:nvPicPr>
          <p:cNvPr id="244" name="Google Shape;244;p22" title="Slide 10.mp3">
            <a:hlinkClick r:id="rId3"/>
          </p:cNvPr>
          <p:cNvPicPr preferRelativeResize="0"/>
          <p:nvPr/>
        </p:nvPicPr>
        <p:blipFill>
          <a:blip r:embed="rId4">
            <a:alphaModFix/>
          </a:blip>
          <a:stretch>
            <a:fillRect/>
          </a:stretch>
        </p:blipFill>
        <p:spPr>
          <a:xfrm>
            <a:off x="8411125" y="233575"/>
            <a:ext cx="457200" cy="4572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8" name="Shape 248"/>
        <p:cNvGrpSpPr/>
        <p:nvPr/>
      </p:nvGrpSpPr>
      <p:grpSpPr>
        <a:xfrm>
          <a:off x="0" y="0"/>
          <a:ext cx="0" cy="0"/>
          <a:chOff x="0" y="0"/>
          <a:chExt cx="0" cy="0"/>
        </a:xfrm>
      </p:grpSpPr>
      <p:sp>
        <p:nvSpPr>
          <p:cNvPr id="249" name="Google Shape;249;p23"/>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References</a:t>
            </a:r>
            <a:endParaRPr/>
          </a:p>
        </p:txBody>
      </p:sp>
      <p:sp>
        <p:nvSpPr>
          <p:cNvPr id="250" name="Google Shape;250;p23"/>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sz="1250"/>
              <a:t>( </a:t>
            </a:r>
            <a:r>
              <a:rPr lang="en" sz="1150"/>
              <a:t>Porter, Michael E. (1980). </a:t>
            </a:r>
            <a:r>
              <a:rPr lang="en" sz="1150">
                <a:uFill>
                  <a:noFill/>
                </a:uFill>
                <a:hlinkClick r:id="rId3"/>
              </a:rPr>
              <a:t>Competitive Strategy</a:t>
            </a:r>
            <a:r>
              <a:rPr lang="en" sz="1150"/>
              <a:t>. Free Press.)</a:t>
            </a:r>
            <a:endParaRPr sz="1250"/>
          </a:p>
          <a:p>
            <a:pPr indent="0" lvl="0" marL="0" rtl="0" algn="l">
              <a:lnSpc>
                <a:spcPct val="200000"/>
              </a:lnSpc>
              <a:spcBef>
                <a:spcPts val="1200"/>
              </a:spcBef>
              <a:spcAft>
                <a:spcPts val="0"/>
              </a:spcAft>
              <a:buNone/>
            </a:pPr>
            <a:r>
              <a:rPr lang="en" sz="1200"/>
              <a:t>(BMW group, “History”, 2021.)</a:t>
            </a:r>
            <a:endParaRPr sz="1200"/>
          </a:p>
          <a:p>
            <a:pPr indent="0" lvl="0" marL="0" rtl="0" algn="l">
              <a:lnSpc>
                <a:spcPct val="200000"/>
              </a:lnSpc>
              <a:spcBef>
                <a:spcPts val="0"/>
              </a:spcBef>
              <a:spcAft>
                <a:spcPts val="0"/>
              </a:spcAft>
              <a:buNone/>
            </a:pPr>
            <a:r>
              <a:rPr lang="en" sz="1200"/>
              <a:t>(BMW group, ‘Company Location’ , 2021)</a:t>
            </a:r>
            <a:endParaRPr sz="1200"/>
          </a:p>
          <a:p>
            <a:pPr indent="0" lvl="0" marL="0" rtl="0" algn="l">
              <a:lnSpc>
                <a:spcPct val="150000"/>
              </a:lnSpc>
              <a:spcBef>
                <a:spcPts val="0"/>
              </a:spcBef>
              <a:spcAft>
                <a:spcPts val="0"/>
              </a:spcAft>
              <a:buNone/>
            </a:pPr>
            <a:r>
              <a:rPr lang="en" sz="1200"/>
              <a:t>(BMW group, “Our strategy”, 2021.)</a:t>
            </a:r>
            <a:endParaRPr sz="1200"/>
          </a:p>
          <a:p>
            <a:pPr indent="0" lvl="0" marL="0" rtl="0" algn="l">
              <a:lnSpc>
                <a:spcPct val="100000"/>
              </a:lnSpc>
              <a:spcBef>
                <a:spcPts val="0"/>
              </a:spcBef>
              <a:spcAft>
                <a:spcPts val="0"/>
              </a:spcAft>
              <a:buNone/>
            </a:pPr>
            <a:r>
              <a:t/>
            </a:r>
            <a:endParaRPr sz="1100"/>
          </a:p>
          <a:p>
            <a:pPr indent="0" lvl="0" marL="0" rtl="0" algn="l">
              <a:lnSpc>
                <a:spcPct val="100000"/>
              </a:lnSpc>
              <a:spcBef>
                <a:spcPts val="0"/>
              </a:spcBef>
              <a:spcAft>
                <a:spcPts val="0"/>
              </a:spcAft>
              <a:buNone/>
            </a:pPr>
            <a:r>
              <a:rPr lang="en" sz="1100"/>
              <a:t>(C. Bowman and D. Faulkner ‘Competitive and corporate strategy - Irwin - 1996)</a:t>
            </a:r>
            <a:endParaRPr sz="1100"/>
          </a:p>
          <a:p>
            <a:pPr indent="0" lvl="0" marL="0" rtl="0" algn="l">
              <a:spcBef>
                <a:spcPts val="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