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slideLayouts/slideLayout30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2"/>
  </p:notesMasterIdLst>
  <p:sldIdLst>
    <p:sldId id="256" r:id="rId25"/>
    <p:sldId id="258" r:id="rId26"/>
    <p:sldId id="265" r:id="rId27"/>
    <p:sldId id="260" r:id="rId28"/>
    <p:sldId id="266" r:id="rId29"/>
    <p:sldId id="257" r:id="rId30"/>
    <p:sldId id="276" r:id="rId31"/>
    <p:sldId id="280" r:id="rId32"/>
    <p:sldId id="281" r:id="rId33"/>
    <p:sldId id="267" r:id="rId34"/>
    <p:sldId id="282" r:id="rId35"/>
    <p:sldId id="283" r:id="rId36"/>
    <p:sldId id="275" r:id="rId37"/>
    <p:sldId id="277" r:id="rId38"/>
    <p:sldId id="284" r:id="rId39"/>
    <p:sldId id="273" r:id="rId40"/>
    <p:sldId id="274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0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digitise.tours/tour/Aerial/aerial_one" TargetMode="Externa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18" Type="http://schemas.openxmlformats.org/officeDocument/2006/relationships/image" Target="../media/image50.pn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17" Type="http://schemas.openxmlformats.org/officeDocument/2006/relationships/image" Target="../media/image49.jpg"/><Relationship Id="rId2" Type="http://schemas.openxmlformats.org/officeDocument/2006/relationships/image" Target="../media/image34.jpeg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8.jpeg"/><Relationship Id="rId11" Type="http://schemas.openxmlformats.org/officeDocument/2006/relationships/image" Target="../media/image43.jpeg"/><Relationship Id="rId5" Type="http://schemas.openxmlformats.org/officeDocument/2006/relationships/image" Target="../media/image37.jpeg"/><Relationship Id="rId15" Type="http://schemas.openxmlformats.org/officeDocument/2006/relationships/image" Target="../media/image47.png"/><Relationship Id="rId10" Type="http://schemas.openxmlformats.org/officeDocument/2006/relationships/image" Target="../media/image42.jpeg"/><Relationship Id="rId19" Type="http://schemas.openxmlformats.org/officeDocument/2006/relationships/image" Target="../media/image51.png"/><Relationship Id="rId4" Type="http://schemas.openxmlformats.org/officeDocument/2006/relationships/image" Target="../media/image36.jpeg"/><Relationship Id="rId9" Type="http://schemas.openxmlformats.org/officeDocument/2006/relationships/image" Target="../media/image41.jpeg"/><Relationship Id="rId1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oronavirus/information-for-students/" TargetMode="External"/><Relationship Id="rId2" Type="http://schemas.openxmlformats.org/officeDocument/2006/relationships/hyperlink" Target="https://www.youtube.com/watch?v=B6yM7qt8i9U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uwtsd.ac.uk/coronavirus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HVx1CvwUAj0&amp;feature=youtu.be" TargetMode="External"/><Relationship Id="rId13" Type="http://schemas.openxmlformats.org/officeDocument/2006/relationships/hyperlink" Target="https://uowtsd.sharepoint.com/:b:/t/HWBWelcomeandInductionreources_GRP/ETB_6Kqqpx5DrdmQpkpaMG4BpjrAbOo2xFd0gJwmPWWbtw?e=z9Tagw" TargetMode="External"/><Relationship Id="rId3" Type="http://schemas.openxmlformats.org/officeDocument/2006/relationships/hyperlink" Target="https://www.youtube.com/watch?v=51OBgtqAB_4" TargetMode="External"/><Relationship Id="rId7" Type="http://schemas.openxmlformats.org/officeDocument/2006/relationships/hyperlink" Target="https://www.youtube.com/watch?v=gtePFvYP7A0" TargetMode="External"/><Relationship Id="rId12" Type="http://schemas.openxmlformats.org/officeDocument/2006/relationships/hyperlink" Target="https://uowtsd.sharepoint.com/:b:/t/HWBWelcomeandInductionreources_GRP/EQrgOAOEfKJBpGl8cfiFBaUBxdlNJKwWxXVuIAmql945Zw?e=gMQdR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hyperlink" Target="UWTSD-Student-Charter-Presentation.pptx" TargetMode="External"/><Relationship Id="rId11" Type="http://schemas.openxmlformats.org/officeDocument/2006/relationships/hyperlink" Target="https://uowtsd.sharepoint.com/:b:/t/HWBWelcomeandInductionreources_GRP/EfWSrqdfHd9Dpkyn1slqnxwBJck-j17dONgQSVT6vfFYfw?e=frtlCv" TargetMode="External"/><Relationship Id="rId5" Type="http://schemas.openxmlformats.org/officeDocument/2006/relationships/hyperlink" Target="https://youtu.be/b7wLZZ33MCA" TargetMode="External"/><Relationship Id="rId15" Type="http://schemas.openxmlformats.org/officeDocument/2006/relationships/hyperlink" Target="https://uwtsd.ac.uk/student-services/connect/" TargetMode="External"/><Relationship Id="rId10" Type="http://schemas.openxmlformats.org/officeDocument/2006/relationships/hyperlink" Target="https://uowtsd.sharepoint.com/:b:/t/HWBWelcomeandInductionreources_GRP/Ea1Cnv0KbBpAg2aMTYhUvmUB5HilAqyyhW75ntrkRFQw0A?e=UgO5SS" TargetMode="External"/><Relationship Id="rId4" Type="http://schemas.openxmlformats.org/officeDocument/2006/relationships/hyperlink" Target="https://youtu.be/dEOyrSRLAF4" TargetMode="External"/><Relationship Id="rId9" Type="http://schemas.openxmlformats.org/officeDocument/2006/relationships/hyperlink" Target="https://digitallearning.uwtsd.ac.uk/" TargetMode="External"/><Relationship Id="rId14" Type="http://schemas.openxmlformats.org/officeDocument/2006/relationships/hyperlink" Target="https://uowtsd.sharepoint.com/:b:/t/HWBWelcomeandInductionreources_GRP/Ec8hcbNfuzROvxpD6AErYfcBA5gYLctgq2rzgiI4eyMMQg?e=tSZVR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556593" y="1653852"/>
            <a:ext cx="10997646" cy="1466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chemeClr val="bg1"/>
                </a:solidFill>
              </a:rPr>
              <a:t>01000011 01101111 01101110 01100111 01110010 01100001 01110100 01110101 01101100 01100001 01110100 01101001 01101111 01101110 01110011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4979503" y="489048"/>
            <a:ext cx="4933021" cy="742040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bg1"/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736" y="3429000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2324301" y="1081195"/>
            <a:ext cx="7632848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bg1"/>
                </a:solidFill>
              </a:rPr>
              <a:t>Today Your Journey starts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236" y="2056176"/>
            <a:ext cx="7292090" cy="242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2842087" y="4676521"/>
            <a:ext cx="6150017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242" y="412316"/>
            <a:ext cx="6842067" cy="64815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2682714" y="1880852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7320136" y="1806590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2387331" y="4001286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4487691" y="403025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Built &amp; Natural Environment 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6523526" y="400604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8324873" y="4030259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3826415" y="2179926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6462224" y="2179926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5111816" y="2525860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2976692" y="2478863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6026237" y="2522110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6298802" y="2516888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2499692" y="5124405"/>
            <a:ext cx="72953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Where we are? SA1 Waterfront </a:t>
            </a:r>
            <a:r>
              <a:rPr lang="en-GB" sz="2800" dirty="0">
                <a:hlinkClick r:id="rId2"/>
              </a:rPr>
              <a:t>IQ</a:t>
            </a:r>
            <a:r>
              <a:rPr lang="en-GB" sz="2800" dirty="0"/>
              <a:t> building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5124712" y="1817171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06" y="1259274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075" y="416197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034" y="1227441"/>
            <a:ext cx="2828925" cy="361536"/>
          </a:xfrm>
        </p:spPr>
        <p:txBody>
          <a:bodyPr>
            <a:normAutofit/>
          </a:bodyPr>
          <a:lstStyle/>
          <a:p>
            <a:r>
              <a:rPr lang="en-GB" sz="1800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232" y="2374205"/>
            <a:ext cx="1026102" cy="109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47" y="2378656"/>
            <a:ext cx="1076628" cy="1001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473" y="2356209"/>
            <a:ext cx="1126569" cy="1083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5099075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Programme Managers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898793" y="359433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890306" y="348322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978201" y="3495713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937" y="2356209"/>
            <a:ext cx="1074921" cy="107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464106" y="3554641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179" y="4034391"/>
            <a:ext cx="1131754" cy="112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5526" y="399506"/>
            <a:ext cx="1075409" cy="1008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10158840" y="155252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Technician</a:t>
            </a:r>
          </a:p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Lee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229" y="2359775"/>
            <a:ext cx="1095442" cy="1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146" y="2347808"/>
            <a:ext cx="998958" cy="108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108" y="4085209"/>
            <a:ext cx="1060253" cy="103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936" y="4082311"/>
            <a:ext cx="1131754" cy="1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3190945" y="5276622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7224194" y="359438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Mike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915044" y="5231463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561663" y="5246255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3237300" y="3554641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Gordon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8260574" y="5293654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Nitheesh</a:t>
            </a:r>
          </a:p>
        </p:txBody>
      </p:sp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3BAE50F4-CF18-4E77-AE88-331D1E32AF38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3036" y="4106648"/>
            <a:ext cx="944869" cy="115335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EF16B9C7-29DD-4549-8BC9-FD5B24110A57}"/>
              </a:ext>
            </a:extLst>
          </p:cNvPr>
          <p:cNvPicPr/>
          <p:nvPr/>
        </p:nvPicPr>
        <p:blipFill>
          <a:blip r:embed="rId14"/>
          <a:stretch>
            <a:fillRect/>
          </a:stretch>
        </p:blipFill>
        <p:spPr>
          <a:xfrm>
            <a:off x="9434127" y="4101543"/>
            <a:ext cx="968635" cy="114471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79436DF-7B94-4E9F-9567-35CC85944ABB}"/>
              </a:ext>
            </a:extLst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230" y="4029540"/>
            <a:ext cx="944704" cy="108367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0BFCC0D-D020-40E7-A270-6D08D219E0AE}"/>
              </a:ext>
            </a:extLst>
          </p:cNvPr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877" y="4029540"/>
            <a:ext cx="1021651" cy="112886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A196C1CA-F3B5-43CF-9E74-8749318CE8F8}"/>
              </a:ext>
            </a:extLst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278" y="2374205"/>
            <a:ext cx="1095442" cy="114471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E7FB0C6-285E-4F76-89FD-83C0654C00EA}"/>
              </a:ext>
            </a:extLst>
          </p:cNvPr>
          <p:cNvPicPr/>
          <p:nvPr/>
        </p:nvPicPr>
        <p:blipFill>
          <a:blip r:embed="rId18"/>
          <a:stretch>
            <a:fillRect/>
          </a:stretch>
        </p:blipFill>
        <p:spPr>
          <a:xfrm>
            <a:off x="6959365" y="4078658"/>
            <a:ext cx="968635" cy="1079750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C25B99E3-F62B-4E68-B635-5BAE22DD984A}"/>
              </a:ext>
            </a:extLst>
          </p:cNvPr>
          <p:cNvPicPr/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4040" y="2374205"/>
            <a:ext cx="944869" cy="114471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39C56ED-5CD0-4854-BE58-0697EC3A15D8}"/>
              </a:ext>
            </a:extLst>
          </p:cNvPr>
          <p:cNvPicPr/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3314" y="2374204"/>
            <a:ext cx="1030315" cy="1129131"/>
          </a:xfrm>
          <a:prstGeom prst="rect">
            <a:avLst/>
          </a:prstGeom>
        </p:spPr>
      </p:pic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738B2F09-6DA3-4C3C-9C08-92BC1B55C702}"/>
              </a:ext>
            </a:extLst>
          </p:cNvPr>
          <p:cNvSpPr txBox="1">
            <a:spLocks/>
          </p:cNvSpPr>
          <p:nvPr/>
        </p:nvSpPr>
        <p:spPr>
          <a:xfrm>
            <a:off x="8416730" y="3594339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Steve</a:t>
            </a:r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BA72F2DF-43EA-489F-827E-BF9A4DE9EF5C}"/>
              </a:ext>
            </a:extLst>
          </p:cNvPr>
          <p:cNvSpPr txBox="1">
            <a:spLocks/>
          </p:cNvSpPr>
          <p:nvPr/>
        </p:nvSpPr>
        <p:spPr>
          <a:xfrm>
            <a:off x="9665255" y="363201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Rich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C0280276-7AAE-44B5-AD7D-7A689356E1B4}"/>
              </a:ext>
            </a:extLst>
          </p:cNvPr>
          <p:cNvSpPr txBox="1">
            <a:spLocks/>
          </p:cNvSpPr>
          <p:nvPr/>
        </p:nvSpPr>
        <p:spPr>
          <a:xfrm>
            <a:off x="10868162" y="3577483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Phil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B21DDFEB-7A6E-453F-8861-52EF0837037A}"/>
              </a:ext>
            </a:extLst>
          </p:cNvPr>
          <p:cNvSpPr txBox="1">
            <a:spLocks/>
          </p:cNvSpPr>
          <p:nvPr/>
        </p:nvSpPr>
        <p:spPr>
          <a:xfrm>
            <a:off x="7087809" y="5296660"/>
            <a:ext cx="66134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Nabeel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D9407967-F8DB-40E5-85FE-21922A595F97}"/>
              </a:ext>
            </a:extLst>
          </p:cNvPr>
          <p:cNvSpPr txBox="1">
            <a:spLocks/>
          </p:cNvSpPr>
          <p:nvPr/>
        </p:nvSpPr>
        <p:spPr>
          <a:xfrm>
            <a:off x="9665255" y="5272064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Adam</a:t>
            </a:r>
          </a:p>
        </p:txBody>
      </p:sp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87911C23-B4A2-41BC-A1B1-6AF156BCE62C}"/>
              </a:ext>
            </a:extLst>
          </p:cNvPr>
          <p:cNvSpPr txBox="1">
            <a:spLocks/>
          </p:cNvSpPr>
          <p:nvPr/>
        </p:nvSpPr>
        <p:spPr>
          <a:xfrm>
            <a:off x="1987258" y="5260003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Gary</a:t>
            </a:r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7100F045-1F25-491D-8349-5DAD6288B198}"/>
              </a:ext>
            </a:extLst>
          </p:cNvPr>
          <p:cNvSpPr txBox="1">
            <a:spLocks/>
          </p:cNvSpPr>
          <p:nvPr/>
        </p:nvSpPr>
        <p:spPr>
          <a:xfrm>
            <a:off x="725474" y="522620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Ewa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681" y="2112065"/>
            <a:ext cx="8807727" cy="3404152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First point of contact for you!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Stephen Mosey, Programme manager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Apprenticeships Unit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Liaison Officers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80EDE-A85F-43D0-84A4-E6D68D9523DB}"/>
              </a:ext>
            </a:extLst>
          </p:cNvPr>
          <p:cNvSpPr txBox="1"/>
          <p:nvPr/>
        </p:nvSpPr>
        <p:spPr>
          <a:xfrm>
            <a:off x="3062494" y="1082659"/>
            <a:ext cx="73586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Programme Managers &amp; Contacts 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869" y="1839854"/>
            <a:ext cx="8136904" cy="273630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5473858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2021/22 Academic year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758" y="1720887"/>
            <a:ext cx="5739138" cy="3879813"/>
          </a:xfrm>
        </p:spPr>
        <p:txBody>
          <a:bodyPr>
            <a:noAutofit/>
          </a:bodyPr>
          <a:lstStyle/>
          <a:p>
            <a:r>
              <a:rPr lang="en-GB" dirty="0"/>
              <a:t>Degree Route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Five years with EPA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1: w/c 20 &amp; 27 Sep 2021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2: w/c 01 &amp; 08 Nov 2021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3: w/c 24 &amp; 31 Jan 2022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4: w/c 07 &amp; 14 Mar 2022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5 &amp; 6: TBC with employers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BA8856-80CA-422B-A18B-73839E1BEC14}"/>
              </a:ext>
            </a:extLst>
          </p:cNvPr>
          <p:cNvSpPr txBox="1">
            <a:spLocks/>
          </p:cNvSpPr>
          <p:nvPr/>
        </p:nvSpPr>
        <p:spPr>
          <a:xfrm>
            <a:off x="5970104" y="1720887"/>
            <a:ext cx="5739138" cy="387981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HNC Route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140 credits, 30 months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1: w/c 20 Sep 2021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2: w/c 15 Nov 2021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3: w/c 07 Feb 2022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4: w/c 21 Mar 2022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Block 5 &amp; 6: TBC with employers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566934"/>
            <a:ext cx="9963979" cy="415800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We are here to support you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1: 20/09/21 to 21/01/22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Induction 20 – 24/09/2021. Teaching starts from 27/09/2021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Christmas break 11/12/21 to 03/01/22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Assessment period: 04/01/22 to 21/01/22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2: 24/01/22 to 31/05/22, Easter break 02/04/22 to 24/04/22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Assessment period: 25/04/2022 to 13/05/2022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Semester 3: 16/05/2022 to 22/07/2022, assessment period 18 to 22/07/2022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Programme of Study Handbook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Virtual Learning Environment</a:t>
            </a:r>
          </a:p>
          <a:p>
            <a:endParaRPr lang="en-GB" sz="2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7793935" y="1628495"/>
            <a:ext cx="4398065" cy="17045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Attendance 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Assessments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Feedback – 20 working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FF0000"/>
                </a:solidFill>
              </a:rPr>
              <a:t>Results portal – </a:t>
            </a:r>
            <a:r>
              <a:rPr lang="en-GB" sz="2000" b="1" dirty="0">
                <a:solidFill>
                  <a:srgbClr val="FF0000"/>
                </a:solidFill>
              </a:rPr>
              <a:t>Feb and June</a:t>
            </a:r>
          </a:p>
          <a:p>
            <a:endParaRPr lang="en-GB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5469125" y="456034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2021/22 Key Dates</a:t>
            </a:r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635" y="1417638"/>
            <a:ext cx="9008165" cy="3917032"/>
          </a:xfrm>
        </p:spPr>
        <p:txBody>
          <a:bodyPr/>
          <a:lstStyle/>
          <a:p>
            <a:r>
              <a:rPr lang="en-GB" sz="4000" dirty="0">
                <a:hlinkClick r:id="rId2"/>
              </a:rPr>
              <a:t>Returning to campus</a:t>
            </a:r>
            <a:endParaRPr lang="en-GB" sz="4000" dirty="0"/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Social distancing</a:t>
            </a:r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Face covering</a:t>
            </a:r>
          </a:p>
          <a:p>
            <a:pPr lvl="1"/>
            <a:r>
              <a:rPr lang="en-GB" sz="3600" dirty="0">
                <a:solidFill>
                  <a:schemeClr val="bg1"/>
                </a:solidFill>
              </a:rPr>
              <a:t>Hygiene</a:t>
            </a:r>
          </a:p>
          <a:p>
            <a:pPr lvl="1"/>
            <a:r>
              <a:rPr lang="en-GB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Information to Students </a:t>
            </a:r>
            <a:endParaRPr lang="en-GB" sz="3600" dirty="0">
              <a:solidFill>
                <a:schemeClr val="bg1"/>
              </a:solidFill>
            </a:endParaRPr>
          </a:p>
          <a:p>
            <a:r>
              <a:rPr lang="en-GB" sz="4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https://uwtsd.ac.uk/coronavirus/</a:t>
            </a:r>
            <a:endParaRPr lang="en-GB" sz="4000" dirty="0"/>
          </a:p>
          <a:p>
            <a:endParaRPr lang="en-GB" sz="4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708781" y="392189"/>
            <a:ext cx="6025480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Covid 19 &amp; Safety Measures</a:t>
            </a:r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Hwb</a:t>
            </a:r>
            <a:r>
              <a:rPr lang="en-GB" dirty="0"/>
              <a:t> app</a:t>
            </a:r>
          </a:p>
          <a:p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Ffrowm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IT Support</a:t>
            </a:r>
            <a:endParaRPr lang="en-GB" dirty="0"/>
          </a:p>
          <a:p>
            <a:r>
              <a:rPr lang="en-GB" dirty="0">
                <a:hlinkClick r:id="rId6" action="ppaction://hlinkpres?slideindex=1&amp;slidetitle=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 Charter </a:t>
            </a:r>
            <a:endParaRPr lang="en-GB" dirty="0"/>
          </a:p>
          <a:p>
            <a:r>
              <a:rPr lang="en-GB" dirty="0">
                <a:solidFill>
                  <a:srgbClr val="0563C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and Diversity</a:t>
            </a:r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endParaRPr lang="en-GB" dirty="0"/>
          </a:p>
          <a:p>
            <a:r>
              <a:rPr lang="en-GB" dirty="0"/>
              <a:t>Timetable – Hwb app</a:t>
            </a:r>
          </a:p>
          <a:p>
            <a:r>
              <a:rPr lang="en-GB" dirty="0">
                <a:solidFill>
                  <a:srgbClr val="0563C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Students </a:t>
            </a:r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Union</a:t>
            </a:r>
            <a:endParaRPr lang="en-GB" dirty="0"/>
          </a:p>
          <a:p>
            <a:r>
              <a:rPr lang="en-GB" dirty="0">
                <a:solidFill>
                  <a:srgbClr val="0563C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Blended </a:t>
            </a:r>
            <a:r>
              <a:rPr lang="en-GB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Other Key Services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F1C7959-AF2B-4CE1-B378-0ECA24B444BC}"/>
              </a:ext>
            </a:extLst>
          </p:cNvPr>
          <p:cNvSpPr txBox="1">
            <a:spLocks/>
          </p:cNvSpPr>
          <p:nvPr/>
        </p:nvSpPr>
        <p:spPr>
          <a:xfrm>
            <a:off x="6096000" y="1424102"/>
            <a:ext cx="5706717" cy="391703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Student Services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err="1"/>
              <a:t>SoCom</a:t>
            </a:r>
            <a:r>
              <a:rPr lang="en-GB" dirty="0"/>
              <a:t> </a:t>
            </a:r>
            <a:r>
              <a:rPr lang="en-GB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Welcome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563C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Study </a:t>
            </a:r>
            <a:r>
              <a:rPr lang="en-GB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Skills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DSA</a:t>
            </a:r>
            <a:r>
              <a:rPr lang="en-GB" dirty="0"/>
              <a:t>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563C1"/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Counselling and </a:t>
            </a:r>
            <a:r>
              <a:rPr lang="en-GB" dirty="0" err="1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Togetherall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Mental Health Advisory Service 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Connect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922" y="447261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2C44876-E73E-4911-BC32-19B6122A6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49" y="2192450"/>
            <a:ext cx="10803903" cy="2473100"/>
          </a:xfrm>
        </p:spPr>
        <p:txBody>
          <a:bodyPr/>
          <a:lstStyle/>
          <a:p>
            <a:pPr algn="ctr"/>
            <a:r>
              <a:rPr lang="en-GB" sz="7200" dirty="0" err="1"/>
              <a:t>Diolch</a:t>
            </a:r>
            <a:r>
              <a:rPr lang="en-GB" sz="7200" dirty="0"/>
              <a:t>/Thank you </a:t>
            </a:r>
          </a:p>
          <a:p>
            <a:pPr algn="ctr"/>
            <a:r>
              <a:rPr lang="en-GB" sz="7200" dirty="0"/>
              <a:t>Any Questions? </a:t>
            </a:r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447</Words>
  <Application>Microsoft Office PowerPoint</Application>
  <PresentationFormat>Widescreen</PresentationFormat>
  <Paragraphs>116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PowerPoint Presentation</vt:lpstr>
      <vt:lpstr>PowerPoint Presentation</vt:lpstr>
      <vt:lpstr>2021/22 Academic year </vt:lpstr>
      <vt:lpstr>1st Year…</vt:lpstr>
      <vt:lpstr>Covid-19 </vt:lpstr>
      <vt:lpstr>PowerPoint Presentation</vt:lpstr>
      <vt:lpstr>Few points to remember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66</cp:revision>
  <dcterms:created xsi:type="dcterms:W3CDTF">2021-03-09T15:35:42Z</dcterms:created>
  <dcterms:modified xsi:type="dcterms:W3CDTF">2021-09-20T08:09:59Z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