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1204" r:id="rId11"/>
    <p:sldId id="1197" r:id="rId12"/>
    <p:sldId id="1218" r:id="rId13"/>
    <p:sldId id="1205" r:id="rId14"/>
    <p:sldId id="1230" r:id="rId15"/>
    <p:sldId id="1196" r:id="rId16"/>
    <p:sldId id="1220" r:id="rId17"/>
    <p:sldId id="1232" r:id="rId18"/>
    <p:sldId id="1233" r:id="rId19"/>
    <p:sldId id="1236" r:id="rId20"/>
    <p:sldId id="1234" r:id="rId21"/>
    <p:sldId id="1235" r:id="rId22"/>
    <p:sldId id="1231" r:id="rId23"/>
    <p:sldId id="1239" r:id="rId24"/>
    <p:sldId id="1240" r:id="rId25"/>
    <p:sldId id="1241" r:id="rId26"/>
    <p:sldId id="1242" r:id="rId27"/>
    <p:sldId id="1219" r:id="rId28"/>
    <p:sldId id="1238" r:id="rId29"/>
    <p:sldId id="1237" r:id="rId30"/>
    <p:sldId id="1206" r:id="rId31"/>
    <p:sldId id="1243" r:id="rId32"/>
    <p:sldId id="1244" r:id="rId33"/>
    <p:sldId id="1229" r:id="rId34"/>
    <p:sldId id="1245" r:id="rId35"/>
    <p:sldId id="40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61" d="100"/>
          <a:sy n="61" d="100"/>
        </p:scale>
        <p:origin x="96" y="8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8A3F8-315E-4653-7188-99A367B408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D999D8-158E-BBC3-7AC1-DC57BC3483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A10947-EA03-5938-B741-C28BB0E564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EEA9B4-1F01-75DF-E59C-9B65A2EC5506}"/>
              </a:ext>
            </a:extLst>
          </p:cNvPr>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731115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1681786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6870769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CA095-7235-1F23-B3B1-CDD34B783D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222045-23C5-4E5D-D68E-2FC765A06C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B8D19D-917F-6690-1007-BC4EA8553C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B0032A-C5C6-6EC8-84A2-E027A6ECD13A}"/>
              </a:ext>
            </a:extLst>
          </p:cNvPr>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077485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iframe.videodelivery.net/ad2223e095b603c44858996d4a727ea4?poster=https://videodelivery.net/ad2223e095b603c44858996d4a727ea4/thumbnails/thumbnail.jpg?time=17s&amp;height=270" TargetMode="External"/><Relationship Id="rId2" Type="http://schemas.openxmlformats.org/officeDocument/2006/relationships/image" Target="../media/image7.png"/><Relationship Id="rId1" Type="http://schemas.openxmlformats.org/officeDocument/2006/relationships/slideLayout" Target="../slideLayouts/slideLayout4.xml"/><Relationship Id="rId5" Type="http://schemas.openxmlformats.org/officeDocument/2006/relationships/hyperlink" Target="https://azure.microsoft.com/en-gb/resources/cloud-computing-dictionary/what-is-the-cloud" TargetMode="External"/><Relationship Id="rId4" Type="http://schemas.openxmlformats.org/officeDocument/2006/relationships/hyperlink" Target="https://www.cloudflare.com/en-gb/learning/cloud/what-is-the-clou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4OO77HFcCUs?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l.acm.org/doi/10.1145/361011.361073"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www.bcs.org/articles-opinion-and-research/history-of-the-cloud/"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cloudzero.com/blog/cloud-computing-statistics/"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cloudzero.com/blog/cloud-computing-statistics/"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cloudzero.com/blog/cloud-computing-statistics/"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Cloud Technologies</a:t>
            </a:r>
          </a:p>
          <a:p>
            <a:endParaRPr lang="en-GB" sz="2400" b="1" i="1" dirty="0"/>
          </a:p>
          <a:p>
            <a:r>
              <a:rPr lang="en-GB" sz="2400" b="1" i="1" dirty="0"/>
              <a:t>Module Name: Digital Technologies</a:t>
            </a:r>
          </a:p>
          <a:p>
            <a:r>
              <a:rPr lang="en-GB" sz="2400" b="1" i="1" dirty="0"/>
              <a:t>Module Code: ACCA4030</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39C9A-0EDC-256D-7571-CC585F67322D}"/>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9A7B8F-0360-4812-8B66-B76584CF5AC1}"/>
              </a:ext>
            </a:extLst>
          </p:cNvPr>
          <p:cNvSpPr>
            <a:spLocks noGrp="1"/>
          </p:cNvSpPr>
          <p:nvPr>
            <p:ph idx="1"/>
          </p:nvPr>
        </p:nvSpPr>
        <p:spPr>
          <a:xfrm>
            <a:off x="583688" y="1911986"/>
            <a:ext cx="11040076" cy="3034028"/>
          </a:xfrm>
        </p:spPr>
        <p:txBody>
          <a:bodyPr/>
          <a:lstStyle/>
          <a:p>
            <a:pPr algn="l">
              <a:buFont typeface="Arial" panose="020B0604020202020204" pitchFamily="34" charset="0"/>
              <a:buChar char="•"/>
            </a:pPr>
            <a:r>
              <a:rPr lang="en-US" sz="3200" dirty="0">
                <a:solidFill>
                  <a:schemeClr val="tx1"/>
                </a:solidFill>
              </a:rPr>
              <a:t>What is The Cloud / Cloud Computing?</a:t>
            </a:r>
          </a:p>
          <a:p>
            <a:pPr algn="l">
              <a:buFont typeface="Arial" panose="020B0604020202020204" pitchFamily="34" charset="0"/>
              <a:buChar char="•"/>
            </a:pPr>
            <a:r>
              <a:rPr lang="en-US" sz="3200" dirty="0">
                <a:solidFill>
                  <a:schemeClr val="tx1"/>
                </a:solidFill>
              </a:rPr>
              <a:t>Why Cloud Computing?</a:t>
            </a:r>
          </a:p>
          <a:p>
            <a:pPr algn="l">
              <a:buFont typeface="Arial" panose="020B0604020202020204" pitchFamily="34" charset="0"/>
              <a:buChar char="•"/>
            </a:pPr>
            <a:r>
              <a:rPr lang="en-US" sz="3200" dirty="0">
                <a:solidFill>
                  <a:schemeClr val="tx1"/>
                </a:solidFill>
              </a:rPr>
              <a:t>How does the cloud work?</a:t>
            </a:r>
          </a:p>
          <a:p>
            <a:pPr algn="l">
              <a:buFont typeface="Arial" panose="020B0604020202020204" pitchFamily="34" charset="0"/>
              <a:buChar char="•"/>
            </a:pPr>
            <a:r>
              <a:rPr lang="en-US" sz="3200" dirty="0">
                <a:solidFill>
                  <a:schemeClr val="tx1"/>
                </a:solidFill>
              </a:rPr>
              <a:t>Technology used within the Cloud</a:t>
            </a:r>
            <a:endParaRPr lang="en-US" sz="1200" dirty="0">
              <a:solidFill>
                <a:schemeClr val="tx1"/>
              </a:solidFill>
            </a:endParaRPr>
          </a:p>
          <a:p>
            <a:endParaRPr lang="en-GB" sz="1200" dirty="0">
              <a:solidFill>
                <a:schemeClr val="tx1"/>
              </a:solidFill>
            </a:endParaRPr>
          </a:p>
        </p:txBody>
      </p:sp>
      <p:sp>
        <p:nvSpPr>
          <p:cNvPr id="3" name="Title 2">
            <a:extLst>
              <a:ext uri="{FF2B5EF4-FFF2-40B4-BE49-F238E27FC236}">
                <a16:creationId xmlns:a16="http://schemas.microsoft.com/office/drawing/2014/main" id="{8989FF70-5FB7-C940-969A-E48EE798E8C1}"/>
              </a:ext>
            </a:extLst>
          </p:cNvPr>
          <p:cNvSpPr>
            <a:spLocks noGrp="1"/>
          </p:cNvSpPr>
          <p:nvPr>
            <p:ph type="title"/>
          </p:nvPr>
        </p:nvSpPr>
        <p:spPr/>
        <p:txBody>
          <a:bodyPr/>
          <a:lstStyle/>
          <a:p>
            <a:r>
              <a:rPr lang="en-US" dirty="0"/>
              <a:t>Contents</a:t>
            </a:r>
            <a:endParaRPr lang="en-GB" dirty="0"/>
          </a:p>
        </p:txBody>
      </p:sp>
    </p:spTree>
    <p:extLst>
      <p:ext uri="{BB962C8B-B14F-4D97-AF65-F5344CB8AC3E}">
        <p14:creationId xmlns:p14="http://schemas.microsoft.com/office/powerpoint/2010/main" val="184064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410DD65-05F2-5913-42A3-1922AC2525E9}"/>
              </a:ext>
            </a:extLst>
          </p:cNvPr>
          <p:cNvPicPr>
            <a:picLocks noGrp="1" noChangeAspect="1"/>
          </p:cNvPicPr>
          <p:nvPr>
            <p:ph idx="1"/>
          </p:nvPr>
        </p:nvPicPr>
        <p:blipFill>
          <a:blip r:embed="rId2"/>
          <a:stretch>
            <a:fillRect/>
          </a:stretch>
        </p:blipFill>
        <p:spPr>
          <a:xfrm>
            <a:off x="3616394" y="0"/>
            <a:ext cx="8575606" cy="5717071"/>
          </a:xfrm>
          <a:prstGeom prst="rect">
            <a:avLst/>
          </a:prstGeom>
        </p:spPr>
      </p:pic>
      <p:sp>
        <p:nvSpPr>
          <p:cNvPr id="6" name="TextBox 5">
            <a:extLst>
              <a:ext uri="{FF2B5EF4-FFF2-40B4-BE49-F238E27FC236}">
                <a16:creationId xmlns:a16="http://schemas.microsoft.com/office/drawing/2014/main" id="{BA1C5FF5-2E94-7614-1613-47E5ECFCED80}"/>
              </a:ext>
            </a:extLst>
          </p:cNvPr>
          <p:cNvSpPr txBox="1"/>
          <p:nvPr/>
        </p:nvSpPr>
        <p:spPr>
          <a:xfrm>
            <a:off x="377686" y="974035"/>
            <a:ext cx="2882348" cy="1569660"/>
          </a:xfrm>
          <a:prstGeom prst="rect">
            <a:avLst/>
          </a:prstGeom>
          <a:noFill/>
        </p:spPr>
        <p:txBody>
          <a:bodyPr wrap="square" rtlCol="0">
            <a:spAutoFit/>
          </a:bodyPr>
          <a:lstStyle/>
          <a:p>
            <a:r>
              <a:rPr lang="en-US" sz="4800" b="1" dirty="0">
                <a:latin typeface="+mj-lt"/>
              </a:rPr>
              <a:t>What is The Cloud</a:t>
            </a:r>
            <a:endParaRPr lang="en-GB" sz="4800" b="1" dirty="0">
              <a:latin typeface="+mj-lt"/>
            </a:endParaRPr>
          </a:p>
        </p:txBody>
      </p:sp>
    </p:spTree>
    <p:extLst>
      <p:ext uri="{BB962C8B-B14F-4D97-AF65-F5344CB8AC3E}">
        <p14:creationId xmlns:p14="http://schemas.microsoft.com/office/powerpoint/2010/main" val="3000013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DB91AD-9F84-75A5-145F-6E28401D4AE1}"/>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D127881-FAAF-7FA6-441B-47FCC576786E}"/>
              </a:ext>
            </a:extLst>
          </p:cNvPr>
          <p:cNvPicPr>
            <a:picLocks noGrp="1" noChangeAspect="1"/>
          </p:cNvPicPr>
          <p:nvPr>
            <p:ph idx="1"/>
          </p:nvPr>
        </p:nvPicPr>
        <p:blipFill>
          <a:blip r:embed="rId2"/>
          <a:stretch>
            <a:fillRect/>
          </a:stretch>
        </p:blipFill>
        <p:spPr>
          <a:xfrm>
            <a:off x="6589644" y="277467"/>
            <a:ext cx="5290448" cy="5290448"/>
          </a:xfrm>
          <a:prstGeom prst="rect">
            <a:avLst/>
          </a:prstGeom>
        </p:spPr>
      </p:pic>
      <p:sp>
        <p:nvSpPr>
          <p:cNvPr id="3" name="Title 2">
            <a:extLst>
              <a:ext uri="{FF2B5EF4-FFF2-40B4-BE49-F238E27FC236}">
                <a16:creationId xmlns:a16="http://schemas.microsoft.com/office/drawing/2014/main" id="{581FD58B-61FD-C9D1-246D-0121244346EF}"/>
              </a:ext>
            </a:extLst>
          </p:cNvPr>
          <p:cNvSpPr>
            <a:spLocks noGrp="1"/>
          </p:cNvSpPr>
          <p:nvPr>
            <p:ph type="title"/>
          </p:nvPr>
        </p:nvSpPr>
        <p:spPr/>
        <p:txBody>
          <a:bodyPr/>
          <a:lstStyle/>
          <a:p>
            <a:r>
              <a:rPr lang="en-US" dirty="0"/>
              <a:t>What is The Cloud?</a:t>
            </a:r>
            <a:endParaRPr lang="en-GB" dirty="0"/>
          </a:p>
        </p:txBody>
      </p:sp>
      <p:sp>
        <p:nvSpPr>
          <p:cNvPr id="5" name="TextBox 4">
            <a:extLst>
              <a:ext uri="{FF2B5EF4-FFF2-40B4-BE49-F238E27FC236}">
                <a16:creationId xmlns:a16="http://schemas.microsoft.com/office/drawing/2014/main" id="{1648D7F5-D80D-FFE0-948B-F4EAAF72D98A}"/>
              </a:ext>
            </a:extLst>
          </p:cNvPr>
          <p:cNvSpPr txBox="1"/>
          <p:nvPr/>
        </p:nvSpPr>
        <p:spPr>
          <a:xfrm>
            <a:off x="583688" y="1759226"/>
            <a:ext cx="6234555" cy="3785652"/>
          </a:xfrm>
          <a:prstGeom prst="rect">
            <a:avLst/>
          </a:prstGeom>
          <a:noFill/>
        </p:spPr>
        <p:txBody>
          <a:bodyPr wrap="square" rtlCol="0">
            <a:spAutoFit/>
          </a:bodyPr>
          <a:lstStyle/>
          <a:p>
            <a:r>
              <a:rPr lang="en-US" sz="2400" dirty="0"/>
              <a:t>“The cloud is made up of servers in data centers all over the world. Moving to the cloud can save companies money and add convenience for users.” [1]</a:t>
            </a:r>
          </a:p>
          <a:p>
            <a:r>
              <a:rPr lang="en-GB" sz="2400" dirty="0"/>
              <a:t>“… a global network of servers, each with a unique function.” [2]</a:t>
            </a:r>
          </a:p>
          <a:p>
            <a:endParaRPr lang="en-US" sz="2400" dirty="0"/>
          </a:p>
          <a:p>
            <a:endParaRPr lang="en-US" sz="2400" dirty="0"/>
          </a:p>
          <a:p>
            <a:r>
              <a:rPr lang="en-GB" sz="1600" dirty="0">
                <a:hlinkClick r:id="rId3"/>
              </a:rPr>
              <a:t>https://iframe.videodelivery.net/ad2223e095b603c44858996d4a727ea4?poster=https://videodelivery.net/ad2223e095b603c44858996d4a727ea4/thumbnails/thumbnail.jpg?time=17s&amp;height=270</a:t>
            </a:r>
            <a:r>
              <a:rPr lang="en-GB" sz="1600" dirty="0"/>
              <a:t> </a:t>
            </a:r>
          </a:p>
        </p:txBody>
      </p:sp>
      <p:sp>
        <p:nvSpPr>
          <p:cNvPr id="6" name="TextBox 5">
            <a:extLst>
              <a:ext uri="{FF2B5EF4-FFF2-40B4-BE49-F238E27FC236}">
                <a16:creationId xmlns:a16="http://schemas.microsoft.com/office/drawing/2014/main" id="{63D91FBE-3083-543A-555E-310A158E73AA}"/>
              </a:ext>
            </a:extLst>
          </p:cNvPr>
          <p:cNvSpPr txBox="1"/>
          <p:nvPr/>
        </p:nvSpPr>
        <p:spPr>
          <a:xfrm>
            <a:off x="3030068" y="5745533"/>
            <a:ext cx="6234555" cy="461665"/>
          </a:xfrm>
          <a:prstGeom prst="rect">
            <a:avLst/>
          </a:prstGeom>
          <a:noFill/>
        </p:spPr>
        <p:txBody>
          <a:bodyPr wrap="square" rtlCol="0">
            <a:spAutoFit/>
          </a:bodyPr>
          <a:lstStyle/>
          <a:p>
            <a:r>
              <a:rPr lang="en-US" sz="1200" dirty="0">
                <a:solidFill>
                  <a:srgbClr val="FFC000"/>
                </a:solidFill>
              </a:rPr>
              <a:t>[1] </a:t>
            </a:r>
            <a:r>
              <a:rPr lang="en-US" sz="1200" dirty="0">
                <a:solidFill>
                  <a:srgbClr val="FFC000"/>
                </a:solidFill>
                <a:hlinkClick r:id="rId4">
                  <a:extLst>
                    <a:ext uri="{A12FA001-AC4F-418D-AE19-62706E023703}">
                      <ahyp:hlinkClr xmlns:ahyp="http://schemas.microsoft.com/office/drawing/2018/hyperlinkcolor" val="tx"/>
                    </a:ext>
                  </a:extLst>
                </a:hlinkClick>
              </a:rPr>
              <a:t>https://www.cloudflare.com/en-gb/learning/cloud/what-is-the-cloud</a:t>
            </a:r>
            <a:r>
              <a:rPr lang="en-US" sz="1200" dirty="0">
                <a:solidFill>
                  <a:srgbClr val="0563C1"/>
                </a:solidFill>
                <a:hlinkClick r:id="rId4">
                  <a:extLst>
                    <a:ext uri="{A12FA001-AC4F-418D-AE19-62706E023703}">
                      <ahyp:hlinkClr xmlns:ahyp="http://schemas.microsoft.com/office/drawing/2018/hyperlinkcolor" val="tx"/>
                    </a:ext>
                  </a:extLst>
                </a:hlinkClick>
              </a:rPr>
              <a:t>/</a:t>
            </a:r>
            <a:endParaRPr lang="en-US" sz="1200" dirty="0">
              <a:solidFill>
                <a:srgbClr val="FFC000"/>
              </a:solidFill>
            </a:endParaRPr>
          </a:p>
          <a:p>
            <a:r>
              <a:rPr lang="en-GB" sz="1200" dirty="0">
                <a:solidFill>
                  <a:srgbClr val="FFC000"/>
                </a:solidFill>
              </a:rPr>
              <a:t>[2] </a:t>
            </a:r>
            <a:r>
              <a:rPr lang="en-GB" sz="1200" dirty="0">
                <a:solidFill>
                  <a:srgbClr val="FFC000"/>
                </a:solidFill>
                <a:hlinkClick r:id="rId5">
                  <a:extLst>
                    <a:ext uri="{A12FA001-AC4F-418D-AE19-62706E023703}">
                      <ahyp:hlinkClr xmlns:ahyp="http://schemas.microsoft.com/office/drawing/2018/hyperlinkcolor" val="tx"/>
                    </a:ext>
                  </a:extLst>
                </a:hlinkClick>
              </a:rPr>
              <a:t>https://azure.microsoft.com/en-gb/resources/cloud-computing-dictionary/what-is-the-cloud</a:t>
            </a:r>
            <a:endParaRPr lang="en-GB" sz="1200" dirty="0">
              <a:solidFill>
                <a:srgbClr val="FFC000"/>
              </a:solidFill>
            </a:endParaRPr>
          </a:p>
        </p:txBody>
      </p:sp>
    </p:spTree>
    <p:extLst>
      <p:ext uri="{BB962C8B-B14F-4D97-AF65-F5344CB8AC3E}">
        <p14:creationId xmlns:p14="http://schemas.microsoft.com/office/powerpoint/2010/main" val="3002690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2CF7E-C105-F9EE-DF66-4474B6FACE4B}"/>
            </a:ext>
          </a:extLst>
        </p:cNvPr>
        <p:cNvGrpSpPr/>
        <p:nvPr/>
      </p:nvGrpSpPr>
      <p:grpSpPr>
        <a:xfrm>
          <a:off x="0" y="0"/>
          <a:ext cx="0" cy="0"/>
          <a:chOff x="0" y="0"/>
          <a:chExt cx="0" cy="0"/>
        </a:xfrm>
      </p:grpSpPr>
      <p:pic>
        <p:nvPicPr>
          <p:cNvPr id="6" name="Online Media 5" title="Computer Basics: What Is the Cloud?">
            <a:hlinkClick r:id="" action="ppaction://media"/>
            <a:extLst>
              <a:ext uri="{FF2B5EF4-FFF2-40B4-BE49-F238E27FC236}">
                <a16:creationId xmlns:a16="http://schemas.microsoft.com/office/drawing/2014/main" id="{1C84B456-842E-2424-D5FF-B07C267C2470}"/>
              </a:ext>
            </a:extLst>
          </p:cNvPr>
          <p:cNvPicPr>
            <a:picLocks noGrp="1" noRot="1" noChangeAspect="1"/>
          </p:cNvPicPr>
          <p:nvPr>
            <p:ph idx="1"/>
            <a:videoFile r:link="rId1"/>
          </p:nvPr>
        </p:nvPicPr>
        <p:blipFill>
          <a:blip r:embed="rId3"/>
          <a:stretch>
            <a:fillRect/>
          </a:stretch>
        </p:blipFill>
        <p:spPr>
          <a:xfrm>
            <a:off x="1161220" y="109329"/>
            <a:ext cx="9869559" cy="5576776"/>
          </a:xfrm>
          <a:prstGeom prst="rect">
            <a:avLst/>
          </a:prstGeom>
        </p:spPr>
      </p:pic>
    </p:spTree>
    <p:extLst>
      <p:ext uri="{BB962C8B-B14F-4D97-AF65-F5344CB8AC3E}">
        <p14:creationId xmlns:p14="http://schemas.microsoft.com/office/powerpoint/2010/main" val="3461931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B1C33-23B8-B822-AA70-D53F14A63F7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9448DB8-6911-A829-EC92-CAD345D46478}"/>
              </a:ext>
            </a:extLst>
          </p:cNvPr>
          <p:cNvSpPr>
            <a:spLocks noGrp="1"/>
          </p:cNvSpPr>
          <p:nvPr>
            <p:ph type="title"/>
          </p:nvPr>
        </p:nvSpPr>
        <p:spPr/>
        <p:txBody>
          <a:bodyPr/>
          <a:lstStyle/>
          <a:p>
            <a:r>
              <a:rPr lang="en-US" b="1" dirty="0"/>
              <a:t>History of Cloud Computing</a:t>
            </a:r>
            <a:endParaRPr lang="en-GB" b="1" dirty="0"/>
          </a:p>
        </p:txBody>
      </p:sp>
      <p:sp>
        <p:nvSpPr>
          <p:cNvPr id="9" name="TextBox 8">
            <a:extLst>
              <a:ext uri="{FF2B5EF4-FFF2-40B4-BE49-F238E27FC236}">
                <a16:creationId xmlns:a16="http://schemas.microsoft.com/office/drawing/2014/main" id="{1599355F-8430-7319-3CFB-1023BE2F5F82}"/>
              </a:ext>
            </a:extLst>
          </p:cNvPr>
          <p:cNvSpPr txBox="1"/>
          <p:nvPr/>
        </p:nvSpPr>
        <p:spPr>
          <a:xfrm>
            <a:off x="3240157" y="5790814"/>
            <a:ext cx="5764695" cy="523220"/>
          </a:xfrm>
          <a:prstGeom prst="rect">
            <a:avLst/>
          </a:prstGeom>
          <a:noFill/>
        </p:spPr>
        <p:txBody>
          <a:bodyPr wrap="square">
            <a:spAutoFit/>
          </a:bodyPr>
          <a:lstStyle/>
          <a:p>
            <a:r>
              <a:rPr lang="en-GB" sz="1400" dirty="0">
                <a:solidFill>
                  <a:srgbClr val="FFC000"/>
                </a:solidFill>
              </a:rPr>
              <a:t>[1] “</a:t>
            </a:r>
            <a:r>
              <a:rPr lang="en-US" sz="1400" dirty="0">
                <a:solidFill>
                  <a:srgbClr val="FFC000"/>
                </a:solidFill>
              </a:rPr>
              <a:t>Formal requirements for virtualizable third generation architectures”</a:t>
            </a:r>
          </a:p>
          <a:p>
            <a:r>
              <a:rPr lang="en-GB" sz="1400" dirty="0">
                <a:solidFill>
                  <a:srgbClr val="FFC000"/>
                </a:solidFill>
              </a:rPr>
              <a:t>      </a:t>
            </a:r>
            <a:r>
              <a:rPr lang="en-GB" sz="1400" dirty="0">
                <a:solidFill>
                  <a:srgbClr val="FFC000"/>
                </a:solidFill>
                <a:hlinkClick r:id="rId3">
                  <a:extLst>
                    <a:ext uri="{A12FA001-AC4F-418D-AE19-62706E023703}">
                      <ahyp:hlinkClr xmlns:ahyp="http://schemas.microsoft.com/office/drawing/2018/hyperlinkcolor" val="tx"/>
                    </a:ext>
                  </a:extLst>
                </a:hlinkClick>
              </a:rPr>
              <a:t>https://dl.acm.org/doi/10.1145/361011.361073</a:t>
            </a:r>
            <a:r>
              <a:rPr lang="en-GB" sz="1400" dirty="0">
                <a:solidFill>
                  <a:srgbClr val="FFC000"/>
                </a:solidFill>
              </a:rPr>
              <a:t> </a:t>
            </a:r>
          </a:p>
        </p:txBody>
      </p:sp>
      <p:pic>
        <p:nvPicPr>
          <p:cNvPr id="5" name="Content Placeholder 4">
            <a:extLst>
              <a:ext uri="{FF2B5EF4-FFF2-40B4-BE49-F238E27FC236}">
                <a16:creationId xmlns:a16="http://schemas.microsoft.com/office/drawing/2014/main" id="{D2B451A0-09AF-E21A-B3E1-237A13D70F45}"/>
              </a:ext>
            </a:extLst>
          </p:cNvPr>
          <p:cNvPicPr>
            <a:picLocks noGrp="1" noChangeAspect="1"/>
          </p:cNvPicPr>
          <p:nvPr>
            <p:ph idx="1"/>
          </p:nvPr>
        </p:nvPicPr>
        <p:blipFill>
          <a:blip r:embed="rId4">
            <a:extLst>
              <a:ext uri="{28A0092B-C50C-407E-A947-70E740481C1C}">
                <a14:useLocalDpi xmlns:a14="http://schemas.microsoft.com/office/drawing/2010/main" val="0"/>
              </a:ext>
            </a:extLst>
          </a:blip>
          <a:srcRect/>
          <a:stretch/>
        </p:blipFill>
        <p:spPr>
          <a:xfrm>
            <a:off x="8931" y="1321904"/>
            <a:ext cx="12183069" cy="4359581"/>
          </a:xfrm>
          <a:prstGeom prst="rect">
            <a:avLst/>
          </a:prstGeom>
        </p:spPr>
      </p:pic>
    </p:spTree>
    <p:extLst>
      <p:ext uri="{BB962C8B-B14F-4D97-AF65-F5344CB8AC3E}">
        <p14:creationId xmlns:p14="http://schemas.microsoft.com/office/powerpoint/2010/main" val="12276418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FFEB49-2E56-E7AF-0114-5407AC079B79}"/>
              </a:ext>
            </a:extLst>
          </p:cNvPr>
          <p:cNvSpPr>
            <a:spLocks noGrp="1"/>
          </p:cNvSpPr>
          <p:nvPr>
            <p:ph type="title"/>
          </p:nvPr>
        </p:nvSpPr>
        <p:spPr/>
        <p:txBody>
          <a:bodyPr/>
          <a:lstStyle/>
          <a:p>
            <a:r>
              <a:rPr lang="en-US" b="1" dirty="0"/>
              <a:t>History of Cloud Computing</a:t>
            </a:r>
            <a:endParaRPr lang="en-GB" b="1" dirty="0"/>
          </a:p>
        </p:txBody>
      </p:sp>
      <p:sp>
        <p:nvSpPr>
          <p:cNvPr id="9" name="TextBox 8">
            <a:extLst>
              <a:ext uri="{FF2B5EF4-FFF2-40B4-BE49-F238E27FC236}">
                <a16:creationId xmlns:a16="http://schemas.microsoft.com/office/drawing/2014/main" id="{28856A32-464D-79F2-1971-7E7DB5264A63}"/>
              </a:ext>
            </a:extLst>
          </p:cNvPr>
          <p:cNvSpPr txBox="1"/>
          <p:nvPr/>
        </p:nvSpPr>
        <p:spPr>
          <a:xfrm>
            <a:off x="8931" y="5325524"/>
            <a:ext cx="5764695" cy="307777"/>
          </a:xfrm>
          <a:prstGeom prst="rect">
            <a:avLst/>
          </a:prstGeom>
          <a:noFill/>
        </p:spPr>
        <p:txBody>
          <a:bodyPr wrap="square">
            <a:spAutoFit/>
          </a:bodyPr>
          <a:lstStyle/>
          <a:p>
            <a:r>
              <a:rPr lang="en-GB" sz="1400" dirty="0">
                <a:solidFill>
                  <a:srgbClr val="FFC000"/>
                </a:solidFill>
                <a:hlinkClick r:id="rId3"/>
              </a:rPr>
              <a:t>https://www.bcs.org/articles-opinion-and-research/history-of-the-cloud/</a:t>
            </a:r>
            <a:r>
              <a:rPr lang="en-GB" sz="1400" dirty="0">
                <a:solidFill>
                  <a:srgbClr val="FFC000"/>
                </a:solidFill>
              </a:rPr>
              <a:t> </a:t>
            </a:r>
          </a:p>
        </p:txBody>
      </p:sp>
      <p:pic>
        <p:nvPicPr>
          <p:cNvPr id="5" name="Content Placeholder 4">
            <a:extLst>
              <a:ext uri="{FF2B5EF4-FFF2-40B4-BE49-F238E27FC236}">
                <a16:creationId xmlns:a16="http://schemas.microsoft.com/office/drawing/2014/main" id="{98940307-3907-FC6D-87DF-B878CFEA0FCC}"/>
              </a:ext>
            </a:extLst>
          </p:cNvPr>
          <p:cNvPicPr>
            <a:picLocks noGrp="1" noChangeAspect="1"/>
          </p:cNvPicPr>
          <p:nvPr>
            <p:ph idx="1"/>
          </p:nvPr>
        </p:nvPicPr>
        <p:blipFill>
          <a:blip r:embed="rId4"/>
          <a:stretch>
            <a:fillRect/>
          </a:stretch>
        </p:blipFill>
        <p:spPr>
          <a:xfrm>
            <a:off x="0" y="1532475"/>
            <a:ext cx="12183069" cy="3793049"/>
          </a:xfrm>
          <a:prstGeom prst="rect">
            <a:avLst/>
          </a:prstGeom>
        </p:spPr>
      </p:pic>
    </p:spTree>
    <p:extLst>
      <p:ext uri="{BB962C8B-B14F-4D97-AF65-F5344CB8AC3E}">
        <p14:creationId xmlns:p14="http://schemas.microsoft.com/office/powerpoint/2010/main" val="156202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D9C2E-7096-869D-EC55-95E10D3F7EE5}"/>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8B4D06-2C29-4F99-CB63-74B245553659}"/>
              </a:ext>
            </a:extLst>
          </p:cNvPr>
          <p:cNvSpPr>
            <a:spLocks noGrp="1"/>
          </p:cNvSpPr>
          <p:nvPr>
            <p:ph idx="1"/>
          </p:nvPr>
        </p:nvSpPr>
        <p:spPr>
          <a:xfrm>
            <a:off x="583688" y="1590261"/>
            <a:ext cx="10975521" cy="4124739"/>
          </a:xfrm>
        </p:spPr>
        <p:txBody>
          <a:bodyPr/>
          <a:lstStyle/>
          <a:p>
            <a:pPr marL="342900" indent="-342900" algn="l">
              <a:buFont typeface="Arial" panose="020B0604020202020204" pitchFamily="34" charset="0"/>
              <a:buChar char="•"/>
            </a:pPr>
            <a:r>
              <a:rPr lang="en-GB" altLang="en-US" sz="2400" dirty="0">
                <a:solidFill>
                  <a:schemeClr val="tx1"/>
                </a:solidFill>
              </a:rPr>
              <a:t>The first use of “cloud computing” in its modern context occurred on August 9, 2006, when then Google CEO Eric Schmidt introduced the term to an industry conference.</a:t>
            </a:r>
          </a:p>
          <a:p>
            <a:pPr marL="0" indent="0"/>
            <a:r>
              <a:rPr kumimoji="0" lang="en-GB" altLang="en-US" dirty="0">
                <a:solidFill>
                  <a:schemeClr val="tx1"/>
                </a:solidFill>
              </a:rPr>
              <a:t> “</a:t>
            </a:r>
            <a:r>
              <a:rPr kumimoji="0" lang="en-GB" altLang="en-US" i="1" dirty="0">
                <a:solidFill>
                  <a:schemeClr val="tx1"/>
                </a:solidFill>
              </a:rPr>
              <a:t>What’s interesting [now] is that there is an emergent new model,” Schmidt said, “I don’t think people have really understood how big this opportunity really is. It starts with the premise that the data services and architecture should be on servers. We call it </a:t>
            </a:r>
            <a:r>
              <a:rPr kumimoji="0" lang="en-GB" altLang="en-US" b="1" i="1" dirty="0">
                <a:solidFill>
                  <a:schemeClr val="tx1"/>
                </a:solidFill>
              </a:rPr>
              <a:t>cloud computing</a:t>
            </a:r>
            <a:r>
              <a:rPr kumimoji="0" lang="en-GB" altLang="en-US" i="1" dirty="0">
                <a:solidFill>
                  <a:schemeClr val="tx1"/>
                </a:solidFill>
              </a:rPr>
              <a:t>—they should be in a “</a:t>
            </a:r>
            <a:r>
              <a:rPr kumimoji="0" lang="en-GB" altLang="en-US" b="1" i="1" dirty="0">
                <a:solidFill>
                  <a:schemeClr val="tx1"/>
                </a:solidFill>
              </a:rPr>
              <a:t>cloud</a:t>
            </a:r>
            <a:r>
              <a:rPr kumimoji="0" lang="en-GB" altLang="en-US" i="1" dirty="0">
                <a:solidFill>
                  <a:schemeClr val="tx1"/>
                </a:solidFill>
              </a:rPr>
              <a:t>” somewhere.</a:t>
            </a:r>
            <a:r>
              <a:rPr kumimoji="0" lang="en-GB" altLang="en-US" dirty="0">
                <a:solidFill>
                  <a:schemeClr val="tx1"/>
                </a:solidFill>
              </a:rPr>
              <a:t>”</a:t>
            </a:r>
          </a:p>
          <a:p>
            <a:pPr marL="0" indent="0"/>
            <a:r>
              <a:rPr lang="en-GB" altLang="en-US" dirty="0">
                <a:solidFill>
                  <a:schemeClr val="tx1"/>
                </a:solidFill>
              </a:rPr>
              <a:t> </a:t>
            </a:r>
          </a:p>
          <a:p>
            <a:pPr marL="342900" indent="-342900" algn="l">
              <a:spcBef>
                <a:spcPct val="0"/>
              </a:spcBef>
              <a:buClrTx/>
              <a:buSzTx/>
              <a:buFont typeface="Arial" panose="020B0604020202020204" pitchFamily="34" charset="0"/>
              <a:buChar char="•"/>
            </a:pPr>
            <a:r>
              <a:rPr kumimoji="0" lang="en-GB" altLang="en-US" sz="2400" dirty="0">
                <a:solidFill>
                  <a:schemeClr val="tx1"/>
                </a:solidFill>
              </a:rPr>
              <a:t>It may actually be earlier than this. There is some evidence that in 1996 a small group of technology executives in Compaq Computer were referring to “cloud computing.”</a:t>
            </a:r>
          </a:p>
          <a:p>
            <a:pPr marL="0" indent="0">
              <a:spcBef>
                <a:spcPct val="0"/>
              </a:spcBef>
              <a:buClrTx/>
              <a:buSzTx/>
            </a:pPr>
            <a:r>
              <a:rPr kumimoji="0" lang="en-GB" altLang="en-US" sz="1400" i="1" dirty="0">
                <a:solidFill>
                  <a:schemeClr val="tx1"/>
                </a:solidFill>
              </a:rPr>
              <a:t>https://www.technologyreview.com/2011/10/31/257406/who-coined-cloud-computing/</a:t>
            </a:r>
          </a:p>
          <a:p>
            <a:pPr marL="0" indent="0"/>
            <a:endParaRPr lang="en-GB" altLang="en-US" dirty="0">
              <a:solidFill>
                <a:schemeClr val="tx1"/>
              </a:solidFill>
            </a:endParaRPr>
          </a:p>
        </p:txBody>
      </p:sp>
      <p:sp>
        <p:nvSpPr>
          <p:cNvPr id="3" name="Title 2">
            <a:extLst>
              <a:ext uri="{FF2B5EF4-FFF2-40B4-BE49-F238E27FC236}">
                <a16:creationId xmlns:a16="http://schemas.microsoft.com/office/drawing/2014/main" id="{61AC4998-B14F-2C17-3B89-1B7B8EC8925B}"/>
              </a:ext>
            </a:extLst>
          </p:cNvPr>
          <p:cNvSpPr>
            <a:spLocks noGrp="1"/>
          </p:cNvSpPr>
          <p:nvPr>
            <p:ph type="title"/>
          </p:nvPr>
        </p:nvSpPr>
        <p:spPr/>
        <p:txBody>
          <a:bodyPr/>
          <a:lstStyle/>
          <a:p>
            <a:r>
              <a:rPr lang="en-US" b="1" dirty="0"/>
              <a:t>History of Cloud Computing</a:t>
            </a:r>
            <a:endParaRPr lang="en-GB" b="1" dirty="0"/>
          </a:p>
        </p:txBody>
      </p:sp>
    </p:spTree>
    <p:extLst>
      <p:ext uri="{BB962C8B-B14F-4D97-AF65-F5344CB8AC3E}">
        <p14:creationId xmlns:p14="http://schemas.microsoft.com/office/powerpoint/2010/main" val="3787082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D4509-794A-AE1E-B81B-0E402727890A}"/>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A0100CC-44F3-58B9-22C0-A11E41FAAB93}"/>
              </a:ext>
            </a:extLst>
          </p:cNvPr>
          <p:cNvSpPr>
            <a:spLocks noGrp="1"/>
          </p:cNvSpPr>
          <p:nvPr>
            <p:ph idx="1"/>
          </p:nvPr>
        </p:nvSpPr>
        <p:spPr>
          <a:xfrm>
            <a:off x="583688" y="1430868"/>
            <a:ext cx="10975521" cy="4124739"/>
          </a:xfrm>
        </p:spPr>
        <p:txBody>
          <a:bodyPr/>
          <a:lstStyle/>
          <a:p>
            <a:pPr marL="342900" indent="-342900" algn="l">
              <a:buFont typeface="Arial" panose="020B0604020202020204" pitchFamily="34" charset="0"/>
              <a:buChar char="•"/>
            </a:pPr>
            <a:r>
              <a:rPr lang="en-GB" altLang="en-US" sz="2400" b="1" dirty="0">
                <a:solidFill>
                  <a:schemeClr val="tx1"/>
                </a:solidFill>
              </a:rPr>
              <a:t>Cost reductions:</a:t>
            </a:r>
          </a:p>
          <a:p>
            <a:pPr marL="743010" lvl="1" indent="-342900"/>
            <a:r>
              <a:rPr lang="en-GB" altLang="en-US" dirty="0">
                <a:solidFill>
                  <a:schemeClr val="tx1"/>
                </a:solidFill>
              </a:rPr>
              <a:t>No need for buying lots of hardware.</a:t>
            </a:r>
          </a:p>
          <a:p>
            <a:pPr marL="743010" lvl="1" indent="-342900"/>
            <a:r>
              <a:rPr lang="en-GB" altLang="en-US" dirty="0">
                <a:solidFill>
                  <a:schemeClr val="tx1"/>
                </a:solidFill>
              </a:rPr>
              <a:t>Pay as you go. AWS passes on the cost benefits of the mass efficiency gained by many companies sharing data centres, etc.</a:t>
            </a:r>
          </a:p>
          <a:p>
            <a:pPr marL="457200" indent="-457200" algn="l">
              <a:buFont typeface="Arial" panose="020B0604020202020204" pitchFamily="34" charset="0"/>
              <a:buChar char="•"/>
            </a:pPr>
            <a:r>
              <a:rPr lang="en-GB" altLang="en-US" sz="2400" b="1" dirty="0">
                <a:solidFill>
                  <a:schemeClr val="tx1"/>
                </a:solidFill>
              </a:rPr>
              <a:t>Agility:</a:t>
            </a:r>
          </a:p>
          <a:p>
            <a:pPr marL="857310" lvl="1" indent="-457200"/>
            <a:r>
              <a:rPr lang="en-GB" altLang="en-US" dirty="0"/>
              <a:t>Easy to deploy applications on a regular basis and to maintain them.</a:t>
            </a:r>
          </a:p>
          <a:p>
            <a:pPr marL="457200" indent="-457200" algn="l">
              <a:buFont typeface="Arial" panose="020B0604020202020204" pitchFamily="34" charset="0"/>
              <a:buChar char="•"/>
            </a:pPr>
            <a:r>
              <a:rPr lang="en-GB" altLang="en-US" sz="2400" b="1" dirty="0">
                <a:solidFill>
                  <a:schemeClr val="tx1"/>
                </a:solidFill>
              </a:rPr>
              <a:t>Scalability:</a:t>
            </a:r>
          </a:p>
          <a:p>
            <a:pPr marL="857310" lvl="1" indent="-457200"/>
            <a:r>
              <a:rPr lang="en-GB" altLang="en-US" dirty="0"/>
              <a:t>Easily scale up or down services as you need them;</a:t>
            </a:r>
          </a:p>
          <a:p>
            <a:pPr marL="1314510" lvl="2" indent="-457200"/>
            <a:r>
              <a:rPr lang="en-GB" altLang="en-US" dirty="0">
                <a:solidFill>
                  <a:schemeClr val="tx1"/>
                </a:solidFill>
              </a:rPr>
              <a:t>Compute</a:t>
            </a:r>
          </a:p>
          <a:p>
            <a:pPr marL="1314510" lvl="2" indent="-457200"/>
            <a:r>
              <a:rPr lang="en-GB" altLang="en-US" dirty="0">
                <a:solidFill>
                  <a:schemeClr val="tx1"/>
                </a:solidFill>
              </a:rPr>
              <a:t>Storage</a:t>
            </a:r>
          </a:p>
          <a:p>
            <a:pPr marL="1314510" lvl="2" indent="-457200"/>
            <a:r>
              <a:rPr lang="en-GB" altLang="en-US" dirty="0"/>
              <a:t>Networking</a:t>
            </a:r>
            <a:endParaRPr lang="en-GB" altLang="en-US" dirty="0">
              <a:solidFill>
                <a:schemeClr val="tx1"/>
              </a:solidFill>
            </a:endParaRPr>
          </a:p>
        </p:txBody>
      </p:sp>
      <p:sp>
        <p:nvSpPr>
          <p:cNvPr id="3" name="Title 2">
            <a:extLst>
              <a:ext uri="{FF2B5EF4-FFF2-40B4-BE49-F238E27FC236}">
                <a16:creationId xmlns:a16="http://schemas.microsoft.com/office/drawing/2014/main" id="{57025A56-C671-21BA-E940-D142A8B491A9}"/>
              </a:ext>
            </a:extLst>
          </p:cNvPr>
          <p:cNvSpPr>
            <a:spLocks noGrp="1"/>
          </p:cNvSpPr>
          <p:nvPr>
            <p:ph type="title"/>
          </p:nvPr>
        </p:nvSpPr>
        <p:spPr/>
        <p:txBody>
          <a:bodyPr/>
          <a:lstStyle/>
          <a:p>
            <a:r>
              <a:rPr lang="en-US" b="1" dirty="0"/>
              <a:t>Why Cloud Computing?</a:t>
            </a:r>
            <a:endParaRPr lang="en-GB" b="1" dirty="0"/>
          </a:p>
        </p:txBody>
      </p:sp>
    </p:spTree>
    <p:extLst>
      <p:ext uri="{BB962C8B-B14F-4D97-AF65-F5344CB8AC3E}">
        <p14:creationId xmlns:p14="http://schemas.microsoft.com/office/powerpoint/2010/main" val="1132466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29E0A-77CB-D194-22B8-813181C63900}"/>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CECF76C-96BB-3B14-8716-FF3931A49E73}"/>
              </a:ext>
            </a:extLst>
          </p:cNvPr>
          <p:cNvSpPr>
            <a:spLocks noGrp="1"/>
          </p:cNvSpPr>
          <p:nvPr>
            <p:ph idx="1"/>
          </p:nvPr>
        </p:nvSpPr>
        <p:spPr>
          <a:xfrm>
            <a:off x="583688" y="1659835"/>
            <a:ext cx="10975521" cy="3895772"/>
          </a:xfrm>
        </p:spPr>
        <p:txBody>
          <a:bodyPr/>
          <a:lstStyle/>
          <a:p>
            <a:pPr marL="342900" indent="-342900" algn="l">
              <a:buFont typeface="Arial" panose="020B0604020202020204" pitchFamily="34" charset="0"/>
              <a:buChar char="•"/>
            </a:pPr>
            <a:r>
              <a:rPr lang="en-GB" altLang="en-US" sz="2400" b="1" dirty="0">
                <a:solidFill>
                  <a:schemeClr val="tx1"/>
                </a:solidFill>
              </a:rPr>
              <a:t>Global Infrastructure:</a:t>
            </a:r>
          </a:p>
          <a:p>
            <a:pPr marL="743010" lvl="1" indent="-342900"/>
            <a:r>
              <a:rPr lang="en-GB" altLang="en-US" dirty="0">
                <a:solidFill>
                  <a:schemeClr val="tx1"/>
                </a:solidFill>
              </a:rPr>
              <a:t>Run applications within geographical regions.</a:t>
            </a:r>
          </a:p>
          <a:p>
            <a:pPr marL="743010" lvl="1" indent="-342900"/>
            <a:r>
              <a:rPr lang="en-GB" altLang="en-US" dirty="0">
                <a:solidFill>
                  <a:schemeClr val="tx1"/>
                </a:solidFill>
              </a:rPr>
              <a:t>Use the cloud anywhere in the world</a:t>
            </a:r>
          </a:p>
          <a:p>
            <a:pPr marL="400110" lvl="1" indent="0" algn="ctr">
              <a:buNone/>
            </a:pPr>
            <a:endParaRPr lang="en-GB" altLang="en-US" dirty="0"/>
          </a:p>
          <a:p>
            <a:pPr marL="400110" lvl="1" indent="0" algn="ctr">
              <a:buNone/>
            </a:pPr>
            <a:endParaRPr lang="en-GB" altLang="en-US" dirty="0">
              <a:solidFill>
                <a:schemeClr val="tx1"/>
              </a:solidFill>
            </a:endParaRPr>
          </a:p>
          <a:p>
            <a:pPr marL="400110" lvl="1" indent="0" algn="ctr">
              <a:buNone/>
            </a:pPr>
            <a:endParaRPr lang="en-GB" altLang="en-US" dirty="0"/>
          </a:p>
          <a:p>
            <a:pPr marL="342900" indent="-342900" algn="l">
              <a:buFont typeface="Arial" panose="020B0604020202020204" pitchFamily="34" charset="0"/>
              <a:buChar char="•"/>
            </a:pPr>
            <a:r>
              <a:rPr lang="en-GB" altLang="en-US" sz="2800" b="1" u="sng" dirty="0">
                <a:solidFill>
                  <a:schemeClr val="tx1"/>
                </a:solidFill>
              </a:rPr>
              <a:t>Cost:</a:t>
            </a:r>
          </a:p>
          <a:p>
            <a:pPr marL="400110" lvl="1" indent="0" algn="ctr">
              <a:buNone/>
            </a:pPr>
            <a:r>
              <a:rPr lang="en-US" altLang="en-US" dirty="0">
                <a:solidFill>
                  <a:schemeClr val="tx1"/>
                </a:solidFill>
              </a:rPr>
              <a:t>Most enterprise servers run at 15% </a:t>
            </a:r>
            <a:r>
              <a:rPr lang="en-US" altLang="en-US" dirty="0" err="1">
                <a:solidFill>
                  <a:schemeClr val="tx1"/>
                </a:solidFill>
              </a:rPr>
              <a:t>utilisation</a:t>
            </a:r>
            <a:r>
              <a:rPr lang="en-US" altLang="en-US" dirty="0">
                <a:solidFill>
                  <a:schemeClr val="tx1"/>
                </a:solidFill>
              </a:rPr>
              <a:t>...hence cloud is much more efficient since you only pay for the 15% usage rather than all the costs of purchasing and maintaining the servers</a:t>
            </a:r>
          </a:p>
          <a:p>
            <a:pPr marL="400110" lvl="1" indent="0" algn="ctr">
              <a:buNone/>
            </a:pPr>
            <a:endParaRPr lang="en-GB" altLang="en-US" dirty="0">
              <a:solidFill>
                <a:schemeClr val="tx1"/>
              </a:solidFill>
            </a:endParaRPr>
          </a:p>
        </p:txBody>
      </p:sp>
      <p:sp>
        <p:nvSpPr>
          <p:cNvPr id="3" name="Title 2">
            <a:extLst>
              <a:ext uri="{FF2B5EF4-FFF2-40B4-BE49-F238E27FC236}">
                <a16:creationId xmlns:a16="http://schemas.microsoft.com/office/drawing/2014/main" id="{F7A6DD77-E285-AB15-A386-A29BF7BAFF27}"/>
              </a:ext>
            </a:extLst>
          </p:cNvPr>
          <p:cNvSpPr>
            <a:spLocks noGrp="1"/>
          </p:cNvSpPr>
          <p:nvPr>
            <p:ph type="title"/>
          </p:nvPr>
        </p:nvSpPr>
        <p:spPr/>
        <p:txBody>
          <a:bodyPr/>
          <a:lstStyle/>
          <a:p>
            <a:r>
              <a:rPr lang="en-US" b="1" dirty="0"/>
              <a:t>Why Cloud Computing?</a:t>
            </a:r>
            <a:endParaRPr lang="en-GB" b="1" dirty="0"/>
          </a:p>
        </p:txBody>
      </p:sp>
    </p:spTree>
    <p:extLst>
      <p:ext uri="{BB962C8B-B14F-4D97-AF65-F5344CB8AC3E}">
        <p14:creationId xmlns:p14="http://schemas.microsoft.com/office/powerpoint/2010/main" val="1960325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94556-2FD9-5DF2-3F5D-9C93FEFF2CC7}"/>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CA83044-0FC3-B9D4-B8E7-6CEBE6A5E83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p:blipFill>
        <p:spPr>
          <a:xfrm>
            <a:off x="2564297" y="899784"/>
            <a:ext cx="7007086" cy="4794322"/>
          </a:xfrm>
          <a:prstGeom prst="rect">
            <a:avLst/>
          </a:prstGeom>
        </p:spPr>
      </p:pic>
      <p:sp>
        <p:nvSpPr>
          <p:cNvPr id="3" name="Title 2">
            <a:extLst>
              <a:ext uri="{FF2B5EF4-FFF2-40B4-BE49-F238E27FC236}">
                <a16:creationId xmlns:a16="http://schemas.microsoft.com/office/drawing/2014/main" id="{EE61788A-6BAC-0089-A311-4BED0D715233}"/>
              </a:ext>
            </a:extLst>
          </p:cNvPr>
          <p:cNvSpPr>
            <a:spLocks noGrp="1"/>
          </p:cNvSpPr>
          <p:nvPr>
            <p:ph type="title"/>
          </p:nvPr>
        </p:nvSpPr>
        <p:spPr/>
        <p:txBody>
          <a:bodyPr/>
          <a:lstStyle/>
          <a:p>
            <a:r>
              <a:rPr lang="en-US" b="1" dirty="0"/>
              <a:t>Why Cloud Computing?</a:t>
            </a:r>
            <a:endParaRPr lang="en-GB" b="1" dirty="0"/>
          </a:p>
        </p:txBody>
      </p:sp>
      <p:sp>
        <p:nvSpPr>
          <p:cNvPr id="4" name="TextBox 3">
            <a:extLst>
              <a:ext uri="{FF2B5EF4-FFF2-40B4-BE49-F238E27FC236}">
                <a16:creationId xmlns:a16="http://schemas.microsoft.com/office/drawing/2014/main" id="{294D767B-EED2-E4DE-FF1F-17A1B8F1454B}"/>
              </a:ext>
            </a:extLst>
          </p:cNvPr>
          <p:cNvSpPr txBox="1"/>
          <p:nvPr/>
        </p:nvSpPr>
        <p:spPr>
          <a:xfrm>
            <a:off x="3414085" y="5417107"/>
            <a:ext cx="4194313" cy="276999"/>
          </a:xfrm>
          <a:prstGeom prst="rect">
            <a:avLst/>
          </a:prstGeom>
          <a:noFill/>
        </p:spPr>
        <p:txBody>
          <a:bodyPr wrap="square" rtlCol="0">
            <a:spAutoFit/>
          </a:bodyPr>
          <a:lstStyle/>
          <a:p>
            <a:r>
              <a:rPr lang="en-GB" sz="1200" dirty="0">
                <a:hlinkClick r:id="rId3"/>
              </a:rPr>
              <a:t>https://www.cloudzero.com/blog/cloud-computing-statistics/</a:t>
            </a:r>
            <a:r>
              <a:rPr lang="en-GB" sz="1200" dirty="0"/>
              <a:t> </a:t>
            </a:r>
          </a:p>
        </p:txBody>
      </p:sp>
    </p:spTree>
    <p:extLst>
      <p:ext uri="{BB962C8B-B14F-4D97-AF65-F5344CB8AC3E}">
        <p14:creationId xmlns:p14="http://schemas.microsoft.com/office/powerpoint/2010/main" val="6196871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1B799-C2B1-46E4-460D-F136CBC7CA37}"/>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508CD1-58EA-182E-B077-D6814785E604}"/>
              </a:ext>
            </a:extLst>
          </p:cNvPr>
          <p:cNvSpPr>
            <a:spLocks noGrp="1"/>
          </p:cNvSpPr>
          <p:nvPr>
            <p:ph idx="1"/>
          </p:nvPr>
        </p:nvSpPr>
        <p:spPr>
          <a:xfrm>
            <a:off x="583688" y="1659835"/>
            <a:ext cx="10279781" cy="3895772"/>
          </a:xfrm>
        </p:spPr>
        <p:txBody>
          <a:bodyPr/>
          <a:lstStyle/>
          <a:p>
            <a:pPr marL="743010" lvl="1" indent="-342900"/>
            <a:r>
              <a:rPr lang="en-US" altLang="en-US" dirty="0">
                <a:solidFill>
                  <a:schemeClr val="tx1"/>
                </a:solidFill>
              </a:rPr>
              <a:t>Top ranked job skill since 2014. (</a:t>
            </a:r>
            <a:r>
              <a:rPr lang="en-US" altLang="en-US" dirty="0" err="1">
                <a:solidFill>
                  <a:schemeClr val="tx1"/>
                </a:solidFill>
              </a:rPr>
              <a:t>LinkdIn</a:t>
            </a:r>
            <a:r>
              <a:rPr lang="en-US" altLang="en-US" dirty="0">
                <a:solidFill>
                  <a:schemeClr val="tx1"/>
                </a:solidFill>
              </a:rPr>
              <a:t>)</a:t>
            </a:r>
          </a:p>
          <a:p>
            <a:pPr marL="743010" lvl="1" indent="-342900"/>
            <a:r>
              <a:rPr lang="en-US" altLang="en-US" dirty="0"/>
              <a:t>It was predicted that 80% of enterprise IT will be in the cloud by 2025</a:t>
            </a:r>
          </a:p>
          <a:p>
            <a:pPr marL="743010" lvl="1" indent="-342900"/>
            <a:r>
              <a:rPr lang="en-US" altLang="en-US" dirty="0">
                <a:solidFill>
                  <a:schemeClr val="tx1"/>
                </a:solidFill>
              </a:rPr>
              <a:t>Over 90% of </a:t>
            </a:r>
            <a:r>
              <a:rPr lang="en-US" altLang="en-US" dirty="0" err="1">
                <a:solidFill>
                  <a:schemeClr val="tx1"/>
                </a:solidFill>
              </a:rPr>
              <a:t>organisations</a:t>
            </a:r>
            <a:r>
              <a:rPr lang="en-US" altLang="en-US" dirty="0">
                <a:solidFill>
                  <a:schemeClr val="tx1"/>
                </a:solidFill>
              </a:rPr>
              <a:t> use the cloud now. (O-Riley)</a:t>
            </a:r>
          </a:p>
          <a:p>
            <a:pPr marL="743010" lvl="1" indent="-342900"/>
            <a:r>
              <a:rPr lang="en-US" altLang="en-US" dirty="0"/>
              <a:t>Cloud-based workloads account for 75% of the workloads in 1 out of 5 </a:t>
            </a:r>
            <a:r>
              <a:rPr lang="en-US" altLang="en-US" dirty="0" err="1"/>
              <a:t>organisations</a:t>
            </a:r>
            <a:r>
              <a:rPr lang="en-US" altLang="en-US" dirty="0"/>
              <a:t>. (Fortinet in 2021)</a:t>
            </a:r>
          </a:p>
          <a:p>
            <a:pPr marL="743010" lvl="1" indent="-342900"/>
            <a:r>
              <a:rPr lang="en-US" altLang="en-US" dirty="0">
                <a:solidFill>
                  <a:schemeClr val="tx1"/>
                </a:solidFill>
              </a:rPr>
              <a:t>Cloud adoption among enterprise </a:t>
            </a:r>
            <a:r>
              <a:rPr lang="en-US" altLang="en-US" dirty="0" err="1">
                <a:solidFill>
                  <a:schemeClr val="tx1"/>
                </a:solidFill>
              </a:rPr>
              <a:t>organisations</a:t>
            </a:r>
            <a:r>
              <a:rPr lang="en-US" altLang="en-US" dirty="0">
                <a:solidFill>
                  <a:schemeClr val="tx1"/>
                </a:solidFill>
              </a:rPr>
              <a:t> is over 94%. (</a:t>
            </a:r>
            <a:r>
              <a:rPr lang="en-US" altLang="en-US" dirty="0" err="1">
                <a:solidFill>
                  <a:schemeClr val="tx1"/>
                </a:solidFill>
              </a:rPr>
              <a:t>RightScale</a:t>
            </a:r>
            <a:r>
              <a:rPr lang="en-US" altLang="en-US" dirty="0">
                <a:solidFill>
                  <a:schemeClr val="tx1"/>
                </a:solidFill>
              </a:rPr>
              <a:t>)</a:t>
            </a:r>
            <a:endParaRPr lang="en-GB" altLang="en-US" dirty="0">
              <a:solidFill>
                <a:schemeClr val="tx1"/>
              </a:solidFill>
            </a:endParaRPr>
          </a:p>
        </p:txBody>
      </p:sp>
      <p:sp>
        <p:nvSpPr>
          <p:cNvPr id="3" name="Title 2">
            <a:extLst>
              <a:ext uri="{FF2B5EF4-FFF2-40B4-BE49-F238E27FC236}">
                <a16:creationId xmlns:a16="http://schemas.microsoft.com/office/drawing/2014/main" id="{34DC348D-0BC3-D5F2-C49F-3B8DD4BEEEB0}"/>
              </a:ext>
            </a:extLst>
          </p:cNvPr>
          <p:cNvSpPr>
            <a:spLocks noGrp="1"/>
          </p:cNvSpPr>
          <p:nvPr>
            <p:ph type="title"/>
          </p:nvPr>
        </p:nvSpPr>
        <p:spPr/>
        <p:txBody>
          <a:bodyPr/>
          <a:lstStyle/>
          <a:p>
            <a:r>
              <a:rPr lang="en-US" b="1" dirty="0"/>
              <a:t>Why Cloud Computing?</a:t>
            </a:r>
            <a:endParaRPr lang="en-GB" b="1" dirty="0"/>
          </a:p>
        </p:txBody>
      </p:sp>
      <p:sp>
        <p:nvSpPr>
          <p:cNvPr id="4" name="TextBox 3">
            <a:extLst>
              <a:ext uri="{FF2B5EF4-FFF2-40B4-BE49-F238E27FC236}">
                <a16:creationId xmlns:a16="http://schemas.microsoft.com/office/drawing/2014/main" id="{89CB3E13-DE51-F788-A13B-37AAF1B728C5}"/>
              </a:ext>
            </a:extLst>
          </p:cNvPr>
          <p:cNvSpPr txBox="1"/>
          <p:nvPr/>
        </p:nvSpPr>
        <p:spPr>
          <a:xfrm>
            <a:off x="4050189" y="5417107"/>
            <a:ext cx="4194313" cy="276999"/>
          </a:xfrm>
          <a:prstGeom prst="rect">
            <a:avLst/>
          </a:prstGeom>
          <a:noFill/>
        </p:spPr>
        <p:txBody>
          <a:bodyPr wrap="square" rtlCol="0">
            <a:spAutoFit/>
          </a:bodyPr>
          <a:lstStyle/>
          <a:p>
            <a:r>
              <a:rPr lang="en-GB" sz="1200" dirty="0">
                <a:hlinkClick r:id="rId2"/>
              </a:rPr>
              <a:t>https://www.cloudzero.com/blog/cloud-computing-statistics/</a:t>
            </a:r>
            <a:r>
              <a:rPr lang="en-GB" sz="1200" dirty="0"/>
              <a:t> </a:t>
            </a:r>
          </a:p>
        </p:txBody>
      </p:sp>
    </p:spTree>
    <p:extLst>
      <p:ext uri="{BB962C8B-B14F-4D97-AF65-F5344CB8AC3E}">
        <p14:creationId xmlns:p14="http://schemas.microsoft.com/office/powerpoint/2010/main" val="19155539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8FBA9-9283-98D1-CFE5-BB3777D1DDCC}"/>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8548EE6-FF26-D1C9-B0EE-8404C5874D89}"/>
              </a:ext>
            </a:extLst>
          </p:cNvPr>
          <p:cNvPicPr>
            <a:picLocks noGrp="1" noChangeAspect="1"/>
          </p:cNvPicPr>
          <p:nvPr>
            <p:ph idx="1"/>
          </p:nvPr>
        </p:nvPicPr>
        <p:blipFill>
          <a:blip r:embed="rId2"/>
          <a:stretch>
            <a:fillRect/>
          </a:stretch>
        </p:blipFill>
        <p:spPr>
          <a:xfrm>
            <a:off x="2633871" y="947387"/>
            <a:ext cx="6937512" cy="4746719"/>
          </a:xfrm>
          <a:prstGeom prst="rect">
            <a:avLst/>
          </a:prstGeom>
        </p:spPr>
      </p:pic>
      <p:sp>
        <p:nvSpPr>
          <p:cNvPr id="3" name="Title 2">
            <a:extLst>
              <a:ext uri="{FF2B5EF4-FFF2-40B4-BE49-F238E27FC236}">
                <a16:creationId xmlns:a16="http://schemas.microsoft.com/office/drawing/2014/main" id="{F4E6894C-4F4C-0AAA-5C4B-657099DEB7A5}"/>
              </a:ext>
            </a:extLst>
          </p:cNvPr>
          <p:cNvSpPr>
            <a:spLocks noGrp="1"/>
          </p:cNvSpPr>
          <p:nvPr>
            <p:ph type="title"/>
          </p:nvPr>
        </p:nvSpPr>
        <p:spPr/>
        <p:txBody>
          <a:bodyPr/>
          <a:lstStyle/>
          <a:p>
            <a:r>
              <a:rPr lang="en-US" b="1" dirty="0"/>
              <a:t>Why Cloud Computing?</a:t>
            </a:r>
            <a:endParaRPr lang="en-GB" b="1" dirty="0"/>
          </a:p>
        </p:txBody>
      </p:sp>
      <p:sp>
        <p:nvSpPr>
          <p:cNvPr id="4" name="TextBox 3">
            <a:extLst>
              <a:ext uri="{FF2B5EF4-FFF2-40B4-BE49-F238E27FC236}">
                <a16:creationId xmlns:a16="http://schemas.microsoft.com/office/drawing/2014/main" id="{3D29DC1B-A93A-F416-F651-ECA3955F91E4}"/>
              </a:ext>
            </a:extLst>
          </p:cNvPr>
          <p:cNvSpPr txBox="1"/>
          <p:nvPr/>
        </p:nvSpPr>
        <p:spPr>
          <a:xfrm>
            <a:off x="3414085" y="5417107"/>
            <a:ext cx="4194313" cy="276999"/>
          </a:xfrm>
          <a:prstGeom prst="rect">
            <a:avLst/>
          </a:prstGeom>
          <a:noFill/>
        </p:spPr>
        <p:txBody>
          <a:bodyPr wrap="square" rtlCol="0">
            <a:spAutoFit/>
          </a:bodyPr>
          <a:lstStyle/>
          <a:p>
            <a:r>
              <a:rPr lang="en-GB" sz="1200" dirty="0">
                <a:hlinkClick r:id="rId3"/>
              </a:rPr>
              <a:t>https://www.cloudzero.com/blog/cloud-computing-statistics/</a:t>
            </a:r>
            <a:r>
              <a:rPr lang="en-GB" sz="1200" dirty="0"/>
              <a:t> </a:t>
            </a:r>
          </a:p>
        </p:txBody>
      </p:sp>
    </p:spTree>
    <p:extLst>
      <p:ext uri="{BB962C8B-B14F-4D97-AF65-F5344CB8AC3E}">
        <p14:creationId xmlns:p14="http://schemas.microsoft.com/office/powerpoint/2010/main" val="34648109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FED4E-1BCD-52E2-9FE8-ED0F879E63F7}"/>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69651AE-8FA9-BE39-366F-924D6A9E1195}"/>
              </a:ext>
            </a:extLst>
          </p:cNvPr>
          <p:cNvPicPr>
            <a:picLocks noGrp="1" noChangeAspect="1"/>
          </p:cNvPicPr>
          <p:nvPr>
            <p:ph idx="1"/>
          </p:nvPr>
        </p:nvPicPr>
        <p:blipFill>
          <a:blip r:embed="rId2"/>
          <a:stretch>
            <a:fillRect/>
          </a:stretch>
        </p:blipFill>
        <p:spPr>
          <a:xfrm>
            <a:off x="5307863" y="0"/>
            <a:ext cx="6307667" cy="5711794"/>
          </a:xfrm>
          <a:prstGeom prst="rect">
            <a:avLst/>
          </a:prstGeom>
        </p:spPr>
      </p:pic>
      <p:sp>
        <p:nvSpPr>
          <p:cNvPr id="5" name="TextBox 4">
            <a:extLst>
              <a:ext uri="{FF2B5EF4-FFF2-40B4-BE49-F238E27FC236}">
                <a16:creationId xmlns:a16="http://schemas.microsoft.com/office/drawing/2014/main" id="{ACFB0CE6-3D25-5D13-642B-89DF5F49C586}"/>
              </a:ext>
            </a:extLst>
          </p:cNvPr>
          <p:cNvSpPr txBox="1"/>
          <p:nvPr/>
        </p:nvSpPr>
        <p:spPr>
          <a:xfrm>
            <a:off x="844827" y="1674674"/>
            <a:ext cx="3906078" cy="1754326"/>
          </a:xfrm>
          <a:prstGeom prst="rect">
            <a:avLst/>
          </a:prstGeom>
          <a:noFill/>
        </p:spPr>
        <p:txBody>
          <a:bodyPr wrap="square" rtlCol="0">
            <a:spAutoFit/>
          </a:bodyPr>
          <a:lstStyle/>
          <a:p>
            <a:r>
              <a:rPr lang="en-US" sz="5400" b="1" dirty="0">
                <a:latin typeface="+mj-lt"/>
              </a:rPr>
              <a:t>What is in The Cloud?</a:t>
            </a:r>
            <a:endParaRPr lang="en-GB" sz="5400" b="1" dirty="0">
              <a:latin typeface="+mj-lt"/>
            </a:endParaRPr>
          </a:p>
        </p:txBody>
      </p:sp>
    </p:spTree>
    <p:extLst>
      <p:ext uri="{BB962C8B-B14F-4D97-AF65-F5344CB8AC3E}">
        <p14:creationId xmlns:p14="http://schemas.microsoft.com/office/powerpoint/2010/main" val="3856436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11DC24-CF31-54E3-CED5-FD3D1F170FBC}"/>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6F829D5-EA89-41C4-4527-0FF98769B48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p:blipFill>
        <p:spPr>
          <a:xfrm>
            <a:off x="5307863" y="0"/>
            <a:ext cx="6884137" cy="5711794"/>
          </a:xfrm>
          <a:prstGeom prst="rect">
            <a:avLst/>
          </a:prstGeom>
        </p:spPr>
      </p:pic>
      <p:sp>
        <p:nvSpPr>
          <p:cNvPr id="5" name="TextBox 4">
            <a:extLst>
              <a:ext uri="{FF2B5EF4-FFF2-40B4-BE49-F238E27FC236}">
                <a16:creationId xmlns:a16="http://schemas.microsoft.com/office/drawing/2014/main" id="{CEFCD050-F9FA-4FE2-EAD1-3028DB9037C0}"/>
              </a:ext>
            </a:extLst>
          </p:cNvPr>
          <p:cNvSpPr txBox="1"/>
          <p:nvPr/>
        </p:nvSpPr>
        <p:spPr>
          <a:xfrm>
            <a:off x="844827" y="1674674"/>
            <a:ext cx="3906078" cy="923330"/>
          </a:xfrm>
          <a:prstGeom prst="rect">
            <a:avLst/>
          </a:prstGeom>
          <a:noFill/>
        </p:spPr>
        <p:txBody>
          <a:bodyPr wrap="square" rtlCol="0">
            <a:spAutoFit/>
          </a:bodyPr>
          <a:lstStyle/>
          <a:p>
            <a:r>
              <a:rPr lang="en-US" sz="5400" b="1" dirty="0">
                <a:latin typeface="+mj-lt"/>
              </a:rPr>
              <a:t>Data Centers</a:t>
            </a:r>
            <a:endParaRPr lang="en-GB" sz="5400" b="1" dirty="0">
              <a:latin typeface="+mj-lt"/>
            </a:endParaRPr>
          </a:p>
        </p:txBody>
      </p:sp>
    </p:spTree>
    <p:extLst>
      <p:ext uri="{BB962C8B-B14F-4D97-AF65-F5344CB8AC3E}">
        <p14:creationId xmlns:p14="http://schemas.microsoft.com/office/powerpoint/2010/main" val="820752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78804-B961-64EA-AB49-6AED92F95E17}"/>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727AB7A-EB3B-F2B5-D49D-6B9B4501B0F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p:blipFill>
        <p:spPr>
          <a:xfrm>
            <a:off x="3890357" y="0"/>
            <a:ext cx="8301644" cy="5711794"/>
          </a:xfrm>
          <a:prstGeom prst="rect">
            <a:avLst/>
          </a:prstGeom>
        </p:spPr>
      </p:pic>
      <p:sp>
        <p:nvSpPr>
          <p:cNvPr id="5" name="TextBox 4">
            <a:extLst>
              <a:ext uri="{FF2B5EF4-FFF2-40B4-BE49-F238E27FC236}">
                <a16:creationId xmlns:a16="http://schemas.microsoft.com/office/drawing/2014/main" id="{32DA3392-84F0-5EE8-891A-E5B045471BE2}"/>
              </a:ext>
            </a:extLst>
          </p:cNvPr>
          <p:cNvSpPr txBox="1"/>
          <p:nvPr/>
        </p:nvSpPr>
        <p:spPr>
          <a:xfrm>
            <a:off x="844827" y="1674674"/>
            <a:ext cx="3045530" cy="3416320"/>
          </a:xfrm>
          <a:prstGeom prst="rect">
            <a:avLst/>
          </a:prstGeom>
          <a:noFill/>
        </p:spPr>
        <p:txBody>
          <a:bodyPr wrap="square" rtlCol="0">
            <a:spAutoFit/>
          </a:bodyPr>
          <a:lstStyle/>
          <a:p>
            <a:r>
              <a:rPr lang="en-US" sz="5400" b="1" dirty="0">
                <a:latin typeface="+mj-lt"/>
              </a:rPr>
              <a:t>Microsoft Azure Data center</a:t>
            </a:r>
            <a:endParaRPr lang="en-GB" sz="5400" b="1" dirty="0">
              <a:latin typeface="+mj-lt"/>
            </a:endParaRPr>
          </a:p>
        </p:txBody>
      </p:sp>
    </p:spTree>
    <p:extLst>
      <p:ext uri="{BB962C8B-B14F-4D97-AF65-F5344CB8AC3E}">
        <p14:creationId xmlns:p14="http://schemas.microsoft.com/office/powerpoint/2010/main" val="22321869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144D8-B0CC-BC9B-3958-72071087007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5927C5-DD94-49BE-E6E5-229DC384C20E}"/>
              </a:ext>
            </a:extLst>
          </p:cNvPr>
          <p:cNvSpPr txBox="1"/>
          <p:nvPr/>
        </p:nvSpPr>
        <p:spPr>
          <a:xfrm>
            <a:off x="844827" y="1674674"/>
            <a:ext cx="3045530" cy="1754326"/>
          </a:xfrm>
          <a:prstGeom prst="rect">
            <a:avLst/>
          </a:prstGeom>
          <a:noFill/>
        </p:spPr>
        <p:txBody>
          <a:bodyPr wrap="square" rtlCol="0">
            <a:spAutoFit/>
          </a:bodyPr>
          <a:lstStyle/>
          <a:p>
            <a:r>
              <a:rPr lang="en-US" sz="5400" b="1" dirty="0">
                <a:latin typeface="+mj-lt"/>
              </a:rPr>
              <a:t>Blade Servers</a:t>
            </a:r>
            <a:endParaRPr lang="en-GB" sz="5400" b="1" dirty="0">
              <a:latin typeface="+mj-lt"/>
            </a:endParaRPr>
          </a:p>
        </p:txBody>
      </p:sp>
      <p:pic>
        <p:nvPicPr>
          <p:cNvPr id="7" name="Content Placeholder 6">
            <a:extLst>
              <a:ext uri="{FF2B5EF4-FFF2-40B4-BE49-F238E27FC236}">
                <a16:creationId xmlns:a16="http://schemas.microsoft.com/office/drawing/2014/main" id="{2A9FC32C-F996-041A-394A-CB79379BA357}"/>
              </a:ext>
            </a:extLst>
          </p:cNvPr>
          <p:cNvPicPr>
            <a:picLocks noGrp="1" noChangeAspect="1"/>
          </p:cNvPicPr>
          <p:nvPr>
            <p:ph idx="1"/>
          </p:nvPr>
        </p:nvPicPr>
        <p:blipFill>
          <a:blip r:embed="rId2"/>
          <a:stretch>
            <a:fillRect/>
          </a:stretch>
        </p:blipFill>
        <p:spPr>
          <a:xfrm>
            <a:off x="7819323" y="0"/>
            <a:ext cx="4372677" cy="5751095"/>
          </a:xfrm>
          <a:prstGeom prst="rect">
            <a:avLst/>
          </a:prstGeom>
        </p:spPr>
      </p:pic>
      <p:pic>
        <p:nvPicPr>
          <p:cNvPr id="6" name="Picture 5">
            <a:extLst>
              <a:ext uri="{FF2B5EF4-FFF2-40B4-BE49-F238E27FC236}">
                <a16:creationId xmlns:a16="http://schemas.microsoft.com/office/drawing/2014/main" id="{64812B30-D39E-DE5B-7D2C-57E6F4B85183}"/>
              </a:ext>
            </a:extLst>
          </p:cNvPr>
          <p:cNvPicPr>
            <a:picLocks noChangeAspect="1"/>
          </p:cNvPicPr>
          <p:nvPr/>
        </p:nvPicPr>
        <p:blipFill>
          <a:blip r:embed="rId3"/>
          <a:stretch>
            <a:fillRect/>
          </a:stretch>
        </p:blipFill>
        <p:spPr>
          <a:xfrm>
            <a:off x="3525788" y="0"/>
            <a:ext cx="4293535" cy="5751095"/>
          </a:xfrm>
          <a:prstGeom prst="rect">
            <a:avLst/>
          </a:prstGeom>
        </p:spPr>
      </p:pic>
    </p:spTree>
    <p:extLst>
      <p:ext uri="{BB962C8B-B14F-4D97-AF65-F5344CB8AC3E}">
        <p14:creationId xmlns:p14="http://schemas.microsoft.com/office/powerpoint/2010/main" val="32048812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54A73-C57F-52FC-FD63-33509188D3BD}"/>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635CFAE-664A-12FB-73D8-E99476FD72E9}"/>
              </a:ext>
            </a:extLst>
          </p:cNvPr>
          <p:cNvPicPr>
            <a:picLocks noGrp="1" noChangeAspect="1"/>
          </p:cNvPicPr>
          <p:nvPr>
            <p:ph idx="1"/>
          </p:nvPr>
        </p:nvPicPr>
        <p:blipFill>
          <a:blip r:embed="rId2"/>
          <a:stretch>
            <a:fillRect/>
          </a:stretch>
        </p:blipFill>
        <p:spPr>
          <a:xfrm>
            <a:off x="831274" y="791564"/>
            <a:ext cx="7224428" cy="4811184"/>
          </a:xfrm>
          <a:prstGeom prst="rect">
            <a:avLst/>
          </a:prstGeom>
        </p:spPr>
      </p:pic>
      <p:sp>
        <p:nvSpPr>
          <p:cNvPr id="5" name="TextBox 4">
            <a:extLst>
              <a:ext uri="{FF2B5EF4-FFF2-40B4-BE49-F238E27FC236}">
                <a16:creationId xmlns:a16="http://schemas.microsoft.com/office/drawing/2014/main" id="{5CD92F90-B1AC-1A68-6A96-66E0C62C8C15}"/>
              </a:ext>
            </a:extLst>
          </p:cNvPr>
          <p:cNvSpPr txBox="1"/>
          <p:nvPr/>
        </p:nvSpPr>
        <p:spPr>
          <a:xfrm>
            <a:off x="1044333" y="118943"/>
            <a:ext cx="5439594" cy="923330"/>
          </a:xfrm>
          <a:prstGeom prst="rect">
            <a:avLst/>
          </a:prstGeom>
          <a:noFill/>
        </p:spPr>
        <p:txBody>
          <a:bodyPr wrap="square" rtlCol="0">
            <a:spAutoFit/>
          </a:bodyPr>
          <a:lstStyle/>
          <a:p>
            <a:r>
              <a:rPr lang="en-US" sz="5400" b="1" dirty="0">
                <a:latin typeface="+mj-lt"/>
              </a:rPr>
              <a:t>Blade Servers</a:t>
            </a:r>
            <a:endParaRPr lang="en-GB" sz="5400" b="1" dirty="0">
              <a:latin typeface="+mj-lt"/>
            </a:endParaRPr>
          </a:p>
        </p:txBody>
      </p:sp>
      <p:pic>
        <p:nvPicPr>
          <p:cNvPr id="8" name="Picture 7">
            <a:extLst>
              <a:ext uri="{FF2B5EF4-FFF2-40B4-BE49-F238E27FC236}">
                <a16:creationId xmlns:a16="http://schemas.microsoft.com/office/drawing/2014/main" id="{16762BB2-C693-9C71-ADFA-5CBC7B684DE7}"/>
              </a:ext>
            </a:extLst>
          </p:cNvPr>
          <p:cNvPicPr>
            <a:picLocks noChangeAspect="1"/>
          </p:cNvPicPr>
          <p:nvPr/>
        </p:nvPicPr>
        <p:blipFill>
          <a:blip r:embed="rId3"/>
          <a:stretch>
            <a:fillRect/>
          </a:stretch>
        </p:blipFill>
        <p:spPr>
          <a:xfrm>
            <a:off x="8018496" y="118943"/>
            <a:ext cx="4173505" cy="3156272"/>
          </a:xfrm>
          <a:prstGeom prst="rect">
            <a:avLst/>
          </a:prstGeom>
        </p:spPr>
      </p:pic>
    </p:spTree>
    <p:extLst>
      <p:ext uri="{BB962C8B-B14F-4D97-AF65-F5344CB8AC3E}">
        <p14:creationId xmlns:p14="http://schemas.microsoft.com/office/powerpoint/2010/main" val="22721102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FE569E-A518-18D2-721D-30E979458BEF}"/>
            </a:ext>
          </a:extLst>
        </p:cNvPr>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80E17EE6-39A4-B123-09C9-551AE8E266DA}"/>
              </a:ext>
            </a:extLst>
          </p:cNvPr>
          <p:cNvPicPr>
            <a:picLocks noGrp="1" noChangeAspect="1"/>
          </p:cNvPicPr>
          <p:nvPr>
            <p:ph idx="1"/>
          </p:nvPr>
        </p:nvPicPr>
        <p:blipFill>
          <a:blip r:embed="rId2"/>
          <a:stretch>
            <a:fillRect/>
          </a:stretch>
        </p:blipFill>
        <p:spPr>
          <a:xfrm>
            <a:off x="1532163" y="0"/>
            <a:ext cx="9127673" cy="5956801"/>
          </a:xfrm>
          <a:prstGeom prst="rect">
            <a:avLst/>
          </a:prstGeom>
        </p:spPr>
      </p:pic>
    </p:spTree>
    <p:extLst>
      <p:ext uri="{BB962C8B-B14F-4D97-AF65-F5344CB8AC3E}">
        <p14:creationId xmlns:p14="http://schemas.microsoft.com/office/powerpoint/2010/main" val="1651436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67F1E-C62A-5C64-64F9-716FAF184945}"/>
            </a:ext>
          </a:extLst>
        </p:cNvPr>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ABED66A5-611F-67FF-A007-53A3F87D299E}"/>
              </a:ext>
            </a:extLst>
          </p:cNvPr>
          <p:cNvPicPr>
            <a:picLocks noGrp="1" noChangeAspect="1"/>
          </p:cNvPicPr>
          <p:nvPr>
            <p:ph idx="1"/>
          </p:nvPr>
        </p:nvPicPr>
        <p:blipFill>
          <a:blip r:embed="rId2"/>
          <a:stretch>
            <a:fillRect/>
          </a:stretch>
        </p:blipFill>
        <p:spPr>
          <a:xfrm>
            <a:off x="1532163" y="0"/>
            <a:ext cx="9127673" cy="5956801"/>
          </a:xfrm>
          <a:prstGeom prst="rect">
            <a:avLst/>
          </a:prstGeom>
        </p:spPr>
      </p:pic>
      <p:pic>
        <p:nvPicPr>
          <p:cNvPr id="2" name="Picture 1">
            <a:extLst>
              <a:ext uri="{FF2B5EF4-FFF2-40B4-BE49-F238E27FC236}">
                <a16:creationId xmlns:a16="http://schemas.microsoft.com/office/drawing/2014/main" id="{AC0A8737-7B40-BA4D-545E-EE2EC83D1A31}"/>
              </a:ext>
            </a:extLst>
          </p:cNvPr>
          <p:cNvPicPr>
            <a:picLocks noChangeAspect="1"/>
          </p:cNvPicPr>
          <p:nvPr/>
        </p:nvPicPr>
        <p:blipFill>
          <a:blip r:embed="rId3"/>
          <a:stretch>
            <a:fillRect/>
          </a:stretch>
        </p:blipFill>
        <p:spPr>
          <a:xfrm>
            <a:off x="1715158" y="596198"/>
            <a:ext cx="5520530" cy="477228"/>
          </a:xfrm>
          <a:prstGeom prst="rect">
            <a:avLst/>
          </a:prstGeom>
        </p:spPr>
      </p:pic>
      <p:pic>
        <p:nvPicPr>
          <p:cNvPr id="3" name="Picture 2">
            <a:extLst>
              <a:ext uri="{FF2B5EF4-FFF2-40B4-BE49-F238E27FC236}">
                <a16:creationId xmlns:a16="http://schemas.microsoft.com/office/drawing/2014/main" id="{872D8A90-C502-1A10-288F-A89D46EA88B5}"/>
              </a:ext>
            </a:extLst>
          </p:cNvPr>
          <p:cNvPicPr>
            <a:picLocks noChangeAspect="1"/>
          </p:cNvPicPr>
          <p:nvPr/>
        </p:nvPicPr>
        <p:blipFill>
          <a:blip r:embed="rId4"/>
          <a:stretch>
            <a:fillRect/>
          </a:stretch>
        </p:blipFill>
        <p:spPr>
          <a:xfrm>
            <a:off x="7161479" y="615926"/>
            <a:ext cx="3572566" cy="499915"/>
          </a:xfrm>
          <a:prstGeom prst="rect">
            <a:avLst/>
          </a:prstGeom>
        </p:spPr>
      </p:pic>
    </p:spTree>
    <p:extLst>
      <p:ext uri="{BB962C8B-B14F-4D97-AF65-F5344CB8AC3E}">
        <p14:creationId xmlns:p14="http://schemas.microsoft.com/office/powerpoint/2010/main" val="19813444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C1B6C-9BEC-99A4-0424-B42DB9C8A861}"/>
            </a:ext>
          </a:extLst>
        </p:cNvPr>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F01FB1F-2FB7-8234-40C8-1AF04D2C2031}"/>
              </a:ext>
            </a:extLst>
          </p:cNvPr>
          <p:cNvPicPr>
            <a:picLocks noGrp="1" noChangeAspect="1"/>
          </p:cNvPicPr>
          <p:nvPr>
            <p:ph idx="1"/>
          </p:nvPr>
        </p:nvPicPr>
        <p:blipFill>
          <a:blip r:embed="rId2"/>
          <a:stretch>
            <a:fillRect/>
          </a:stretch>
        </p:blipFill>
        <p:spPr>
          <a:xfrm>
            <a:off x="3149048" y="0"/>
            <a:ext cx="5893904" cy="6149153"/>
          </a:xfrm>
          <a:prstGeom prst="rect">
            <a:avLst/>
          </a:prstGeom>
        </p:spPr>
      </p:pic>
    </p:spTree>
    <p:extLst>
      <p:ext uri="{BB962C8B-B14F-4D97-AF65-F5344CB8AC3E}">
        <p14:creationId xmlns:p14="http://schemas.microsoft.com/office/powerpoint/2010/main" val="28156940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06F1F0-7A1C-75C8-D770-E9C01BE81359}"/>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159F23-D41C-F914-845B-C0329BD9FF9D}"/>
              </a:ext>
            </a:extLst>
          </p:cNvPr>
          <p:cNvSpPr>
            <a:spLocks noGrp="1"/>
          </p:cNvSpPr>
          <p:nvPr>
            <p:ph idx="1"/>
          </p:nvPr>
        </p:nvSpPr>
        <p:spPr>
          <a:xfrm>
            <a:off x="515169" y="1292087"/>
            <a:ext cx="9086044" cy="4102873"/>
          </a:xfrm>
        </p:spPr>
        <p:txBody>
          <a:bodyPr/>
          <a:lstStyle/>
          <a:p>
            <a:pPr marL="342900" indent="-342900" algn="l">
              <a:buFont typeface="Arial" panose="020B0604020202020204" pitchFamily="34" charset="0"/>
              <a:buChar char="•"/>
            </a:pPr>
            <a:r>
              <a:rPr lang="en-US" sz="2800" b="1" dirty="0">
                <a:solidFill>
                  <a:schemeClr val="tx1"/>
                </a:solidFill>
              </a:rPr>
              <a:t>Online service provided by the cloud provider.</a:t>
            </a:r>
          </a:p>
          <a:p>
            <a:pPr marL="743010" lvl="1" indent="-342900"/>
            <a:r>
              <a:rPr lang="en-US" sz="2800" b="1" dirty="0"/>
              <a:t>Amazon Web Services, Google Cloud Services, Microsoft Azure</a:t>
            </a:r>
            <a:endParaRPr lang="en-US" sz="2800" dirty="0">
              <a:solidFill>
                <a:schemeClr val="tx1"/>
              </a:solidFill>
            </a:endParaRPr>
          </a:p>
          <a:p>
            <a:pPr marL="342900" indent="-342900" algn="l">
              <a:buFont typeface="Arial" panose="020B0604020202020204" pitchFamily="34" charset="0"/>
              <a:buChar char="•"/>
            </a:pPr>
            <a:r>
              <a:rPr lang="en-US" sz="2800" dirty="0">
                <a:solidFill>
                  <a:schemeClr val="tx1"/>
                </a:solidFill>
              </a:rPr>
              <a:t>Commonly IaaS services are provisioning of virtual machines and networks</a:t>
            </a:r>
          </a:p>
          <a:p>
            <a:pPr marL="743010" lvl="1" indent="-342900"/>
            <a:r>
              <a:rPr lang="en-US" sz="2800" dirty="0">
                <a:solidFill>
                  <a:schemeClr val="tx1"/>
                </a:solidFill>
              </a:rPr>
              <a:t>You are then able to run arbitrary software, including the OS.</a:t>
            </a:r>
          </a:p>
          <a:p>
            <a:pPr marL="342900" indent="-342900" algn="l">
              <a:buFont typeface="Arial" panose="020B0604020202020204" pitchFamily="34" charset="0"/>
              <a:buChar char="•"/>
            </a:pPr>
            <a:r>
              <a:rPr lang="en-US" sz="2800" dirty="0">
                <a:solidFill>
                  <a:schemeClr val="tx1"/>
                </a:solidFill>
              </a:rPr>
              <a:t>The control you have is over the software and NOT the hardware / infrastructure.</a:t>
            </a:r>
          </a:p>
        </p:txBody>
      </p:sp>
      <p:sp>
        <p:nvSpPr>
          <p:cNvPr id="3" name="Title 2">
            <a:extLst>
              <a:ext uri="{FF2B5EF4-FFF2-40B4-BE49-F238E27FC236}">
                <a16:creationId xmlns:a16="http://schemas.microsoft.com/office/drawing/2014/main" id="{BC79D0B8-C627-57B9-76C6-F0E30CB01BC4}"/>
              </a:ext>
            </a:extLst>
          </p:cNvPr>
          <p:cNvSpPr>
            <a:spLocks noGrp="1"/>
          </p:cNvSpPr>
          <p:nvPr>
            <p:ph type="title"/>
          </p:nvPr>
        </p:nvSpPr>
        <p:spPr/>
        <p:txBody>
          <a:bodyPr/>
          <a:lstStyle/>
          <a:p>
            <a:r>
              <a:rPr lang="en-US" b="1" dirty="0"/>
              <a:t>Infrastructure as a Service (IaaS)</a:t>
            </a:r>
            <a:endParaRPr lang="en-GB" b="1" dirty="0"/>
          </a:p>
        </p:txBody>
      </p:sp>
      <p:pic>
        <p:nvPicPr>
          <p:cNvPr id="4" name="Picture 3">
            <a:extLst>
              <a:ext uri="{FF2B5EF4-FFF2-40B4-BE49-F238E27FC236}">
                <a16:creationId xmlns:a16="http://schemas.microsoft.com/office/drawing/2014/main" id="{D97EC090-2AF1-5BA3-A4A3-57F1D1986960}"/>
              </a:ext>
            </a:extLst>
          </p:cNvPr>
          <p:cNvPicPr>
            <a:picLocks noChangeAspect="1"/>
          </p:cNvPicPr>
          <p:nvPr/>
        </p:nvPicPr>
        <p:blipFill rotWithShape="1">
          <a:blip r:embed="rId2"/>
          <a:srcRect l="26725" t="21114" r="50000"/>
          <a:stretch/>
        </p:blipFill>
        <p:spPr>
          <a:xfrm>
            <a:off x="9601213" y="0"/>
            <a:ext cx="2590788" cy="5727032"/>
          </a:xfrm>
          <a:prstGeom prst="rect">
            <a:avLst/>
          </a:prstGeom>
        </p:spPr>
      </p:pic>
    </p:spTree>
    <p:extLst>
      <p:ext uri="{BB962C8B-B14F-4D97-AF65-F5344CB8AC3E}">
        <p14:creationId xmlns:p14="http://schemas.microsoft.com/office/powerpoint/2010/main" val="3809644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5054B-2896-00C6-D4B6-B43E0E86344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C31B68-6BA0-FDEE-3E9D-63F1B63F5792}"/>
              </a:ext>
            </a:extLst>
          </p:cNvPr>
          <p:cNvSpPr>
            <a:spLocks noGrp="1"/>
          </p:cNvSpPr>
          <p:nvPr>
            <p:ph idx="1"/>
          </p:nvPr>
        </p:nvSpPr>
        <p:spPr>
          <a:xfrm>
            <a:off x="515169" y="1292087"/>
            <a:ext cx="9086044" cy="4102873"/>
          </a:xfrm>
        </p:spPr>
        <p:txBody>
          <a:bodyPr/>
          <a:lstStyle/>
          <a:p>
            <a:pPr marL="342900" indent="-342900" algn="l">
              <a:buFont typeface="Arial" panose="020B0604020202020204" pitchFamily="34" charset="0"/>
              <a:buChar char="•"/>
            </a:pPr>
            <a:r>
              <a:rPr lang="en-US" sz="2800" b="1" dirty="0">
                <a:solidFill>
                  <a:schemeClr val="tx1"/>
                </a:solidFill>
              </a:rPr>
              <a:t>Cloud service provider provisions a complete platform for a workflow.</a:t>
            </a:r>
          </a:p>
          <a:p>
            <a:pPr marL="743010" lvl="1" indent="-342900"/>
            <a:r>
              <a:rPr lang="en-US" sz="2800" b="1" dirty="0"/>
              <a:t>Infrastructure, OS, Programming languages, Libraries… etc.</a:t>
            </a:r>
            <a:endParaRPr lang="en-US" sz="2800" dirty="0">
              <a:solidFill>
                <a:schemeClr val="tx1"/>
              </a:solidFill>
            </a:endParaRPr>
          </a:p>
          <a:p>
            <a:pPr marL="342900" indent="-342900" algn="l">
              <a:buFont typeface="Arial" panose="020B0604020202020204" pitchFamily="34" charset="0"/>
              <a:buChar char="•"/>
            </a:pPr>
            <a:r>
              <a:rPr lang="en-US" sz="2800" dirty="0">
                <a:solidFill>
                  <a:schemeClr val="tx1"/>
                </a:solidFill>
              </a:rPr>
              <a:t>The control you have is over the applications and data and NOT the hardware / infrastructure and OS.</a:t>
            </a:r>
          </a:p>
          <a:p>
            <a:pPr marL="342900" indent="-342900" algn="l">
              <a:buFont typeface="Arial" panose="020B0604020202020204" pitchFamily="34" charset="0"/>
              <a:buChar char="•"/>
            </a:pPr>
            <a:endParaRPr lang="en-US" sz="2800" dirty="0">
              <a:solidFill>
                <a:schemeClr val="tx1"/>
              </a:solidFill>
            </a:endParaRPr>
          </a:p>
          <a:p>
            <a:pPr marL="342900" indent="-342900" algn="l">
              <a:buFont typeface="Arial" panose="020B0604020202020204" pitchFamily="34" charset="0"/>
              <a:buChar char="•"/>
            </a:pPr>
            <a:r>
              <a:rPr lang="en-US" sz="2800" dirty="0">
                <a:solidFill>
                  <a:schemeClr val="tx1"/>
                </a:solidFill>
              </a:rPr>
              <a:t>An example is web hosting services such as Digital Ocean</a:t>
            </a:r>
          </a:p>
        </p:txBody>
      </p:sp>
      <p:sp>
        <p:nvSpPr>
          <p:cNvPr id="3" name="Title 2">
            <a:extLst>
              <a:ext uri="{FF2B5EF4-FFF2-40B4-BE49-F238E27FC236}">
                <a16:creationId xmlns:a16="http://schemas.microsoft.com/office/drawing/2014/main" id="{538E2DFC-D65D-E85A-8E77-C6F486C50D21}"/>
              </a:ext>
            </a:extLst>
          </p:cNvPr>
          <p:cNvSpPr>
            <a:spLocks noGrp="1"/>
          </p:cNvSpPr>
          <p:nvPr>
            <p:ph type="title"/>
          </p:nvPr>
        </p:nvSpPr>
        <p:spPr/>
        <p:txBody>
          <a:bodyPr/>
          <a:lstStyle/>
          <a:p>
            <a:r>
              <a:rPr lang="en-US" b="1" dirty="0"/>
              <a:t>Platform as a Service (PaaS)</a:t>
            </a:r>
            <a:endParaRPr lang="en-GB" b="1" dirty="0"/>
          </a:p>
        </p:txBody>
      </p:sp>
      <p:pic>
        <p:nvPicPr>
          <p:cNvPr id="4" name="Picture 3">
            <a:extLst>
              <a:ext uri="{FF2B5EF4-FFF2-40B4-BE49-F238E27FC236}">
                <a16:creationId xmlns:a16="http://schemas.microsoft.com/office/drawing/2014/main" id="{F1F9EF2E-87DA-3EC0-B448-4F98AAFD5B06}"/>
              </a:ext>
            </a:extLst>
          </p:cNvPr>
          <p:cNvPicPr>
            <a:picLocks noChangeAspect="1"/>
          </p:cNvPicPr>
          <p:nvPr/>
        </p:nvPicPr>
        <p:blipFill rotWithShape="1">
          <a:blip r:embed="rId3"/>
          <a:srcRect l="52190" t="20198" r="25493" b="915"/>
          <a:stretch/>
        </p:blipFill>
        <p:spPr>
          <a:xfrm>
            <a:off x="9707879" y="0"/>
            <a:ext cx="2484121" cy="5727032"/>
          </a:xfrm>
          <a:prstGeom prst="rect">
            <a:avLst/>
          </a:prstGeom>
        </p:spPr>
      </p:pic>
    </p:spTree>
    <p:extLst>
      <p:ext uri="{BB962C8B-B14F-4D97-AF65-F5344CB8AC3E}">
        <p14:creationId xmlns:p14="http://schemas.microsoft.com/office/powerpoint/2010/main" val="40111095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C6F56-9018-F1DF-D3EE-2F3CD5EF2D33}"/>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BBB889C-07DA-CDF5-B046-D1C3E616CB96}"/>
              </a:ext>
            </a:extLst>
          </p:cNvPr>
          <p:cNvSpPr>
            <a:spLocks noGrp="1"/>
          </p:cNvSpPr>
          <p:nvPr>
            <p:ph idx="1"/>
          </p:nvPr>
        </p:nvSpPr>
        <p:spPr>
          <a:xfrm>
            <a:off x="515169" y="1292087"/>
            <a:ext cx="9086044" cy="5110828"/>
          </a:xfrm>
        </p:spPr>
        <p:txBody>
          <a:bodyPr/>
          <a:lstStyle/>
          <a:p>
            <a:pPr marL="342900" indent="-342900" algn="l">
              <a:buFont typeface="Arial" panose="020B0604020202020204" pitchFamily="34" charset="0"/>
              <a:buChar char="•"/>
            </a:pPr>
            <a:r>
              <a:rPr lang="en-US" sz="2800" b="1" dirty="0">
                <a:solidFill>
                  <a:schemeClr val="tx1"/>
                </a:solidFill>
              </a:rPr>
              <a:t>Cloud service provider provisions all computing resources and application packages.</a:t>
            </a:r>
          </a:p>
          <a:p>
            <a:pPr marL="342900" indent="-342900" algn="l">
              <a:buFont typeface="Arial" panose="020B0604020202020204" pitchFamily="34" charset="0"/>
              <a:buChar char="•"/>
            </a:pPr>
            <a:r>
              <a:rPr lang="en-US" sz="2800" dirty="0">
                <a:solidFill>
                  <a:schemeClr val="tx1"/>
                </a:solidFill>
              </a:rPr>
              <a:t>Typically the applications are provided using a subscription</a:t>
            </a:r>
          </a:p>
          <a:p>
            <a:pPr marL="743010" lvl="1" indent="-342900"/>
            <a:r>
              <a:rPr lang="en-US" sz="2800" dirty="0"/>
              <a:t>Potentially there will be some administrative capability at the application level</a:t>
            </a:r>
            <a:endParaRPr lang="en-US" sz="2800" dirty="0">
              <a:solidFill>
                <a:schemeClr val="tx1"/>
              </a:solidFill>
            </a:endParaRPr>
          </a:p>
          <a:p>
            <a:pPr marL="342900" indent="-342900" algn="l">
              <a:buFont typeface="Arial" panose="020B0604020202020204" pitchFamily="34" charset="0"/>
              <a:buChar char="•"/>
            </a:pPr>
            <a:r>
              <a:rPr lang="en-US" sz="2800" dirty="0">
                <a:solidFill>
                  <a:schemeClr val="tx1"/>
                </a:solidFill>
              </a:rPr>
              <a:t>Examples are:</a:t>
            </a:r>
          </a:p>
          <a:p>
            <a:pPr marL="743010" lvl="1" indent="-342900"/>
            <a:r>
              <a:rPr lang="en-US" dirty="0">
                <a:solidFill>
                  <a:schemeClr val="tx1"/>
                </a:solidFill>
              </a:rPr>
              <a:t>Dropbox,</a:t>
            </a:r>
          </a:p>
          <a:p>
            <a:pPr marL="743010" lvl="1" indent="-342900"/>
            <a:r>
              <a:rPr lang="en-US" dirty="0"/>
              <a:t>Slack,</a:t>
            </a:r>
          </a:p>
          <a:p>
            <a:pPr marL="743010" lvl="1" indent="-342900"/>
            <a:r>
              <a:rPr lang="en-US" dirty="0"/>
              <a:t>MS Office 365,</a:t>
            </a:r>
          </a:p>
          <a:p>
            <a:pPr marL="743010" lvl="1" indent="-342900"/>
            <a:r>
              <a:rPr lang="en-US" dirty="0" err="1">
                <a:solidFill>
                  <a:schemeClr val="tx1"/>
                </a:solidFill>
              </a:rPr>
              <a:t>Wix</a:t>
            </a:r>
            <a:r>
              <a:rPr lang="en-US" dirty="0">
                <a:solidFill>
                  <a:schemeClr val="tx1"/>
                </a:solidFill>
              </a:rPr>
              <a:t>, Squarespace… etc.</a:t>
            </a:r>
          </a:p>
        </p:txBody>
      </p:sp>
      <p:sp>
        <p:nvSpPr>
          <p:cNvPr id="3" name="Title 2">
            <a:extLst>
              <a:ext uri="{FF2B5EF4-FFF2-40B4-BE49-F238E27FC236}">
                <a16:creationId xmlns:a16="http://schemas.microsoft.com/office/drawing/2014/main" id="{8A480E7A-A02E-E638-EFE3-5E25EDEE8D9F}"/>
              </a:ext>
            </a:extLst>
          </p:cNvPr>
          <p:cNvSpPr>
            <a:spLocks noGrp="1"/>
          </p:cNvSpPr>
          <p:nvPr>
            <p:ph type="title"/>
          </p:nvPr>
        </p:nvSpPr>
        <p:spPr/>
        <p:txBody>
          <a:bodyPr/>
          <a:lstStyle/>
          <a:p>
            <a:r>
              <a:rPr lang="en-US" b="1" dirty="0"/>
              <a:t>Platform as a Service (PaaS)</a:t>
            </a:r>
            <a:endParaRPr lang="en-GB" b="1" dirty="0"/>
          </a:p>
        </p:txBody>
      </p:sp>
      <p:pic>
        <p:nvPicPr>
          <p:cNvPr id="4" name="Picture 3">
            <a:extLst>
              <a:ext uri="{FF2B5EF4-FFF2-40B4-BE49-F238E27FC236}">
                <a16:creationId xmlns:a16="http://schemas.microsoft.com/office/drawing/2014/main" id="{74FB60F8-AD0F-7114-48EF-19C37DD70844}"/>
              </a:ext>
            </a:extLst>
          </p:cNvPr>
          <p:cNvPicPr>
            <a:picLocks noChangeAspect="1"/>
          </p:cNvPicPr>
          <p:nvPr/>
        </p:nvPicPr>
        <p:blipFill rotWithShape="1">
          <a:blip r:embed="rId3"/>
          <a:srcRect l="76551" t="19113" r="1132" b="2001"/>
          <a:stretch/>
        </p:blipFill>
        <p:spPr>
          <a:xfrm>
            <a:off x="9707879" y="0"/>
            <a:ext cx="2484121" cy="5727032"/>
          </a:xfrm>
          <a:prstGeom prst="rect">
            <a:avLst/>
          </a:prstGeom>
        </p:spPr>
      </p:pic>
    </p:spTree>
    <p:extLst>
      <p:ext uri="{BB962C8B-B14F-4D97-AF65-F5344CB8AC3E}">
        <p14:creationId xmlns:p14="http://schemas.microsoft.com/office/powerpoint/2010/main" val="16124008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8CDC-EA09-2009-9EAB-FD6DD2BB190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D7B658F-9403-E457-F257-24A354FBF8D5}"/>
              </a:ext>
            </a:extLst>
          </p:cNvPr>
          <p:cNvSpPr>
            <a:spLocks noGrp="1"/>
          </p:cNvSpPr>
          <p:nvPr>
            <p:ph type="title"/>
          </p:nvPr>
        </p:nvSpPr>
        <p:spPr/>
        <p:txBody>
          <a:bodyPr/>
          <a:lstStyle/>
          <a:p>
            <a:r>
              <a:rPr lang="en-US" b="1" dirty="0"/>
              <a:t>Example of a cloud provider</a:t>
            </a:r>
            <a:endParaRPr lang="en-GB" b="1" dirty="0"/>
          </a:p>
        </p:txBody>
      </p:sp>
      <p:sp>
        <p:nvSpPr>
          <p:cNvPr id="7" name="Content Placeholder 6">
            <a:extLst>
              <a:ext uri="{FF2B5EF4-FFF2-40B4-BE49-F238E27FC236}">
                <a16:creationId xmlns:a16="http://schemas.microsoft.com/office/drawing/2014/main" id="{98BA4499-2C6E-8693-8F23-717152CBC44E}"/>
              </a:ext>
            </a:extLst>
          </p:cNvPr>
          <p:cNvSpPr>
            <a:spLocks noGrp="1"/>
          </p:cNvSpPr>
          <p:nvPr>
            <p:ph idx="1"/>
          </p:nvPr>
        </p:nvSpPr>
        <p:spPr>
          <a:xfrm>
            <a:off x="583688" y="1430868"/>
            <a:ext cx="11243877" cy="4098595"/>
          </a:xfrm>
        </p:spPr>
        <p:txBody>
          <a:bodyPr/>
          <a:lstStyle/>
          <a:p>
            <a:pPr marL="514350" indent="-514350" algn="l">
              <a:buFont typeface="Arial" panose="020B0604020202020204" pitchFamily="34" charset="0"/>
              <a:buChar char="•"/>
            </a:pPr>
            <a:r>
              <a:rPr lang="en-US" sz="2800" b="1" dirty="0">
                <a:solidFill>
                  <a:schemeClr val="tx1"/>
                </a:solidFill>
              </a:rPr>
              <a:t>Amazon Web Services (AWS):</a:t>
            </a:r>
          </a:p>
          <a:p>
            <a:pPr marL="914460" lvl="1" indent="-514350"/>
            <a:r>
              <a:rPr lang="en-GB" sz="2800" dirty="0">
                <a:solidFill>
                  <a:schemeClr val="tx1"/>
                </a:solidFill>
              </a:rPr>
              <a:t>Operates over 24 global regions.</a:t>
            </a:r>
          </a:p>
          <a:p>
            <a:pPr marL="914460" lvl="1" indent="-514350"/>
            <a:r>
              <a:rPr lang="en-GB" sz="2800" dirty="0"/>
              <a:t>Each region is split into availability zones, geographically separated groups of data centres.</a:t>
            </a:r>
          </a:p>
          <a:p>
            <a:pPr marL="914460" lvl="1" indent="-514350"/>
            <a:r>
              <a:rPr lang="en-GB" sz="2800" dirty="0">
                <a:solidFill>
                  <a:schemeClr val="tx1"/>
                </a:solidFill>
              </a:rPr>
              <a:t>Provisioning is within these zones</a:t>
            </a:r>
          </a:p>
          <a:p>
            <a:pPr marL="914460" lvl="1" indent="-514350"/>
            <a:endParaRPr lang="en-GB" sz="2800" dirty="0"/>
          </a:p>
          <a:p>
            <a:pPr marL="914460" lvl="1" indent="-514350"/>
            <a:r>
              <a:rPr lang="en-GB" sz="2800" dirty="0">
                <a:solidFill>
                  <a:schemeClr val="tx1"/>
                </a:solidFill>
              </a:rPr>
              <a:t>Also, there are 216+ edge locations running AWS CloudFront.</a:t>
            </a:r>
          </a:p>
        </p:txBody>
      </p:sp>
    </p:spTree>
    <p:extLst>
      <p:ext uri="{BB962C8B-B14F-4D97-AF65-F5344CB8AC3E}">
        <p14:creationId xmlns:p14="http://schemas.microsoft.com/office/powerpoint/2010/main" val="887458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93DF1-1441-901C-8E12-4FA853EF3C0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D88D887-AD9D-CE6C-FFD5-987619036640}"/>
              </a:ext>
            </a:extLst>
          </p:cNvPr>
          <p:cNvSpPr>
            <a:spLocks noGrp="1"/>
          </p:cNvSpPr>
          <p:nvPr>
            <p:ph type="title"/>
          </p:nvPr>
        </p:nvSpPr>
        <p:spPr>
          <a:xfrm>
            <a:off x="583688" y="1832358"/>
            <a:ext cx="2355283" cy="2613518"/>
          </a:xfrm>
        </p:spPr>
        <p:txBody>
          <a:bodyPr>
            <a:normAutofit/>
          </a:bodyPr>
          <a:lstStyle/>
          <a:p>
            <a:r>
              <a:rPr lang="en-US" b="1" dirty="0"/>
              <a:t>Example of a cloud provider</a:t>
            </a:r>
            <a:endParaRPr lang="en-GB" b="1" dirty="0"/>
          </a:p>
        </p:txBody>
      </p:sp>
      <p:pic>
        <p:nvPicPr>
          <p:cNvPr id="4" name="Content Placeholder 3">
            <a:extLst>
              <a:ext uri="{FF2B5EF4-FFF2-40B4-BE49-F238E27FC236}">
                <a16:creationId xmlns:a16="http://schemas.microsoft.com/office/drawing/2014/main" id="{52391BF4-99A7-CDE3-E022-A0FB9598B1BF}"/>
              </a:ext>
            </a:extLst>
          </p:cNvPr>
          <p:cNvPicPr>
            <a:picLocks noGrp="1" noChangeAspect="1"/>
          </p:cNvPicPr>
          <p:nvPr>
            <p:ph idx="1"/>
          </p:nvPr>
        </p:nvPicPr>
        <p:blipFill>
          <a:blip r:embed="rId2"/>
          <a:stretch>
            <a:fillRect/>
          </a:stretch>
        </p:blipFill>
        <p:spPr>
          <a:xfrm>
            <a:off x="2938971" y="0"/>
            <a:ext cx="8772034" cy="5616283"/>
          </a:xfrm>
          <a:prstGeom prst="rect">
            <a:avLst/>
          </a:prstGeom>
        </p:spPr>
      </p:pic>
      <p:pic>
        <p:nvPicPr>
          <p:cNvPr id="5" name="Picture 4">
            <a:extLst>
              <a:ext uri="{FF2B5EF4-FFF2-40B4-BE49-F238E27FC236}">
                <a16:creationId xmlns:a16="http://schemas.microsoft.com/office/drawing/2014/main" id="{27EB85F9-A6D8-7599-F5E1-1950224B3E1B}"/>
              </a:ext>
            </a:extLst>
          </p:cNvPr>
          <p:cNvPicPr>
            <a:picLocks noChangeAspect="1"/>
          </p:cNvPicPr>
          <p:nvPr/>
        </p:nvPicPr>
        <p:blipFill>
          <a:blip r:embed="rId3"/>
          <a:stretch>
            <a:fillRect/>
          </a:stretch>
        </p:blipFill>
        <p:spPr>
          <a:xfrm>
            <a:off x="6557799" y="4842024"/>
            <a:ext cx="3017782" cy="774259"/>
          </a:xfrm>
          <a:prstGeom prst="rect">
            <a:avLst/>
          </a:prstGeom>
        </p:spPr>
      </p:pic>
    </p:spTree>
    <p:extLst>
      <p:ext uri="{BB962C8B-B14F-4D97-AF65-F5344CB8AC3E}">
        <p14:creationId xmlns:p14="http://schemas.microsoft.com/office/powerpoint/2010/main" val="18289514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8928314"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859</Words>
  <Application>Microsoft Office PowerPoint</Application>
  <PresentationFormat>Widescreen</PresentationFormat>
  <Paragraphs>108</Paragraphs>
  <Slides>28</Slides>
  <Notes>4</Notes>
  <HiddenSlides>0</HiddenSlides>
  <MMClips>1</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28</vt:i4>
      </vt:variant>
    </vt:vector>
  </HeadingPairs>
  <TitlesOfParts>
    <vt:vector size="36" baseType="lpstr">
      <vt:lpstr>Arial</vt:lpstr>
      <vt:lpstr>Calibri</vt:lpstr>
      <vt:lpstr>Calibri Light</vt:lpstr>
      <vt:lpstr>UWTSD 200 Holding Page</vt:lpstr>
      <vt:lpstr>UWTSD 200_Title Page</vt:lpstr>
      <vt:lpstr>UWTSD 200_Text 1</vt:lpstr>
      <vt:lpstr>UWTSD 200_Title Page 2</vt:lpstr>
      <vt:lpstr>UWTSD 200_Subtitle 4</vt:lpstr>
      <vt:lpstr>PowerPoint Presentation</vt:lpstr>
      <vt:lpstr>PowerPoint Presentation</vt:lpstr>
      <vt:lpstr>Contents</vt:lpstr>
      <vt:lpstr>PowerPoint Presentation</vt:lpstr>
      <vt:lpstr>What is The Cloud?</vt:lpstr>
      <vt:lpstr>PowerPoint Presentation</vt:lpstr>
      <vt:lpstr>History of Cloud Computing</vt:lpstr>
      <vt:lpstr>History of Cloud Computing</vt:lpstr>
      <vt:lpstr>History of Cloud Computing</vt:lpstr>
      <vt:lpstr>Why Cloud Computing?</vt:lpstr>
      <vt:lpstr>Why Cloud Computing?</vt:lpstr>
      <vt:lpstr>Why Cloud Computing?</vt:lpstr>
      <vt:lpstr>Why Cloud Computing?</vt:lpstr>
      <vt:lpstr>Why Cloud Computing?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Infrastructure as a Service (IaaS)</vt:lpstr>
      <vt:lpstr>Platform as a Service (PaaS)</vt:lpstr>
      <vt:lpstr>Platform as a Service (PaaS)</vt:lpstr>
      <vt:lpstr>Example of a cloud provider</vt:lpstr>
      <vt:lpstr>Example of a cloud provider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101</cp:revision>
  <dcterms:created xsi:type="dcterms:W3CDTF">2021-03-05T06:07:01Z</dcterms:created>
  <dcterms:modified xsi:type="dcterms:W3CDTF">2024-02-26T18:32:23Z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