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"/>
  </p:notes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3924" autoAdjust="0"/>
    <p:restoredTop sz="94280" autoAdjust="0"/>
  </p:normalViewPr>
  <p:slideViewPr>
    <p:cSldViewPr snapToGrid="0">
      <p:cViewPr>
        <p:scale>
          <a:sx n="64" d="100"/>
          <a:sy n="64" d="100"/>
        </p:scale>
        <p:origin x="-1524" y="-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732D5A-FB3D-4CB4-A69C-3C33DA37AAD9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3B2F6B-9D06-4AC9-8370-F4572BF248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6059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3B2F6B-9D06-4AC9-8370-F4572BF248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041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83885-B51F-4EAF-8117-249DA8BB3A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571308"/>
            <a:ext cx="9601200" cy="3342640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4837FA-22EC-430B-BD32-6143A9A697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1ED2E-74DB-487C-B7E2-987F38895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28D57-3FB6-4C6B-A7B5-4BAE9BEB42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CAB00D-7B75-42B5-BA6B-BA05388B2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88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499DC-1877-4836-A7D7-5E5773126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2EDA7-0292-4023-B9D1-4C022EEF9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94754-53BB-4FBB-BF81-6DE48B5AD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9F6E5-B5A5-407B-AFAC-27A960E73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15446-CA78-4670-B9BB-F8B9A1FEB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091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1415F-8379-4C10-A6EA-437DF059D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43" y="2393634"/>
            <a:ext cx="11041380" cy="3993832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EE9998-0EB8-4E60-96AF-9D288F51D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3443" y="6425249"/>
            <a:ext cx="11041380" cy="2100262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CE379-9691-4D59-9F30-23A4DC26D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E06FB4-65C6-4A1E-85E7-9F01FC09A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993908-D165-46D8-853B-7B9F41C18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341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0673D-3538-4EAA-8101-42A148ACC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FB530-AA17-4040-90DC-38C578392B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0585BF-919E-49DC-B2FE-FC4D8E5A28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DFB154-F589-4694-B26D-1E70E8FA82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CABA73-6389-4D60-8C73-7B757F498F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F6B970-3381-429D-A73C-C912011A4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821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A96370-0882-4EF4-A167-F22153D93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7" y="511176"/>
            <a:ext cx="11041380" cy="185578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C62B0-E234-4892-ABC6-AB9A18729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778" y="2353628"/>
            <a:ext cx="5415676" cy="115347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710CB6-67DA-4CE3-BF72-A56975CDA1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778" y="3507105"/>
            <a:ext cx="5415676" cy="5158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7AA357C-796E-47A2-B2C4-8320244DD4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80810" y="2353628"/>
            <a:ext cx="5442347" cy="1153477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B40D3D-45C2-4E19-B3D2-2E137B7183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80810" y="3507105"/>
            <a:ext cx="5442347" cy="515842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3CA5FE-0D0D-459D-B03D-FC0BAE83D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410938-35AE-41F5-B93E-D671C5BD7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40D4FF-FC21-4EF4-B31B-FBC58AA0B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373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81A7D-2A31-4991-BA89-AD5537FF7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2ACCBE-052C-496D-ADFD-E2071266AA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B213A4-622B-4D99-B1EF-10EAFCAD26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37909F-1FE8-4AC7-A7A9-17668B38C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902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072989-2C9D-41C6-9004-BF686F79C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0E87F2-B51F-4141-9BFE-980BA6F70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97D8A6-7D04-4F37-BBAB-5E0708D44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7487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60353-9D7E-4824-A164-2A28C8BF5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AA490-9C98-4F5A-83CE-73A6DA11D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2347" y="1382396"/>
            <a:ext cx="6480810" cy="6823075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421EF6-8608-4CCB-B1BB-AC62848865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31AECA-472D-4FCA-9519-B8C68E00B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030A1-C132-4D10-90F5-CC64BA039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CFEA20-FD2E-42B3-8340-6DD042422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144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A51A6-D90D-44FB-8B2A-7E1F0115A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08D56F-C668-489D-9966-41DAABFFA9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42347" y="1382396"/>
            <a:ext cx="6480810" cy="6823075"/>
          </a:xfrm>
        </p:spPr>
        <p:txBody>
          <a:bodyPr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82F79A-58CE-4448-A181-CF0C757163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ECFC3-DB40-4E8E-B67F-490CCF4E1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32C319-2A17-4514-97CB-4CEDBDFA71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CBA1E-0D50-46DF-89C4-E5D5E03BF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094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969A4-1BFF-4915-A0B3-6332E1C7A0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6D2226-3DD4-4C7F-BCB5-782062C253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3503DE-3AD5-4373-8720-5DEB45BD2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1D45A2-F5D1-4F2B-A6D9-5E5C6BA19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4F2D0-69EA-4E6D-A9D1-90D9EEBC8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7526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21B95-20D8-40BD-A89B-2A19795D1DC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61145" y="511175"/>
            <a:ext cx="2760345" cy="81365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D8D5F8-DE92-44C5-B707-7F6632E9B3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80110" y="511175"/>
            <a:ext cx="8121015" cy="813657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79C49-3757-4E86-8C92-C9C72E3BD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086EC1-FFFD-4F62-AF5B-5929D59DB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90C283-5118-4DF7-AEF5-0EF814AC0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8158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C6A34E-DB9C-4E10-920D-8651615EE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110" y="511176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E46B15-1707-4E39-8401-66B453BFD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9BCA15-AF45-4E3C-A25D-8ACC3332B67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110" y="8898891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3189E-7931-4542-B80D-05B15D86CEE6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1028A-37C9-4D68-A44A-86B98B9A33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40530" y="8898891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3CA76D-AC35-4222-BCAF-D9456FD6E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41130" y="8898891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24BE9-72F9-48EE-A07E-8E4EF3D36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875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-springer-com.ezproxy.uwtsd.ac.uk/article/10.1007/s10879-016-9342-7" TargetMode="External"/><Relationship Id="rId2" Type="http://schemas.openxmlformats.org/officeDocument/2006/relationships/hyperlink" Target="http://web.b.ebscohost.com.ezproxy.uwtsd.ac.uk/ehost/pdfviewer/pdfviewer?vid=1&amp;sid=45c75c1caed1-4087-aca7-6bd3adbbce88@sessionmgr10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rojectairstrategy.org/content/groups/public/@web/@ihmri/documents/doc/uow189521.pdf" TargetMode="External"/><Relationship Id="rId5" Type="http://schemas.openxmlformats.org/officeDocument/2006/relationships/hyperlink" Target="https://en.oxforddictionaries.com/definition/narcissism" TargetMode="External"/><Relationship Id="rId4" Type="http://schemas.openxmlformats.org/officeDocument/2006/relationships/hyperlink" Target="https://www.mind.org.uk/information-support/types-of-mental-health-problems/personality-disorders/types-of-personality-disorder/#.WpWM0oPFLI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A447920-2FBE-42EC-84A0-4611855B9FB1}"/>
              </a:ext>
            </a:extLst>
          </p:cNvPr>
          <p:cNvSpPr/>
          <p:nvPr/>
        </p:nvSpPr>
        <p:spPr>
          <a:xfrm>
            <a:off x="78102" y="103378"/>
            <a:ext cx="12594843" cy="939444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F646D47-07F0-4E0A-993C-EA0D9706DEE2}"/>
              </a:ext>
            </a:extLst>
          </p:cNvPr>
          <p:cNvSpPr/>
          <p:nvPr/>
        </p:nvSpPr>
        <p:spPr>
          <a:xfrm rot="10800000" flipH="1" flipV="1">
            <a:off x="5711464" y="7955084"/>
            <a:ext cx="3705552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4935C10-B7A9-4456-B36A-3F2A874F92D8}"/>
              </a:ext>
            </a:extLst>
          </p:cNvPr>
          <p:cNvSpPr/>
          <p:nvPr/>
        </p:nvSpPr>
        <p:spPr>
          <a:xfrm rot="18391383" flipH="1" flipV="1">
            <a:off x="8081093" y="6864048"/>
            <a:ext cx="3705552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9619251-2171-487D-8671-D62723DFCE17}"/>
              </a:ext>
            </a:extLst>
          </p:cNvPr>
          <p:cNvSpPr/>
          <p:nvPr/>
        </p:nvSpPr>
        <p:spPr>
          <a:xfrm rot="14071080" flipH="1" flipV="1">
            <a:off x="8394708" y="3911991"/>
            <a:ext cx="3705552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A8AA7735-5B53-4BF1-AA9C-74D806EBE825}"/>
              </a:ext>
            </a:extLst>
          </p:cNvPr>
          <p:cNvSpPr/>
          <p:nvPr/>
        </p:nvSpPr>
        <p:spPr>
          <a:xfrm flipH="1" flipV="1">
            <a:off x="5832768" y="2536841"/>
            <a:ext cx="3705552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C19933C1-D8F9-40BA-A7D5-1C414EF387C3}"/>
              </a:ext>
            </a:extLst>
          </p:cNvPr>
          <p:cNvSpPr/>
          <p:nvPr/>
        </p:nvSpPr>
        <p:spPr>
          <a:xfrm rot="16200000" flipH="1" flipV="1">
            <a:off x="4515491" y="3704366"/>
            <a:ext cx="2735992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38E02ED-A521-4B2B-AF0E-256A16589AEB}"/>
              </a:ext>
            </a:extLst>
          </p:cNvPr>
          <p:cNvSpPr/>
          <p:nvPr/>
        </p:nvSpPr>
        <p:spPr>
          <a:xfrm rot="16200000" flipH="1" flipV="1">
            <a:off x="169019" y="4852824"/>
            <a:ext cx="3705552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AutoShape 2" descr="Image result for narcissistic personality disorder"/>
          <p:cNvSpPr>
            <a:spLocks noChangeAspect="1" noChangeArrowheads="1"/>
          </p:cNvSpPr>
          <p:nvPr/>
        </p:nvSpPr>
        <p:spPr bwMode="auto">
          <a:xfrm flipV="1">
            <a:off x="155575" y="160338"/>
            <a:ext cx="304800" cy="160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Rounded Rectangle 14">
            <a:extLst>
              <a:ext uri="{FF2B5EF4-FFF2-40B4-BE49-F238E27FC236}">
                <a16:creationId xmlns:a16="http://schemas.microsoft.com/office/drawing/2014/main" id="{153D7E71-5252-418D-816A-0670DA27905B}"/>
              </a:ext>
            </a:extLst>
          </p:cNvPr>
          <p:cNvSpPr/>
          <p:nvPr/>
        </p:nvSpPr>
        <p:spPr>
          <a:xfrm flipV="1">
            <a:off x="206724" y="1477662"/>
            <a:ext cx="3578790" cy="3473390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Rounded Rectangle 25"/>
          <p:cNvSpPr/>
          <p:nvPr/>
        </p:nvSpPr>
        <p:spPr>
          <a:xfrm>
            <a:off x="1152395" y="221372"/>
            <a:ext cx="10602908" cy="1172259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4A2357F-1910-42EF-A28B-D8C507143E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3142" y="-396361"/>
            <a:ext cx="10981413" cy="1645454"/>
          </a:xfrm>
        </p:spPr>
        <p:txBody>
          <a:bodyPr>
            <a:normAutofit/>
          </a:bodyPr>
          <a:lstStyle/>
          <a:p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</a:rPr>
              <a:t>Therapeutic Interventions for Narcissistic Personality Disorder and their Effectiveness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5294841-013D-496D-BF96-3BABC786859A}"/>
              </a:ext>
            </a:extLst>
          </p:cNvPr>
          <p:cNvSpPr txBox="1"/>
          <p:nvPr/>
        </p:nvSpPr>
        <p:spPr>
          <a:xfrm flipH="1">
            <a:off x="-1127921" y="1411472"/>
            <a:ext cx="6232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087E10D-3125-4984-955B-A511949428E9}"/>
              </a:ext>
            </a:extLst>
          </p:cNvPr>
          <p:cNvSpPr/>
          <p:nvPr/>
        </p:nvSpPr>
        <p:spPr>
          <a:xfrm rot="19270313" flipH="1" flipV="1">
            <a:off x="2491450" y="6016709"/>
            <a:ext cx="3851596" cy="40094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2977EA4A-3582-426E-B62A-7956EB3016A5}"/>
              </a:ext>
            </a:extLst>
          </p:cNvPr>
          <p:cNvSpPr/>
          <p:nvPr/>
        </p:nvSpPr>
        <p:spPr>
          <a:xfrm>
            <a:off x="3799458" y="1427218"/>
            <a:ext cx="3895374" cy="284144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MIT?</a:t>
            </a: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3263B00-FE03-43D9-82B7-DD3E13C13253}"/>
              </a:ext>
            </a:extLst>
          </p:cNvPr>
          <p:cNvSpPr/>
          <p:nvPr/>
        </p:nvSpPr>
        <p:spPr>
          <a:xfrm flipV="1">
            <a:off x="199064" y="5186658"/>
            <a:ext cx="3585691" cy="4054615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  <a:p>
            <a:pPr algn="ctr"/>
            <a:endParaRPr lang="en-GB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38621E-7E37-46AC-AE68-ECE5B7670B52}"/>
              </a:ext>
            </a:extLst>
          </p:cNvPr>
          <p:cNvSpPr txBox="1"/>
          <p:nvPr/>
        </p:nvSpPr>
        <p:spPr>
          <a:xfrm>
            <a:off x="121663" y="5272834"/>
            <a:ext cx="3984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Narcissistic Personality Disorder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A70FEB-22B4-4CDE-9B1D-65B3B82D46FF}"/>
              </a:ext>
            </a:extLst>
          </p:cNvPr>
          <p:cNvSpPr txBox="1"/>
          <p:nvPr/>
        </p:nvSpPr>
        <p:spPr>
          <a:xfrm>
            <a:off x="930248" y="5819136"/>
            <a:ext cx="49876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___________________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1CA97DE-0B82-41B9-BAF0-57C9A038532E}"/>
              </a:ext>
            </a:extLst>
          </p:cNvPr>
          <p:cNvSpPr txBox="1"/>
          <p:nvPr/>
        </p:nvSpPr>
        <p:spPr>
          <a:xfrm>
            <a:off x="940392" y="1543293"/>
            <a:ext cx="3923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_________________</a:t>
            </a: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D7D55ED0-0749-409C-805B-893BBE2BBBBF}"/>
              </a:ext>
            </a:extLst>
          </p:cNvPr>
          <p:cNvSpPr/>
          <p:nvPr/>
        </p:nvSpPr>
        <p:spPr>
          <a:xfrm>
            <a:off x="4220413" y="4367009"/>
            <a:ext cx="3389236" cy="215510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r>
              <a:rPr lang="en-GB" sz="2400" dirty="0">
                <a:solidFill>
                  <a:schemeClr val="tx1"/>
                </a:solidFill>
              </a:rPr>
              <a:t>Metacognitive Interpersonal Therapy (MIT)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CB5D9EE-8A6F-47C8-9261-80AE43E31F26}"/>
              </a:ext>
            </a:extLst>
          </p:cNvPr>
          <p:cNvSpPr/>
          <p:nvPr/>
        </p:nvSpPr>
        <p:spPr>
          <a:xfrm>
            <a:off x="7724238" y="4097985"/>
            <a:ext cx="4878298" cy="2597984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E43B33ED-DAD0-4FA8-8DC1-5E91E4EBF82B}"/>
              </a:ext>
            </a:extLst>
          </p:cNvPr>
          <p:cNvSpPr/>
          <p:nvPr/>
        </p:nvSpPr>
        <p:spPr>
          <a:xfrm>
            <a:off x="7752832" y="6733379"/>
            <a:ext cx="4515368" cy="264644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Possible Limitations</a:t>
            </a: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F172EC41-9628-4021-9AFB-82DC458C4DF6}"/>
              </a:ext>
            </a:extLst>
          </p:cNvPr>
          <p:cNvSpPr/>
          <p:nvPr/>
        </p:nvSpPr>
        <p:spPr>
          <a:xfrm>
            <a:off x="7770174" y="1427218"/>
            <a:ext cx="4848423" cy="2637179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Application to NPD</a:t>
            </a:r>
          </a:p>
          <a:p>
            <a:pPr algn="ctr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34A4A351-BAC5-43FD-9F28-93C6408C22A8}"/>
              </a:ext>
            </a:extLst>
          </p:cNvPr>
          <p:cNvSpPr/>
          <p:nvPr/>
        </p:nvSpPr>
        <p:spPr>
          <a:xfrm>
            <a:off x="4148976" y="6662151"/>
            <a:ext cx="3347049" cy="2753381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A66036-DE75-48F8-A5D0-0355ED01BA19}"/>
              </a:ext>
            </a:extLst>
          </p:cNvPr>
          <p:cNvSpPr txBox="1"/>
          <p:nvPr/>
        </p:nvSpPr>
        <p:spPr>
          <a:xfrm>
            <a:off x="9199799" y="4564136"/>
            <a:ext cx="27447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07BB900-3E95-4CE7-8F86-C1DBC5C125D7}"/>
              </a:ext>
            </a:extLst>
          </p:cNvPr>
          <p:cNvSpPr txBox="1"/>
          <p:nvPr/>
        </p:nvSpPr>
        <p:spPr>
          <a:xfrm>
            <a:off x="182149" y="1879830"/>
            <a:ext cx="3623745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brief description of Narcissistic Personality Disorder (NPD)</a:t>
            </a:r>
          </a:p>
          <a:p>
            <a:pPr marL="285750" indent="-285750" algn="ctr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65FB6E3-B8C2-4051-9DF7-67AEF1A5B7FF}"/>
              </a:ext>
            </a:extLst>
          </p:cNvPr>
          <p:cNvSpPr txBox="1"/>
          <p:nvPr/>
        </p:nvSpPr>
        <p:spPr>
          <a:xfrm>
            <a:off x="98665" y="2337661"/>
            <a:ext cx="367179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description of Metacognitive Interpersonal Therapy (MIT) and its application to NPD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BD68ED-A1EE-45D8-9ED1-69AA8E7C290E}"/>
              </a:ext>
            </a:extLst>
          </p:cNvPr>
          <p:cNvSpPr txBox="1"/>
          <p:nvPr/>
        </p:nvSpPr>
        <p:spPr>
          <a:xfrm>
            <a:off x="215888" y="2793645"/>
            <a:ext cx="35249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Examining the benefits and limitations and evaluating its overall impact on those with NPD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72A6E12-AFA9-4BD2-845C-A490EBA4800E}"/>
              </a:ext>
            </a:extLst>
          </p:cNvPr>
          <p:cNvSpPr txBox="1"/>
          <p:nvPr/>
        </p:nvSpPr>
        <p:spPr>
          <a:xfrm>
            <a:off x="230644" y="6176977"/>
            <a:ext cx="35302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Those with NPD display behaviours akin to egotism such as: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903056A-4B43-46DC-8A3B-937140D1D7C9}"/>
              </a:ext>
            </a:extLst>
          </p:cNvPr>
          <p:cNvSpPr txBox="1"/>
          <p:nvPr/>
        </p:nvSpPr>
        <p:spPr>
          <a:xfrm>
            <a:off x="4146553" y="1839538"/>
            <a:ext cx="314789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MIT is a common treatment for those with Personality Disorders, often referred to as MIT-PD (QUT, n.d.).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9A9D3A5-B0D7-41D7-94EC-EA17F917C1EA}"/>
              </a:ext>
            </a:extLst>
          </p:cNvPr>
          <p:cNvSpPr txBox="1"/>
          <p:nvPr/>
        </p:nvSpPr>
        <p:spPr>
          <a:xfrm>
            <a:off x="3847784" y="2689568"/>
            <a:ext cx="36590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concept of MIT is to address advanced thinking and interpersonal behaviours found in all PD’s instead of specific PD’s, consisting of various procedures to provide this treatment (QUT,  n.d.).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16CEE11-02E9-4591-8EF4-A08B6D4F4AF8}"/>
              </a:ext>
            </a:extLst>
          </p:cNvPr>
          <p:cNvSpPr txBox="1"/>
          <p:nvPr/>
        </p:nvSpPr>
        <p:spPr>
          <a:xfrm>
            <a:off x="7976491" y="1946269"/>
            <a:ext cx="44357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in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Dimaggio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Attina’s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(2012) study, these procedures have been customised in order to suit the averse behaviours towards treatment presented by those NPD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9A7E55E8-7572-4626-8B3B-D2CC95364410}"/>
              </a:ext>
            </a:extLst>
          </p:cNvPr>
          <p:cNvSpPr txBox="1"/>
          <p:nvPr/>
        </p:nvSpPr>
        <p:spPr>
          <a:xfrm>
            <a:off x="8031996" y="2572933"/>
            <a:ext cx="43261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MIT does this through ensuring that the relationship between therapist and client is highly maintained through two procedures known as ‘stage setting’ and ‘change promoting’ (Dimaggio,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Attina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2012). 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A3C2C19D-6894-4EF3-8274-003392F2942F}"/>
              </a:ext>
            </a:extLst>
          </p:cNvPr>
          <p:cNvSpPr txBox="1"/>
          <p:nvPr/>
        </p:nvSpPr>
        <p:spPr>
          <a:xfrm>
            <a:off x="8051768" y="4531431"/>
            <a:ext cx="42232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As indicated in the two studies, MIT proves to be successful for those with NPD in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Dimaggio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Attina’s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study (2012) as well as other PD’s in the second study by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Dimaggio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 (2017). 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FDABEF1-ECE5-4018-BE64-7C4AA3081B04}"/>
              </a:ext>
            </a:extLst>
          </p:cNvPr>
          <p:cNvSpPr txBox="1"/>
          <p:nvPr/>
        </p:nvSpPr>
        <p:spPr>
          <a:xfrm>
            <a:off x="8051768" y="5448159"/>
            <a:ext cx="414960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studies suggest this as emotional issues borne from NPD and other PD’s, were reduced after treatment (Dimaggio;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Attina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2012) &amp; (Dimaggio, Salvatore, Macbeth,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Ottavi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Buonocore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Popolo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C0CEC4C-4EB9-4259-B8C4-73DF0DB2299E}"/>
              </a:ext>
            </a:extLst>
          </p:cNvPr>
          <p:cNvSpPr txBox="1"/>
          <p:nvPr/>
        </p:nvSpPr>
        <p:spPr>
          <a:xfrm>
            <a:off x="8157524" y="7219875"/>
            <a:ext cx="37055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If treatment is not handled cautiously, it may result in the client with NPD, rejecting the therapy (Dimaggio;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Attina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2012).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9587A44-7EB8-4FFA-B092-76346C23A476}"/>
              </a:ext>
            </a:extLst>
          </p:cNvPr>
          <p:cNvSpPr txBox="1"/>
          <p:nvPr/>
        </p:nvSpPr>
        <p:spPr>
          <a:xfrm>
            <a:off x="7752832" y="8116940"/>
            <a:ext cx="44355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 extension to this, therapists may defend themselves in the presence of someone with NPD, due to possible antagonistic behaviour (Dimaggio;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Attina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2012). 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B566ACE7-F204-442E-9978-EEFD40DBED47}"/>
              </a:ext>
            </a:extLst>
          </p:cNvPr>
          <p:cNvSpPr txBox="1"/>
          <p:nvPr/>
        </p:nvSpPr>
        <p:spPr>
          <a:xfrm>
            <a:off x="4204380" y="7153944"/>
            <a:ext cx="32323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Issues may arise provided the therapeutic relationship is not maintained, which may jeopardize the therapy as a result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3FB5B71-766A-4063-83CE-68937D0EACAF}"/>
              </a:ext>
            </a:extLst>
          </p:cNvPr>
          <p:cNvSpPr txBox="1"/>
          <p:nvPr/>
        </p:nvSpPr>
        <p:spPr>
          <a:xfrm>
            <a:off x="4204380" y="8141638"/>
            <a:ext cx="311118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anose="05000000000000000000" pitchFamily="2" charset="2"/>
              <a:buChar char="Ø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However, provided the therapist is patient and attentive, MIT proves to have a overall positive impact on those with NPD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8C468F-E0DC-4F72-B8FC-FB7E0CD9E5F0}"/>
              </a:ext>
            </a:extLst>
          </p:cNvPr>
          <p:cNvSpPr txBox="1"/>
          <p:nvPr/>
        </p:nvSpPr>
        <p:spPr>
          <a:xfrm>
            <a:off x="252443" y="3704191"/>
            <a:ext cx="353690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Psychological definition of Narcissism: ‘Extreme selfishness, with a grandiose view of one's own talents and a craving for admiration, as characterizing a personality type.’ (Oxford Dictionary, n.d.).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38CEEB-334B-4897-A367-80C4B5C3FB21}"/>
              </a:ext>
            </a:extLst>
          </p:cNvPr>
          <p:cNvSpPr txBox="1"/>
          <p:nvPr/>
        </p:nvSpPr>
        <p:spPr>
          <a:xfrm>
            <a:off x="215888" y="6763360"/>
            <a:ext cx="183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Self-importance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D63103-6051-4B67-A74F-2B9ADBB4A1C7}"/>
              </a:ext>
            </a:extLst>
          </p:cNvPr>
          <p:cNvSpPr txBox="1"/>
          <p:nvPr/>
        </p:nvSpPr>
        <p:spPr>
          <a:xfrm>
            <a:off x="2088516" y="6763360"/>
            <a:ext cx="19022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Entitlement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415E1F-C2A2-4B69-86D7-16C9DABF763B}"/>
              </a:ext>
            </a:extLst>
          </p:cNvPr>
          <p:cNvSpPr txBox="1"/>
          <p:nvPr/>
        </p:nvSpPr>
        <p:spPr>
          <a:xfrm>
            <a:off x="204240" y="7081622"/>
            <a:ext cx="17612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Believe others are envious of them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640180E-F0DC-41B6-9963-C3666607FB8B}"/>
              </a:ext>
            </a:extLst>
          </p:cNvPr>
          <p:cNvSpPr txBox="1"/>
          <p:nvPr/>
        </p:nvSpPr>
        <p:spPr>
          <a:xfrm>
            <a:off x="2086994" y="7160523"/>
            <a:ext cx="19699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Fragile Self-esteem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A9E99C8-DE6C-4050-BB4E-04176D77BBDA}"/>
              </a:ext>
            </a:extLst>
          </p:cNvPr>
          <p:cNvSpPr txBox="1"/>
          <p:nvPr/>
        </p:nvSpPr>
        <p:spPr>
          <a:xfrm>
            <a:off x="199064" y="7777231"/>
            <a:ext cx="21377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Require excessive admiration/attention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213A556C-EC8F-41EC-AF77-1B3B778EFA50}"/>
              </a:ext>
            </a:extLst>
          </p:cNvPr>
          <p:cNvSpPr txBox="1"/>
          <p:nvPr/>
        </p:nvSpPr>
        <p:spPr>
          <a:xfrm>
            <a:off x="2076482" y="7750508"/>
            <a:ext cx="17636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Take advantage of others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CAD6059-8370-4F1A-9131-597866B190F8}"/>
              </a:ext>
            </a:extLst>
          </p:cNvPr>
          <p:cNvSpPr txBox="1"/>
          <p:nvPr/>
        </p:nvSpPr>
        <p:spPr>
          <a:xfrm>
            <a:off x="839118" y="8926283"/>
            <a:ext cx="3337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(MIND, 2017) &amp; (APA, 2013).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D215CC3-1350-49FB-813A-B798D9951834}"/>
              </a:ext>
            </a:extLst>
          </p:cNvPr>
          <p:cNvSpPr txBox="1"/>
          <p:nvPr/>
        </p:nvSpPr>
        <p:spPr>
          <a:xfrm>
            <a:off x="185848" y="8254338"/>
            <a:ext cx="357139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May be seen as ‘selfish’, these behaviours stem from issues with self-esteem and self-worth</a:t>
            </a:r>
          </a:p>
        </p:txBody>
      </p:sp>
    </p:spTree>
    <p:extLst>
      <p:ext uri="{BB962C8B-B14F-4D97-AF65-F5344CB8AC3E}">
        <p14:creationId xmlns:p14="http://schemas.microsoft.com/office/powerpoint/2010/main" val="935063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25" grpId="0" animBg="1"/>
      <p:bldP spid="9" grpId="0"/>
      <p:bldP spid="33" grpId="0" animBg="1"/>
      <p:bldP spid="21" grpId="0" animBg="1"/>
      <p:bldP spid="15" grpId="0" animBg="1"/>
      <p:bldP spid="6" grpId="0"/>
      <p:bldP spid="7" grpId="0"/>
      <p:bldP spid="12" grpId="0"/>
      <p:bldP spid="27" grpId="0" animBg="1"/>
      <p:bldP spid="28" grpId="0" animBg="1"/>
      <p:bldP spid="29" grpId="0" animBg="1"/>
      <p:bldP spid="30" grpId="0" animBg="1"/>
      <p:bldP spid="36" grpId="0" animBg="1"/>
      <p:bldP spid="18" grpId="0"/>
      <p:bldP spid="19" grpId="0"/>
      <p:bldP spid="20" grpId="0"/>
      <p:bldP spid="22" grpId="0"/>
      <p:bldP spid="31" grpId="0"/>
      <p:bldP spid="32" grpId="0"/>
      <p:bldP spid="34" grpId="0"/>
      <p:bldP spid="35" grpId="0"/>
      <p:bldP spid="37" grpId="0"/>
      <p:bldP spid="44" grpId="0"/>
      <p:bldP spid="45" grpId="0"/>
      <p:bldP spid="46" grpId="0"/>
      <p:bldP spid="47" grpId="0"/>
      <p:bldP spid="48" grpId="0"/>
      <p:bldP spid="2" grpId="0"/>
      <p:bldP spid="10" grpId="0"/>
      <p:bldP spid="11" grpId="0"/>
      <p:bldP spid="13" grpId="0"/>
      <p:bldP spid="14" grpId="0"/>
      <p:bldP spid="16" grpId="0"/>
      <p:bldP spid="50" grpId="0"/>
      <p:bldP spid="51" grpId="0"/>
      <p:bldP spid="5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16DCDA4-8A89-421F-9503-AF4BF865B926}"/>
              </a:ext>
            </a:extLst>
          </p:cNvPr>
          <p:cNvSpPr/>
          <p:nvPr/>
        </p:nvSpPr>
        <p:spPr>
          <a:xfrm>
            <a:off x="98473" y="98474"/>
            <a:ext cx="12594843" cy="9394442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276930" y="225469"/>
            <a:ext cx="12237928" cy="17786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ounded Rectangle 6"/>
          <p:cNvSpPr/>
          <p:nvPr/>
        </p:nvSpPr>
        <p:spPr>
          <a:xfrm>
            <a:off x="276930" y="2256773"/>
            <a:ext cx="12237928" cy="711269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6A35A-B85C-46C5-9DCB-EDDD00813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204" y="274681"/>
            <a:ext cx="11041380" cy="1855788"/>
          </a:xfrm>
        </p:spPr>
        <p:txBody>
          <a:bodyPr/>
          <a:lstStyle/>
          <a:p>
            <a:pPr algn="ctr"/>
            <a:r>
              <a:rPr lang="en-GB" u="sng" dirty="0"/>
              <a:t>References &amp;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99109-702E-4046-8E4A-34B696550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654218"/>
            <a:ext cx="11658600" cy="609187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American Psychiatric Association. (2013).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DIAGNOSTIC AND STATISTICAL MANUAL OF MENTAL DISORDERS.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(5</a:t>
            </a:r>
            <a:r>
              <a:rPr lang="en-GB" sz="4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ed.). Arlington, VA; 	American Psychiatric 	Association.</a:t>
            </a:r>
          </a:p>
          <a:p>
            <a:pPr>
              <a:lnSpc>
                <a:spcPct val="22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Dimaggio, G. &amp;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Attina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G. (2012).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Metacognitive Interpersonal Therapy for Narcissistic Personality Disorder and Associated Perfectionism.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68(8). p. 922-934. 	Retrieved from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http://web.b.ebscohost.com.ezproxy.uwtsd.ac.uk/ehost/pdfviewer/pdfviewer?vid=1&amp;sid=45c75c1caed1-4087-aca7-6bd3adbbce88%40sessionmgr102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Dimaggio, G., Salvatore, G.,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MacBeth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Ottavi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Buonocore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L. &amp;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Popolo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, R. (2017).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Metacognitive Interpersonal Therapy for Personality Disorders: A 	Case Study Series.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47(1). p. 11-21. Retrieved from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https://link-springer-com.ezproxy.uwtsd.ac.uk/article/10.1007/s10879-016-9342-7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MIND. (2016, February 5).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Personality Disorders.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Retrieved from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https://www.mind.org.uk/information-support/types-of-mental-health-problems/personality-disorders/types-of-personality-disorder/#.WpWM0oPFLIU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pPr>
              <a:lnSpc>
                <a:spcPct val="22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Oxford Dictionary. (n.d.).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Narcissism Definition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https://en.oxforddictionaries.com/definition/narcissism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QUT School of Psychology and Counselling. (n.d.).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Metacognitive Interpersonal Therapy for Personality Disorders with International Psychiatrist/Psychotherapist 	Giancarlo </a:t>
            </a:r>
            <a:r>
              <a:rPr lang="en-GB" sz="4800" i="1" dirty="0" err="1">
                <a:latin typeface="Arial" panose="020B0604020202020204" pitchFamily="34" charset="0"/>
                <a:cs typeface="Arial" panose="020B0604020202020204" pitchFamily="34" charset="0"/>
              </a:rPr>
              <a:t>Dimaggio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 MD.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Retrieved from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https://projectairstrategy.org/content/groups/public/@web/@ihmri/documents/doc/uow189521.pdf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2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3391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2426</TotalTime>
  <Words>493</Words>
  <Application>Microsoft Office PowerPoint</Application>
  <PresentationFormat>A3 Paper (297x420 mm)</PresentationFormat>
  <Paragraphs>85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Therapeutic Interventions for Narcissistic Personality Disorder and their Effectiveness</vt:lpstr>
      <vt:lpstr>References &amp;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Chase Chandler</dc:creator>
  <cp:lastModifiedBy>Chase Chandler (1701786)</cp:lastModifiedBy>
  <cp:revision>36</cp:revision>
  <dcterms:created xsi:type="dcterms:W3CDTF">2018-02-16T12:36:55Z</dcterms:created>
  <dcterms:modified xsi:type="dcterms:W3CDTF">2018-03-04T18:54:47Z</dcterms:modified>
</cp:coreProperties>
</file>