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9" r:id="rId3"/>
    <p:sldId id="268" r:id="rId4"/>
    <p:sldId id="270" r:id="rId5"/>
    <p:sldId id="267" r:id="rId6"/>
    <p:sldId id="274" r:id="rId7"/>
    <p:sldId id="273" r:id="rId8"/>
    <p:sldId id="27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88F4C4-F3BE-4F2B-802A-6CCB22E7DBB6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F39D05-7384-4D2F-BEA1-CABB96DE3C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407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4C3666-E975-4D6A-9AC5-43C8E43A46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B634A5C-8A93-4525-9F3C-AC6D5AA2957C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647D1C-E37A-42C3-9560-C2C17C993B20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F7F2F73-0676-459F-B49E-5806967438F1}" type="slidenum">
              <a:t>1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"/>
              <a:cs typeface="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FFC5C8-7D71-4CA5-A925-C38FD7DD54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BB0397-E3D2-4563-8A6B-BF5BE5BBCDF5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007DC71-5AAE-4918-A2A8-EC80AF9C6668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07210FB-ECA8-48B4-A95C-60CAB257BF17}" type="slidenum">
              <a:t>2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"/>
              <a:cs typeface="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08AFAC3-2FAF-407B-B494-709460C50B6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82945D9-C5B6-4E09-B4B0-152FA319E5C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00914E-C3A4-4194-84C8-B37213611A80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1E0E004-05DC-4A17-B384-EF7F82890555}" type="slidenum">
              <a:t>3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"/>
              <a:cs typeface="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3E6C9E-0C69-4156-A079-1377A74F278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30BBEE7-8B5D-44B6-89F0-195756E7D8C7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59D234-D841-469B-995B-21CDF2D29AE7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7AA366E-7504-4919-99D6-43B0C9A2E403}" type="slidenum">
              <a:t>4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"/>
              <a:cs typeface="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853EA9-F33A-42BB-A93D-22FA4828D16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104DC3-E73A-472B-8B00-C8E2CF195C4B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44D7BE-9957-4BCF-8493-3C061BD596E0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B69ABF9-E1CE-4C8D-8585-B329889D8414}" type="slidenum">
              <a:t>5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"/>
              <a:cs typeface="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98F4B1-C17F-4D6C-B38B-DA6362B04D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F8D6C0-CB05-457D-8200-43F7B76E708C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2CF450-E6DA-4B99-B643-59D792427AFE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282F550-850D-482B-BBB3-DCDBF6511CD4}" type="slidenum">
              <a:t>6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"/>
              <a:cs typeface="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07AC9D-DA1B-4835-A209-0868A87008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E9BD54-1D4E-43CC-93F3-127026DA4D0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6D7E05-D705-406D-BE4B-EC2AAF8690EE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42B28D4-095E-4963-869D-2011ED7A46D7}" type="slidenum">
              <a:t>7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"/>
              <a:cs typeface="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6E4F9DE-E5D7-49A2-89D6-522981F4FC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A575E5-5CB1-4E6A-919D-9FCFB48653CD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40C465-F6D0-435C-92D0-E69A91A06BF7}"/>
              </a:ext>
            </a:extLst>
          </p:cNvPr>
          <p:cNvSpPr txBox="1"/>
          <p:nvPr/>
        </p:nvSpPr>
        <p:spPr>
          <a:xfrm>
            <a:off x="3884608" y="8685208"/>
            <a:ext cx="2971800" cy="45720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386278D-AFC3-4091-84CB-6E2547A85ED3}" type="slidenum">
              <a:t>8</a:t>
            </a:fld>
            <a:endParaRPr lang="en-GB" sz="1200" b="0" i="0" u="none" strike="noStrike" kern="1200" cap="none" spc="0" baseline="0">
              <a:solidFill>
                <a:srgbClr val="000000"/>
              </a:solidFill>
              <a:uFillTx/>
              <a:latin typeface="Calibri"/>
              <a:ea typeface=""/>
              <a:cs typeface="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09F06-992C-4A52-995A-52DCBA8C8C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D2D159-54AE-4867-81CE-61DC865866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5F0D98-DF43-4CED-8C55-E86421A62B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1E8D7-8A9F-46E4-9DA7-16D294A8073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C46826-6EAE-44F8-A42C-F0538D91C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38B686-382F-463D-A202-F00FFEC96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AD0A5-3A3E-483E-824A-7A630CC16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570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CDCFC-A29E-4057-BEBC-B8749CB8E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5C672A-AC92-4C9E-899A-1B4981F468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A89A12-6C0B-4F2B-9348-E22D1AB6C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1E8D7-8A9F-46E4-9DA7-16D294A8073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60BB2D-C1CB-4A9C-8589-D9ADCE9EA7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C2522A-DAFB-435B-96FC-E919E21B99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AD0A5-3A3E-483E-824A-7A630CC16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492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DAF84-154D-4B4A-B48C-A6B4C3B0A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9EBB09-5A4E-4E7D-BD0A-22E5931D29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1759C-B386-4066-851E-70A5C0AF2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1E8D7-8A9F-46E4-9DA7-16D294A8073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4C39EE-1615-4DA4-8235-A86041E110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69DB5-0F54-4AB8-80B8-BA66CB528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AD0A5-3A3E-483E-824A-7A630CC16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4276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BDEF8-CCF4-4E4E-9A26-A9614C6D7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98AD8C-B5A1-461F-B88E-7E1DFC1E99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4BD08C-7B94-4293-AC3F-B50D7FCFD0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350E7D-5938-4F01-88F2-40C3C8228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1E8D7-8A9F-46E4-9DA7-16D294A8073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EBC344-4B3C-44CC-9714-59F697FE01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4DC7A6-9CFF-474A-AD2E-58E5C168C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AD0A5-3A3E-483E-824A-7A630CC16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0551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39DF2B-28DE-4A34-B9A3-8127C3F4F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3CDB0B-BB6B-4217-B585-79D7E63AC2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482D2C-D608-4422-A311-5E1C6A6626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6A0039-54B8-4B00-B1D3-1632A0A517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C5D040-A9CE-4DD8-ACB9-73C9653BAD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73EA50-16C4-4F92-BD49-858A494E0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1E8D7-8A9F-46E4-9DA7-16D294A8073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AE3845A-F25A-49E0-A08C-E6CA32A1E0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8F52A7-68E9-4AF9-93F6-6687028C5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AD0A5-3A3E-483E-824A-7A630CC16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270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78AF3-41EF-4D65-8960-A377476B1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DFB6234-0BE1-4CDE-AEF3-9158A12B32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1E8D7-8A9F-46E4-9DA7-16D294A8073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B6E852-EB71-4D9F-BE2D-F8BCA4E33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761AF59-3F6C-4605-B85D-71D807CDE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AD0A5-3A3E-483E-824A-7A630CC16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5611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B5FC8A-E12B-42BC-9662-4177F327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1E8D7-8A9F-46E4-9DA7-16D294A8073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A2E8812-D0D6-45F2-A57A-58DBC0AF17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ECFEA3-F02D-4D97-A991-F3E09B244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AD0A5-3A3E-483E-824A-7A630CC16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273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0913B-E2A8-42AD-B87E-BB6577B88E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AC3DB-8022-4DB2-8523-B261487CB4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94DCD1-8183-4AE9-8F05-8C751B0FFB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9CD067-DEC4-4DCD-8DC4-BFB20A410C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1E8D7-8A9F-46E4-9DA7-16D294A8073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E231FA-4547-4588-B409-0250FCE37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20B234-9C2A-4AE4-A03B-760EB6EC6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AD0A5-3A3E-483E-824A-7A630CC16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3563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703BD-0C45-4FC2-B3F0-3090A59F87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B189893-EB0B-485A-8335-D8FF76C9E72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FFBC21-B579-4B2B-9C46-21903DB8CC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F9A44F-95D7-4E1D-9C47-819872E0C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1E8D7-8A9F-46E4-9DA7-16D294A8073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5A9ECF-328F-4592-BDE9-8547C1CC5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3CC55F-3A92-460F-9FD0-449621E04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AD0A5-3A3E-483E-824A-7A630CC16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5448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22216-199F-45AA-B07C-C1193318C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485E15-D0C2-4B11-8314-ECAD32431CD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B9BDD9-3459-4314-84A3-2754E9B0B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1E8D7-8A9F-46E4-9DA7-16D294A8073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4FC1DE-8C4B-439A-AABF-39FF58528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97A0E-B36B-4632-B253-D54DF6471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AD0A5-3A3E-483E-824A-7A630CC16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7784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FDF225-D2D1-410A-B5A9-BA635099DEA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20BB5B-DED6-45BC-851C-59FD115969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28E98-DC13-479F-BAF8-762E34D3B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E1E8D7-8A9F-46E4-9DA7-16D294A8073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A7D20C-9109-42EE-B2A6-9043C3A2C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7708E7-F4BE-40A5-9BFA-126ADB5DE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0AD0A5-3A3E-483E-824A-7A630CC16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308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846C5B7-E2B3-4053-8BBA-24AD4B41A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BAFE1D-1B85-405B-9739-6C295AE59E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C44F1C-35F8-4DC5-8D04-31F0390915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E1E8D7-8A9F-46E4-9DA7-16D294A8073F}" type="datetimeFigureOut">
              <a:rPr lang="en-GB" smtClean="0"/>
              <a:t>18/12/2019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8FD86-84AA-4DAB-87F7-281A7DC621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ADB80B-AA6B-4697-8F5A-258DF1C4771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0AD0A5-3A3E-483E-824A-7A630CC162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2606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>
            <a:extLst>
              <a:ext uri="{FF2B5EF4-FFF2-40B4-BE49-F238E27FC236}">
                <a16:creationId xmlns:a16="http://schemas.microsoft.com/office/drawing/2014/main" id="{BD6ABF54-496D-4E51-ACBD-2AB7F3C863C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-12335" y="0"/>
            <a:ext cx="12191996" cy="685800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4145854D-06AB-46B8-97B0-43061330C69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911428" y="2708919"/>
            <a:ext cx="10344470" cy="2088233"/>
          </a:xfrm>
          <a:solidFill>
            <a:srgbClr val="FCD5B5">
              <a:alpha val="30000"/>
            </a:srgbClr>
          </a:solidFill>
        </p:spPr>
        <p:txBody>
          <a:bodyPr anchorCtr="1"/>
          <a:lstStyle/>
          <a:p>
            <a:pPr lvl="0" algn="ctr"/>
            <a:r>
              <a:rPr lang="en-GB" sz="8000"/>
              <a:t>Darkened horizons:</a:t>
            </a:r>
            <a:br>
              <a:rPr lang="en-GB" sz="8000"/>
            </a:br>
            <a:r>
              <a:rPr lang="en-GB" sz="5400"/>
              <a:t>without light there is fear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5CBBD5B5-FF9E-4A96-971B-6081B33116C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760299" y="5589242"/>
            <a:ext cx="2664296" cy="554355"/>
          </a:xfrm>
          <a:solidFill>
            <a:srgbClr val="FCD5B5">
              <a:alpha val="35000"/>
            </a:srgbClr>
          </a:solidFill>
        </p:spPr>
        <p:txBody>
          <a:bodyPr/>
          <a:lstStyle/>
          <a:p>
            <a:pPr lvl="0">
              <a:spcBef>
                <a:spcPts val="800"/>
              </a:spcBef>
            </a:pPr>
            <a:r>
              <a:rPr lang="en-GB" sz="3200" b="1"/>
              <a:t>Eleanor Jones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FEC7F48C-0473-402B-9BB6-595784A9CDF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35356" y="116631"/>
            <a:ext cx="11277596" cy="1222379"/>
          </a:xfrm>
        </p:spPr>
        <p:txBody>
          <a:bodyPr anchorCtr="1">
            <a:normAutofit fontScale="90000"/>
          </a:bodyPr>
          <a:lstStyle/>
          <a:p>
            <a:pPr lvl="0" algn="ctr">
              <a:lnSpc>
                <a:spcPct val="150000"/>
              </a:lnSpc>
            </a:pPr>
            <a:r>
              <a:rPr lang="en-GB" sz="4400" b="1" dirty="0"/>
              <a:t>A Brief outline</a:t>
            </a:r>
            <a:br>
              <a:rPr lang="en-GB" sz="2900" dirty="0"/>
            </a:br>
            <a:endParaRPr lang="en-GB" sz="2900" dirty="0"/>
          </a:p>
        </p:txBody>
      </p:sp>
      <p:sp>
        <p:nvSpPr>
          <p:cNvPr id="3" name="Subtitle 4">
            <a:extLst>
              <a:ext uri="{FF2B5EF4-FFF2-40B4-BE49-F238E27FC236}">
                <a16:creationId xmlns:a16="http://schemas.microsoft.com/office/drawing/2014/main" id="{F6AF234E-C57B-4A0C-B7A0-7DEAC94981F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67410" y="1340766"/>
            <a:ext cx="10945212" cy="4824538"/>
          </a:xfrm>
        </p:spPr>
        <p:txBody>
          <a:bodyPr/>
          <a:lstStyle/>
          <a:p>
            <a:pPr marL="342900" lvl="0" indent="-342900">
              <a:lnSpc>
                <a:spcPct val="90000"/>
              </a:lnSpc>
              <a:spcBef>
                <a:spcPts val="700"/>
              </a:spcBef>
              <a:buFont typeface="Arial" pitchFamily="34"/>
              <a:buChar char="•"/>
            </a:pPr>
            <a:r>
              <a:rPr lang="en-GB" sz="2600" b="1" dirty="0"/>
              <a:t>A collection of poems based on disasters with great impact and loss of life</a:t>
            </a:r>
          </a:p>
          <a:p>
            <a:pPr marL="342900" lvl="0" indent="-342900">
              <a:lnSpc>
                <a:spcPct val="90000"/>
              </a:lnSpc>
              <a:spcBef>
                <a:spcPts val="500"/>
              </a:spcBef>
              <a:buFont typeface="Arial" pitchFamily="34"/>
              <a:buChar char="•"/>
            </a:pPr>
            <a:r>
              <a:rPr lang="en-GB" sz="2200" b="1" dirty="0"/>
              <a:t>Broken into two halves: </a:t>
            </a:r>
          </a:p>
          <a:p>
            <a:pPr marL="800100" lvl="1" indent="-342900">
              <a:lnSpc>
                <a:spcPct val="90000"/>
              </a:lnSpc>
              <a:spcBef>
                <a:spcPts val="400"/>
              </a:spcBef>
              <a:buFont typeface="Arial" pitchFamily="34"/>
              <a:buChar char="•"/>
            </a:pPr>
            <a:r>
              <a:rPr lang="en-GB" sz="1800" b="1" dirty="0"/>
              <a:t>Accidents </a:t>
            </a:r>
          </a:p>
          <a:p>
            <a:pPr marL="800100" lvl="1" indent="-342900">
              <a:lnSpc>
                <a:spcPct val="90000"/>
              </a:lnSpc>
              <a:spcBef>
                <a:spcPts val="400"/>
              </a:spcBef>
              <a:buFont typeface="Arial" pitchFamily="34"/>
              <a:buChar char="•"/>
            </a:pPr>
            <a:r>
              <a:rPr lang="en-GB" sz="1800" b="1" dirty="0"/>
              <a:t>Terrorist attacks</a:t>
            </a:r>
          </a:p>
          <a:p>
            <a:pPr marL="342900" lvl="0" indent="-342900">
              <a:lnSpc>
                <a:spcPct val="90000"/>
              </a:lnSpc>
              <a:spcBef>
                <a:spcPts val="500"/>
              </a:spcBef>
              <a:buFont typeface="Arial" pitchFamily="34"/>
              <a:buChar char="•"/>
            </a:pPr>
            <a:r>
              <a:rPr lang="en-GB" sz="2200" b="1" dirty="0"/>
              <a:t>The order will be: </a:t>
            </a:r>
          </a:p>
          <a:p>
            <a:pPr marL="800100" lvl="1" indent="-342900">
              <a:lnSpc>
                <a:spcPct val="90000"/>
              </a:lnSpc>
              <a:spcBef>
                <a:spcPts val="400"/>
              </a:spcBef>
              <a:buFont typeface="Arial" pitchFamily="34"/>
              <a:buChar char="•"/>
            </a:pPr>
            <a:r>
              <a:rPr lang="en-GB" sz="1800" b="1" dirty="0"/>
              <a:t>From the oldest to the newest for the first half  - Accidents</a:t>
            </a:r>
          </a:p>
          <a:p>
            <a:pPr marL="800100" lvl="1" indent="-342900">
              <a:lnSpc>
                <a:spcPct val="90000"/>
              </a:lnSpc>
              <a:spcBef>
                <a:spcPts val="400"/>
              </a:spcBef>
              <a:buFont typeface="Arial" pitchFamily="34"/>
              <a:buChar char="•"/>
            </a:pPr>
            <a:r>
              <a:rPr lang="en-GB" sz="1800" b="1" dirty="0"/>
              <a:t>From the newest to the oldest in the second half – Terrorist Attacks</a:t>
            </a:r>
          </a:p>
          <a:p>
            <a:pPr marL="342900" lvl="0" indent="-342900">
              <a:lnSpc>
                <a:spcPct val="90000"/>
              </a:lnSpc>
              <a:spcBef>
                <a:spcPts val="500"/>
              </a:spcBef>
              <a:buFont typeface="Arial" pitchFamily="34"/>
              <a:buChar char="•"/>
            </a:pPr>
            <a:r>
              <a:rPr lang="en-GB" sz="2200" b="1" dirty="0"/>
              <a:t>Each incident will have one or more poems about the event</a:t>
            </a:r>
          </a:p>
          <a:p>
            <a:pPr marL="800100" lvl="1" indent="-342900">
              <a:lnSpc>
                <a:spcPct val="90000"/>
              </a:lnSpc>
              <a:spcBef>
                <a:spcPts val="400"/>
              </a:spcBef>
              <a:buFont typeface="Arial" pitchFamily="34"/>
              <a:buChar char="•"/>
            </a:pPr>
            <a:r>
              <a:rPr lang="en-GB" sz="1800" b="1" dirty="0"/>
              <a:t>For the events in Wales, there will be a Welsh poem amongst the collection</a:t>
            </a:r>
          </a:p>
          <a:p>
            <a:pPr marL="342900" lvl="0" indent="-342900">
              <a:lnSpc>
                <a:spcPct val="90000"/>
              </a:lnSpc>
              <a:spcBef>
                <a:spcPts val="500"/>
              </a:spcBef>
              <a:buFont typeface="Arial" pitchFamily="34"/>
              <a:buChar char="•"/>
            </a:pPr>
            <a:r>
              <a:rPr lang="en-GB" sz="2200" b="1" dirty="0"/>
              <a:t>Each will have associated images to support it</a:t>
            </a:r>
          </a:p>
          <a:p>
            <a:pPr marL="800100" lvl="1" indent="-342900">
              <a:lnSpc>
                <a:spcPct val="90000"/>
              </a:lnSpc>
              <a:spcBef>
                <a:spcPts val="400"/>
              </a:spcBef>
              <a:buFont typeface="Arial" pitchFamily="34"/>
              <a:buChar char="•"/>
            </a:pPr>
            <a:r>
              <a:rPr lang="en-GB" sz="1800" b="1" dirty="0"/>
              <a:t>One image will be faded out behind the words</a:t>
            </a:r>
          </a:p>
          <a:p>
            <a:pPr marL="800100" lvl="1" indent="-342900">
              <a:lnSpc>
                <a:spcPct val="90000"/>
              </a:lnSpc>
              <a:spcBef>
                <a:spcPts val="400"/>
              </a:spcBef>
              <a:buFont typeface="Arial" pitchFamily="34"/>
              <a:buChar char="•"/>
            </a:pPr>
            <a:r>
              <a:rPr lang="en-GB" sz="1800" b="1" dirty="0"/>
              <a:t>Others will be inserted around the words </a:t>
            </a:r>
          </a:p>
          <a:p>
            <a:pPr marL="342900" lvl="0" indent="-342900">
              <a:lnSpc>
                <a:spcPct val="90000"/>
              </a:lnSpc>
              <a:spcBef>
                <a:spcPts val="500"/>
              </a:spcBef>
              <a:buFont typeface="Arial" pitchFamily="34"/>
              <a:buChar char="•"/>
            </a:pPr>
            <a:r>
              <a:rPr lang="en-GB" sz="2200" b="1" dirty="0"/>
              <a:t>Why this publication is important to me</a:t>
            </a:r>
          </a:p>
          <a:p>
            <a:pPr marL="800100" lvl="1" indent="-342900">
              <a:lnSpc>
                <a:spcPct val="90000"/>
              </a:lnSpc>
              <a:spcBef>
                <a:spcPts val="400"/>
              </a:spcBef>
              <a:buFont typeface="Arial" pitchFamily="34"/>
              <a:buChar char="•"/>
            </a:pPr>
            <a:r>
              <a:rPr lang="en-GB" sz="1800" b="1" dirty="0"/>
              <a:t>I was born on the 5</a:t>
            </a:r>
            <a:r>
              <a:rPr lang="en-GB" sz="1800" b="1" baseline="30000" dirty="0"/>
              <a:t>th</a:t>
            </a:r>
            <a:r>
              <a:rPr lang="en-GB" sz="1800" b="1" dirty="0"/>
              <a:t> anniversary of Aberfan </a:t>
            </a:r>
          </a:p>
          <a:p>
            <a:pPr marL="800100" lvl="1" indent="-342900">
              <a:lnSpc>
                <a:spcPct val="90000"/>
              </a:lnSpc>
              <a:spcBef>
                <a:spcPts val="400"/>
              </a:spcBef>
              <a:buFont typeface="Arial" pitchFamily="34"/>
              <a:buChar char="•"/>
            </a:pPr>
            <a:endParaRPr lang="en-GB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2DE2A470-D3F3-443D-9C42-4E1DC6CAAB2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35356" y="116631"/>
            <a:ext cx="11277596" cy="1222379"/>
          </a:xfrm>
        </p:spPr>
        <p:txBody>
          <a:bodyPr/>
          <a:lstStyle/>
          <a:p>
            <a:pPr lvl="0">
              <a:lnSpc>
                <a:spcPct val="150000"/>
              </a:lnSpc>
            </a:pPr>
            <a:r>
              <a:rPr lang="en-GB" sz="4900" b="1" dirty="0"/>
              <a:t>Locations: ACCIDENTS</a:t>
            </a:r>
            <a:endParaRPr lang="en-GB" sz="3200" b="1" dirty="0"/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905572A8-3244-45E3-BAD2-05F4552B82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841" y="2852937"/>
            <a:ext cx="3070847" cy="227973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Picture 5">
            <a:extLst>
              <a:ext uri="{FF2B5EF4-FFF2-40B4-BE49-F238E27FC236}">
                <a16:creationId xmlns:a16="http://schemas.microsoft.com/office/drawing/2014/main" id="{A62FB94E-4615-42CC-AC86-BA02743A59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0795" y="2852937"/>
            <a:ext cx="3121148" cy="222199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7">
            <a:extLst>
              <a:ext uri="{FF2B5EF4-FFF2-40B4-BE49-F238E27FC236}">
                <a16:creationId xmlns:a16="http://schemas.microsoft.com/office/drawing/2014/main" id="{80EE3BC9-56B3-4B87-AA21-9238CE3E463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88290" y="2816598"/>
            <a:ext cx="2961595" cy="225833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9">
            <a:extLst>
              <a:ext uri="{FF2B5EF4-FFF2-40B4-BE49-F238E27FC236}">
                <a16:creationId xmlns:a16="http://schemas.microsoft.com/office/drawing/2014/main" id="{2A0CCCAD-19CD-4FBE-B3D2-C185358F31A5}"/>
              </a:ext>
            </a:extLst>
          </p:cNvPr>
          <p:cNvSpPr txBox="1"/>
          <p:nvPr/>
        </p:nvSpPr>
        <p:spPr>
          <a:xfrm>
            <a:off x="1303276" y="2253611"/>
            <a:ext cx="165618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Llanerch collery</a:t>
            </a:r>
          </a:p>
        </p:txBody>
      </p:sp>
      <p:sp>
        <p:nvSpPr>
          <p:cNvPr id="7" name="TextBox 10">
            <a:extLst>
              <a:ext uri="{FF2B5EF4-FFF2-40B4-BE49-F238E27FC236}">
                <a16:creationId xmlns:a16="http://schemas.microsoft.com/office/drawing/2014/main" id="{69B6FAB4-E710-4EC2-996F-8185313CEA39}"/>
              </a:ext>
            </a:extLst>
          </p:cNvPr>
          <p:cNvSpPr txBox="1"/>
          <p:nvPr/>
        </p:nvSpPr>
        <p:spPr>
          <a:xfrm>
            <a:off x="5671831" y="2245281"/>
            <a:ext cx="103886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Aberfan</a:t>
            </a:r>
          </a:p>
        </p:txBody>
      </p:sp>
      <p:sp>
        <p:nvSpPr>
          <p:cNvPr id="8" name="Rectangle 11">
            <a:extLst>
              <a:ext uri="{FF2B5EF4-FFF2-40B4-BE49-F238E27FC236}">
                <a16:creationId xmlns:a16="http://schemas.microsoft.com/office/drawing/2014/main" id="{E34DFC5E-0382-40A5-9BFF-AD2E18838E26}"/>
              </a:ext>
            </a:extLst>
          </p:cNvPr>
          <p:cNvSpPr/>
          <p:nvPr/>
        </p:nvSpPr>
        <p:spPr>
          <a:xfrm>
            <a:off x="9455554" y="2253611"/>
            <a:ext cx="1427058" cy="369335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Grenfil tower</a:t>
            </a:r>
          </a:p>
        </p:txBody>
      </p:sp>
      <p:sp>
        <p:nvSpPr>
          <p:cNvPr id="9" name="TextBox 12">
            <a:extLst>
              <a:ext uri="{FF2B5EF4-FFF2-40B4-BE49-F238E27FC236}">
                <a16:creationId xmlns:a16="http://schemas.microsoft.com/office/drawing/2014/main" id="{CE814E36-FA7A-45DF-8753-CE4A29770D4F}"/>
              </a:ext>
            </a:extLst>
          </p:cNvPr>
          <p:cNvSpPr txBox="1"/>
          <p:nvPr/>
        </p:nvSpPr>
        <p:spPr>
          <a:xfrm>
            <a:off x="1335088" y="5329836"/>
            <a:ext cx="159256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06 Feb 1890</a:t>
            </a:r>
          </a:p>
        </p:txBody>
      </p:sp>
      <p:sp>
        <p:nvSpPr>
          <p:cNvPr id="10" name="TextBox 13">
            <a:extLst>
              <a:ext uri="{FF2B5EF4-FFF2-40B4-BE49-F238E27FC236}">
                <a16:creationId xmlns:a16="http://schemas.microsoft.com/office/drawing/2014/main" id="{8A61355A-8CED-4B87-980A-EDD9BDF64BCD}"/>
              </a:ext>
            </a:extLst>
          </p:cNvPr>
          <p:cNvSpPr txBox="1"/>
          <p:nvPr/>
        </p:nvSpPr>
        <p:spPr>
          <a:xfrm>
            <a:off x="9455554" y="5310195"/>
            <a:ext cx="143552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14 June 2017</a:t>
            </a:r>
          </a:p>
        </p:txBody>
      </p:sp>
      <p:sp>
        <p:nvSpPr>
          <p:cNvPr id="11" name="TextBox 13">
            <a:extLst>
              <a:ext uri="{FF2B5EF4-FFF2-40B4-BE49-F238E27FC236}">
                <a16:creationId xmlns:a16="http://schemas.microsoft.com/office/drawing/2014/main" id="{C17F16CE-99DE-4189-AFDD-C6C247AF0BE1}"/>
              </a:ext>
            </a:extLst>
          </p:cNvPr>
          <p:cNvSpPr txBox="1"/>
          <p:nvPr/>
        </p:nvSpPr>
        <p:spPr>
          <a:xfrm>
            <a:off x="5291166" y="5310195"/>
            <a:ext cx="1800197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21 October 1966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F36F562D-2D60-442C-8EA7-30F55744351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407365" y="188640"/>
            <a:ext cx="11277596" cy="1222379"/>
          </a:xfrm>
        </p:spPr>
        <p:txBody>
          <a:bodyPr/>
          <a:lstStyle/>
          <a:p>
            <a:pPr lvl="0">
              <a:lnSpc>
                <a:spcPct val="150000"/>
              </a:lnSpc>
            </a:pPr>
            <a:r>
              <a:rPr lang="en-GB" sz="4900" b="1" dirty="0"/>
              <a:t>Locations: terrorist attacks</a:t>
            </a:r>
            <a:endParaRPr lang="en-GB" sz="3200" b="1" dirty="0"/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BB589100-4871-45B7-A5DC-B7A7027864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60299" y="2531580"/>
            <a:ext cx="2512423" cy="296150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extBox 5">
            <a:extLst>
              <a:ext uri="{FF2B5EF4-FFF2-40B4-BE49-F238E27FC236}">
                <a16:creationId xmlns:a16="http://schemas.microsoft.com/office/drawing/2014/main" id="{A08094BA-28B2-40B6-B300-C584C8139A7F}"/>
              </a:ext>
            </a:extLst>
          </p:cNvPr>
          <p:cNvSpPr txBox="1"/>
          <p:nvPr/>
        </p:nvSpPr>
        <p:spPr>
          <a:xfrm>
            <a:off x="9438125" y="5708809"/>
            <a:ext cx="1179255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9/11 2001</a:t>
            </a: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D6F64DDD-FAD6-44DB-A35F-5493190F125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6630" y="2492892"/>
            <a:ext cx="2247896" cy="299084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7">
            <a:extLst>
              <a:ext uri="{FF2B5EF4-FFF2-40B4-BE49-F238E27FC236}">
                <a16:creationId xmlns:a16="http://schemas.microsoft.com/office/drawing/2014/main" id="{3FA341D8-3E39-44C2-A7A7-55DA34F825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3832" y="2492892"/>
            <a:ext cx="2552703" cy="296150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TextBox 8">
            <a:extLst>
              <a:ext uri="{FF2B5EF4-FFF2-40B4-BE49-F238E27FC236}">
                <a16:creationId xmlns:a16="http://schemas.microsoft.com/office/drawing/2014/main" id="{B9FAF330-7B69-4E23-92B2-7AA3CC13FB5A}"/>
              </a:ext>
            </a:extLst>
          </p:cNvPr>
          <p:cNvSpPr txBox="1"/>
          <p:nvPr/>
        </p:nvSpPr>
        <p:spPr>
          <a:xfrm>
            <a:off x="1217541" y="5691152"/>
            <a:ext cx="1413113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22 May 2017</a:t>
            </a:r>
          </a:p>
        </p:txBody>
      </p:sp>
      <p:sp>
        <p:nvSpPr>
          <p:cNvPr id="8" name="TextBox 9">
            <a:extLst>
              <a:ext uri="{FF2B5EF4-FFF2-40B4-BE49-F238E27FC236}">
                <a16:creationId xmlns:a16="http://schemas.microsoft.com/office/drawing/2014/main" id="{93ACF3B9-99D4-4462-825E-FB515D1141E2}"/>
              </a:ext>
            </a:extLst>
          </p:cNvPr>
          <p:cNvSpPr txBox="1"/>
          <p:nvPr/>
        </p:nvSpPr>
        <p:spPr>
          <a:xfrm>
            <a:off x="5302395" y="5651613"/>
            <a:ext cx="1286249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7 July 2005</a:t>
            </a:r>
          </a:p>
        </p:txBody>
      </p:sp>
      <p:sp>
        <p:nvSpPr>
          <p:cNvPr id="9" name="TextBox 10">
            <a:extLst>
              <a:ext uri="{FF2B5EF4-FFF2-40B4-BE49-F238E27FC236}">
                <a16:creationId xmlns:a16="http://schemas.microsoft.com/office/drawing/2014/main" id="{B8187FDA-5279-40DC-810F-4216BB9B92A7}"/>
              </a:ext>
            </a:extLst>
          </p:cNvPr>
          <p:cNvSpPr txBox="1"/>
          <p:nvPr/>
        </p:nvSpPr>
        <p:spPr>
          <a:xfrm>
            <a:off x="1190493" y="1998137"/>
            <a:ext cx="1440161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Manchester</a:t>
            </a:r>
          </a:p>
        </p:txBody>
      </p:sp>
      <p:sp>
        <p:nvSpPr>
          <p:cNvPr id="10" name="TextBox 11">
            <a:extLst>
              <a:ext uri="{FF2B5EF4-FFF2-40B4-BE49-F238E27FC236}">
                <a16:creationId xmlns:a16="http://schemas.microsoft.com/office/drawing/2014/main" id="{7EE24C4E-E82B-42F5-95FC-F4D389C7BD36}"/>
              </a:ext>
            </a:extLst>
          </p:cNvPr>
          <p:cNvSpPr txBox="1"/>
          <p:nvPr/>
        </p:nvSpPr>
        <p:spPr>
          <a:xfrm>
            <a:off x="5294010" y="1998137"/>
            <a:ext cx="1132338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London</a:t>
            </a:r>
          </a:p>
        </p:txBody>
      </p:sp>
      <p:sp>
        <p:nvSpPr>
          <p:cNvPr id="11" name="TextBox 12">
            <a:extLst>
              <a:ext uri="{FF2B5EF4-FFF2-40B4-BE49-F238E27FC236}">
                <a16:creationId xmlns:a16="http://schemas.microsoft.com/office/drawing/2014/main" id="{28B72E51-580D-415D-936D-13F81DADA919}"/>
              </a:ext>
            </a:extLst>
          </p:cNvPr>
          <p:cNvSpPr txBox="1"/>
          <p:nvPr/>
        </p:nvSpPr>
        <p:spPr>
          <a:xfrm>
            <a:off x="9408371" y="1998137"/>
            <a:ext cx="110417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New York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>
            <a:extLst>
              <a:ext uri="{FF2B5EF4-FFF2-40B4-BE49-F238E27FC236}">
                <a16:creationId xmlns:a16="http://schemas.microsoft.com/office/drawing/2014/main" id="{9D1C6864-BE60-442A-98F1-4527CD1DE69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4029" y="1340766"/>
            <a:ext cx="4968547" cy="352839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3" name="Picture 4">
            <a:extLst>
              <a:ext uri="{FF2B5EF4-FFF2-40B4-BE49-F238E27FC236}">
                <a16:creationId xmlns:a16="http://schemas.microsoft.com/office/drawing/2014/main" id="{6C5971DA-6B21-4E81-8AA4-521C1B6D340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681035" y="2970208"/>
            <a:ext cx="11131548" cy="1225552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D5F17B03-E0F7-4FFA-B699-21017EFED4A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35356" y="116631"/>
            <a:ext cx="11277596" cy="1222379"/>
          </a:xfrm>
        </p:spPr>
        <p:txBody>
          <a:bodyPr anchorCtr="1">
            <a:normAutofit fontScale="90000"/>
          </a:bodyPr>
          <a:lstStyle/>
          <a:p>
            <a:pPr lvl="0" algn="ctr">
              <a:lnSpc>
                <a:spcPct val="150000"/>
              </a:lnSpc>
            </a:pPr>
            <a:r>
              <a:rPr lang="en-GB" sz="4400" b="1" dirty="0"/>
              <a:t>RESEARCH </a:t>
            </a:r>
            <a:br>
              <a:rPr lang="en-GB" sz="2900" b="1" dirty="0"/>
            </a:br>
            <a:endParaRPr lang="en-GB" sz="2900" b="1" dirty="0"/>
          </a:p>
        </p:txBody>
      </p:sp>
      <p:sp>
        <p:nvSpPr>
          <p:cNvPr id="5" name="Subtitle 3">
            <a:extLst>
              <a:ext uri="{FF2B5EF4-FFF2-40B4-BE49-F238E27FC236}">
                <a16:creationId xmlns:a16="http://schemas.microsoft.com/office/drawing/2014/main" id="{A3F6E916-77D9-4E9A-AC82-90DA854E10D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839419" y="1340766"/>
            <a:ext cx="5544610" cy="3528395"/>
          </a:xfrm>
        </p:spPr>
        <p:txBody>
          <a:bodyPr>
            <a:normAutofit lnSpcReduction="10000"/>
          </a:bodyPr>
          <a:lstStyle/>
          <a:p>
            <a:pPr marL="342900" lvl="0" indent="-342900">
              <a:buClr>
                <a:srgbClr val="FF0000"/>
              </a:buClr>
              <a:buFont typeface="Wingdings" pitchFamily="2"/>
              <a:buChar char="v"/>
            </a:pPr>
            <a:endParaRPr lang="en-GB" sz="1800" dirty="0"/>
          </a:p>
          <a:p>
            <a:pPr marL="342900" lvl="0" indent="-342900">
              <a:buClr>
                <a:srgbClr val="FF0000"/>
              </a:buClr>
              <a:buFont typeface="Wingdings" pitchFamily="2"/>
              <a:buChar char="v"/>
            </a:pPr>
            <a:r>
              <a:rPr lang="en-GB" b="1" dirty="0"/>
              <a:t>Aberfan</a:t>
            </a:r>
          </a:p>
          <a:p>
            <a:pPr marL="1085850" lvl="1" indent="-342900">
              <a:buClr>
                <a:srgbClr val="FF0000"/>
              </a:buClr>
              <a:buFont typeface="Wingdings" pitchFamily="2"/>
              <a:buChar char="v"/>
            </a:pPr>
            <a:r>
              <a:rPr lang="en-GB" sz="1800" b="1" dirty="0"/>
              <a:t>General information (FB page - Becky Clements) </a:t>
            </a:r>
          </a:p>
          <a:p>
            <a:pPr marL="1085850" lvl="1" indent="-342900">
              <a:buClr>
                <a:srgbClr val="FF0000"/>
              </a:buClr>
              <a:buFont typeface="Wingdings" pitchFamily="2"/>
              <a:buChar char="v"/>
            </a:pPr>
            <a:r>
              <a:rPr lang="en-GB" sz="1800" b="1" dirty="0"/>
              <a:t>Still images (Beverley Lucas)</a:t>
            </a:r>
          </a:p>
          <a:p>
            <a:pPr marL="1085850" lvl="1" indent="-342900">
              <a:buClr>
                <a:srgbClr val="FF0000"/>
              </a:buClr>
              <a:buFont typeface="Wingdings" pitchFamily="2"/>
              <a:buChar char="v"/>
            </a:pPr>
            <a:r>
              <a:rPr lang="en-GB" sz="1800" b="1" dirty="0"/>
              <a:t>Quotes from video footage (South Wales Police)</a:t>
            </a:r>
          </a:p>
          <a:p>
            <a:pPr marL="342900" lvl="0" indent="-342900">
              <a:buClr>
                <a:srgbClr val="FF0000"/>
              </a:buClr>
              <a:buFont typeface="Wingdings" pitchFamily="2"/>
              <a:buChar char="v"/>
            </a:pPr>
            <a:r>
              <a:rPr lang="en-GB" b="1" dirty="0"/>
              <a:t>9/11</a:t>
            </a:r>
          </a:p>
          <a:p>
            <a:pPr marL="1085850" lvl="1" indent="-342900">
              <a:buClr>
                <a:srgbClr val="FF0000"/>
              </a:buClr>
              <a:buFont typeface="Wingdings" pitchFamily="2"/>
              <a:buChar char="v"/>
            </a:pPr>
            <a:r>
              <a:rPr lang="en-GB" sz="1800" b="1" dirty="0"/>
              <a:t>Still images (Kirsty Griffiths)</a:t>
            </a:r>
          </a:p>
          <a:p>
            <a:pPr marL="342900" lvl="0" indent="-342900">
              <a:buClr>
                <a:srgbClr val="FF0000"/>
              </a:buClr>
              <a:buFont typeface="Wingdings" pitchFamily="2"/>
              <a:buChar char="v"/>
            </a:pPr>
            <a:r>
              <a:rPr lang="en-GB" sz="1800" b="1" dirty="0"/>
              <a:t>I will be asking for permissions from other sources  for all images and information used in my project</a:t>
            </a:r>
            <a:endParaRPr lang="en-GB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F27F7A26-9EF0-4BC9-A4E3-9C221A4658F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35356" y="116631"/>
            <a:ext cx="11277596" cy="1222379"/>
          </a:xfrm>
        </p:spPr>
        <p:txBody>
          <a:bodyPr anchorCtr="1"/>
          <a:lstStyle/>
          <a:p>
            <a:pPr lvl="0" algn="ctr">
              <a:lnSpc>
                <a:spcPct val="150000"/>
              </a:lnSpc>
            </a:pPr>
            <a:r>
              <a:rPr lang="en-GB" sz="4900" b="1" dirty="0"/>
              <a:t>How it all fits together</a:t>
            </a:r>
            <a:endParaRPr lang="en-GB" sz="3200" b="1" dirty="0"/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A7B29EE8-0467-437A-BD49-8A23282F81AF}"/>
              </a:ext>
            </a:extLst>
          </p:cNvPr>
          <p:cNvSpPr txBox="1"/>
          <p:nvPr/>
        </p:nvSpPr>
        <p:spPr>
          <a:xfrm>
            <a:off x="2783634" y="1484784"/>
            <a:ext cx="6696745" cy="193899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 dirty="0">
                <a:solidFill>
                  <a:srgbClr val="663300"/>
                </a:solidFill>
                <a:uFillTx/>
                <a:latin typeface="Franklin Gothic Book" pitchFamily="34"/>
                <a:ea typeface=""/>
                <a:cs typeface=""/>
              </a:rPr>
              <a:t>I would like to express through my poetry the feelings that people go through in a natural disaster or a terrorist attack, such as the hurt, constant reminders of anniversaries each year, the loss of love ones and especially children.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F28F137C-8ECB-4021-8825-50A60E49ACA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35356" y="116631"/>
            <a:ext cx="11521284" cy="1222379"/>
          </a:xfrm>
        </p:spPr>
        <p:txBody>
          <a:bodyPr anchorCtr="1">
            <a:normAutofit fontScale="90000"/>
          </a:bodyPr>
          <a:lstStyle/>
          <a:p>
            <a:pPr lvl="0" algn="ctr">
              <a:lnSpc>
                <a:spcPct val="150000"/>
              </a:lnSpc>
            </a:pPr>
            <a:r>
              <a:rPr lang="en-GB" sz="4400" b="1" dirty="0"/>
              <a:t>TOOLS BEING USED</a:t>
            </a:r>
            <a:br>
              <a:rPr lang="en-GB" sz="2900" dirty="0"/>
            </a:br>
            <a:endParaRPr lang="en-GB" sz="2900" dirty="0"/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FE86A6F4-9586-4702-97DA-4C8AB4E3DBE1}"/>
              </a:ext>
            </a:extLst>
          </p:cNvPr>
          <p:cNvSpPr txBox="1"/>
          <p:nvPr/>
        </p:nvSpPr>
        <p:spPr>
          <a:xfrm>
            <a:off x="5087886" y="1052739"/>
            <a:ext cx="2232251" cy="440120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Repetition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 Alliteration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Metaphor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Similes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Onomatopoeia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Personification</a:t>
            </a:r>
          </a:p>
          <a:p>
            <a:pPr marL="285750" marR="0" lvl="0" indent="-285750" algn="l" defTabSz="914400" rtl="0" fontAlgn="auto" hangingPunct="1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ct val="100000"/>
              <a:buFont typeface="Wingdings" pitchFamily="2"/>
              <a:buChar char="v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  <a:ea typeface=""/>
                <a:cs typeface=""/>
              </a:rPr>
              <a:t>Line breaks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>
            <a:extLst>
              <a:ext uri="{FF2B5EF4-FFF2-40B4-BE49-F238E27FC236}">
                <a16:creationId xmlns:a16="http://schemas.microsoft.com/office/drawing/2014/main" id="{3294E431-DD00-41AD-A5A1-D6093F1B5FD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35356" y="116631"/>
            <a:ext cx="11277596" cy="1222379"/>
          </a:xfrm>
        </p:spPr>
        <p:txBody>
          <a:bodyPr anchorCtr="1"/>
          <a:lstStyle/>
          <a:p>
            <a:pPr lvl="0" algn="ctr">
              <a:lnSpc>
                <a:spcPct val="150000"/>
              </a:lnSpc>
            </a:pPr>
            <a:r>
              <a:rPr lang="en-GB" sz="4900" b="1" dirty="0"/>
              <a:t>Future ideas to expand on this </a:t>
            </a:r>
            <a:endParaRPr lang="en-GB" sz="3200" b="1" dirty="0"/>
          </a:p>
        </p:txBody>
      </p:sp>
      <p:sp>
        <p:nvSpPr>
          <p:cNvPr id="3" name="Subtitle 4">
            <a:extLst>
              <a:ext uri="{FF2B5EF4-FFF2-40B4-BE49-F238E27FC236}">
                <a16:creationId xmlns:a16="http://schemas.microsoft.com/office/drawing/2014/main" id="{1A59F5E3-F902-4EDE-8288-D4485FA1DCF2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79374" y="1412775"/>
            <a:ext cx="11132618" cy="4248476"/>
          </a:xfrm>
        </p:spPr>
        <p:txBody>
          <a:bodyPr/>
          <a:lstStyle/>
          <a:p>
            <a:pPr marL="342900" lvl="0" indent="-342900">
              <a:spcBef>
                <a:spcPts val="500"/>
              </a:spcBef>
              <a:buFont typeface="Arial" pitchFamily="34"/>
              <a:buChar char="•"/>
            </a:pPr>
            <a:r>
              <a:rPr lang="en-GB" b="1"/>
              <a:t>There will be an additional auditory version </a:t>
            </a:r>
          </a:p>
          <a:p>
            <a:pPr marL="1085850" lvl="1" indent="-342900">
              <a:spcBef>
                <a:spcPts val="500"/>
              </a:spcBef>
              <a:buFont typeface="Arial" pitchFamily="34"/>
              <a:buChar char="•"/>
            </a:pPr>
            <a:r>
              <a:rPr lang="en-GB" sz="1400" b="1"/>
              <a:t>Each poem will be read out by different voices with appropriate accents</a:t>
            </a:r>
          </a:p>
          <a:p>
            <a:pPr marL="1085850" lvl="1" indent="-342900">
              <a:spcBef>
                <a:spcPts val="500"/>
              </a:spcBef>
              <a:buFont typeface="Arial" pitchFamily="34"/>
              <a:buChar char="•"/>
            </a:pPr>
            <a:r>
              <a:rPr lang="en-GB" sz="1400" b="1"/>
              <a:t>For instance Welsh voices of different ages for the Aberfan disaster, and a collection of different accents for the Grenfell tower incident in the multi-cultural London</a:t>
            </a:r>
          </a:p>
          <a:p>
            <a:pPr marL="342900" lvl="0" indent="-342900">
              <a:spcBef>
                <a:spcPts val="500"/>
              </a:spcBef>
              <a:buFont typeface="Arial" pitchFamily="34"/>
              <a:buChar char="•"/>
            </a:pPr>
            <a:r>
              <a:rPr lang="en-GB" b="1"/>
              <a:t>Why this is important to me</a:t>
            </a:r>
          </a:p>
          <a:p>
            <a:pPr marL="1085850" lvl="1" indent="-342900">
              <a:spcBef>
                <a:spcPts val="500"/>
              </a:spcBef>
              <a:buFont typeface="Arial" pitchFamily="34"/>
              <a:buChar char="•"/>
            </a:pPr>
            <a:r>
              <a:rPr lang="en-GB" sz="1400" b="1"/>
              <a:t>As my eyesight is unreliable, I rely upon audio books more and more</a:t>
            </a:r>
          </a:p>
          <a:p>
            <a:pPr marL="1085850" lvl="1" indent="-342900">
              <a:spcBef>
                <a:spcPts val="500"/>
              </a:spcBef>
              <a:buFont typeface="Arial" pitchFamily="34"/>
              <a:buChar char="•"/>
            </a:pPr>
            <a:r>
              <a:rPr lang="en-GB" sz="1400" b="1"/>
              <a:t>It is an ‘inclusive’ way forward so everyone can enjoy experiencing what is written </a:t>
            </a:r>
          </a:p>
          <a:p>
            <a:pPr marL="1085850" lvl="1" indent="-342900">
              <a:spcBef>
                <a:spcPts val="500"/>
              </a:spcBef>
              <a:buFont typeface="Arial" pitchFamily="34"/>
              <a:buChar char="•"/>
            </a:pPr>
            <a:r>
              <a:rPr lang="en-GB" sz="1400" b="1"/>
              <a:t>Usually audio books are read by one person, using different voices the poems can become more than they are in just written words. </a:t>
            </a:r>
          </a:p>
          <a:p>
            <a:pPr marL="1085850" lvl="1" indent="-342900">
              <a:spcBef>
                <a:spcPts val="500"/>
              </a:spcBef>
              <a:buFont typeface="Arial" pitchFamily="34"/>
              <a:buChar char="•"/>
            </a:pPr>
            <a:r>
              <a:rPr lang="en-GB" sz="1400" b="1"/>
              <a:t>The recorded version may not be completed this year but is important to get finished soon after - however this requires a great deal more knowledge of sound engineering to complete it to the standard hoped for.</a:t>
            </a:r>
          </a:p>
          <a:p>
            <a:pPr marL="342900" lvl="0" indent="-342900">
              <a:spcBef>
                <a:spcPts val="500"/>
              </a:spcBef>
              <a:buFont typeface="Arial" pitchFamily="34"/>
              <a:buChar char="•"/>
            </a:pPr>
            <a:r>
              <a:rPr lang="en-GB" b="1"/>
              <a:t>Potential expansion of the publication </a:t>
            </a:r>
          </a:p>
          <a:p>
            <a:pPr marL="1085850" lvl="1" indent="-342900">
              <a:spcBef>
                <a:spcPts val="500"/>
              </a:spcBef>
              <a:buFont typeface="Arial" pitchFamily="34"/>
              <a:buChar char="•"/>
            </a:pPr>
            <a:r>
              <a:rPr lang="en-GB" sz="1400" b="1"/>
              <a:t>A 3rd section based on natural disasters such as tsunami, floods, fire, etc</a:t>
            </a:r>
          </a:p>
          <a:p>
            <a:pPr marL="1085850" lvl="1" indent="-342900">
              <a:spcBef>
                <a:spcPts val="500"/>
              </a:spcBef>
              <a:buFont typeface="Arial" pitchFamily="34"/>
              <a:buChar char="•"/>
            </a:pPr>
            <a:r>
              <a:rPr lang="en-GB" sz="1400" b="1"/>
              <a:t>Expand the existing sections to 5 each </a:t>
            </a:r>
          </a:p>
          <a:p>
            <a:pPr marL="1085850" lvl="1" indent="-342900">
              <a:spcBef>
                <a:spcPts val="500"/>
              </a:spcBef>
              <a:buFont typeface="Arial" pitchFamily="34"/>
              <a:buChar char="•"/>
            </a:pPr>
            <a:r>
              <a:rPr lang="en-GB" sz="1400" b="1"/>
              <a:t>There are many disasters so this could grow and grow</a:t>
            </a:r>
          </a:p>
          <a:p>
            <a:pPr marL="342900" lvl="0" indent="-342900">
              <a:spcBef>
                <a:spcPts val="500"/>
              </a:spcBef>
              <a:buFont typeface="Arial" pitchFamily="34"/>
              <a:buChar char="•"/>
            </a:pPr>
            <a:endParaRPr lang="en-GB" sz="1400" b="1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Yellow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468</Words>
  <Application>Microsoft Office PowerPoint</Application>
  <PresentationFormat>Widescreen</PresentationFormat>
  <Paragraphs>71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Franklin Gothic Book</vt:lpstr>
      <vt:lpstr>Wingdings</vt:lpstr>
      <vt:lpstr>Office Theme</vt:lpstr>
      <vt:lpstr>Darkened horizons: without light there is fear</vt:lpstr>
      <vt:lpstr>A Brief outline </vt:lpstr>
      <vt:lpstr>Locations: ACCIDENTS</vt:lpstr>
      <vt:lpstr>Locations: terrorist attacks</vt:lpstr>
      <vt:lpstr>RESEARCH  </vt:lpstr>
      <vt:lpstr>How it all fits together</vt:lpstr>
      <vt:lpstr>TOOLS BEING USED </vt:lpstr>
      <vt:lpstr>Future ideas to expand on this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Darkened horizons: without light there is fear</dc:title>
  <dc:creator>eleanor jones</dc:creator>
  <cp:lastModifiedBy>eleanor jones</cp:lastModifiedBy>
  <cp:revision>2</cp:revision>
  <dcterms:created xsi:type="dcterms:W3CDTF">2019-12-18T18:58:22Z</dcterms:created>
  <dcterms:modified xsi:type="dcterms:W3CDTF">2019-12-18T19:11:25Z</dcterms:modified>
</cp:coreProperties>
</file>