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 id="2147483688" r:id="rId2"/>
  </p:sldMasterIdLst>
  <p:sldIdLst>
    <p:sldId id="365" r:id="rId3"/>
    <p:sldId id="366" r:id="rId4"/>
    <p:sldId id="367" r:id="rId5"/>
    <p:sldId id="368" r:id="rId6"/>
    <p:sldId id="369" r:id="rId7"/>
    <p:sldId id="370" r:id="rId8"/>
    <p:sldId id="371" r:id="rId9"/>
    <p:sldId id="372" r:id="rId10"/>
    <p:sldId id="373" r:id="rId11"/>
    <p:sldId id="374" r:id="rId12"/>
    <p:sldId id="375" r:id="rId13"/>
    <p:sldId id="376" r:id="rId14"/>
    <p:sldId id="377" r:id="rId15"/>
    <p:sldId id="378" r:id="rId16"/>
    <p:sldId id="379" r:id="rId17"/>
    <p:sldId id="380" r:id="rId18"/>
    <p:sldId id="381" r:id="rId19"/>
    <p:sldId id="382" r:id="rId20"/>
    <p:sldId id="383" r:id="rId21"/>
    <p:sldId id="384" r:id="rId22"/>
    <p:sldId id="277"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930"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0979682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itle">
  <p:cSld name="1_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a:t>Click to edit Master title style</a:t>
            </a:r>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A776AE8A-0246-4309-927F-80155DE3478C}" type="datetimeFigureOut">
              <a:rPr lang="en-GB" smtClean="0"/>
              <a:t>11/09/2024</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7559D020-9ACF-4EFF-A142-1E7B80D7FD7E}" type="slidenum">
              <a:rPr lang="en-GB" smtClean="0"/>
              <a:t>‹#›</a:t>
            </a:fld>
            <a:endParaRPr lang="en-GB"/>
          </a:p>
        </p:txBody>
      </p:sp>
    </p:spTree>
    <p:extLst>
      <p:ext uri="{BB962C8B-B14F-4D97-AF65-F5344CB8AC3E}">
        <p14:creationId xmlns:p14="http://schemas.microsoft.com/office/powerpoint/2010/main" val="38824607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A776AE8A-0246-4309-927F-80155DE3478C}" type="datetimeFigureOut">
              <a:rPr lang="en-GB" smtClean="0"/>
              <a:t>11/09/2024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59D020-9ACF-4EFF-A142-1E7B80D7FD7E}"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19677622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8894822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58595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373222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180410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271898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7871707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427267638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9/11/2024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1733169340"/>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ECYW5004</a:t>
            </a:r>
            <a:br>
              <a:rPr lang="en-GB" dirty="0"/>
            </a:br>
            <a:r>
              <a:rPr lang="en-GB" dirty="0"/>
              <a:t>Week 1</a:t>
            </a:r>
          </a:p>
        </p:txBody>
      </p:sp>
      <p:sp>
        <p:nvSpPr>
          <p:cNvPr id="3" name="Subtitle 2"/>
          <p:cNvSpPr>
            <a:spLocks noGrp="1"/>
          </p:cNvSpPr>
          <p:nvPr>
            <p:ph type="subTitle" idx="1"/>
          </p:nvPr>
        </p:nvSpPr>
        <p:spPr>
          <a:xfrm>
            <a:off x="2057400" y="3958259"/>
            <a:ext cx="5143500" cy="1090465"/>
          </a:xfrm>
        </p:spPr>
        <p:txBody>
          <a:bodyPr>
            <a:normAutofit/>
          </a:bodyPr>
          <a:lstStyle/>
          <a:p>
            <a:r>
              <a:rPr lang="en-GB" b="1" dirty="0"/>
              <a:t>Young People and Society 2: Mental Health, Well-being and Adverse Childhood Experiences</a:t>
            </a:r>
            <a:endParaRPr lang="en-GB" dirty="0"/>
          </a:p>
        </p:txBody>
      </p:sp>
    </p:spTree>
    <p:extLst>
      <p:ext uri="{BB962C8B-B14F-4D97-AF65-F5344CB8AC3E}">
        <p14:creationId xmlns:p14="http://schemas.microsoft.com/office/powerpoint/2010/main" val="41518448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a:t>
            </a:r>
          </a:p>
        </p:txBody>
      </p:sp>
      <p:sp>
        <p:nvSpPr>
          <p:cNvPr id="3" name="Content Placeholder 2"/>
          <p:cNvSpPr>
            <a:spLocks noGrp="1"/>
          </p:cNvSpPr>
          <p:nvPr>
            <p:ph idx="1"/>
          </p:nvPr>
        </p:nvSpPr>
        <p:spPr/>
        <p:txBody>
          <a:bodyPr/>
          <a:lstStyle/>
          <a:p>
            <a:r>
              <a:rPr lang="en-GB" dirty="0"/>
              <a:t>To develop students’ understanding of young people’s health and wellbeing needs in an ever-changing society, and to explore effective and empowering methods of responding to these challenges</a:t>
            </a:r>
          </a:p>
        </p:txBody>
      </p:sp>
    </p:spTree>
    <p:extLst>
      <p:ext uri="{BB962C8B-B14F-4D97-AF65-F5344CB8AC3E}">
        <p14:creationId xmlns:p14="http://schemas.microsoft.com/office/powerpoint/2010/main" val="12987982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131094"/>
            <a:ext cx="7886700" cy="562625"/>
          </a:xfrm>
        </p:spPr>
        <p:txBody>
          <a:bodyPr>
            <a:normAutofit fontScale="90000"/>
          </a:bodyPr>
          <a:lstStyle/>
          <a:p>
            <a:r>
              <a:rPr lang="en-GB" dirty="0"/>
              <a:t>LEARNING OUTCOMES</a:t>
            </a:r>
          </a:p>
        </p:txBody>
      </p:sp>
      <p:sp>
        <p:nvSpPr>
          <p:cNvPr id="3" name="Content Placeholder 2"/>
          <p:cNvSpPr>
            <a:spLocks noGrp="1"/>
          </p:cNvSpPr>
          <p:nvPr>
            <p:ph idx="1"/>
          </p:nvPr>
        </p:nvSpPr>
        <p:spPr>
          <a:xfrm>
            <a:off x="394855" y="1917123"/>
            <a:ext cx="8515350" cy="3164032"/>
          </a:xfrm>
        </p:spPr>
        <p:txBody>
          <a:bodyPr>
            <a:normAutofit fontScale="77500" lnSpcReduction="20000"/>
          </a:bodyPr>
          <a:lstStyle/>
          <a:p>
            <a:pPr marL="0" indent="0" hangingPunct="0">
              <a:buNone/>
            </a:pPr>
            <a:r>
              <a:rPr lang="en-GB" dirty="0"/>
              <a:t>Upon the successful completion of this module, the student should be able to demonstrate the ability to:</a:t>
            </a:r>
          </a:p>
          <a:p>
            <a:pPr marL="0" indent="0" hangingPunct="0">
              <a:buNone/>
            </a:pPr>
            <a:endParaRPr lang="en-GB" dirty="0"/>
          </a:p>
          <a:p>
            <a:pPr lvl="0" fontAlgn="base" hangingPunct="0"/>
            <a:r>
              <a:rPr lang="en-GB" dirty="0"/>
              <a:t> Identify how society impacts on young people, and analyse a range of young people’s health and wellbeing needs in contemporary society, and how to respond as a practitioner.</a:t>
            </a:r>
          </a:p>
          <a:p>
            <a:pPr marL="0" indent="0">
              <a:buNone/>
            </a:pPr>
            <a:r>
              <a:rPr lang="en-GB" dirty="0"/>
              <a:t> </a:t>
            </a:r>
          </a:p>
          <a:p>
            <a:pPr lvl="0" fontAlgn="base" hangingPunct="0"/>
            <a:r>
              <a:rPr lang="en-GB" dirty="0"/>
              <a:t>Demonstrate a critical understanding of promoting good mental and emotional health, and recognising and responding to challenges young people face. </a:t>
            </a:r>
          </a:p>
        </p:txBody>
      </p:sp>
    </p:spTree>
    <p:extLst>
      <p:ext uri="{BB962C8B-B14F-4D97-AF65-F5344CB8AC3E}">
        <p14:creationId xmlns:p14="http://schemas.microsoft.com/office/powerpoint/2010/main" val="34484530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p:txBody>
          <a:bodyPr/>
          <a:lstStyle/>
          <a:p>
            <a:pPr lvl="0" fontAlgn="base" hangingPunct="0"/>
            <a:r>
              <a:rPr lang="en-GB" dirty="0"/>
              <a:t>Demonstrate confidence in delivering effective and empowering workshops/information sessions linked to young people’s needs.</a:t>
            </a:r>
          </a:p>
          <a:p>
            <a:pPr lvl="0" fontAlgn="base" hangingPunct="0"/>
            <a:r>
              <a:rPr lang="en-GB" dirty="0"/>
              <a:t>Organise their knowledge and learning through use of a range of information resources, and present their work appropriately.</a:t>
            </a:r>
          </a:p>
          <a:p>
            <a:pPr lvl="0"/>
            <a:endParaRPr lang="en-GB" dirty="0"/>
          </a:p>
        </p:txBody>
      </p:sp>
    </p:spTree>
    <p:extLst>
      <p:ext uri="{BB962C8B-B14F-4D97-AF65-F5344CB8AC3E}">
        <p14:creationId xmlns:p14="http://schemas.microsoft.com/office/powerpoint/2010/main" val="1351656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450" y="188640"/>
            <a:ext cx="8343900" cy="1297260"/>
          </a:xfrm>
        </p:spPr>
        <p:txBody>
          <a:bodyPr>
            <a:normAutofit/>
          </a:bodyPr>
          <a:lstStyle/>
          <a:p>
            <a:r>
              <a:rPr lang="en-GB" dirty="0"/>
              <a:t>INDICATIVE CONTENT</a:t>
            </a:r>
          </a:p>
        </p:txBody>
      </p:sp>
      <p:sp>
        <p:nvSpPr>
          <p:cNvPr id="3" name="Content Placeholder 2"/>
          <p:cNvSpPr>
            <a:spLocks noGrp="1"/>
          </p:cNvSpPr>
          <p:nvPr>
            <p:ph idx="1"/>
          </p:nvPr>
        </p:nvSpPr>
        <p:spPr>
          <a:xfrm>
            <a:off x="179512" y="1268760"/>
            <a:ext cx="8657956" cy="4824536"/>
          </a:xfrm>
        </p:spPr>
        <p:txBody>
          <a:bodyPr>
            <a:normAutofit fontScale="77500" lnSpcReduction="20000"/>
          </a:bodyPr>
          <a:lstStyle/>
          <a:p>
            <a:pPr lvl="0" fontAlgn="base" hangingPunct="0"/>
            <a:r>
              <a:rPr lang="en-GB" dirty="0"/>
              <a:t>The health issues faced by young people in contemporary society, including sexual health and relationships, mental health, Adverse Childhood Experiences, self-harm, period poverty, and eating disorders, and how they can impact on young people’s future life chances. </a:t>
            </a:r>
          </a:p>
          <a:p>
            <a:pPr lvl="0" fontAlgn="base" hangingPunct="0"/>
            <a:endParaRPr lang="en-GB" dirty="0"/>
          </a:p>
          <a:p>
            <a:pPr lvl="0" fontAlgn="base" hangingPunct="0"/>
            <a:r>
              <a:rPr lang="en-GB" dirty="0"/>
              <a:t>Health and wellbeing needs and the development of appropriate responses and when to refer on;</a:t>
            </a:r>
          </a:p>
          <a:p>
            <a:pPr marL="0" indent="0">
              <a:buNone/>
            </a:pPr>
            <a:endParaRPr lang="en-GB" dirty="0"/>
          </a:p>
          <a:p>
            <a:pPr lvl="0" fontAlgn="base" hangingPunct="0"/>
            <a:r>
              <a:rPr lang="en-GB" dirty="0"/>
              <a:t>The principles and procedures of current best practice in safeguarding, and the required steps to take; </a:t>
            </a:r>
          </a:p>
          <a:p>
            <a:pPr marL="0" indent="0">
              <a:buNone/>
            </a:pPr>
            <a:r>
              <a:rPr lang="en-GB" dirty="0"/>
              <a:t> </a:t>
            </a:r>
          </a:p>
          <a:p>
            <a:pPr lvl="0" fontAlgn="base" hangingPunct="0"/>
            <a:r>
              <a:rPr lang="en-GB" dirty="0"/>
              <a:t>An exploration of effective interventions through informal and non-formal education approaches as ways of delivering effective and empowering workshops/information sessions linked to young people’s needs.</a:t>
            </a:r>
          </a:p>
          <a:p>
            <a:endParaRPr lang="en-GB" dirty="0"/>
          </a:p>
        </p:txBody>
      </p:sp>
    </p:spTree>
    <p:extLst>
      <p:ext uri="{BB962C8B-B14F-4D97-AF65-F5344CB8AC3E}">
        <p14:creationId xmlns:p14="http://schemas.microsoft.com/office/powerpoint/2010/main" val="21374102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32657"/>
            <a:ext cx="7886700" cy="864096"/>
          </a:xfrm>
        </p:spPr>
        <p:txBody>
          <a:bodyPr>
            <a:normAutofit/>
          </a:bodyPr>
          <a:lstStyle/>
          <a:p>
            <a:r>
              <a:rPr lang="en-GB" dirty="0"/>
              <a:t>INDICATIVE CONTENT</a:t>
            </a:r>
          </a:p>
        </p:txBody>
      </p:sp>
      <p:sp>
        <p:nvSpPr>
          <p:cNvPr id="3" name="Content Placeholder 2"/>
          <p:cNvSpPr>
            <a:spLocks noGrp="1"/>
          </p:cNvSpPr>
          <p:nvPr>
            <p:ph idx="1"/>
          </p:nvPr>
        </p:nvSpPr>
        <p:spPr>
          <a:xfrm>
            <a:off x="394855" y="1196753"/>
            <a:ext cx="8489372" cy="4896543"/>
          </a:xfrm>
        </p:spPr>
        <p:txBody>
          <a:bodyPr>
            <a:normAutofit fontScale="77500" lnSpcReduction="20000"/>
          </a:bodyPr>
          <a:lstStyle/>
          <a:p>
            <a:pPr lvl="0" fontAlgn="base" hangingPunct="0"/>
            <a:r>
              <a:rPr lang="en-GB" dirty="0"/>
              <a:t>An experiential discussion of how to plan, deliver and evaluate sessions with young people on an individual basis and with groups.</a:t>
            </a:r>
          </a:p>
          <a:p>
            <a:pPr marL="0" indent="0">
              <a:buNone/>
            </a:pPr>
            <a:endParaRPr lang="en-GB" dirty="0"/>
          </a:p>
          <a:p>
            <a:pPr lvl="0" fontAlgn="base" hangingPunct="0"/>
            <a:r>
              <a:rPr lang="en-GB" dirty="0"/>
              <a:t>Critical discussion of a range of mental health issues that affects young people. An exploration of the issues that may underlie the rise in mental ill-health in young people. Evaluate strategies/policies and interventions that have been developed to support young people with mental health challenges. </a:t>
            </a:r>
          </a:p>
          <a:p>
            <a:pPr marL="0" indent="0" fontAlgn="base" hangingPunct="0">
              <a:buNone/>
            </a:pPr>
            <a:endParaRPr lang="en-GB" dirty="0"/>
          </a:p>
          <a:p>
            <a:pPr lvl="0" fontAlgn="base" hangingPunct="0"/>
            <a:r>
              <a:rPr lang="en-GB" dirty="0"/>
              <a:t>An exploration of risk factors and protective factors as a means of identifying how best to support young people to address their own self-care.</a:t>
            </a:r>
          </a:p>
          <a:p>
            <a:pPr marL="0" indent="0">
              <a:buNone/>
            </a:pPr>
            <a:r>
              <a:rPr lang="en-GB" dirty="0"/>
              <a:t> </a:t>
            </a:r>
          </a:p>
          <a:p>
            <a:pPr lvl="0" fontAlgn="base" hangingPunct="0"/>
            <a:r>
              <a:rPr lang="en-GB" dirty="0"/>
              <a:t>A consideration of models of informal and non-formal education as a holistic approach in promoting: the physical, mental, emotional and spiritual aspects of resourcefulness and resilience in young people. </a:t>
            </a:r>
          </a:p>
          <a:p>
            <a:endParaRPr lang="en-GB" dirty="0"/>
          </a:p>
        </p:txBody>
      </p:sp>
    </p:spTree>
    <p:extLst>
      <p:ext uri="{BB962C8B-B14F-4D97-AF65-F5344CB8AC3E}">
        <p14:creationId xmlns:p14="http://schemas.microsoft.com/office/powerpoint/2010/main" val="3838980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7242" y="1747512"/>
            <a:ext cx="7440859" cy="331338"/>
          </a:xfrm>
        </p:spPr>
        <p:txBody>
          <a:bodyPr>
            <a:normAutofit fontScale="90000"/>
          </a:bodyPr>
          <a:lstStyle/>
          <a:p>
            <a:br>
              <a:rPr lang="en-GB" dirty="0"/>
            </a:br>
            <a:br>
              <a:rPr lang="en-GB" dirty="0"/>
            </a:br>
            <a:r>
              <a:rPr lang="en-GB" dirty="0"/>
              <a:t>ASSESSMENTS</a:t>
            </a:r>
            <a:br>
              <a:rPr lang="en-GB" dirty="0"/>
            </a:br>
            <a:r>
              <a:rPr lang="en-GB" dirty="0"/>
              <a:t>Assessment Component 1 – 100%</a:t>
            </a:r>
            <a:br>
              <a:rPr lang="en-GB" dirty="0"/>
            </a:br>
            <a:br>
              <a:rPr lang="en-GB" dirty="0"/>
            </a:br>
            <a:br>
              <a:rPr lang="en-GB" dirty="0"/>
            </a:br>
            <a:br>
              <a:rPr lang="en-GB" dirty="0"/>
            </a:br>
            <a:endParaRPr lang="en-GB" dirty="0"/>
          </a:p>
        </p:txBody>
      </p:sp>
      <p:sp>
        <p:nvSpPr>
          <p:cNvPr id="3" name="Content Placeholder 2"/>
          <p:cNvSpPr>
            <a:spLocks noGrp="1"/>
          </p:cNvSpPr>
          <p:nvPr>
            <p:ph idx="1"/>
          </p:nvPr>
        </p:nvSpPr>
        <p:spPr>
          <a:xfrm>
            <a:off x="570790" y="2216071"/>
            <a:ext cx="8012360" cy="2833911"/>
          </a:xfrm>
        </p:spPr>
        <p:txBody>
          <a:bodyPr>
            <a:normAutofit/>
          </a:bodyPr>
          <a:lstStyle/>
          <a:p>
            <a:pPr marL="0" indent="0">
              <a:buNone/>
            </a:pPr>
            <a:r>
              <a:rPr lang="en-GB" b="0" i="0" dirty="0">
                <a:solidFill>
                  <a:srgbClr val="000000"/>
                </a:solidFill>
                <a:effectLst/>
                <a:latin typeface="Times New Roman" panose="02020603050405020304" pitchFamily="18" charset="0"/>
              </a:rPr>
              <a:t>Students are required to research for, plan and deliver a 30 minute practice session to address young people’s health and well-being needs.</a:t>
            </a:r>
            <a:endParaRPr lang="en-GB" dirty="0"/>
          </a:p>
          <a:p>
            <a:endParaRPr lang="en-GB" dirty="0"/>
          </a:p>
          <a:p>
            <a:endParaRPr lang="en-GB" dirty="0"/>
          </a:p>
          <a:p>
            <a:pPr marL="0" indent="0">
              <a:buNone/>
            </a:pPr>
            <a:r>
              <a:rPr lang="en-GB" dirty="0"/>
              <a:t>Deadline Date 13/01/2025</a:t>
            </a:r>
          </a:p>
        </p:txBody>
      </p:sp>
    </p:spTree>
    <p:extLst>
      <p:ext uri="{BB962C8B-B14F-4D97-AF65-F5344CB8AC3E}">
        <p14:creationId xmlns:p14="http://schemas.microsoft.com/office/powerpoint/2010/main" val="5195644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3346" y="116632"/>
            <a:ext cx="8362004" cy="1584176"/>
          </a:xfrm>
        </p:spPr>
        <p:txBody>
          <a:bodyPr>
            <a:noAutofit/>
          </a:bodyPr>
          <a:lstStyle/>
          <a:p>
            <a:r>
              <a:rPr lang="en-GB" sz="2700" dirty="0"/>
              <a:t>Module Overview </a:t>
            </a:r>
            <a:br>
              <a:rPr lang="en-GB" sz="2700" dirty="0"/>
            </a:br>
            <a:r>
              <a:rPr lang="en-GB" sz="2700" dirty="0"/>
              <a:t>What to expect </a:t>
            </a:r>
          </a:p>
        </p:txBody>
      </p:sp>
      <p:sp>
        <p:nvSpPr>
          <p:cNvPr id="3" name="Content Placeholder 2"/>
          <p:cNvSpPr>
            <a:spLocks noGrp="1"/>
          </p:cNvSpPr>
          <p:nvPr>
            <p:ph idx="1"/>
          </p:nvPr>
        </p:nvSpPr>
        <p:spPr>
          <a:xfrm>
            <a:off x="464299" y="1926416"/>
            <a:ext cx="8591669" cy="3878848"/>
          </a:xfrm>
        </p:spPr>
        <p:txBody>
          <a:bodyPr>
            <a:normAutofit fontScale="92500" lnSpcReduction="20000"/>
          </a:bodyPr>
          <a:lstStyle/>
          <a:p>
            <a:r>
              <a:rPr lang="en-GB" dirty="0"/>
              <a:t>Lecture 1  </a:t>
            </a:r>
          </a:p>
          <a:p>
            <a:pPr lvl="1"/>
            <a:r>
              <a:rPr lang="en-GB" dirty="0"/>
              <a:t>Introduction and Module Overview</a:t>
            </a:r>
          </a:p>
          <a:p>
            <a:pPr lvl="1"/>
            <a:r>
              <a:rPr lang="en-GB" dirty="0"/>
              <a:t>Assessment Components and submission deadlines,  </a:t>
            </a:r>
          </a:p>
          <a:p>
            <a:pPr lvl="1"/>
            <a:r>
              <a:rPr lang="en-GB" dirty="0"/>
              <a:t>What it’s like to be a teenager in contemporary society,</a:t>
            </a:r>
          </a:p>
          <a:p>
            <a:pPr lvl="1"/>
            <a:r>
              <a:rPr lang="en-GB" dirty="0"/>
              <a:t>The importance of enhancing the understanding of adolescence and adolescent development amongst youth work practitioners.</a:t>
            </a:r>
          </a:p>
          <a:p>
            <a:pPr lvl="1"/>
            <a:r>
              <a:rPr lang="en-GB" dirty="0"/>
              <a:t>Meeting ‘One Family in Wales’.</a:t>
            </a:r>
          </a:p>
          <a:p>
            <a:pPr lvl="1"/>
            <a:r>
              <a:rPr lang="en-GB" dirty="0"/>
              <a:t>Directed Study</a:t>
            </a:r>
          </a:p>
          <a:p>
            <a:pPr marL="205740" lvl="1" indent="0">
              <a:buNone/>
            </a:pPr>
            <a:endParaRPr lang="en-GB" dirty="0"/>
          </a:p>
          <a:p>
            <a:r>
              <a:rPr lang="en-GB" dirty="0"/>
              <a:t>Lecture 2 </a:t>
            </a:r>
          </a:p>
          <a:p>
            <a:pPr lvl="1"/>
            <a:r>
              <a:rPr lang="en-GB" dirty="0"/>
              <a:t>Observations ‘One Family in Wales’.</a:t>
            </a:r>
          </a:p>
          <a:p>
            <a:pPr lvl="1"/>
            <a:r>
              <a:rPr lang="en-GB" dirty="0"/>
              <a:t>Feedback and Directed Study</a:t>
            </a:r>
          </a:p>
        </p:txBody>
      </p:sp>
    </p:spTree>
    <p:extLst>
      <p:ext uri="{BB962C8B-B14F-4D97-AF65-F5344CB8AC3E}">
        <p14:creationId xmlns:p14="http://schemas.microsoft.com/office/powerpoint/2010/main" val="20240859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674" y="116633"/>
            <a:ext cx="8438677" cy="1417900"/>
          </a:xfrm>
        </p:spPr>
        <p:txBody>
          <a:bodyPr>
            <a:noAutofit/>
          </a:bodyPr>
          <a:lstStyle/>
          <a:p>
            <a:r>
              <a:rPr lang="en-GB" sz="2700" dirty="0"/>
              <a:t>Module Overview </a:t>
            </a:r>
            <a:br>
              <a:rPr lang="en-GB" sz="2700" dirty="0"/>
            </a:br>
            <a:r>
              <a:rPr lang="en-GB" sz="2700" dirty="0"/>
              <a:t>What to expect </a:t>
            </a:r>
          </a:p>
        </p:txBody>
      </p:sp>
      <p:sp>
        <p:nvSpPr>
          <p:cNvPr id="3" name="Content Placeholder 2"/>
          <p:cNvSpPr>
            <a:spLocks noGrp="1"/>
          </p:cNvSpPr>
          <p:nvPr>
            <p:ph idx="1"/>
          </p:nvPr>
        </p:nvSpPr>
        <p:spPr>
          <a:xfrm>
            <a:off x="460040" y="1771651"/>
            <a:ext cx="8365908" cy="4033613"/>
          </a:xfrm>
        </p:spPr>
        <p:txBody>
          <a:bodyPr>
            <a:normAutofit fontScale="92500" lnSpcReduction="10000"/>
          </a:bodyPr>
          <a:lstStyle/>
          <a:p>
            <a:pPr marL="0" indent="0">
              <a:buNone/>
            </a:pPr>
            <a:r>
              <a:rPr lang="en-GB" dirty="0"/>
              <a:t>  </a:t>
            </a:r>
            <a:r>
              <a:rPr lang="en-GB" b="1" dirty="0"/>
              <a:t>Lecture 3 </a:t>
            </a:r>
          </a:p>
          <a:p>
            <a:pPr lvl="1"/>
            <a:r>
              <a:rPr lang="en-GB" dirty="0"/>
              <a:t>15-minute group presentation task.</a:t>
            </a:r>
          </a:p>
          <a:p>
            <a:pPr lvl="1"/>
            <a:r>
              <a:rPr lang="en-GB" dirty="0"/>
              <a:t>Participatory Approaches to delivering sessions. </a:t>
            </a:r>
          </a:p>
          <a:p>
            <a:pPr lvl="1"/>
            <a:r>
              <a:rPr lang="en-GB" dirty="0"/>
              <a:t>Session Advice - how to prepare an effective session with young people.</a:t>
            </a:r>
          </a:p>
          <a:p>
            <a:pPr lvl="1"/>
            <a:r>
              <a:rPr lang="en-GB" dirty="0"/>
              <a:t>Assessment Specification Form</a:t>
            </a:r>
          </a:p>
          <a:p>
            <a:pPr marL="205740" lvl="1" indent="0">
              <a:buNone/>
            </a:pPr>
            <a:r>
              <a:rPr lang="en-GB" sz="1950" b="1" dirty="0"/>
              <a:t>Lecture 4</a:t>
            </a:r>
          </a:p>
          <a:p>
            <a:pPr lvl="1"/>
            <a:r>
              <a:rPr lang="en-GB" u="sng" dirty="0"/>
              <a:t>Mental Health, Wellbeing and ACE’s.</a:t>
            </a:r>
          </a:p>
          <a:p>
            <a:pPr lvl="1"/>
            <a:endParaRPr lang="en-GB" dirty="0"/>
          </a:p>
          <a:p>
            <a:r>
              <a:rPr lang="en-GB" dirty="0"/>
              <a:t>XMAS BREAK – some reading placed on Moodle for you to read </a:t>
            </a:r>
            <a:r>
              <a:rPr lang="en-GB" b="1" dirty="0"/>
              <a:t>in addition to your own reading around the subject area. </a:t>
            </a:r>
          </a:p>
          <a:p>
            <a:pPr lvl="1"/>
            <a:endParaRPr lang="en-GB" dirty="0"/>
          </a:p>
          <a:p>
            <a:pPr lvl="1"/>
            <a:endParaRPr lang="en-GB" dirty="0"/>
          </a:p>
          <a:p>
            <a:pPr lvl="1"/>
            <a:endParaRPr lang="en-GB" dirty="0"/>
          </a:p>
          <a:p>
            <a:pPr marL="205740" lvl="1" indent="0">
              <a:buNone/>
            </a:pPr>
            <a:endParaRPr lang="en-GB" dirty="0"/>
          </a:p>
        </p:txBody>
      </p:sp>
    </p:spTree>
    <p:extLst>
      <p:ext uri="{BB962C8B-B14F-4D97-AF65-F5344CB8AC3E}">
        <p14:creationId xmlns:p14="http://schemas.microsoft.com/office/powerpoint/2010/main" val="2454535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5000" y="44625"/>
            <a:ext cx="8234215" cy="1080119"/>
          </a:xfrm>
        </p:spPr>
        <p:txBody>
          <a:bodyPr>
            <a:noAutofit/>
          </a:bodyPr>
          <a:lstStyle/>
          <a:p>
            <a:r>
              <a:rPr lang="en-GB" sz="2700" dirty="0"/>
              <a:t>Module Overview </a:t>
            </a:r>
            <a:br>
              <a:rPr lang="en-GB" sz="2700" dirty="0"/>
            </a:br>
            <a:r>
              <a:rPr lang="en-GB" sz="2700" dirty="0"/>
              <a:t>What to expect </a:t>
            </a:r>
          </a:p>
        </p:txBody>
      </p:sp>
      <p:sp>
        <p:nvSpPr>
          <p:cNvPr id="3" name="Content Placeholder 2"/>
          <p:cNvSpPr>
            <a:spLocks noGrp="1"/>
          </p:cNvSpPr>
          <p:nvPr>
            <p:ph idx="1"/>
          </p:nvPr>
        </p:nvSpPr>
        <p:spPr>
          <a:xfrm>
            <a:off x="345031" y="836712"/>
            <a:ext cx="8340350" cy="4968552"/>
          </a:xfrm>
        </p:spPr>
        <p:txBody>
          <a:bodyPr>
            <a:normAutofit fontScale="77500" lnSpcReduction="20000"/>
          </a:bodyPr>
          <a:lstStyle/>
          <a:p>
            <a:pPr marL="0" indent="0">
              <a:buNone/>
            </a:pPr>
            <a:r>
              <a:rPr lang="en-GB" sz="2400" dirty="0"/>
              <a:t>   </a:t>
            </a:r>
          </a:p>
          <a:p>
            <a:pPr marL="0" indent="0">
              <a:buNone/>
            </a:pPr>
            <a:r>
              <a:rPr lang="en-GB" sz="3000" dirty="0"/>
              <a:t>Lecture  5 (6/1/25)</a:t>
            </a:r>
          </a:p>
          <a:p>
            <a:r>
              <a:rPr lang="en-GB" sz="3000" dirty="0"/>
              <a:t>Individual Tutorials by appointment on Teams to discuss your ideas for the 30-minute session.     </a:t>
            </a:r>
          </a:p>
          <a:p>
            <a:pPr marL="0" indent="0">
              <a:buNone/>
            </a:pPr>
            <a:endParaRPr lang="en-GB" sz="3000" dirty="0"/>
          </a:p>
          <a:p>
            <a:pPr marL="0" indent="0">
              <a:buNone/>
            </a:pPr>
            <a:r>
              <a:rPr lang="en-GB" sz="3000" dirty="0"/>
              <a:t>Lecture 6 (9/1/25)</a:t>
            </a:r>
          </a:p>
          <a:p>
            <a:r>
              <a:rPr lang="en-GB" sz="3000" dirty="0"/>
              <a:t>Issue Based Session (1) Self Harm and how to Respond as a Practitioner and Individual Tutorials By Appointment to discuss your Session.</a:t>
            </a:r>
          </a:p>
          <a:p>
            <a:pPr marL="0" indent="0">
              <a:buNone/>
            </a:pPr>
            <a:endParaRPr lang="en-GB" sz="3000" dirty="0"/>
          </a:p>
          <a:p>
            <a:pPr marL="0" indent="0">
              <a:buNone/>
            </a:pPr>
            <a:r>
              <a:rPr lang="en-GB" sz="3000" dirty="0"/>
              <a:t>Lecture 7 (13/1/25)</a:t>
            </a:r>
          </a:p>
          <a:p>
            <a:pPr lvl="1"/>
            <a:r>
              <a:rPr lang="en-GB" sz="3000" dirty="0"/>
              <a:t>Application of Practice 30-minute session.</a:t>
            </a:r>
          </a:p>
          <a:p>
            <a:pPr lvl="1"/>
            <a:r>
              <a:rPr lang="en-GB" sz="3000" dirty="0"/>
              <a:t>Group 1 9am – 12.00pm</a:t>
            </a:r>
          </a:p>
          <a:p>
            <a:pPr lvl="1"/>
            <a:r>
              <a:rPr lang="en-GB" sz="3000" dirty="0"/>
              <a:t>Group 2 1pm – 2pm</a:t>
            </a:r>
          </a:p>
          <a:p>
            <a:pPr lvl="1"/>
            <a:endParaRPr lang="en-GB" sz="1800" dirty="0"/>
          </a:p>
          <a:p>
            <a:pPr lvl="1"/>
            <a:endParaRPr lang="en-GB" sz="2000" dirty="0"/>
          </a:p>
        </p:txBody>
      </p:sp>
    </p:spTree>
    <p:extLst>
      <p:ext uri="{BB962C8B-B14F-4D97-AF65-F5344CB8AC3E}">
        <p14:creationId xmlns:p14="http://schemas.microsoft.com/office/powerpoint/2010/main" val="2161604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5D198-DEE6-4B46-B3C1-FC494F0709B7}"/>
              </a:ext>
            </a:extLst>
          </p:cNvPr>
          <p:cNvSpPr>
            <a:spLocks noGrp="1"/>
          </p:cNvSpPr>
          <p:nvPr>
            <p:ph type="title"/>
          </p:nvPr>
        </p:nvSpPr>
        <p:spPr>
          <a:xfrm>
            <a:off x="85192" y="188640"/>
            <a:ext cx="8430158" cy="1936626"/>
          </a:xfrm>
        </p:spPr>
        <p:txBody>
          <a:bodyPr>
            <a:normAutofit/>
          </a:bodyPr>
          <a:lstStyle/>
          <a:p>
            <a:r>
              <a:rPr lang="en-GB" sz="3000" dirty="0"/>
              <a:t>Groups 13/1/25</a:t>
            </a:r>
            <a:br>
              <a:rPr lang="en-GB" dirty="0"/>
            </a:br>
            <a:endParaRPr lang="en-GB" dirty="0"/>
          </a:p>
        </p:txBody>
      </p:sp>
      <p:sp>
        <p:nvSpPr>
          <p:cNvPr id="3" name="Content Placeholder 2">
            <a:extLst>
              <a:ext uri="{FF2B5EF4-FFF2-40B4-BE49-F238E27FC236}">
                <a16:creationId xmlns:a16="http://schemas.microsoft.com/office/drawing/2014/main" id="{BEBDD9AD-A924-440E-ACB4-E0AB1E3B5997}"/>
              </a:ext>
            </a:extLst>
          </p:cNvPr>
          <p:cNvSpPr>
            <a:spLocks noGrp="1"/>
          </p:cNvSpPr>
          <p:nvPr>
            <p:ph idx="1"/>
          </p:nvPr>
        </p:nvSpPr>
        <p:spPr>
          <a:xfrm>
            <a:off x="509026" y="1484784"/>
            <a:ext cx="7886699" cy="3640613"/>
          </a:xfrm>
        </p:spPr>
        <p:txBody>
          <a:bodyPr>
            <a:normAutofit/>
          </a:bodyPr>
          <a:lstStyle/>
          <a:p>
            <a:r>
              <a:rPr lang="en-GB" sz="2400" dirty="0"/>
              <a:t>Group 1 	9.00 - 12.00</a:t>
            </a:r>
          </a:p>
          <a:p>
            <a:pPr lvl="1"/>
            <a:r>
              <a:rPr lang="en-GB" sz="2000" dirty="0"/>
              <a:t>Student 1</a:t>
            </a:r>
          </a:p>
          <a:p>
            <a:pPr lvl="1"/>
            <a:r>
              <a:rPr lang="en-GB" sz="2000" dirty="0"/>
              <a:t>Student 2</a:t>
            </a:r>
          </a:p>
          <a:p>
            <a:pPr lvl="1"/>
            <a:r>
              <a:rPr lang="en-GB" sz="2000" dirty="0"/>
              <a:t>Student 3</a:t>
            </a:r>
          </a:p>
          <a:p>
            <a:pPr lvl="1"/>
            <a:r>
              <a:rPr lang="en-GB" sz="2000" dirty="0"/>
              <a:t>Student 4</a:t>
            </a:r>
            <a:endParaRPr lang="en-GB" sz="2400" dirty="0"/>
          </a:p>
          <a:p>
            <a:r>
              <a:rPr lang="en-GB" sz="2400" dirty="0"/>
              <a:t>Group 2 	1-2pm</a:t>
            </a:r>
          </a:p>
          <a:p>
            <a:pPr lvl="1"/>
            <a:r>
              <a:rPr lang="en-GB" sz="2000" dirty="0"/>
              <a:t>Student 1</a:t>
            </a:r>
          </a:p>
          <a:p>
            <a:pPr lvl="1"/>
            <a:r>
              <a:rPr lang="en-GB" sz="2000" dirty="0"/>
              <a:t>Student 2</a:t>
            </a:r>
          </a:p>
          <a:p>
            <a:pPr lvl="1"/>
            <a:r>
              <a:rPr lang="en-GB" sz="2000" dirty="0"/>
              <a:t>Student 3</a:t>
            </a:r>
          </a:p>
          <a:p>
            <a:pPr lvl="1"/>
            <a:endParaRPr lang="en-GB" sz="1400" dirty="0"/>
          </a:p>
        </p:txBody>
      </p:sp>
    </p:spTree>
    <p:extLst>
      <p:ext uri="{BB962C8B-B14F-4D97-AF65-F5344CB8AC3E}">
        <p14:creationId xmlns:p14="http://schemas.microsoft.com/office/powerpoint/2010/main" val="27228774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D606E-FD47-4576-8F2B-8687AF5112B0}"/>
              </a:ext>
            </a:extLst>
          </p:cNvPr>
          <p:cNvSpPr>
            <a:spLocks noGrp="1"/>
          </p:cNvSpPr>
          <p:nvPr>
            <p:ph type="title"/>
          </p:nvPr>
        </p:nvSpPr>
        <p:spPr/>
        <p:txBody>
          <a:bodyPr>
            <a:normAutofit/>
          </a:bodyPr>
          <a:lstStyle/>
          <a:p>
            <a:r>
              <a:rPr lang="en-GB" dirty="0"/>
              <a:t>Module Overview </a:t>
            </a:r>
            <a:br>
              <a:rPr lang="en-GB" dirty="0"/>
            </a:br>
            <a:r>
              <a:rPr lang="en-GB" dirty="0"/>
              <a:t>What to expect </a:t>
            </a:r>
          </a:p>
        </p:txBody>
      </p:sp>
      <p:sp>
        <p:nvSpPr>
          <p:cNvPr id="3" name="Content Placeholder 2">
            <a:extLst>
              <a:ext uri="{FF2B5EF4-FFF2-40B4-BE49-F238E27FC236}">
                <a16:creationId xmlns:a16="http://schemas.microsoft.com/office/drawing/2014/main" id="{003EBE57-2632-42EB-A9A2-03E3C3F27E55}"/>
              </a:ext>
            </a:extLst>
          </p:cNvPr>
          <p:cNvSpPr>
            <a:spLocks noGrp="1"/>
          </p:cNvSpPr>
          <p:nvPr>
            <p:ph idx="1"/>
          </p:nvPr>
        </p:nvSpPr>
        <p:spPr/>
        <p:txBody>
          <a:bodyPr/>
          <a:lstStyle/>
          <a:p>
            <a:r>
              <a:rPr lang="en-GB" dirty="0"/>
              <a:t>Lecture 8 –  (Online)</a:t>
            </a:r>
          </a:p>
          <a:p>
            <a:pPr lvl="1"/>
            <a:r>
              <a:rPr lang="en-GB" dirty="0"/>
              <a:t>Session Feedback – individual tutorials by appointment.</a:t>
            </a:r>
          </a:p>
        </p:txBody>
      </p:sp>
    </p:spTree>
    <p:extLst>
      <p:ext uri="{BB962C8B-B14F-4D97-AF65-F5344CB8AC3E}">
        <p14:creationId xmlns:p14="http://schemas.microsoft.com/office/powerpoint/2010/main" val="12424776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8648560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Adolescent Development – a reminder!</a:t>
            </a:r>
          </a:p>
        </p:txBody>
      </p:sp>
      <p:sp>
        <p:nvSpPr>
          <p:cNvPr id="3" name="Content Placeholder 2"/>
          <p:cNvSpPr>
            <a:spLocks noGrp="1"/>
          </p:cNvSpPr>
          <p:nvPr>
            <p:ph idx="1"/>
          </p:nvPr>
        </p:nvSpPr>
        <p:spPr>
          <a:xfrm>
            <a:off x="628650" y="1951975"/>
            <a:ext cx="7886700" cy="3096749"/>
          </a:xfrm>
        </p:spPr>
        <p:txBody>
          <a:bodyPr>
            <a:normAutofit fontScale="77500" lnSpcReduction="20000"/>
          </a:bodyPr>
          <a:lstStyle/>
          <a:p>
            <a:endParaRPr lang="en-GB" dirty="0"/>
          </a:p>
          <a:p>
            <a:r>
              <a:rPr lang="en-GB" dirty="0"/>
              <a:t>The period of adolescence is referred to as the transition from childhood to adulthood. During this stage of development a young person will move from dependency to interdependency and move towards autonomy and maturity. </a:t>
            </a:r>
          </a:p>
          <a:p>
            <a:r>
              <a:rPr lang="en-GB" dirty="0"/>
              <a:t>However young people face many challenges during this stage of development and several influencing factors such as puberty, socio-economic background, the family and unemployment will contribute to the young person’s experience of adolescence development. </a:t>
            </a:r>
          </a:p>
        </p:txBody>
      </p:sp>
    </p:spTree>
    <p:extLst>
      <p:ext uri="{BB962C8B-B14F-4D97-AF65-F5344CB8AC3E}">
        <p14:creationId xmlns:p14="http://schemas.microsoft.com/office/powerpoint/2010/main" val="5431518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1500" y="1131094"/>
            <a:ext cx="8293850" cy="480110"/>
          </a:xfrm>
        </p:spPr>
        <p:txBody>
          <a:bodyPr>
            <a:normAutofit fontScale="90000"/>
          </a:bodyPr>
          <a:lstStyle/>
          <a:p>
            <a:r>
              <a:rPr lang="en-GB" dirty="0"/>
              <a:t>Adolescent Development</a:t>
            </a:r>
          </a:p>
        </p:txBody>
      </p:sp>
      <p:sp>
        <p:nvSpPr>
          <p:cNvPr id="3" name="Content Placeholder 2"/>
          <p:cNvSpPr>
            <a:spLocks noGrp="1"/>
          </p:cNvSpPr>
          <p:nvPr>
            <p:ph idx="1"/>
          </p:nvPr>
        </p:nvSpPr>
        <p:spPr>
          <a:xfrm>
            <a:off x="628650" y="1883821"/>
            <a:ext cx="7886700" cy="3606152"/>
          </a:xfrm>
        </p:spPr>
        <p:txBody>
          <a:bodyPr>
            <a:normAutofit fontScale="92500" lnSpcReduction="20000"/>
          </a:bodyPr>
          <a:lstStyle/>
          <a:p>
            <a:r>
              <a:rPr lang="en-GB" dirty="0"/>
              <a:t>Many young people navigate their way through adolescence without anxiety and conflict or severe problem behaviours. </a:t>
            </a:r>
          </a:p>
          <a:p>
            <a:r>
              <a:rPr lang="en-GB" dirty="0"/>
              <a:t>However for some young people this transition proves more challenging as they confront the physiological, biological, psychological and social changes inherent of this period (</a:t>
            </a:r>
            <a:r>
              <a:rPr lang="en-GB" dirty="0" err="1"/>
              <a:t>Geldard</a:t>
            </a:r>
            <a:r>
              <a:rPr lang="en-GB" dirty="0"/>
              <a:t> &amp; </a:t>
            </a:r>
            <a:r>
              <a:rPr lang="en-GB" dirty="0" err="1"/>
              <a:t>Geldard</a:t>
            </a:r>
            <a:r>
              <a:rPr lang="en-GB" dirty="0"/>
              <a:t> 2004, p. 4). </a:t>
            </a:r>
          </a:p>
          <a:p>
            <a:r>
              <a:rPr lang="en-GB" dirty="0"/>
              <a:t>The changes adolescents experience during this stage are multi-dimensional and involve a gradual transformation of the person as a child into a new person as an adult (</a:t>
            </a:r>
            <a:r>
              <a:rPr lang="en-GB" dirty="0" err="1"/>
              <a:t>Geldard</a:t>
            </a:r>
            <a:r>
              <a:rPr lang="en-GB" dirty="0"/>
              <a:t> &amp; </a:t>
            </a:r>
            <a:r>
              <a:rPr lang="en-GB" dirty="0" err="1"/>
              <a:t>Geldard</a:t>
            </a:r>
            <a:r>
              <a:rPr lang="en-GB" dirty="0"/>
              <a:t> 2004, p. 4).  </a:t>
            </a:r>
          </a:p>
          <a:p>
            <a:pPr marL="0" indent="0">
              <a:buNone/>
            </a:pPr>
            <a:endParaRPr lang="en-GB" dirty="0"/>
          </a:p>
        </p:txBody>
      </p:sp>
    </p:spTree>
    <p:extLst>
      <p:ext uri="{BB962C8B-B14F-4D97-AF65-F5344CB8AC3E}">
        <p14:creationId xmlns:p14="http://schemas.microsoft.com/office/powerpoint/2010/main" val="40830399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2616" y="1131095"/>
            <a:ext cx="8242734" cy="509928"/>
          </a:xfrm>
        </p:spPr>
        <p:txBody>
          <a:bodyPr>
            <a:normAutofit fontScale="90000"/>
          </a:bodyPr>
          <a:lstStyle/>
          <a:p>
            <a:r>
              <a:rPr lang="en-GB" dirty="0"/>
              <a:t>Adolescent Development</a:t>
            </a:r>
          </a:p>
        </p:txBody>
      </p:sp>
      <p:sp>
        <p:nvSpPr>
          <p:cNvPr id="3" name="Content Placeholder 2"/>
          <p:cNvSpPr>
            <a:spLocks noGrp="1"/>
          </p:cNvSpPr>
          <p:nvPr>
            <p:ph idx="1"/>
          </p:nvPr>
        </p:nvSpPr>
        <p:spPr>
          <a:xfrm>
            <a:off x="628650" y="1845484"/>
            <a:ext cx="7886700" cy="2994518"/>
          </a:xfrm>
        </p:spPr>
        <p:txBody>
          <a:bodyPr>
            <a:normAutofit fontScale="62500" lnSpcReduction="20000"/>
          </a:bodyPr>
          <a:lstStyle/>
          <a:p>
            <a:r>
              <a:rPr lang="en-GB" dirty="0"/>
              <a:t>According to Lerner (2002, p. 180) the transitions that young people undergo during adolescence are linked to changes that occur in the adolescent’s environment, particularly the family, the peer group, the community and the school. </a:t>
            </a:r>
          </a:p>
          <a:p>
            <a:r>
              <a:rPr lang="en-GB" dirty="0"/>
              <a:t>These structures within society and the impact on young people, and their community and the role of youth work is fundamental to adolescent development.</a:t>
            </a:r>
          </a:p>
          <a:p>
            <a:r>
              <a:rPr lang="en-GB" dirty="0"/>
              <a:t>This transitional stage has often been referred to as a time of stress and tension and is thought of as a difficult time. </a:t>
            </a:r>
          </a:p>
          <a:p>
            <a:r>
              <a:rPr lang="en-GB" dirty="0"/>
              <a:t>It is therefore of utmost significance for professionals working with young people to gain a better understanding of the nature of adolescent development and the factors that influence their development. </a:t>
            </a:r>
          </a:p>
        </p:txBody>
      </p:sp>
    </p:spTree>
    <p:extLst>
      <p:ext uri="{BB962C8B-B14F-4D97-AF65-F5344CB8AC3E}">
        <p14:creationId xmlns:p14="http://schemas.microsoft.com/office/powerpoint/2010/main" val="27879921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What’s it like being a teenager?</a:t>
            </a:r>
          </a:p>
        </p:txBody>
      </p:sp>
      <p:sp>
        <p:nvSpPr>
          <p:cNvPr id="3" name="Content Placeholder 2"/>
          <p:cNvSpPr>
            <a:spLocks noGrp="1"/>
          </p:cNvSpPr>
          <p:nvPr>
            <p:ph idx="1"/>
          </p:nvPr>
        </p:nvSpPr>
        <p:spPr/>
        <p:txBody>
          <a:bodyPr/>
          <a:lstStyle/>
          <a:p>
            <a:r>
              <a:rPr lang="en-GB" dirty="0"/>
              <a:t>What are the factors that influence adolescent development?</a:t>
            </a:r>
          </a:p>
          <a:p>
            <a:endParaRPr lang="en-GB" dirty="0"/>
          </a:p>
          <a:p>
            <a:r>
              <a:rPr lang="en-GB" dirty="0"/>
              <a:t>Discussion and sharing of practice</a:t>
            </a:r>
          </a:p>
        </p:txBody>
      </p:sp>
    </p:spTree>
    <p:extLst>
      <p:ext uri="{BB962C8B-B14F-4D97-AF65-F5344CB8AC3E}">
        <p14:creationId xmlns:p14="http://schemas.microsoft.com/office/powerpoint/2010/main" val="33387273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905" y="44624"/>
            <a:ext cx="8336446" cy="1346854"/>
          </a:xfrm>
        </p:spPr>
        <p:txBody>
          <a:bodyPr>
            <a:normAutofit/>
          </a:bodyPr>
          <a:lstStyle/>
          <a:p>
            <a:r>
              <a:rPr lang="en-GB" sz="2700" dirty="0"/>
              <a:t>Factors that influence adolescent development – 30 minutes.</a:t>
            </a:r>
          </a:p>
        </p:txBody>
      </p:sp>
      <p:sp>
        <p:nvSpPr>
          <p:cNvPr id="3" name="Content Placeholder 2"/>
          <p:cNvSpPr>
            <a:spLocks noGrp="1"/>
          </p:cNvSpPr>
          <p:nvPr>
            <p:ph idx="1"/>
          </p:nvPr>
        </p:nvSpPr>
        <p:spPr>
          <a:xfrm>
            <a:off x="35496" y="1340769"/>
            <a:ext cx="8712968" cy="4824536"/>
          </a:xfrm>
        </p:spPr>
        <p:txBody>
          <a:bodyPr>
            <a:normAutofit/>
          </a:bodyPr>
          <a:lstStyle/>
          <a:p>
            <a:r>
              <a:rPr lang="en-GB" dirty="0"/>
              <a:t>Group Task and Comfort Break</a:t>
            </a:r>
          </a:p>
          <a:p>
            <a:pPr lvl="1"/>
            <a:r>
              <a:rPr lang="en-GB" dirty="0"/>
              <a:t>In small groups discuss some examples of your youth work practice in which you have benefitted by your enhanced knowledge of adolescent psychology. In other words how has psychology supported you whilst working with a young person or a group of young people.</a:t>
            </a:r>
          </a:p>
          <a:p>
            <a:pPr lvl="2"/>
            <a:r>
              <a:rPr lang="en-GB" dirty="0"/>
              <a:t>For example way’s in which psychology has influenced my practice in the past are</a:t>
            </a:r>
          </a:p>
          <a:p>
            <a:pPr lvl="3"/>
            <a:r>
              <a:rPr lang="en-GB" dirty="0"/>
              <a:t>Understanding  cognitive/biological development for example, young people’s ability to make eye-contact, risk taking behaviour, their ability to read facial expressions.</a:t>
            </a:r>
          </a:p>
          <a:p>
            <a:pPr lvl="3"/>
            <a:r>
              <a:rPr lang="en-GB" dirty="0"/>
              <a:t>Financial stress placed on families and finding alternative ways in supporting young people to attend clubs and projects.</a:t>
            </a:r>
          </a:p>
          <a:p>
            <a:pPr lvl="3"/>
            <a:r>
              <a:rPr lang="en-GB" dirty="0"/>
              <a:t>Eating Disorders and puberty</a:t>
            </a:r>
          </a:p>
          <a:p>
            <a:pPr lvl="2"/>
            <a:endParaRPr lang="en-GB" dirty="0"/>
          </a:p>
          <a:p>
            <a:endParaRPr lang="en-GB" dirty="0"/>
          </a:p>
          <a:p>
            <a:pPr lvl="1"/>
            <a:endParaRPr lang="en-GB" dirty="0"/>
          </a:p>
        </p:txBody>
      </p:sp>
    </p:spTree>
    <p:extLst>
      <p:ext uri="{BB962C8B-B14F-4D97-AF65-F5344CB8AC3E}">
        <p14:creationId xmlns:p14="http://schemas.microsoft.com/office/powerpoint/2010/main" val="41501927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Feedback</a:t>
            </a:r>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25432495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18F4D-8001-CB5B-BFE8-F49C30DCD366}"/>
              </a:ext>
            </a:extLst>
          </p:cNvPr>
          <p:cNvSpPr>
            <a:spLocks noGrp="1"/>
          </p:cNvSpPr>
          <p:nvPr>
            <p:ph type="title"/>
          </p:nvPr>
        </p:nvSpPr>
        <p:spPr/>
        <p:txBody>
          <a:bodyPr/>
          <a:lstStyle/>
          <a:p>
            <a:r>
              <a:rPr lang="en-GB" dirty="0"/>
              <a:t>Lunch?</a:t>
            </a:r>
          </a:p>
        </p:txBody>
      </p:sp>
      <p:sp>
        <p:nvSpPr>
          <p:cNvPr id="3" name="Content Placeholder 2">
            <a:extLst>
              <a:ext uri="{FF2B5EF4-FFF2-40B4-BE49-F238E27FC236}">
                <a16:creationId xmlns:a16="http://schemas.microsoft.com/office/drawing/2014/main" id="{5EAE6592-2A52-145A-0747-7F95AAAC695C}"/>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5111310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1E0BD-FE15-43D0-AD50-4321F6DCBCD9}"/>
              </a:ext>
            </a:extLst>
          </p:cNvPr>
          <p:cNvSpPr>
            <a:spLocks noGrp="1"/>
          </p:cNvSpPr>
          <p:nvPr>
            <p:ph type="title"/>
          </p:nvPr>
        </p:nvSpPr>
        <p:spPr>
          <a:xfrm>
            <a:off x="102231" y="1131094"/>
            <a:ext cx="8413119" cy="548264"/>
          </a:xfrm>
        </p:spPr>
        <p:txBody>
          <a:bodyPr>
            <a:normAutofit/>
          </a:bodyPr>
          <a:lstStyle/>
          <a:p>
            <a:r>
              <a:rPr lang="en-GB" sz="3000" dirty="0"/>
              <a:t>Meet One Family in Wales</a:t>
            </a:r>
          </a:p>
        </p:txBody>
      </p:sp>
      <p:sp>
        <p:nvSpPr>
          <p:cNvPr id="3" name="Content Placeholder 2">
            <a:extLst>
              <a:ext uri="{FF2B5EF4-FFF2-40B4-BE49-F238E27FC236}">
                <a16:creationId xmlns:a16="http://schemas.microsoft.com/office/drawing/2014/main" id="{A515D13A-26D4-4F3F-A3E4-B9207CFA8AD9}"/>
              </a:ext>
            </a:extLst>
          </p:cNvPr>
          <p:cNvSpPr>
            <a:spLocks noGrp="1"/>
          </p:cNvSpPr>
          <p:nvPr>
            <p:ph idx="1"/>
          </p:nvPr>
        </p:nvSpPr>
        <p:spPr>
          <a:xfrm>
            <a:off x="628650" y="1956234"/>
            <a:ext cx="8163221" cy="2926364"/>
          </a:xfrm>
        </p:spPr>
        <p:txBody>
          <a:bodyPr>
            <a:normAutofit fontScale="85000" lnSpcReduction="20000"/>
          </a:bodyPr>
          <a:lstStyle/>
          <a:p>
            <a:r>
              <a:rPr lang="en-GB" dirty="0"/>
              <a:t>Watch the documentary, and identify the challenges facing the young people, the family and the community.</a:t>
            </a:r>
          </a:p>
          <a:p>
            <a:endParaRPr lang="en-GB" dirty="0"/>
          </a:p>
          <a:p>
            <a:r>
              <a:rPr lang="en-GB" dirty="0"/>
              <a:t>Make notes on your professional observations and consider how these will impact the young people initially (short term), and with their future development (long term).</a:t>
            </a:r>
          </a:p>
          <a:p>
            <a:endParaRPr lang="en-GB" dirty="0"/>
          </a:p>
          <a:p>
            <a:r>
              <a:rPr lang="en-GB" dirty="0"/>
              <a:t>Provide feedback on Thursday.</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2585255739"/>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docProps/app.xml><?xml version="1.0" encoding="utf-8"?>
<Properties xmlns="http://schemas.openxmlformats.org/officeDocument/2006/extended-properties" xmlns:vt="http://schemas.openxmlformats.org/officeDocument/2006/docPropsVTypes">
  <Template>Origin</Template>
  <TotalTime>943</TotalTime>
  <Words>1212</Words>
  <Application>Microsoft Office PowerPoint</Application>
  <PresentationFormat>On-screen Show (4:3)</PresentationFormat>
  <Paragraphs>118</Paragraphs>
  <Slides>21</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21</vt:i4>
      </vt:variant>
    </vt:vector>
  </HeadingPairs>
  <TitlesOfParts>
    <vt:vector size="27" baseType="lpstr">
      <vt:lpstr>Arial</vt:lpstr>
      <vt:lpstr>Calibri</vt:lpstr>
      <vt:lpstr>Calibri Light</vt:lpstr>
      <vt:lpstr>Times New Roman</vt:lpstr>
      <vt:lpstr>Holding PAge</vt:lpstr>
      <vt:lpstr>Accessible 2</vt:lpstr>
      <vt:lpstr>ECYW5004 Week 1</vt:lpstr>
      <vt:lpstr>Aim</vt:lpstr>
      <vt:lpstr>LEARNING OUTCOMES</vt:lpstr>
      <vt:lpstr>LEARNING OUTCOMES</vt:lpstr>
      <vt:lpstr>INDICATIVE CONTENT</vt:lpstr>
      <vt:lpstr>INDICATIVE CONTENT</vt:lpstr>
      <vt:lpstr>  ASSESSMENTS Assessment Component 1 – 100%    </vt:lpstr>
      <vt:lpstr>Module Overview  What to expect </vt:lpstr>
      <vt:lpstr>Module Overview  What to expect </vt:lpstr>
      <vt:lpstr>Module Overview  What to expect </vt:lpstr>
      <vt:lpstr>Groups 13/1/25 </vt:lpstr>
      <vt:lpstr>Module Overview  What to expect </vt:lpstr>
      <vt:lpstr>Any Questions?</vt:lpstr>
      <vt:lpstr>Adolescent Development – a reminder!</vt:lpstr>
      <vt:lpstr>Adolescent Development</vt:lpstr>
      <vt:lpstr>Adolescent Development</vt:lpstr>
      <vt:lpstr>What’s it like being a teenager?</vt:lpstr>
      <vt:lpstr>Factors that influence adolescent development – 30 minutes.</vt:lpstr>
      <vt:lpstr>Feedback</vt:lpstr>
      <vt:lpstr>Lunch?</vt:lpstr>
      <vt:lpstr>Meet One Family in Wales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 6013 Young People in Society</dc:title>
  <dc:creator>Administrator</dc:creator>
  <cp:lastModifiedBy>Alana Enoch</cp:lastModifiedBy>
  <cp:revision>52</cp:revision>
  <dcterms:created xsi:type="dcterms:W3CDTF">2015-09-21T14:15:27Z</dcterms:created>
  <dcterms:modified xsi:type="dcterms:W3CDTF">2024-09-11T10:03:52Z</dcterms:modified>
</cp:coreProperties>
</file>