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41"/>
  </p:notesMasterIdLst>
  <p:handoutMasterIdLst>
    <p:handoutMasterId r:id="rId42"/>
  </p:handoutMasterIdLst>
  <p:sldIdLst>
    <p:sldId id="418" r:id="rId3"/>
    <p:sldId id="434" r:id="rId4"/>
    <p:sldId id="695" r:id="rId5"/>
    <p:sldId id="410" r:id="rId6"/>
    <p:sldId id="397" r:id="rId7"/>
    <p:sldId id="476" r:id="rId8"/>
    <p:sldId id="477" r:id="rId9"/>
    <p:sldId id="411" r:id="rId10"/>
    <p:sldId id="649" r:id="rId11"/>
    <p:sldId id="648" r:id="rId12"/>
    <p:sldId id="475" r:id="rId13"/>
    <p:sldId id="486" r:id="rId14"/>
    <p:sldId id="461" r:id="rId15"/>
    <p:sldId id="650" r:id="rId16"/>
    <p:sldId id="473" r:id="rId17"/>
    <p:sldId id="690" r:id="rId18"/>
    <p:sldId id="691" r:id="rId19"/>
    <p:sldId id="449" r:id="rId20"/>
    <p:sldId id="388" r:id="rId21"/>
    <p:sldId id="646" r:id="rId22"/>
    <p:sldId id="645" r:id="rId23"/>
    <p:sldId id="436" r:id="rId24"/>
    <p:sldId id="471" r:id="rId25"/>
    <p:sldId id="655" r:id="rId26"/>
    <p:sldId id="342" r:id="rId27"/>
    <p:sldId id="654" r:id="rId28"/>
    <p:sldId id="651" r:id="rId29"/>
    <p:sldId id="624" r:id="rId30"/>
    <p:sldId id="693" r:id="rId31"/>
    <p:sldId id="653" r:id="rId32"/>
    <p:sldId id="416" r:id="rId33"/>
    <p:sldId id="417" r:id="rId34"/>
    <p:sldId id="602" r:id="rId35"/>
    <p:sldId id="453" r:id="rId36"/>
    <p:sldId id="656" r:id="rId37"/>
    <p:sldId id="657" r:id="rId38"/>
    <p:sldId id="407" r:id="rId39"/>
    <p:sldId id="414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B0B3DC-D95A-45AF-B8EC-29E757ECAA36}" v="2" dt="2026-09-13T00:40:49.8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3041" autoAdjust="0"/>
    <p:restoredTop sz="95260" autoAdjust="0"/>
  </p:normalViewPr>
  <p:slideViewPr>
    <p:cSldViewPr>
      <p:cViewPr varScale="1">
        <p:scale>
          <a:sx n="112" d="100"/>
          <a:sy n="112" d="100"/>
        </p:scale>
        <p:origin x="118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handoutMaster" Target="handoutMasters/handout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ableStyles" Target="tableStyles.xml"/><Relationship Id="rId20" Type="http://schemas.openxmlformats.org/officeDocument/2006/relationships/slide" Target="slides/slide18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DD05296E-8324-4DE2-93D8-42C1E1B0FB42}"/>
    <pc:docChg chg="addSld delSld modSld">
      <pc:chgData name="Vasilios Tavlaridis" userId="cf0f3e73-e183-4ecf-9d20-cf90aae84965" providerId="ADAL" clId="{DD05296E-8324-4DE2-93D8-42C1E1B0FB42}" dt="2026-09-13T00:40:56.439" v="12" actId="47"/>
      <pc:docMkLst>
        <pc:docMk/>
      </pc:docMkLst>
      <pc:sldChg chg="add">
        <pc:chgData name="Vasilios Tavlaridis" userId="cf0f3e73-e183-4ecf-9d20-cf90aae84965" providerId="ADAL" clId="{DD05296E-8324-4DE2-93D8-42C1E1B0FB42}" dt="2026-09-12T23:59:49.080" v="0"/>
        <pc:sldMkLst>
          <pc:docMk/>
          <pc:sldMk cId="2643566391" sldId="407"/>
        </pc:sldMkLst>
      </pc:sldChg>
      <pc:sldChg chg="del">
        <pc:chgData name="Vasilios Tavlaridis" userId="cf0f3e73-e183-4ecf-9d20-cf90aae84965" providerId="ADAL" clId="{DD05296E-8324-4DE2-93D8-42C1E1B0FB42}" dt="2026-09-12T23:59:59.564" v="1" actId="47"/>
        <pc:sldMkLst>
          <pc:docMk/>
          <pc:sldMk cId="751301030" sldId="551"/>
        </pc:sldMkLst>
      </pc:sldChg>
      <pc:sldChg chg="modSp mod">
        <pc:chgData name="Vasilios Tavlaridis" userId="cf0f3e73-e183-4ecf-9d20-cf90aae84965" providerId="ADAL" clId="{DD05296E-8324-4DE2-93D8-42C1E1B0FB42}" dt="2026-09-13T00:04:13.781" v="10" actId="20577"/>
        <pc:sldMkLst>
          <pc:docMk/>
          <pc:sldMk cId="1613890864" sldId="656"/>
        </pc:sldMkLst>
        <pc:spChg chg="mod">
          <ac:chgData name="Vasilios Tavlaridis" userId="cf0f3e73-e183-4ecf-9d20-cf90aae84965" providerId="ADAL" clId="{DD05296E-8324-4DE2-93D8-42C1E1B0FB42}" dt="2026-09-13T00:04:13.781" v="10" actId="20577"/>
          <ac:spMkLst>
            <pc:docMk/>
            <pc:sldMk cId="1613890864" sldId="656"/>
            <ac:spMk id="3" creationId="{53642003-F85B-8E46-BFEC-6FAD1FF9DE04}"/>
          </ac:spMkLst>
        </pc:spChg>
      </pc:sldChg>
      <pc:sldChg chg="add del">
        <pc:chgData name="Vasilios Tavlaridis" userId="cf0f3e73-e183-4ecf-9d20-cf90aae84965" providerId="ADAL" clId="{DD05296E-8324-4DE2-93D8-42C1E1B0FB42}" dt="2026-09-13T00:40:56.439" v="12" actId="47"/>
        <pc:sldMkLst>
          <pc:docMk/>
          <pc:sldMk cId="826257448" sldId="66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763603-93CB-4F95-992E-9584AD25FE28}" type="doc">
      <dgm:prSet loTypeId="urn:microsoft.com/office/officeart/2005/8/layout/venn2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F5C949F-C6D4-4122-ACF2-F322D7F27868}">
      <dgm:prSet phldrT="[Text]" custT="1"/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2000" b="1" dirty="0"/>
            <a:t>Situational factors</a:t>
          </a:r>
        </a:p>
      </dgm:t>
    </dgm:pt>
    <dgm:pt modelId="{A56255AD-8D82-4AA3-B1B8-4503F40225CA}" type="parTrans" cxnId="{0E2AEF25-44CD-4057-8424-E1ADA0E9B2F1}">
      <dgm:prSet/>
      <dgm:spPr/>
      <dgm:t>
        <a:bodyPr/>
        <a:lstStyle/>
        <a:p>
          <a:endParaRPr lang="en-GB"/>
        </a:p>
      </dgm:t>
    </dgm:pt>
    <dgm:pt modelId="{8024A473-AC16-4358-9B8A-A0E2F46021CB}" type="sibTrans" cxnId="{0E2AEF25-44CD-4057-8424-E1ADA0E9B2F1}">
      <dgm:prSet/>
      <dgm:spPr/>
      <dgm:t>
        <a:bodyPr/>
        <a:lstStyle/>
        <a:p>
          <a:endParaRPr lang="en-GB"/>
        </a:p>
      </dgm:t>
    </dgm:pt>
    <dgm:pt modelId="{E98A57ED-3267-402A-92CE-6CE4AAADD192}">
      <dgm:prSet phldrT="[Text]"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2000" b="1" dirty="0"/>
        </a:p>
        <a:p>
          <a:r>
            <a:rPr lang="en-GB" sz="2000" b="1" dirty="0"/>
            <a:t>Cultures &amp; sub-cultures</a:t>
          </a:r>
        </a:p>
      </dgm:t>
    </dgm:pt>
    <dgm:pt modelId="{E51F1411-105E-4B05-8B17-E7F7A7A746A4}" type="parTrans" cxnId="{56434424-AB61-4369-B9E7-EBE76979ECB3}">
      <dgm:prSet/>
      <dgm:spPr/>
      <dgm:t>
        <a:bodyPr/>
        <a:lstStyle/>
        <a:p>
          <a:endParaRPr lang="en-GB"/>
        </a:p>
      </dgm:t>
    </dgm:pt>
    <dgm:pt modelId="{5AFD10E4-30ED-4A82-88E9-A2AF4233A6E5}" type="sibTrans" cxnId="{56434424-AB61-4369-B9E7-EBE76979ECB3}">
      <dgm:prSet/>
      <dgm:spPr/>
      <dgm:t>
        <a:bodyPr/>
        <a:lstStyle/>
        <a:p>
          <a:endParaRPr lang="en-GB"/>
        </a:p>
      </dgm:t>
    </dgm:pt>
    <dgm:pt modelId="{F1A52574-4623-4A83-BAC6-2FD036B16E2C}">
      <dgm:prSet phldrT="[Text]" custT="1"/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2000" b="1" dirty="0"/>
            <a:t>Personal character traits</a:t>
          </a:r>
        </a:p>
      </dgm:t>
    </dgm:pt>
    <dgm:pt modelId="{3A545B4C-9689-4B23-ABC7-E02333A6F054}" type="parTrans" cxnId="{50D5868A-AA08-4E52-92DE-901C342C9C4F}">
      <dgm:prSet/>
      <dgm:spPr/>
      <dgm:t>
        <a:bodyPr/>
        <a:lstStyle/>
        <a:p>
          <a:endParaRPr lang="en-GB"/>
        </a:p>
      </dgm:t>
    </dgm:pt>
    <dgm:pt modelId="{B995A79E-F364-4283-9DA8-2516439B37AB}" type="sibTrans" cxnId="{50D5868A-AA08-4E52-92DE-901C342C9C4F}">
      <dgm:prSet/>
      <dgm:spPr/>
      <dgm:t>
        <a:bodyPr/>
        <a:lstStyle/>
        <a:p>
          <a:endParaRPr lang="en-GB"/>
        </a:p>
      </dgm:t>
    </dgm:pt>
    <dgm:pt modelId="{6F7933F8-A85C-4070-862D-46BCB9E1A50A}" type="pres">
      <dgm:prSet presAssocID="{47763603-93CB-4F95-992E-9584AD25FE28}" presName="Name0" presStyleCnt="0">
        <dgm:presLayoutVars>
          <dgm:chMax val="7"/>
          <dgm:resizeHandles val="exact"/>
        </dgm:presLayoutVars>
      </dgm:prSet>
      <dgm:spPr/>
    </dgm:pt>
    <dgm:pt modelId="{6075A9E9-39D5-4F62-87D4-3D41554EF17A}" type="pres">
      <dgm:prSet presAssocID="{47763603-93CB-4F95-992E-9584AD25FE28}" presName="comp1" presStyleCnt="0"/>
      <dgm:spPr/>
    </dgm:pt>
    <dgm:pt modelId="{1BB22FEC-95F9-4125-94BE-C453835BE76B}" type="pres">
      <dgm:prSet presAssocID="{47763603-93CB-4F95-992E-9584AD25FE28}" presName="circle1" presStyleLbl="node1" presStyleIdx="0" presStyleCnt="3" custScaleX="100000" custScaleY="110723"/>
      <dgm:spPr/>
    </dgm:pt>
    <dgm:pt modelId="{378C9A5A-4339-4C0D-A6BE-E3FD1274BFC0}" type="pres">
      <dgm:prSet presAssocID="{47763603-93CB-4F95-992E-9584AD25FE28}" presName="c1text" presStyleLbl="node1" presStyleIdx="0" presStyleCnt="3">
        <dgm:presLayoutVars>
          <dgm:bulletEnabled val="1"/>
        </dgm:presLayoutVars>
      </dgm:prSet>
      <dgm:spPr/>
    </dgm:pt>
    <dgm:pt modelId="{C6D11421-28D8-4989-966F-6148EA3C6B4B}" type="pres">
      <dgm:prSet presAssocID="{47763603-93CB-4F95-992E-9584AD25FE28}" presName="comp2" presStyleCnt="0"/>
      <dgm:spPr/>
    </dgm:pt>
    <dgm:pt modelId="{B64F6AC8-D7E5-4ED2-9865-99B7BA70486C}" type="pres">
      <dgm:prSet presAssocID="{47763603-93CB-4F95-992E-9584AD25FE28}" presName="circle2" presStyleLbl="node1" presStyleIdx="1" presStyleCnt="3" custScaleX="114943" custScaleY="111998"/>
      <dgm:spPr/>
    </dgm:pt>
    <dgm:pt modelId="{55FA567D-FCF7-45DD-BF70-CD8323302F3D}" type="pres">
      <dgm:prSet presAssocID="{47763603-93CB-4F95-992E-9584AD25FE28}" presName="c2text" presStyleLbl="node1" presStyleIdx="1" presStyleCnt="3">
        <dgm:presLayoutVars>
          <dgm:bulletEnabled val="1"/>
        </dgm:presLayoutVars>
      </dgm:prSet>
      <dgm:spPr/>
    </dgm:pt>
    <dgm:pt modelId="{B245DA13-51E2-4CEE-AA26-11324D5ECEF6}" type="pres">
      <dgm:prSet presAssocID="{47763603-93CB-4F95-992E-9584AD25FE28}" presName="comp3" presStyleCnt="0"/>
      <dgm:spPr/>
    </dgm:pt>
    <dgm:pt modelId="{77F602F8-6DB0-48E8-AF95-EB67739F62CB}" type="pres">
      <dgm:prSet presAssocID="{47763603-93CB-4F95-992E-9584AD25FE28}" presName="circle3" presStyleLbl="node1" presStyleIdx="2" presStyleCnt="3" custScaleX="117241"/>
      <dgm:spPr/>
    </dgm:pt>
    <dgm:pt modelId="{65202D20-639A-4C60-9A5C-627D7EC177CA}" type="pres">
      <dgm:prSet presAssocID="{47763603-93CB-4F95-992E-9584AD25FE28}" presName="c3text" presStyleLbl="node1" presStyleIdx="2" presStyleCnt="3">
        <dgm:presLayoutVars>
          <dgm:bulletEnabled val="1"/>
        </dgm:presLayoutVars>
      </dgm:prSet>
      <dgm:spPr/>
    </dgm:pt>
  </dgm:ptLst>
  <dgm:cxnLst>
    <dgm:cxn modelId="{56434424-AB61-4369-B9E7-EBE76979ECB3}" srcId="{47763603-93CB-4F95-992E-9584AD25FE28}" destId="{E98A57ED-3267-402A-92CE-6CE4AAADD192}" srcOrd="1" destOrd="0" parTransId="{E51F1411-105E-4B05-8B17-E7F7A7A746A4}" sibTransId="{5AFD10E4-30ED-4A82-88E9-A2AF4233A6E5}"/>
    <dgm:cxn modelId="{0E2AEF25-44CD-4057-8424-E1ADA0E9B2F1}" srcId="{47763603-93CB-4F95-992E-9584AD25FE28}" destId="{4F5C949F-C6D4-4122-ACF2-F322D7F27868}" srcOrd="0" destOrd="0" parTransId="{A56255AD-8D82-4AA3-B1B8-4503F40225CA}" sibTransId="{8024A473-AC16-4358-9B8A-A0E2F46021CB}"/>
    <dgm:cxn modelId="{B87FCD39-2FFA-4680-AEBE-241057CFE407}" type="presOf" srcId="{F1A52574-4623-4A83-BAC6-2FD036B16E2C}" destId="{77F602F8-6DB0-48E8-AF95-EB67739F62CB}" srcOrd="0" destOrd="0" presId="urn:microsoft.com/office/officeart/2005/8/layout/venn2"/>
    <dgm:cxn modelId="{84D3184F-7910-4C81-A611-809CD38575E9}" type="presOf" srcId="{4F5C949F-C6D4-4122-ACF2-F322D7F27868}" destId="{1BB22FEC-95F9-4125-94BE-C453835BE76B}" srcOrd="0" destOrd="0" presId="urn:microsoft.com/office/officeart/2005/8/layout/venn2"/>
    <dgm:cxn modelId="{BE5DA25A-668D-48A9-9B5E-0762F5DB9E54}" type="presOf" srcId="{E98A57ED-3267-402A-92CE-6CE4AAADD192}" destId="{55FA567D-FCF7-45DD-BF70-CD8323302F3D}" srcOrd="1" destOrd="0" presId="urn:microsoft.com/office/officeart/2005/8/layout/venn2"/>
    <dgm:cxn modelId="{50D5868A-AA08-4E52-92DE-901C342C9C4F}" srcId="{47763603-93CB-4F95-992E-9584AD25FE28}" destId="{F1A52574-4623-4A83-BAC6-2FD036B16E2C}" srcOrd="2" destOrd="0" parTransId="{3A545B4C-9689-4B23-ABC7-E02333A6F054}" sibTransId="{B995A79E-F364-4283-9DA8-2516439B37AB}"/>
    <dgm:cxn modelId="{1D869C91-4758-4DA4-927C-5D50C27AE7FC}" type="presOf" srcId="{4F5C949F-C6D4-4122-ACF2-F322D7F27868}" destId="{378C9A5A-4339-4C0D-A6BE-E3FD1274BFC0}" srcOrd="1" destOrd="0" presId="urn:microsoft.com/office/officeart/2005/8/layout/venn2"/>
    <dgm:cxn modelId="{AA9BF09B-660D-48AA-9938-D2382E73FC97}" type="presOf" srcId="{E98A57ED-3267-402A-92CE-6CE4AAADD192}" destId="{B64F6AC8-D7E5-4ED2-9865-99B7BA70486C}" srcOrd="0" destOrd="0" presId="urn:microsoft.com/office/officeart/2005/8/layout/venn2"/>
    <dgm:cxn modelId="{DA1006BD-D079-44E1-9DEA-ACDE8E46A363}" type="presOf" srcId="{F1A52574-4623-4A83-BAC6-2FD036B16E2C}" destId="{65202D20-639A-4C60-9A5C-627D7EC177CA}" srcOrd="1" destOrd="0" presId="urn:microsoft.com/office/officeart/2005/8/layout/venn2"/>
    <dgm:cxn modelId="{AC5CCBC1-94B7-4411-AA91-543FE3714BA8}" type="presOf" srcId="{47763603-93CB-4F95-992E-9584AD25FE28}" destId="{6F7933F8-A85C-4070-862D-46BCB9E1A50A}" srcOrd="0" destOrd="0" presId="urn:microsoft.com/office/officeart/2005/8/layout/venn2"/>
    <dgm:cxn modelId="{A3AF904A-00C5-4A4E-BCBC-FF48ED97C6EC}" type="presParOf" srcId="{6F7933F8-A85C-4070-862D-46BCB9E1A50A}" destId="{6075A9E9-39D5-4F62-87D4-3D41554EF17A}" srcOrd="0" destOrd="0" presId="urn:microsoft.com/office/officeart/2005/8/layout/venn2"/>
    <dgm:cxn modelId="{E814BD46-1497-4736-B718-70DDCF300E59}" type="presParOf" srcId="{6075A9E9-39D5-4F62-87D4-3D41554EF17A}" destId="{1BB22FEC-95F9-4125-94BE-C453835BE76B}" srcOrd="0" destOrd="0" presId="urn:microsoft.com/office/officeart/2005/8/layout/venn2"/>
    <dgm:cxn modelId="{645B0510-E3F8-4230-AF67-99D1FC115A85}" type="presParOf" srcId="{6075A9E9-39D5-4F62-87D4-3D41554EF17A}" destId="{378C9A5A-4339-4C0D-A6BE-E3FD1274BFC0}" srcOrd="1" destOrd="0" presId="urn:microsoft.com/office/officeart/2005/8/layout/venn2"/>
    <dgm:cxn modelId="{6E3BC4E1-2D61-405A-9D18-05CF0805C990}" type="presParOf" srcId="{6F7933F8-A85C-4070-862D-46BCB9E1A50A}" destId="{C6D11421-28D8-4989-966F-6148EA3C6B4B}" srcOrd="1" destOrd="0" presId="urn:microsoft.com/office/officeart/2005/8/layout/venn2"/>
    <dgm:cxn modelId="{FE38E339-E43A-46A9-8E63-7232D52C5B66}" type="presParOf" srcId="{C6D11421-28D8-4989-966F-6148EA3C6B4B}" destId="{B64F6AC8-D7E5-4ED2-9865-99B7BA70486C}" srcOrd="0" destOrd="0" presId="urn:microsoft.com/office/officeart/2005/8/layout/venn2"/>
    <dgm:cxn modelId="{7366EA56-674D-4F7A-A164-0740495FB443}" type="presParOf" srcId="{C6D11421-28D8-4989-966F-6148EA3C6B4B}" destId="{55FA567D-FCF7-45DD-BF70-CD8323302F3D}" srcOrd="1" destOrd="0" presId="urn:microsoft.com/office/officeart/2005/8/layout/venn2"/>
    <dgm:cxn modelId="{FE9D5C2F-9F42-4D3D-8DB2-2406B36FFF70}" type="presParOf" srcId="{6F7933F8-A85C-4070-862D-46BCB9E1A50A}" destId="{B245DA13-51E2-4CEE-AA26-11324D5ECEF6}" srcOrd="2" destOrd="0" presId="urn:microsoft.com/office/officeart/2005/8/layout/venn2"/>
    <dgm:cxn modelId="{53771A6C-FEA2-464C-8CF3-29EDAD52C49E}" type="presParOf" srcId="{B245DA13-51E2-4CEE-AA26-11324D5ECEF6}" destId="{77F602F8-6DB0-48E8-AF95-EB67739F62CB}" srcOrd="0" destOrd="0" presId="urn:microsoft.com/office/officeart/2005/8/layout/venn2"/>
    <dgm:cxn modelId="{0ECCF467-FF94-4231-BFD9-524F10B244A7}" type="presParOf" srcId="{B245DA13-51E2-4CEE-AA26-11324D5ECEF6}" destId="{65202D20-639A-4C60-9A5C-627D7EC177CA}" srcOrd="1" destOrd="0" presId="urn:microsoft.com/office/officeart/2005/8/layout/venn2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B22FEC-95F9-4125-94BE-C453835BE76B}">
      <dsp:nvSpPr>
        <dsp:cNvPr id="0" name=""/>
        <dsp:cNvSpPr/>
      </dsp:nvSpPr>
      <dsp:spPr>
        <a:xfrm>
          <a:off x="0" y="216014"/>
          <a:ext cx="4176464" cy="4624306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Situational factors</a:t>
          </a:r>
        </a:p>
      </dsp:txBody>
      <dsp:txXfrm>
        <a:off x="1358394" y="447230"/>
        <a:ext cx="1459674" cy="693645"/>
      </dsp:txXfrm>
    </dsp:sp>
    <dsp:sp modelId="{B64F6AC8-D7E5-4ED2-9865-99B7BA70486C}">
      <dsp:nvSpPr>
        <dsp:cNvPr id="0" name=""/>
        <dsp:cNvSpPr/>
      </dsp:nvSpPr>
      <dsp:spPr>
        <a:xfrm>
          <a:off x="288024" y="1296142"/>
          <a:ext cx="3600414" cy="3508167"/>
        </a:xfrm>
        <a:prstGeom prst="ellipse">
          <a:avLst/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Cultures &amp; sub-cultures</a:t>
          </a:r>
        </a:p>
      </dsp:txBody>
      <dsp:txXfrm>
        <a:off x="1249335" y="1515402"/>
        <a:ext cx="1677793" cy="657781"/>
      </dsp:txXfrm>
    </dsp:sp>
    <dsp:sp modelId="{77F602F8-6DB0-48E8-AF95-EB67739F62CB}">
      <dsp:nvSpPr>
        <dsp:cNvPr id="0" name=""/>
        <dsp:cNvSpPr/>
      </dsp:nvSpPr>
      <dsp:spPr>
        <a:xfrm>
          <a:off x="864099" y="2528168"/>
          <a:ext cx="2448264" cy="2088232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Personal character traits</a:t>
          </a:r>
        </a:p>
      </dsp:txBody>
      <dsp:txXfrm>
        <a:off x="1222639" y="3050226"/>
        <a:ext cx="1731184" cy="10441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283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1086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209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6436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793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3441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6346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3000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8524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0787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5684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185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157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115616" y="2356431"/>
            <a:ext cx="7560840" cy="310854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/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Welcome-Introduction to Module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Module leader: Vasilios Tavlaridis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81134" y="1034533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7DC3"/>
                </a:solidFill>
              </a:rPr>
              <a:t>Icebreaker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254" y="1340768"/>
            <a:ext cx="8363272" cy="2880320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b="1" dirty="0"/>
              <a:t>Introduce Yourself &amp; Share One Interesting Fact</a:t>
            </a:r>
          </a:p>
          <a:p>
            <a:pPr algn="ctr"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b="1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b="1" dirty="0"/>
              <a:t>keep it light and fun!</a:t>
            </a:r>
            <a:endParaRPr lang="en-GB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272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30736-C272-F778-AC7E-3F11CE81F8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FD20A-B8A4-7F04-2A91-185AEE2D6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7DC3"/>
                </a:solidFill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FF13A-EEA0-2FBB-308C-B7A071834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5"/>
            <a:ext cx="8363272" cy="4032448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fellow students.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 in class discussion/activities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ASK!!! This is the ONLY way to learn.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minute…assessments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Always here to help, provide feedback etc.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class!!!!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A96FC93-9153-3175-65EF-73B0FD6AB286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25324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876" y="404664"/>
            <a:ext cx="8229600" cy="724942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56154"/>
            <a:ext cx="8229600" cy="3545691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Title -  Entrepreneurship</a:t>
            </a:r>
          </a:p>
          <a:p>
            <a:pPr marL="0" indent="0" algn="ctr">
              <a:buNone/>
            </a:pPr>
            <a:r>
              <a:rPr lang="en-GB" dirty="0"/>
              <a:t>Module Code-  LCBB5013 </a:t>
            </a:r>
          </a:p>
          <a:p>
            <a:pPr marL="0" indent="0" algn="ctr">
              <a:buNone/>
            </a:pPr>
            <a:r>
              <a:rPr lang="en-GB" dirty="0"/>
              <a:t>Credits - 	20 (Level 5)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1FE1EC3-7BB5-430B-B4C3-B474BF1F5A5F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3551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696" y="1419870"/>
            <a:ext cx="8725792" cy="4169369"/>
          </a:xfrm>
        </p:spPr>
        <p:txBody>
          <a:bodyPr>
            <a:normAutofit/>
          </a:bodyPr>
          <a:lstStyle/>
          <a:p>
            <a:pPr marL="0" indent="0" algn="ctr">
              <a:spcAft>
                <a:spcPts val="600"/>
              </a:spcAft>
              <a:buClr>
                <a:srgbClr val="007DC3"/>
              </a:buClr>
              <a:buNone/>
            </a:pPr>
            <a:endParaRPr lang="en-GB" altLang="en-US" sz="2800" dirty="0"/>
          </a:p>
          <a:p>
            <a:pPr marL="0" indent="0" algn="ctr">
              <a:spcAft>
                <a:spcPts val="600"/>
              </a:spcAft>
              <a:buClr>
                <a:srgbClr val="007DC3"/>
              </a:buClr>
              <a:buNone/>
            </a:pPr>
            <a:r>
              <a:rPr lang="en-GB" altLang="en-US" sz="2800" dirty="0"/>
              <a:t>To encourage students to develop an entrepreneurial mindset with specific reference to business idea and gain fundamental knowledge of entrepreneurship skills.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888" y="581811"/>
            <a:ext cx="822960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>
                <a:solidFill>
                  <a:srgbClr val="007DC3"/>
                </a:solidFill>
              </a:rPr>
              <a:t>Aims of the module</a:t>
            </a: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17684671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30277"/>
            <a:ext cx="8928992" cy="4630971"/>
          </a:xfrm>
        </p:spPr>
        <p:txBody>
          <a:bodyPr>
            <a:normAutofit fontScale="92500" lnSpcReduction="20000"/>
          </a:bodyPr>
          <a:lstStyle/>
          <a:p>
            <a:pPr marL="0" indent="0">
              <a:spcAft>
                <a:spcPts val="600"/>
              </a:spcAft>
              <a:buClr>
                <a:srgbClr val="007DC3"/>
              </a:buClr>
              <a:buNone/>
            </a:pPr>
            <a:r>
              <a:rPr lang="en-GB" altLang="en-US" sz="2800" dirty="0"/>
              <a:t>Upon the successful completion of this module, the student should be able to:</a:t>
            </a:r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/>
              <a:t>Demonstrate a critical understanding of the concepts, theories and models of entrepreneurship;</a:t>
            </a:r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/>
              <a:t>Evaluate the importance of entrepreneurship, entrepreneurs and SMEs in the wider economy;</a:t>
            </a:r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/>
              <a:t>Critically reflect the methods and techniques that they have learned, to review and analyse entrepreneurial opportunities/ideas or case studies of established enterprises;</a:t>
            </a:r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/>
              <a:t>Communicate business propositions effectively orally and in writing through a business plan.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792" y="377833"/>
            <a:ext cx="822960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>
                <a:solidFill>
                  <a:srgbClr val="007DC3"/>
                </a:solidFill>
              </a:rPr>
              <a:t>Learning outcomes</a:t>
            </a: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4816690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696" y="1419870"/>
            <a:ext cx="8725792" cy="4169369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en-GB" sz="2400" b="1" dirty="0"/>
              <a:t>Coursework</a:t>
            </a:r>
          </a:p>
          <a:p>
            <a:pPr marL="0" lvl="0" indent="0">
              <a:buNone/>
            </a:pPr>
            <a:endParaRPr lang="en-GB" sz="2400" b="1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GB" sz="2400" b="1" dirty="0"/>
              <a:t>Portfolio 	</a:t>
            </a:r>
          </a:p>
          <a:p>
            <a:pPr marL="0" indent="0" algn="ctr">
              <a:buNone/>
            </a:pPr>
            <a:r>
              <a:rPr lang="en-GB" sz="2400" b="1" dirty="0"/>
              <a:t>6 elements 4000 word in total</a:t>
            </a:r>
            <a:r>
              <a:rPr lang="en-GB" sz="2400" dirty="0"/>
              <a:t>	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579626"/>
            <a:ext cx="8229600" cy="634082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solidFill>
                  <a:srgbClr val="007DC3"/>
                </a:solidFill>
              </a:rPr>
              <a:t>How you will be assessed on this module?</a:t>
            </a:r>
            <a:br>
              <a:rPr lang="en-GB" sz="32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0484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132" y="635960"/>
            <a:ext cx="7182798" cy="414112"/>
          </a:xfrm>
        </p:spPr>
        <p:txBody>
          <a:bodyPr>
            <a:noAutofit/>
          </a:bodyPr>
          <a:lstStyle/>
          <a:p>
            <a:br>
              <a:rPr lang="en-GB" sz="2400" b="1" dirty="0">
                <a:solidFill>
                  <a:srgbClr val="0070C0"/>
                </a:solidFill>
              </a:rPr>
            </a:br>
            <a:r>
              <a:rPr lang="en-GB" sz="3200" b="1" dirty="0">
                <a:solidFill>
                  <a:srgbClr val="0070C0"/>
                </a:solidFill>
              </a:rPr>
              <a:t>Assessment Brief</a:t>
            </a:r>
            <a:br>
              <a:rPr lang="en-GB" sz="2400" dirty="0">
                <a:solidFill>
                  <a:srgbClr val="0070C0"/>
                </a:solidFill>
              </a:rPr>
            </a:b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11" y="1335440"/>
            <a:ext cx="9144000" cy="2664296"/>
          </a:xfrm>
        </p:spPr>
        <p:txBody>
          <a:bodyPr>
            <a:noAutofit/>
          </a:bodyPr>
          <a:lstStyle/>
          <a:p>
            <a:pPr marL="0" lvl="0" indent="0" algn="ctr">
              <a:buClr>
                <a:srgbClr val="0070C0"/>
              </a:buClr>
              <a:buNone/>
            </a:pPr>
            <a:endParaRPr lang="en-GB" sz="2000" dirty="0"/>
          </a:p>
          <a:p>
            <a:pPr marL="0" lvl="0" indent="0" algn="ctr">
              <a:buClr>
                <a:srgbClr val="0070C0"/>
              </a:buClr>
              <a:buNone/>
            </a:pPr>
            <a:endParaRPr lang="en-GB" sz="2000" dirty="0"/>
          </a:p>
          <a:p>
            <a:pPr marL="0" lvl="0" indent="0" algn="ctr">
              <a:buClr>
                <a:srgbClr val="0070C0"/>
              </a:buClr>
              <a:buNone/>
            </a:pPr>
            <a:endParaRPr lang="en-GB" sz="2000" dirty="0"/>
          </a:p>
          <a:p>
            <a:pPr marL="0" lvl="0" indent="0" algn="ctr">
              <a:buClr>
                <a:srgbClr val="0070C0"/>
              </a:buClr>
              <a:buNone/>
            </a:pPr>
            <a:r>
              <a:rPr lang="en-GB" sz="2800" dirty="0"/>
              <a:t>Let’s check together the assessment brief in Moodle. 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DFA9C2D-23C9-4DB1-AFD5-FD3368EABA26}"/>
              </a:ext>
            </a:extLst>
          </p:cNvPr>
          <p:cNvSpPr txBox="1">
            <a:spLocks/>
          </p:cNvSpPr>
          <p:nvPr/>
        </p:nvSpPr>
        <p:spPr>
          <a:xfrm>
            <a:off x="1763688" y="44624"/>
            <a:ext cx="6172200" cy="305968"/>
          </a:xfrm>
          <a:prstGeom prst="rect">
            <a:avLst/>
          </a:prstGeom>
        </p:spPr>
        <p:txBody>
          <a:bodyPr vert="horz" lIns="68580" tIns="34290" rIns="68580" bIns="3429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85800">
              <a:spcBef>
                <a:spcPts val="0"/>
              </a:spcBef>
              <a:defRPr/>
            </a:pPr>
            <a:r>
              <a:rPr lang="en-GB" sz="1400" b="1" dirty="0">
                <a:solidFill>
                  <a:srgbClr val="00B0F0">
                    <a:lumMod val="50000"/>
                  </a:srgbClr>
                </a:solidFill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rgbClr val="00B0F0">
                  <a:lumMod val="50000"/>
                </a:srgb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5244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3B5069-92B3-AFE4-A815-2D3441ABB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361B5-E83E-B55B-27AF-A517256F5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solidFill>
                  <a:srgbClr val="007DC3"/>
                </a:solidFill>
              </a:rPr>
              <a:t>Do you have any Questions?</a:t>
            </a:r>
            <a:br>
              <a:rPr lang="en-GB" sz="32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952C5DF-06D5-AEBD-EB4A-F67EBD3E33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2359B2EE-A192-F891-C223-D426633AC7B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55431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88D0F-202D-5F77-4968-4B2CA2C8D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16E8EF2-CF5B-9B66-6030-8D70E90EA52A}"/>
              </a:ext>
            </a:extLst>
          </p:cNvPr>
          <p:cNvSpPr/>
          <p:nvPr/>
        </p:nvSpPr>
        <p:spPr>
          <a:xfrm>
            <a:off x="1115616" y="1988840"/>
            <a:ext cx="7560840" cy="35394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/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Entrepreneurship, Entrepreneurs 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&amp; SMEs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Module Leader: Vasilios Tavlaridis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BEEC963-5B80-C82A-DB09-ED401AACE6D8}"/>
              </a:ext>
            </a:extLst>
          </p:cNvPr>
          <p:cNvSpPr/>
          <p:nvPr/>
        </p:nvSpPr>
        <p:spPr>
          <a:xfrm>
            <a:off x="467544" y="76470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8135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6" y="1700808"/>
            <a:ext cx="8435280" cy="352839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800" dirty="0"/>
              <a:t>Define Entrepreneurship, Entrepreneurs &amp; SMEs</a:t>
            </a:r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Difference between entrepreneurs and </a:t>
            </a:r>
            <a:r>
              <a:rPr lang="en-US" sz="2800" dirty="0"/>
              <a:t>small-business owners.</a:t>
            </a:r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Entrepreneurial skills &amp; Motives</a:t>
            </a:r>
            <a:endParaRPr lang="en-GB" sz="2800" dirty="0"/>
          </a:p>
          <a:p>
            <a:pPr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888" y="581811"/>
            <a:ext cx="822960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>
                <a:solidFill>
                  <a:srgbClr val="007DC3"/>
                </a:solidFill>
              </a:rPr>
              <a:t>Learning Outcomes for this session</a:t>
            </a:r>
            <a:endParaRPr lang="en-US" altLang="en-US" sz="3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AA71B4C-B90A-2286-D32B-3AA7528CF31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7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3895718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395536" y="1565078"/>
            <a:ext cx="8595560" cy="699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What do you think the term entrepreneurship means?</a:t>
            </a:r>
            <a:endParaRPr lang="en-US" sz="2800" b="1" dirty="0"/>
          </a:p>
          <a:p>
            <a:pPr marL="0" indent="0" algn="ctr"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0B6A822-A68A-65D7-1420-610F742BFC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339902"/>
            <a:ext cx="3837401" cy="195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98EF9B-7BE9-90CE-ECAE-7726B7733719}"/>
              </a:ext>
            </a:extLst>
          </p:cNvPr>
          <p:cNvSpPr txBox="1"/>
          <p:nvPr/>
        </p:nvSpPr>
        <p:spPr>
          <a:xfrm>
            <a:off x="197767" y="4717905"/>
            <a:ext cx="90574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There are many different definitions, if you look online.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43E3F0-8EBA-C1AF-085A-79BDC22F4F8C}"/>
              </a:ext>
            </a:extLst>
          </p:cNvPr>
          <p:cNvSpPr txBox="1"/>
          <p:nvPr/>
        </p:nvSpPr>
        <p:spPr>
          <a:xfrm>
            <a:off x="395536" y="5517282"/>
            <a:ext cx="86619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0" i="0" dirty="0">
                <a:effectLst/>
                <a:latin typeface="+mj-lt"/>
              </a:rPr>
              <a:t>Image taken from: </a:t>
            </a:r>
            <a:r>
              <a:rPr lang="en-GB" sz="800" b="0" i="0" dirty="0" err="1">
                <a:effectLst/>
                <a:latin typeface="+mj-lt"/>
              </a:rPr>
              <a:t>Center</a:t>
            </a:r>
            <a:r>
              <a:rPr lang="en-GB" sz="800" b="0" i="0" dirty="0">
                <a:effectLst/>
                <a:latin typeface="+mj-lt"/>
              </a:rPr>
              <a:t> for Entrepreneurship. (2021). </a:t>
            </a:r>
            <a:r>
              <a:rPr lang="en-GB" sz="800" b="0" i="1" dirty="0">
                <a:effectLst/>
                <a:latin typeface="+mj-lt"/>
              </a:rPr>
              <a:t>What Entrepreneurship Means to Me</a:t>
            </a:r>
            <a:r>
              <a:rPr lang="en-GB" sz="800" b="0" i="0" dirty="0">
                <a:effectLst/>
                <a:latin typeface="+mj-lt"/>
              </a:rPr>
              <a:t>. [online] Available at: https://cfe.umich.edu/what-entrepreneurship-means-to-me/ [Accessed 15 May 2023].</a:t>
            </a:r>
            <a:endParaRPr lang="en-GB" sz="800" dirty="0">
              <a:latin typeface="+mj-l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97F6C8A-E947-C54F-89F7-B8F7FCF56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04" y="355923"/>
            <a:ext cx="8229600" cy="63408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2000" dirty="0"/>
              <a:t> </a:t>
            </a:r>
            <a:r>
              <a:rPr lang="en-US" sz="3200" b="1" dirty="0">
                <a:solidFill>
                  <a:srgbClr val="007DC3"/>
                </a:solidFill>
              </a:rPr>
              <a:t>Entrepreneurship</a:t>
            </a:r>
            <a:endParaRPr lang="en-US" sz="4000" b="1" dirty="0">
              <a:solidFill>
                <a:srgbClr val="007DC3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94F2AD-2260-AC00-3E5C-23B4746A72F2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9620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19872"/>
            <a:ext cx="8856984" cy="40973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000" b="1" dirty="0">
              <a:solidFill>
                <a:srgbClr val="007DC3"/>
              </a:solidFill>
              <a:latin typeface="+mn-lt"/>
            </a:endParaRPr>
          </a:p>
          <a:p>
            <a:pPr marL="0" indent="0" algn="ctr">
              <a:buClr>
                <a:srgbClr val="0070C0"/>
              </a:buClr>
              <a:buNone/>
            </a:pPr>
            <a:r>
              <a:rPr lang="en-US" sz="2800" dirty="0"/>
              <a:t> </a:t>
            </a:r>
            <a:r>
              <a:rPr lang="en-GB" sz="2800" dirty="0"/>
              <a:t>Work in groups of two and look up a definition of entrepreneurship on your phones or laptops </a:t>
            </a:r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then share it with the class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sz="2800" b="1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b="1" dirty="0">
                <a:highlight>
                  <a:srgbClr val="FFFF00"/>
                </a:highlight>
              </a:rPr>
              <a:t>You have 10- 15 Minutes</a:t>
            </a:r>
          </a:p>
          <a:p>
            <a:pPr marL="0" indent="0" algn="ctr">
              <a:buNone/>
            </a:pPr>
            <a:endParaRPr lang="en-US" sz="3000" u="sng" dirty="0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4F6C1-C0C8-9C0F-C1B0-70CE6A701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581811"/>
            <a:ext cx="8712968" cy="63408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3200" b="1" dirty="0">
                <a:solidFill>
                  <a:srgbClr val="007DC3"/>
                </a:solidFill>
              </a:rPr>
              <a:t>Group Class Activity- 10-15 Minutes</a:t>
            </a:r>
            <a:endParaRPr lang="en-US" sz="40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3B38976-1122-70A1-2B2E-E1C985561EF4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84581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651DBA-3337-0624-E692-0800837A79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DF156-CFE7-2484-8DEF-F462179A17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3895718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BF0A35-1AF6-C6F7-DD6F-C7A5F914B284}"/>
              </a:ext>
            </a:extLst>
          </p:cNvPr>
          <p:cNvSpPr txBox="1"/>
          <p:nvPr/>
        </p:nvSpPr>
        <p:spPr>
          <a:xfrm>
            <a:off x="86527" y="2132856"/>
            <a:ext cx="9057473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buClr>
                <a:srgbClr val="0070C0"/>
              </a:buClr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For</a:t>
            </a:r>
            <a:r>
              <a:rPr kumimoji="0" lang="en-GB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now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we will define </a:t>
            </a:r>
            <a:r>
              <a:rPr lang="en-US" sz="2800" b="1" u="sng" dirty="0"/>
              <a:t>Entrepreneurship</a:t>
            </a:r>
            <a:r>
              <a:rPr lang="en-US" sz="2800" dirty="0"/>
              <a:t> </a:t>
            </a:r>
            <a:r>
              <a:rPr kumimoji="0" lang="en-US" sz="280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as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the activity of setting up a business or businesses, either for profit or not (social enterprises/causes).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92969CC-4782-CCCB-DBD4-EEB9BFFE7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04" y="420860"/>
            <a:ext cx="8229600" cy="63408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2000" dirty="0"/>
              <a:t> </a:t>
            </a:r>
            <a:r>
              <a:rPr lang="en-US" sz="3200" b="1" dirty="0">
                <a:solidFill>
                  <a:srgbClr val="007DC3"/>
                </a:solidFill>
              </a:rPr>
              <a:t>Entrepreneurship</a:t>
            </a:r>
            <a:endParaRPr lang="en-US" sz="4000" b="1" dirty="0">
              <a:solidFill>
                <a:srgbClr val="007DC3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C625C2-71F8-D75C-E558-D082C061E76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44011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8AFD0-6C37-CA74-3A6F-2EE93A0EB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7DC3"/>
                </a:solidFill>
                <a:ea typeface="+mn-ea"/>
                <a:cs typeface="+mn-cs"/>
              </a:rPr>
              <a:t>Types of Entrepreneurship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4A7D3-A598-FF55-525B-A4702E289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44519"/>
            <a:ext cx="9108504" cy="4568961"/>
          </a:xfrm>
        </p:spPr>
        <p:txBody>
          <a:bodyPr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2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n-ea"/>
                <a:cs typeface="+mn-cs"/>
              </a:rPr>
              <a:t>Private or Independent Entrepreneurship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individuals setting up a business for profit.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2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n-ea"/>
                <a:cs typeface="+mn-cs"/>
              </a:rPr>
              <a:t>Social Entrepreneurship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the entrepreneurial activities carried out by social enterprises, NGOs and charitable organizations.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2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n-ea"/>
                <a:cs typeface="+mn-cs"/>
              </a:rPr>
              <a:t>Corporate Entrepreneurship-Intrapreneurship- intrapreneurs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employees of organisations that are encourage to be innovative by developing new product services or projects etc. Example Apple,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samsung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2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n-ea"/>
                <a:cs typeface="+mn-cs"/>
              </a:rPr>
              <a:t>Academic Entrepreneurship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entrepreneurial activity through academic institutions including schools. Example-Covid19 vaccine.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2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n-ea"/>
                <a:cs typeface="+mn-cs"/>
              </a:rPr>
              <a:t>Public Sector Entrepreneurship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process of introducing innovation, the generation and implementation of new ideas, in the public sector.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EAEC9A3-C754-8E37-2477-74F781A79138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7277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60C689-4744-562E-A1D4-E5BF5AD07B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AFEFB-245C-52BD-BB62-385F9E38E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392488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Business, Company, Enterprise or SMEs are simply words to describe a business entity.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Any business idea (for profit or not)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that is launched and run by  one individual or more</a:t>
            </a:r>
            <a:r>
              <a:rPr lang="en-GB" sz="2000" dirty="0"/>
              <a:t> can be classified as SMEs if it meets either the specified number of employees or annual sales turnover definition.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Many countries have their own definition of what constitutes a small and medium-sized enterprises (SMEs).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The main factors determining whether an enterprise is a SME are staff headcount and turnover or balance sheet total.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0FD410-334A-D07B-BFE7-5C3F3AC85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</a:rPr>
              <a:t>Small Medium-sized Enterprises (SMEs) </a:t>
            </a:r>
            <a:br>
              <a:rPr lang="en-US" altLang="en-US" sz="3200" b="1" dirty="0">
                <a:solidFill>
                  <a:srgbClr val="C00000"/>
                </a:solidFill>
              </a:rPr>
            </a:b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4BA654E-6F79-1714-92AE-5E8B595DEDD4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1551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5278DB-09EF-0F29-1384-1E4E6B6277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8A103-394D-7B5F-4602-CC1CE8DFE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225" y="509009"/>
            <a:ext cx="8229600" cy="468743"/>
          </a:xfrm>
        </p:spPr>
        <p:txBody>
          <a:bodyPr>
            <a:normAutofit fontScale="90000"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alt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alt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UK </a:t>
            </a:r>
            <a:r>
              <a:rPr kumimoji="0" lang="en-GB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SME definition</a:t>
            </a:r>
            <a:br>
              <a:rPr kumimoji="0" lang="en-US" alt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5E61C0-CADD-67FA-F172-6F6893FCDF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4836" y="1231032"/>
            <a:ext cx="7783587" cy="639762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DC3"/>
                </a:solidFill>
              </a:rPr>
              <a:t>UK/ EU definition </a:t>
            </a: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BDC0724C-56EE-7EC6-010B-C58E6824EF4F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036944591"/>
              </p:ext>
            </p:extLst>
          </p:nvPr>
        </p:nvGraphicFramePr>
        <p:xfrm>
          <a:off x="1440669" y="2564904"/>
          <a:ext cx="6408711" cy="2846040"/>
        </p:xfrm>
        <a:graphic>
          <a:graphicData uri="http://schemas.openxmlformats.org/drawingml/2006/table">
            <a:tbl>
              <a:tblPr/>
              <a:tblGrid>
                <a:gridCol w="1569906">
                  <a:extLst>
                    <a:ext uri="{9D8B030D-6E8A-4147-A177-3AD203B41FA5}">
                      <a16:colId xmlns:a16="http://schemas.microsoft.com/office/drawing/2014/main" val="557845225"/>
                    </a:ext>
                  </a:extLst>
                </a:gridCol>
                <a:gridCol w="1569906">
                  <a:extLst>
                    <a:ext uri="{9D8B030D-6E8A-4147-A177-3AD203B41FA5}">
                      <a16:colId xmlns:a16="http://schemas.microsoft.com/office/drawing/2014/main" val="3143456148"/>
                    </a:ext>
                  </a:extLst>
                </a:gridCol>
                <a:gridCol w="1677563">
                  <a:extLst>
                    <a:ext uri="{9D8B030D-6E8A-4147-A177-3AD203B41FA5}">
                      <a16:colId xmlns:a16="http://schemas.microsoft.com/office/drawing/2014/main" val="2078948649"/>
                    </a:ext>
                  </a:extLst>
                </a:gridCol>
                <a:gridCol w="1591336">
                  <a:extLst>
                    <a:ext uri="{9D8B030D-6E8A-4147-A177-3AD203B41FA5}">
                      <a16:colId xmlns:a16="http://schemas.microsoft.com/office/drawing/2014/main" val="1959169066"/>
                    </a:ext>
                  </a:extLst>
                </a:gridCol>
              </a:tblGrid>
              <a:tr h="1156338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Enterprise category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Head count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Turnover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Balance sheet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2528251"/>
                  </a:ext>
                </a:extLst>
              </a:tr>
              <a:tr h="563234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Medium-sized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&lt; 250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dirty="0">
                          <a:effectLst/>
                        </a:rPr>
                        <a:t>≤ € 50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dirty="0">
                          <a:effectLst/>
                        </a:rPr>
                        <a:t>≤ € 43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1515882"/>
                  </a:ext>
                </a:extLst>
              </a:tr>
              <a:tr h="563234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 Small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effectLst/>
                        </a:rPr>
                        <a:t>&lt; 50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dirty="0">
                          <a:effectLst/>
                        </a:rPr>
                        <a:t>≤ € 10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dirty="0">
                          <a:effectLst/>
                        </a:rPr>
                        <a:t>≤ € 10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0591513"/>
                  </a:ext>
                </a:extLst>
              </a:tr>
              <a:tr h="563234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 Micro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effectLst/>
                        </a:rPr>
                        <a:t>&lt; 10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dirty="0">
                          <a:effectLst/>
                        </a:rPr>
                        <a:t>≤ € 2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dirty="0">
                          <a:effectLst/>
                        </a:rPr>
                        <a:t>≤ € 2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2576159"/>
                  </a:ext>
                </a:extLst>
              </a:tr>
            </a:tbl>
          </a:graphicData>
        </a:graphic>
      </p:graphicFrame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E3EEB0C7-ADB0-B6B6-E8AE-227921D9FF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6068" y="2092475"/>
            <a:ext cx="8708420" cy="595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Small and medium-sized enterprises (SMEs) are defined in the EU recommendation 2003/361.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2FF127-27B5-7293-9CD8-0EF894A4D1D1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29693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435280" cy="47525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dirty="0">
                <a:solidFill>
                  <a:srgbClr val="007DC3"/>
                </a:solidFill>
              </a:rPr>
              <a:t> </a:t>
            </a:r>
            <a:r>
              <a:rPr lang="en-GB" sz="4000" b="1" dirty="0">
                <a:solidFill>
                  <a:srgbClr val="007DC3"/>
                </a:solidFill>
              </a:rPr>
              <a:t>  </a:t>
            </a:r>
          </a:p>
          <a:p>
            <a:pPr algn="ctr">
              <a:buNone/>
            </a:pPr>
            <a:endParaRPr lang="en-GB" sz="40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Entrepreneurs?</a:t>
            </a:r>
            <a:endParaRPr lang="en-US" altLang="en-US" b="1" dirty="0">
              <a:solidFill>
                <a:srgbClr val="C00000"/>
              </a:solidFill>
            </a:endParaRP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16AA79-95F0-BCAA-7554-E26B2C326601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51000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3960440"/>
          </a:xfrm>
        </p:spPr>
        <p:txBody>
          <a:bodyPr>
            <a:normAutofit lnSpcReduction="10000"/>
          </a:bodyPr>
          <a:lstStyle/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/>
              <a:t>“</a:t>
            </a:r>
            <a:r>
              <a:rPr lang="en-US" altLang="en-US" sz="2800" dirty="0"/>
              <a:t>An </a:t>
            </a:r>
            <a:r>
              <a:rPr lang="en-US" altLang="en-US" sz="2800" b="1" i="1" u="sng" dirty="0"/>
              <a:t>entrepreneur</a:t>
            </a:r>
            <a:r>
              <a:rPr lang="en-US" altLang="en-US" sz="2800" dirty="0"/>
              <a:t> is a person </a:t>
            </a:r>
            <a:r>
              <a:rPr lang="en-GB" altLang="en-US" sz="2800" dirty="0"/>
              <a:t> who recognises an opportunity and organises and manages a business, assuming the risk for the sake of potential return”  (Mariotti and Glackin, 2015: 27)</a:t>
            </a:r>
          </a:p>
          <a:p>
            <a:pPr marL="0" indent="0">
              <a:spcAft>
                <a:spcPts val="1200"/>
              </a:spcAft>
              <a:buClr>
                <a:srgbClr val="007DC3"/>
              </a:buClr>
              <a:buNone/>
            </a:pPr>
            <a:endParaRPr lang="en-GB" altLang="en-US" sz="2800" dirty="0"/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800" dirty="0">
                <a:latin typeface="+mn-lt"/>
              </a:rPr>
              <a:t>Differ from many small-business owners in their strong desire to </a:t>
            </a:r>
            <a:r>
              <a:rPr lang="en-US" altLang="en-US" sz="2800" b="1" i="1" u="sng" dirty="0"/>
              <a:t>grow their business and take higher risks</a:t>
            </a:r>
            <a:r>
              <a:rPr lang="en-US" altLang="en-US" sz="2800" dirty="0">
                <a:latin typeface="+mn-lt"/>
              </a:rPr>
              <a:t>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06226F-E853-0909-5A6D-3A36EF08E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4563"/>
            <a:ext cx="8229600" cy="634082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en-US" altLang="en-US" sz="3200" b="1" dirty="0">
                <a:solidFill>
                  <a:srgbClr val="007DC3"/>
                </a:solidFill>
              </a:rPr>
              <a:t>Who is an Entrepreneur?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209C3FA-8D8B-0394-748E-4FF31A070B7B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35885-5F6C-484B-5832-915B4C7B4A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5747E-0404-ECE0-FC7B-4E7FD8220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608512"/>
          </a:xfrm>
        </p:spPr>
        <p:txBody>
          <a:bodyPr>
            <a:normAutofit fontScale="92500" lnSpcReduction="20000"/>
          </a:bodyPr>
          <a:lstStyle/>
          <a:p>
            <a:pPr lvl="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>
                <a:solidFill>
                  <a:srgbClr val="000000"/>
                </a:solidFill>
              </a:rPr>
              <a:t>Someone who owns and operates a business that typically has a relatively small number of employees and a lower annual turnover compared to larger companies. </a:t>
            </a:r>
          </a:p>
          <a:p>
            <a:pPr marL="0" lvl="0" indent="0">
              <a:buClr>
                <a:srgbClr val="0070C0"/>
              </a:buClr>
              <a:buNone/>
            </a:pPr>
            <a:endParaRPr lang="en-GB" sz="3000" dirty="0">
              <a:solidFill>
                <a:srgbClr val="000000"/>
              </a:solidFill>
            </a:endParaRP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 small business owner typically starts a business within their local area to provide a service to a specific target audience. </a:t>
            </a: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 small business owners deliver specialized products or services to those who need it in a specific community.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7E9E85-0EF5-AF16-52A8-31B00C863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7010"/>
            <a:ext cx="8229600" cy="634082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en-US" altLang="en-US" sz="3200" b="1" dirty="0">
                <a:solidFill>
                  <a:srgbClr val="007DC3"/>
                </a:solidFill>
              </a:rPr>
              <a:t>Who is a Small Business Owner?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B42A10E-B658-943B-5C1C-452280AC7364}"/>
              </a:ext>
            </a:extLst>
          </p:cNvPr>
          <p:cNvSpPr txBox="1">
            <a:spLocks/>
          </p:cNvSpPr>
          <p:nvPr/>
        </p:nvSpPr>
        <p:spPr>
          <a:xfrm>
            <a:off x="457200" y="-100947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33198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04E72D-F7DE-FF86-5794-732124D971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E4D90-2444-7DC7-302D-C5FD3D897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4536504"/>
          </a:xfrm>
        </p:spPr>
        <p:txBody>
          <a:bodyPr>
            <a:normAutofit fontScale="92500" lnSpcReduction="10000"/>
          </a:bodyPr>
          <a:lstStyle/>
          <a:p>
            <a:pPr lvl="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000000"/>
                </a:solidFill>
              </a:rPr>
              <a:t>Passion Fuels Both Entrepreneurs and Small Business Owners</a:t>
            </a:r>
          </a:p>
          <a:p>
            <a:pPr marL="0" lvl="0" indent="0">
              <a:buClr>
                <a:srgbClr val="0070C0"/>
              </a:buClr>
              <a:buNone/>
            </a:pPr>
            <a:endParaRPr lang="en-GB" sz="2800" dirty="0">
              <a:solidFill>
                <a:srgbClr val="000000"/>
              </a:solidFill>
            </a:endParaRP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000000"/>
                </a:solidFill>
              </a:rPr>
              <a:t>There are several personality factors that influence prospective individuals into starting up their own business. </a:t>
            </a:r>
          </a:p>
          <a:p>
            <a:pPr marL="0" lvl="0" indent="0">
              <a:buClr>
                <a:srgbClr val="0070C0"/>
              </a:buClr>
              <a:buNone/>
            </a:pPr>
            <a:endParaRPr lang="en-GB" sz="2800" dirty="0">
              <a:solidFill>
                <a:srgbClr val="000000"/>
              </a:solidFill>
            </a:endParaRP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000000"/>
                </a:solidFill>
              </a:rPr>
              <a:t>For entrepreneurs, that passion is often tied to big, world-changing ideas. They are out to solve problems on a global scale and create huge movements.</a:t>
            </a:r>
          </a:p>
          <a:p>
            <a:pPr marL="0" lvl="0" indent="0">
              <a:buClr>
                <a:srgbClr val="0070C0"/>
              </a:buClr>
              <a:buNone/>
            </a:pPr>
            <a:endParaRPr lang="en-GB" sz="2800" dirty="0">
              <a:solidFill>
                <a:srgbClr val="000000"/>
              </a:solidFill>
            </a:endParaRP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000000"/>
                </a:solidFill>
              </a:rPr>
              <a:t>Entrepreneurs are comfortable with risk taking</a:t>
            </a:r>
          </a:p>
          <a:p>
            <a:pPr lvl="0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6F3291-B950-45A7-BCDB-70B672D72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4563"/>
            <a:ext cx="8229600" cy="634082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en-US" altLang="en-US" sz="3200" b="1" dirty="0">
                <a:solidFill>
                  <a:srgbClr val="007DC3"/>
                </a:solidFill>
              </a:rPr>
              <a:t>Entrepreneurs vs. SME Owners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11D3724-0A93-5E9D-C317-3E652534B783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56273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4A8A84A-3DBF-414B-9918-95ABAC748D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8085184"/>
              </p:ext>
            </p:extLst>
          </p:nvPr>
        </p:nvGraphicFramePr>
        <p:xfrm>
          <a:off x="35496" y="476672"/>
          <a:ext cx="9108504" cy="5230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5363">
                  <a:extLst>
                    <a:ext uri="{9D8B030D-6E8A-4147-A177-3AD203B41FA5}">
                      <a16:colId xmlns:a16="http://schemas.microsoft.com/office/drawing/2014/main" val="1498474016"/>
                    </a:ext>
                  </a:extLst>
                </a:gridCol>
                <a:gridCol w="4893141">
                  <a:extLst>
                    <a:ext uri="{9D8B030D-6E8A-4147-A177-3AD203B41FA5}">
                      <a16:colId xmlns:a16="http://schemas.microsoft.com/office/drawing/2014/main" val="2372434816"/>
                    </a:ext>
                  </a:extLst>
                </a:gridCol>
              </a:tblGrid>
              <a:tr h="422704">
                <a:tc>
                  <a:txBody>
                    <a:bodyPr/>
                    <a:lstStyle/>
                    <a:p>
                      <a:pPr algn="ctr"/>
                      <a:r>
                        <a:rPr lang="en-GB" sz="2400" i="0" u="sng" dirty="0">
                          <a:solidFill>
                            <a:srgbClr val="0070C0"/>
                          </a:solidFill>
                          <a:latin typeface="+mn-lt"/>
                        </a:rPr>
                        <a:t>Entrepreneurs</a:t>
                      </a:r>
                    </a:p>
                  </a:txBody>
                  <a:tcPr marL="91473" marR="91473" marT="45721" marB="45721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i="0" u="sng" dirty="0">
                          <a:solidFill>
                            <a:srgbClr val="0070C0"/>
                          </a:solidFill>
                          <a:latin typeface="+mn-lt"/>
                        </a:rPr>
                        <a:t>Small Business Owners</a:t>
                      </a:r>
                    </a:p>
                  </a:txBody>
                  <a:tcPr marL="91473" marR="91473" marT="45721" marB="45721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2422662"/>
                  </a:ext>
                </a:extLst>
              </a:tr>
              <a:tr h="4094633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Innovative business idea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Characterized by innovative behavior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Will employ strategic management practices in the business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Establish and manage a business for principal purpose of profit and high growth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73" marR="91473" marT="45721" marB="45721"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Business primary source of income and consumes majority of one’s time and resources.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Business perceived as extension of personality, family needs, desires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Independently owned and operated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Not dominant in its field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Establish and manage a business for principal purpose of furthering personal goals.</a:t>
                      </a:r>
                    </a:p>
                  </a:txBody>
                  <a:tcPr marL="91473" marR="91473" marT="45721" marB="45721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6190198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CC71A4FD-C551-CC15-041B-E66564CE7D9B}"/>
              </a:ext>
            </a:extLst>
          </p:cNvPr>
          <p:cNvSpPr txBox="1">
            <a:spLocks/>
          </p:cNvSpPr>
          <p:nvPr/>
        </p:nvSpPr>
        <p:spPr>
          <a:xfrm>
            <a:off x="444376" y="-99392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799A3-CA21-44DC-9869-AB4EE6CFA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2695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Entrepreneurs vs Small Business owners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80B5D-4BE8-45B3-9AD2-383F609AC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7128"/>
            <a:ext cx="9144000" cy="4766127"/>
          </a:xfrm>
        </p:spPr>
        <p:txBody>
          <a:bodyPr>
            <a:normAutofit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Entrepreneurs and small business owners may start in similar ways, but their paths are different after the initial start.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Entrepreneurs focus on innovation, growth and disruption, often aiming to scale their ideas globally.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Small business owners, on the other hand, prioritize stability, steady income and serving their local market.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In short, entrepreneurs are opportunity-driven visionaries, while small business owners are practical managers of sustainable profitable businesses.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CC3246B-5CF8-394B-A393-323FA311307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11967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7E1645-DE58-82EC-4C57-A28027278F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8014B-6CCD-A874-A2D9-F7EFA06C5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2695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Entrepreneurs vs Small business owners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4B676-BE67-773C-55E8-B036F9912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4178" y="1196752"/>
            <a:ext cx="9144000" cy="4766127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While both Entrepreneurs/ Small Business Owners may share similar motivations to start their business ideas, their journeys differs in their approach to risk, innovation and growth.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Individual motivations, circumstances and even luck influence a person’s risk tolerance, which ultimately determines whether they pursue the path of an entrepreneur or a small business owner.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Let’s explore some motivational factors that promote individuals to start their business ideas.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0DD12A6-E81F-E53E-97C4-7511C9E8E9A6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84550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"/>
          <p:cNvSpPr txBox="1">
            <a:spLocks/>
          </p:cNvSpPr>
          <p:nvPr/>
        </p:nvSpPr>
        <p:spPr>
          <a:xfrm>
            <a:off x="539552" y="260647"/>
            <a:ext cx="8229600" cy="61806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Motivations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4145124" y="811061"/>
          <a:ext cx="4176464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07552" y="1305341"/>
            <a:ext cx="3456336" cy="3728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Nationality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Education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Age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Family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Partnering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Gender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Immigration &amp; ethnicity</a:t>
            </a:r>
          </a:p>
          <a:p>
            <a:pPr marL="342900" indent="-342900">
              <a:lnSpc>
                <a:spcPct val="150000"/>
              </a:lnSpc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sz="2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DDE469-B9C8-4254-A14C-D3E49CB44981}"/>
              </a:ext>
            </a:extLst>
          </p:cNvPr>
          <p:cNvSpPr txBox="1"/>
          <p:nvPr/>
        </p:nvSpPr>
        <p:spPr>
          <a:xfrm>
            <a:off x="7961548" y="5373216"/>
            <a:ext cx="1450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Burns, 2001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6D1326C-31D6-EA01-345C-19B5A04864F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7464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Graphic spid="2" grpId="0">
        <p:bldAsOne/>
      </p:bldGraphic>
      <p:bldP spid="3" grpId="0"/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B93458-C346-F817-CF12-A737EFC91D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00A50-FD94-57A4-15D9-5FC976A2A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525" y="799132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Class</a:t>
            </a:r>
            <a:r>
              <a:rPr lang="en-GB" sz="2800" b="1" dirty="0">
                <a:solidFill>
                  <a:srgbClr val="007DC3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3200" b="1" dirty="0">
                <a:solidFill>
                  <a:srgbClr val="007DC3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Discussion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3B8B2-108B-3037-1A9E-1FE7CB905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449268"/>
            <a:ext cx="8229600" cy="3923948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  <a:defRPr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  <a:defRPr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  <a:defRPr/>
            </a:pPr>
            <a:r>
              <a:rPr lang="en-GB" sz="2800" dirty="0"/>
              <a:t>Entrepreneur or small business owner? </a:t>
            </a:r>
          </a:p>
          <a:p>
            <a:pPr marL="0" indent="0" algn="ctr">
              <a:buClr>
                <a:srgbClr val="007DC3"/>
              </a:buClr>
              <a:buNone/>
              <a:defRPr/>
            </a:pPr>
            <a:r>
              <a:rPr lang="en-GB" sz="2800" dirty="0"/>
              <a:t>what would you be?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4F9DA8F-2B27-85D9-AD47-AB38D2BF30FE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40385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8870B0-8CB0-5C32-D20A-D7A4A10840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9AB6EF3-6644-3B98-6B63-805F96F5D46E}"/>
              </a:ext>
            </a:extLst>
          </p:cNvPr>
          <p:cNvSpPr/>
          <p:nvPr/>
        </p:nvSpPr>
        <p:spPr>
          <a:xfrm>
            <a:off x="1115616" y="1988840"/>
            <a:ext cx="7560840" cy="35394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/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Key skills that drive Entrepreneurs and Small Business Owners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Module leader: Vasilios Tavlaridis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8E08B7-8DAE-6EC9-E6B7-3CEE73C54EFB}"/>
              </a:ext>
            </a:extLst>
          </p:cNvPr>
          <p:cNvSpPr/>
          <p:nvPr/>
        </p:nvSpPr>
        <p:spPr>
          <a:xfrm>
            <a:off x="467544" y="76470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5617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689836-3921-322C-8FB0-E2391C9F37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20F69-CBA9-F1F9-75EB-79B807CDB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377833"/>
            <a:ext cx="8928992" cy="5355423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en-GB" altLang="en-US" b="1" dirty="0">
                <a:solidFill>
                  <a:srgbClr val="007DC3"/>
                </a:solidFill>
              </a:rPr>
              <a:t>Entrepreneurship/Entrepreneurs &amp; SME Owners</a:t>
            </a:r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r>
              <a:rPr lang="en-GB" sz="2800" dirty="0"/>
              <a:t> Recap what we discussed so far….</a:t>
            </a:r>
          </a:p>
          <a:p>
            <a:pPr algn="ctr"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Entrepreneurship as the activity of setting up a business or businesses, either for profit or not (social enterprises/causes).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 entrepreneur is a person who seeks an opportunity and takes the necessary risks to set up and operate a business (profit/non-profit).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Differ from many small-business owners in their strong desire to grow their company.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E9FE3FC-B57E-D3C8-3C19-44CAF9A37C7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2426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F0594-11AE-18F3-CA38-4F2122CCD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Activity: Entrepreneurial </a:t>
            </a:r>
            <a:r>
              <a:rPr lang="en-GB" sz="4000" b="1" dirty="0">
                <a:solidFill>
                  <a:srgbClr val="0070C0"/>
                </a:solidFill>
              </a:rPr>
              <a:t>Skills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CCDF1A-E79B-C12D-0E4F-4606D17B70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43" r="29054" b="-3"/>
          <a:stretch>
            <a:fillRect/>
          </a:stretch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E70B9-9B47-F359-695D-61318EB22F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Form groups of 4–5 students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Within your group, discuss and identify the entrepreneurial skills that are most common among SME owners and Entrepreneurs.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Be ready to share it with the class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548939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577409-A857-0FDE-104D-F603317F8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78955-7520-2BC3-97DC-4763B4310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360" y="377833"/>
            <a:ext cx="8435280" cy="530887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0C0"/>
                </a:solidFill>
              </a:rPr>
            </a:br>
            <a:r>
              <a:rPr lang="en-GB" sz="3200" b="1" dirty="0">
                <a:solidFill>
                  <a:srgbClr val="0070C0"/>
                </a:solidFill>
              </a:rPr>
              <a:t>Entrepreneurial </a:t>
            </a:r>
            <a:r>
              <a:rPr lang="en-GB" sz="2800" b="1" dirty="0">
                <a:solidFill>
                  <a:srgbClr val="0070C0"/>
                </a:solidFill>
              </a:rPr>
              <a:t>Skills</a:t>
            </a:r>
            <a:br>
              <a:rPr lang="en-GB" sz="3200" dirty="0">
                <a:solidFill>
                  <a:srgbClr val="0070C0"/>
                </a:solidFill>
              </a:rPr>
            </a:b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90210-4B08-82BD-C748-D176CAEB8D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980728"/>
            <a:ext cx="9108504" cy="4680520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srgbClr val="0070C0"/>
                </a:solidFill>
              </a:rPr>
              <a:t>Curiosity:</a:t>
            </a:r>
            <a:r>
              <a:rPr lang="en-GB" sz="2400" b="1" dirty="0"/>
              <a:t> </a:t>
            </a:r>
            <a:r>
              <a:rPr lang="en-GB" sz="2400" dirty="0"/>
              <a:t>Great entrepreneurs/ small business owners are tasked to discover new problems, reveal potential niche opportunities, new original business process and innovate. 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srgbClr val="0070C0"/>
                </a:solidFill>
              </a:rPr>
              <a:t>Time management: </a:t>
            </a:r>
            <a:r>
              <a:rPr lang="en-GB" sz="2400" dirty="0"/>
              <a:t>Careful priority planning, defining milestones, execution is very important for the survival of the business.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srgbClr val="0070C0"/>
                </a:solidFill>
              </a:rPr>
              <a:t>Strategic thinking: </a:t>
            </a:r>
            <a:r>
              <a:rPr lang="en-GB" sz="2400" dirty="0"/>
              <a:t>Entrepreneurs/Small business owners </a:t>
            </a:r>
            <a:r>
              <a:rPr lang="en-GB" sz="2400" dirty="0" err="1"/>
              <a:t>hve</a:t>
            </a:r>
            <a:r>
              <a:rPr lang="en-GB" sz="2400" dirty="0"/>
              <a:t> to be strategic and should uncover opportunities, create innovative solutions as well as test ideas quickly with limited resources and low budgets.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AC69E74-8111-76D2-D34E-5C53A7BA1BDB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2529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5598"/>
            <a:ext cx="8686800" cy="418058"/>
          </a:xfrm>
        </p:spPr>
        <p:txBody>
          <a:bodyPr>
            <a:noAutofit/>
          </a:bodyPr>
          <a:lstStyle/>
          <a:p>
            <a:br>
              <a:rPr lang="en-GB" sz="2800" b="1" dirty="0">
                <a:solidFill>
                  <a:srgbClr val="0070C0"/>
                </a:solidFill>
              </a:rPr>
            </a:br>
            <a:r>
              <a:rPr lang="en-GB" sz="2800" b="1" dirty="0">
                <a:solidFill>
                  <a:srgbClr val="0070C0"/>
                </a:solidFill>
              </a:rPr>
              <a:t>Entrepreneurial </a:t>
            </a:r>
            <a:r>
              <a:rPr lang="en-GB" sz="2400" b="1" dirty="0">
                <a:solidFill>
                  <a:srgbClr val="0070C0"/>
                </a:solidFill>
              </a:rPr>
              <a:t>Skills</a:t>
            </a:r>
            <a:br>
              <a:rPr lang="en-GB" sz="2800" dirty="0">
                <a:solidFill>
                  <a:srgbClr val="0070C0"/>
                </a:solidFill>
              </a:rPr>
            </a:br>
            <a:endParaRPr lang="en-GB" sz="28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652" y="620688"/>
            <a:ext cx="8915400" cy="5112568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srgbClr val="0070C0"/>
                </a:solidFill>
              </a:rPr>
              <a:t>Efficiency: </a:t>
            </a:r>
            <a:r>
              <a:rPr lang="en-GB" sz="2400" dirty="0"/>
              <a:t>Small business owners or Entrepreneurs, will face different challenges every day. Managing multiple tasks, resolving issues and ensuring steady progress are all part of a typical day when running a business.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srgbClr val="0070C0"/>
                </a:solidFill>
              </a:rPr>
              <a:t>Resilience: </a:t>
            </a:r>
            <a:r>
              <a:rPr lang="en-GB" sz="2400" dirty="0"/>
              <a:t>Determination is instrumental when it comes to building a business from scratch. Small business owners or Entrepreneurs have to handle rejections, stress, burnouts, lack of focus, slow progress. 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srgbClr val="0070C0"/>
                </a:solidFill>
              </a:rPr>
              <a:t>Communication: </a:t>
            </a:r>
            <a:r>
              <a:rPr lang="en-GB" sz="2400" dirty="0"/>
              <a:t>Communication is paramount for each and every interaction with clients, partners, investors, employees, suppliers.</a:t>
            </a:r>
          </a:p>
          <a:p>
            <a:pPr>
              <a:buAutoNum type="arabicPeriod" startAt="5"/>
            </a:pPr>
            <a:endParaRPr lang="en-GB" sz="1800" dirty="0"/>
          </a:p>
          <a:p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7DDA228-2065-E228-2311-3FBE6428D296}"/>
              </a:ext>
            </a:extLst>
          </p:cNvPr>
          <p:cNvSpPr txBox="1">
            <a:spLocks/>
          </p:cNvSpPr>
          <p:nvPr/>
        </p:nvSpPr>
        <p:spPr>
          <a:xfrm>
            <a:off x="539552" y="-99392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8262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52" y="308565"/>
            <a:ext cx="8579296" cy="407957"/>
          </a:xfrm>
        </p:spPr>
        <p:txBody>
          <a:bodyPr>
            <a:normAutofit fontScale="90000"/>
          </a:bodyPr>
          <a:lstStyle/>
          <a:p>
            <a:br>
              <a:rPr lang="en-GB" sz="3600" b="1" dirty="0">
                <a:solidFill>
                  <a:srgbClr val="0070C0"/>
                </a:solidFill>
              </a:rPr>
            </a:br>
            <a:r>
              <a:rPr lang="en-GB" sz="2700" b="1" dirty="0">
                <a:solidFill>
                  <a:srgbClr val="0070C0"/>
                </a:solidFill>
              </a:rPr>
              <a:t>Entrepreneurial Skills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23" y="681562"/>
            <a:ext cx="9101754" cy="4979685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rgbClr val="0070C0"/>
                </a:solidFill>
              </a:rPr>
              <a:t>Networking:</a:t>
            </a:r>
            <a:r>
              <a:rPr lang="en-GB" sz="2000" b="1" dirty="0"/>
              <a:t> </a:t>
            </a:r>
            <a:r>
              <a:rPr lang="en-GB" sz="2000" dirty="0"/>
              <a:t>Growing a network facilitates business opportunities, partnership deals, finding subcontractors or future employees. Entrepreneurs and Business owners should spread the right message on all fronts.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rgbClr val="0070C0"/>
                </a:solidFill>
              </a:rPr>
              <a:t>Finance: </a:t>
            </a:r>
            <a:r>
              <a:rPr lang="en-GB" sz="2000" dirty="0"/>
              <a:t>Proper financial management and careful handling of resources are essential for the success of any business small or large.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rgbClr val="0070C0"/>
                </a:solidFill>
              </a:rPr>
              <a:t>Branding:</a:t>
            </a:r>
            <a:r>
              <a:rPr lang="en-GB" sz="2000" b="1" dirty="0"/>
              <a:t> </a:t>
            </a:r>
            <a:r>
              <a:rPr lang="en-GB" sz="2000" dirty="0"/>
              <a:t>Entrepreneurial success relies on creating a consistent personal and business brand that connects with the right audience; even a great invention requires strong branding to achieve success.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rgbClr val="0070C0"/>
                </a:solidFill>
              </a:rPr>
              <a:t>Sales:</a:t>
            </a:r>
            <a:r>
              <a:rPr lang="en-GB" sz="2000" b="1" dirty="0"/>
              <a:t> </a:t>
            </a:r>
            <a:r>
              <a:rPr lang="en-GB" sz="2000" dirty="0"/>
              <a:t>Entrepreneurs/ Small business owners should constantly create new business opportunities, always finding the right sale channels and opportunities for growth.</a:t>
            </a:r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C75B554-BEA7-6C88-CB27-6B58A85B1B0C}"/>
              </a:ext>
            </a:extLst>
          </p:cNvPr>
          <p:cNvSpPr txBox="1">
            <a:spLocks/>
          </p:cNvSpPr>
          <p:nvPr/>
        </p:nvSpPr>
        <p:spPr>
          <a:xfrm>
            <a:off x="457200" y="-99392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964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476672"/>
            <a:ext cx="8928992" cy="50405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0C0"/>
                </a:solidFill>
              </a:rPr>
            </a:br>
            <a:r>
              <a:rPr lang="en-GB" sz="3200" b="1" dirty="0">
                <a:solidFill>
                  <a:srgbClr val="0070C0"/>
                </a:solidFill>
              </a:rPr>
              <a:t>Classroom Activity/ discussion- 20 minutes</a:t>
            </a:r>
            <a:br>
              <a:rPr lang="en-GB" sz="3200" b="1" dirty="0">
                <a:solidFill>
                  <a:srgbClr val="0070C0"/>
                </a:solidFill>
              </a:rPr>
            </a:br>
            <a:endParaRPr lang="en-GB" sz="32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92094"/>
            <a:ext cx="9144000" cy="4569153"/>
          </a:xfr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endParaRPr lang="en-GB" sz="2800" dirty="0"/>
          </a:p>
          <a:p>
            <a:pPr marL="0" indent="0" algn="ctr">
              <a:spcBef>
                <a:spcPts val="0"/>
              </a:spcBef>
              <a:buNone/>
            </a:pPr>
            <a:r>
              <a:rPr lang="en-GB" sz="2800" dirty="0"/>
              <a:t>Entrepreneurs and small business owners need to build many important skills in order to succeed in their entrepreneurial journey. 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2800" dirty="0"/>
          </a:p>
          <a:p>
            <a:pPr marL="0" indent="0" algn="ctr">
              <a:spcBef>
                <a:spcPts val="0"/>
              </a:spcBef>
              <a:buNone/>
            </a:pPr>
            <a:r>
              <a:rPr lang="en-GB" sz="2800" dirty="0"/>
              <a:t>Individually, please reviewed these skills and identified the ones you feel you have, as well as the ones that you would like to further develop.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2800" dirty="0"/>
          </a:p>
          <a:p>
            <a:pPr marL="0" indent="0">
              <a:spcBef>
                <a:spcPts val="0"/>
              </a:spcBef>
              <a:buNone/>
            </a:pPr>
            <a:endParaRPr lang="en-GB" sz="2800" dirty="0"/>
          </a:p>
          <a:p>
            <a:pPr marL="0" indent="0">
              <a:spcBef>
                <a:spcPts val="0"/>
              </a:spcBef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22A2537-BC05-6358-CD56-363D5F86B3B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688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solidFill>
                  <a:srgbClr val="007DC3"/>
                </a:solidFill>
              </a:rPr>
              <a:t>Do you have any Questions?</a:t>
            </a:r>
            <a:br>
              <a:rPr lang="en-GB" sz="32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05F95283-47D9-B053-855F-48EA91B3CB8D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1293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6E61-9C6F-8580-6C08-B8A1FBD94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298B7-A917-EFE9-601D-6E3230248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476672"/>
            <a:ext cx="8928992" cy="50405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0C0"/>
                </a:solidFill>
              </a:rPr>
            </a:br>
            <a:r>
              <a:rPr lang="en-GB" sz="3200" b="1" dirty="0">
                <a:solidFill>
                  <a:srgbClr val="0070C0"/>
                </a:solidFill>
              </a:rPr>
              <a:t>Practical Activity</a:t>
            </a:r>
            <a:br>
              <a:rPr lang="en-GB" sz="3200" b="1" dirty="0">
                <a:solidFill>
                  <a:srgbClr val="0070C0"/>
                </a:solidFill>
              </a:rPr>
            </a:br>
            <a:endParaRPr lang="en-GB" sz="32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42003-F85B-8E46-BFEC-6FAD1FF9D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92094"/>
            <a:ext cx="9144000" cy="4569153"/>
          </a:xfr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endParaRPr lang="en-GB" sz="2800" dirty="0"/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Individually, please identify a few ideas you would like to write the Business Plan. 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 will come around to discuss them with you and finalise which is best to use for the assignment.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endParaRPr lang="en-GB" sz="2800" dirty="0"/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 sooner you decide the idea, the better, as it is a requirement for the module assignment.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92CB3CA-90E6-A244-70E1-43A558AAD6D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389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2706AC-C292-B461-ECAE-D49CBA48B5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7571337-A8E7-153A-6D95-E91AFFCFF1D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pic>
        <p:nvPicPr>
          <p:cNvPr id="7" name="Picture 6" descr="A white rectangular sign with blue text&#10;&#10;AI-generated content may be incorrect.">
            <a:extLst>
              <a:ext uri="{FF2B5EF4-FFF2-40B4-BE49-F238E27FC236}">
                <a16:creationId xmlns:a16="http://schemas.microsoft.com/office/drawing/2014/main" id="{7854180E-A25E-8968-7693-1002570A91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980728"/>
            <a:ext cx="7776864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034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dirty="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Barringer, B.R. and Ireland, R.D. (2019) </a:t>
            </a:r>
            <a:r>
              <a:rPr lang="en-GB" sz="2400" b="0" i="1" dirty="0">
                <a:solidFill>
                  <a:schemeClr val="tx1"/>
                </a:solidFill>
              </a:rPr>
              <a:t>Entrepreneurship: successfully launching new ventures</a:t>
            </a:r>
            <a:r>
              <a:rPr lang="en-GB" sz="2400" b="0" dirty="0">
                <a:solidFill>
                  <a:schemeClr val="tx1"/>
                </a:solidFill>
              </a:rPr>
              <a:t>. 6th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Harlow: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Chaston, I. (2009) </a:t>
            </a:r>
            <a:r>
              <a:rPr lang="en-GB" sz="2400" b="0" i="1" dirty="0">
                <a:solidFill>
                  <a:schemeClr val="tx1"/>
                </a:solidFill>
              </a:rPr>
              <a:t>Entrepreneurial management in small firms</a:t>
            </a:r>
            <a:r>
              <a:rPr lang="en-GB" sz="2400" b="0" dirty="0">
                <a:solidFill>
                  <a:schemeClr val="tx1"/>
                </a:solidFill>
              </a:rPr>
              <a:t>. Los Angeles: SAGE.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Mariotti, S. and Glackin, C. (2016) </a:t>
            </a:r>
            <a:r>
              <a:rPr lang="en-GB" sz="2400" b="0" i="1" dirty="0">
                <a:solidFill>
                  <a:schemeClr val="tx1"/>
                </a:solidFill>
              </a:rPr>
              <a:t>Entrepreneurship: starting and operating a small business</a:t>
            </a:r>
            <a:r>
              <a:rPr lang="en-GB" sz="2400" b="0" dirty="0">
                <a:solidFill>
                  <a:schemeClr val="tx1"/>
                </a:solidFill>
              </a:rPr>
              <a:t>. 4th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Boston: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Morris, M.J. (2011) </a:t>
            </a:r>
            <a:r>
              <a:rPr lang="en-GB" sz="2400" b="0" i="1" dirty="0">
                <a:solidFill>
                  <a:schemeClr val="tx1"/>
                </a:solidFill>
              </a:rPr>
              <a:t>Starting a successful business</a:t>
            </a:r>
            <a:r>
              <a:rPr lang="en-GB" sz="2400" b="0" dirty="0">
                <a:solidFill>
                  <a:schemeClr val="tx1"/>
                </a:solidFill>
              </a:rPr>
              <a:t>. 7th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London: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84FA17F-1B0C-FE70-094B-97C68ECCA036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566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17463" indent="0" algn="ctr">
              <a:buNone/>
            </a:pPr>
            <a:r>
              <a:rPr lang="en-GB" sz="2000" b="1" dirty="0"/>
              <a:t>Business Plan, Unique Selling Point, Short / Long term goals &amp; Founding Team/management.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1974</Words>
  <Application>Microsoft Office PowerPoint</Application>
  <PresentationFormat>On-screen Show (4:3)</PresentationFormat>
  <Paragraphs>283</Paragraphs>
  <Slides>38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Myriad Pro</vt:lpstr>
      <vt:lpstr>Arial</vt:lpstr>
      <vt:lpstr>Calibri</vt:lpstr>
      <vt:lpstr>Wingdings</vt:lpstr>
      <vt:lpstr>20140311PresentationUWTSDTemplate</vt:lpstr>
      <vt:lpstr>1_20140311PresentationUWTSDTemplate</vt:lpstr>
      <vt:lpstr>PowerPoint Presentation</vt:lpstr>
      <vt:lpstr>Icebreaker Activity</vt:lpstr>
      <vt:lpstr>In the classroom</vt:lpstr>
      <vt:lpstr>Module overview</vt:lpstr>
      <vt:lpstr>Aims of the module</vt:lpstr>
      <vt:lpstr>Learning outcomes</vt:lpstr>
      <vt:lpstr> How you will be assessed on this module? </vt:lpstr>
      <vt:lpstr> Assessment Brief </vt:lpstr>
      <vt:lpstr> Do you have any Questions? </vt:lpstr>
      <vt:lpstr>PowerPoint Presentation</vt:lpstr>
      <vt:lpstr>Learning Outcomes for this session</vt:lpstr>
      <vt:lpstr> Entrepreneurship</vt:lpstr>
      <vt:lpstr>Group Class Activity- 10-15 Minutes</vt:lpstr>
      <vt:lpstr> Entrepreneurship</vt:lpstr>
      <vt:lpstr>Types of Entrepreneurship</vt:lpstr>
      <vt:lpstr>  Small Medium-sized Enterprises (SMEs)   </vt:lpstr>
      <vt:lpstr> UK SME definition </vt:lpstr>
      <vt:lpstr>PowerPoint Presentation</vt:lpstr>
      <vt:lpstr>Who is an Entrepreneur?</vt:lpstr>
      <vt:lpstr>Who is a Small Business Owner?</vt:lpstr>
      <vt:lpstr>Entrepreneurs vs. SME Owners</vt:lpstr>
      <vt:lpstr>PowerPoint Presentation</vt:lpstr>
      <vt:lpstr> Entrepreneurs vs Small Business owners </vt:lpstr>
      <vt:lpstr> Entrepreneurs vs Small business owners </vt:lpstr>
      <vt:lpstr>PowerPoint Presentation</vt:lpstr>
      <vt:lpstr> Class  Discussion </vt:lpstr>
      <vt:lpstr>PowerPoint Presentation</vt:lpstr>
      <vt:lpstr>PowerPoint Presentation</vt:lpstr>
      <vt:lpstr>Activity: Entrepreneurial Skills</vt:lpstr>
      <vt:lpstr> Entrepreneurial Skills </vt:lpstr>
      <vt:lpstr> Entrepreneurial Skills </vt:lpstr>
      <vt:lpstr> Entrepreneurial Skills </vt:lpstr>
      <vt:lpstr> Classroom Activity/ discussion- 20 minutes </vt:lpstr>
      <vt:lpstr> Do you have any Questions? </vt:lpstr>
      <vt:lpstr> Practical Activity </vt:lpstr>
      <vt:lpstr>PowerPoint Presentation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Vasilios Tavlaridis</dc:creator>
  <cp:lastModifiedBy>Vasilios Tavlaridis</cp:lastModifiedBy>
  <cp:revision>30</cp:revision>
  <dcterms:created xsi:type="dcterms:W3CDTF">2022-01-28T13:18:47Z</dcterms:created>
  <dcterms:modified xsi:type="dcterms:W3CDTF">2026-09-13T00:40:58Z</dcterms:modified>
  <cp:contentStatus/>
</cp:coreProperties>
</file>