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27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317" r:id="rId17"/>
    <p:sldId id="318" r:id="rId18"/>
    <p:sldId id="319" r:id="rId19"/>
    <p:sldId id="291" r:id="rId20"/>
    <p:sldId id="293" r:id="rId21"/>
    <p:sldId id="294" r:id="rId22"/>
    <p:sldId id="296" r:id="rId23"/>
    <p:sldId id="297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09" r:id="rId35"/>
    <p:sldId id="310" r:id="rId36"/>
    <p:sldId id="311" r:id="rId37"/>
    <p:sldId id="312" r:id="rId38"/>
    <p:sldId id="313" r:id="rId39"/>
    <p:sldId id="323" r:id="rId40"/>
    <p:sldId id="321" r:id="rId41"/>
    <p:sldId id="315" r:id="rId42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2F91B-0CA2-4520-9E36-347AF69EBB70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</dgm:pt>
    <dgm:pt modelId="{A9BA6FA2-E86B-4DF7-94C1-2E4168E58A7A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gm:t>
    </dgm:pt>
    <dgm:pt modelId="{96562AB8-12FB-47CC-BEF5-EC7321262435}" type="parTrans" cxnId="{956EB115-CFCB-4178-AE7D-9B05CC9AC93E}">
      <dgm:prSet/>
      <dgm:spPr/>
      <dgm:t>
        <a:bodyPr/>
        <a:lstStyle/>
        <a:p>
          <a:endParaRPr lang="en-GB"/>
        </a:p>
      </dgm:t>
    </dgm:pt>
    <dgm:pt modelId="{EF502328-BA85-4D5F-82A6-EBA594A8103B}" type="sibTrans" cxnId="{956EB115-CFCB-4178-AE7D-9B05CC9AC93E}">
      <dgm:prSet/>
      <dgm:spPr/>
      <dgm:t>
        <a:bodyPr/>
        <a:lstStyle/>
        <a:p>
          <a:endParaRPr lang="en-GB"/>
        </a:p>
      </dgm:t>
    </dgm:pt>
    <dgm:pt modelId="{672FCC62-B939-4C0B-8B25-4F5E4624DC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gm:t>
    </dgm:pt>
    <dgm:pt modelId="{134253EE-CDE7-43CE-B28A-8800BA712AC7}" type="parTrans" cxnId="{7083E7B1-D8B9-480B-A9F6-8BB0A15DF432}">
      <dgm:prSet/>
      <dgm:spPr/>
      <dgm:t>
        <a:bodyPr/>
        <a:lstStyle/>
        <a:p>
          <a:endParaRPr lang="en-GB" dirty="0"/>
        </a:p>
      </dgm:t>
    </dgm:pt>
    <dgm:pt modelId="{9125DB6A-EE99-41C4-A7F2-CD2F514CD6DC}" type="sibTrans" cxnId="{7083E7B1-D8B9-480B-A9F6-8BB0A15DF432}">
      <dgm:prSet/>
      <dgm:spPr/>
      <dgm:t>
        <a:bodyPr/>
        <a:lstStyle/>
        <a:p>
          <a:endParaRPr lang="en-GB"/>
        </a:p>
      </dgm:t>
    </dgm:pt>
    <dgm:pt modelId="{C2BA1F84-FDA4-4CA2-8054-A3D1400530C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gm:t>
    </dgm:pt>
    <dgm:pt modelId="{97615CE7-EC47-4D1D-8A9B-9A2B2362C1C1}" type="parTrans" cxnId="{1D0AB696-0BB8-45BA-863B-980D9486B55D}">
      <dgm:prSet/>
      <dgm:spPr/>
      <dgm:t>
        <a:bodyPr/>
        <a:lstStyle/>
        <a:p>
          <a:endParaRPr lang="en-GB" dirty="0"/>
        </a:p>
      </dgm:t>
    </dgm:pt>
    <dgm:pt modelId="{0F99A778-099E-4A5A-A9FD-88CF3B28C2C1}" type="sibTrans" cxnId="{1D0AB696-0BB8-45BA-863B-980D9486B55D}">
      <dgm:prSet/>
      <dgm:spPr/>
      <dgm:t>
        <a:bodyPr/>
        <a:lstStyle/>
        <a:p>
          <a:endParaRPr lang="en-GB"/>
        </a:p>
      </dgm:t>
    </dgm:pt>
    <dgm:pt modelId="{0CAE3DAC-9305-42ED-B354-42C9F6B7C03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gm:t>
    </dgm:pt>
    <dgm:pt modelId="{197C5F0E-6A67-439A-9C78-78579072418B}" type="parTrans" cxnId="{C7481326-74FB-4799-95F5-62C57E0417E1}">
      <dgm:prSet/>
      <dgm:spPr/>
      <dgm:t>
        <a:bodyPr/>
        <a:lstStyle/>
        <a:p>
          <a:endParaRPr lang="en-GB" dirty="0"/>
        </a:p>
      </dgm:t>
    </dgm:pt>
    <dgm:pt modelId="{2ABB85CB-FEC3-479C-A0DA-9D40E3BD4855}" type="sibTrans" cxnId="{C7481326-74FB-4799-95F5-62C57E0417E1}">
      <dgm:prSet/>
      <dgm:spPr/>
      <dgm:t>
        <a:bodyPr/>
        <a:lstStyle/>
        <a:p>
          <a:endParaRPr lang="en-GB"/>
        </a:p>
      </dgm:t>
    </dgm:pt>
    <dgm:pt modelId="{517E3C43-B1B5-4732-A300-C7774F9733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gm:t>
    </dgm:pt>
    <dgm:pt modelId="{55908F81-B624-4480-AE27-B6C6BB0BB8ED}" type="parTrans" cxnId="{CF7A9FBE-AEDD-4651-AF87-80167949075B}">
      <dgm:prSet/>
      <dgm:spPr/>
      <dgm:t>
        <a:bodyPr/>
        <a:lstStyle/>
        <a:p>
          <a:endParaRPr lang="en-GB" dirty="0"/>
        </a:p>
      </dgm:t>
    </dgm:pt>
    <dgm:pt modelId="{4CFA2F49-E078-4E6A-8C82-D47E1BE5B02F}" type="sibTrans" cxnId="{CF7A9FBE-AEDD-4651-AF87-80167949075B}">
      <dgm:prSet/>
      <dgm:spPr/>
      <dgm:t>
        <a:bodyPr/>
        <a:lstStyle/>
        <a:p>
          <a:endParaRPr lang="en-GB"/>
        </a:p>
      </dgm:t>
    </dgm:pt>
    <dgm:pt modelId="{B39218EA-22A2-48C2-B9BA-6F1602D0D5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gm:t>
    </dgm:pt>
    <dgm:pt modelId="{BB01161D-6BC8-4CF1-82C7-7302682BF579}" type="parTrans" cxnId="{7CACD207-9CF1-48DE-9ACB-E90DF194A7B8}">
      <dgm:prSet/>
      <dgm:spPr/>
      <dgm:t>
        <a:bodyPr/>
        <a:lstStyle/>
        <a:p>
          <a:endParaRPr lang="en-GB" dirty="0"/>
        </a:p>
      </dgm:t>
    </dgm:pt>
    <dgm:pt modelId="{DA5AFC73-E3CD-4604-ADF3-CA5AD9B01F3B}" type="sibTrans" cxnId="{7CACD207-9CF1-48DE-9ACB-E90DF194A7B8}">
      <dgm:prSet/>
      <dgm:spPr/>
      <dgm:t>
        <a:bodyPr/>
        <a:lstStyle/>
        <a:p>
          <a:endParaRPr lang="en-GB"/>
        </a:p>
      </dgm:t>
    </dgm:pt>
    <dgm:pt modelId="{AC17B0DA-FEFA-4985-986F-D7D9ACF82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gm:t>
    </dgm:pt>
    <dgm:pt modelId="{BCC361BD-6457-4C94-8FAF-FC6A64839646}" type="parTrans" cxnId="{1AEEC8A9-8E26-4B0B-A9A5-E3F618541E9B}">
      <dgm:prSet/>
      <dgm:spPr/>
      <dgm:t>
        <a:bodyPr/>
        <a:lstStyle/>
        <a:p>
          <a:endParaRPr lang="en-GB" dirty="0"/>
        </a:p>
      </dgm:t>
    </dgm:pt>
    <dgm:pt modelId="{8BEF52E1-8D62-406C-868F-9C600A335109}" type="sibTrans" cxnId="{1AEEC8A9-8E26-4B0B-A9A5-E3F618541E9B}">
      <dgm:prSet/>
      <dgm:spPr/>
      <dgm:t>
        <a:bodyPr/>
        <a:lstStyle/>
        <a:p>
          <a:endParaRPr lang="en-GB"/>
        </a:p>
      </dgm:t>
    </dgm:pt>
    <dgm:pt modelId="{AF4C5326-FE5A-4E11-819E-CFE4E0E6B88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gm:t>
    </dgm:pt>
    <dgm:pt modelId="{9A4E6275-3748-47A3-BD7D-F26DEE1F3C7B}" type="parTrans" cxnId="{45C097F0-4328-433A-9DA6-C1C8F371A0C3}">
      <dgm:prSet/>
      <dgm:spPr/>
      <dgm:t>
        <a:bodyPr/>
        <a:lstStyle/>
        <a:p>
          <a:endParaRPr lang="en-GB" dirty="0"/>
        </a:p>
      </dgm:t>
    </dgm:pt>
    <dgm:pt modelId="{7F10A7F3-8FB8-4FD9-A70F-19E07DF52661}" type="sibTrans" cxnId="{45C097F0-4328-433A-9DA6-C1C8F371A0C3}">
      <dgm:prSet/>
      <dgm:spPr/>
      <dgm:t>
        <a:bodyPr/>
        <a:lstStyle/>
        <a:p>
          <a:endParaRPr lang="en-GB"/>
        </a:p>
      </dgm:t>
    </dgm:pt>
    <dgm:pt modelId="{DC157714-C2C4-441D-89CD-0B62B4CB7B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gm:t>
    </dgm:pt>
    <dgm:pt modelId="{AECD71DC-D1BE-4B6D-8123-96DBAD4F1381}" type="parTrans" cxnId="{8B5AC3F6-DD4A-47C3-A4B3-9C7EC390E35B}">
      <dgm:prSet/>
      <dgm:spPr/>
      <dgm:t>
        <a:bodyPr/>
        <a:lstStyle/>
        <a:p>
          <a:endParaRPr lang="en-GB" dirty="0"/>
        </a:p>
      </dgm:t>
    </dgm:pt>
    <dgm:pt modelId="{B946089E-53A6-465F-8FD4-5B32C6DFAC2B}" type="sibTrans" cxnId="{8B5AC3F6-DD4A-47C3-A4B3-9C7EC390E35B}">
      <dgm:prSet/>
      <dgm:spPr/>
      <dgm:t>
        <a:bodyPr/>
        <a:lstStyle/>
        <a:p>
          <a:endParaRPr lang="en-GB"/>
        </a:p>
      </dgm:t>
    </dgm:pt>
    <dgm:pt modelId="{CABC4605-6711-4C93-95C8-E0A51D942C7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gm:t>
    </dgm:pt>
    <dgm:pt modelId="{AF6719A2-CB52-4BFC-8F3F-35C67A898BB0}" type="parTrans" cxnId="{7F510B10-28D9-4221-B297-B1B587657055}">
      <dgm:prSet/>
      <dgm:spPr/>
      <dgm:t>
        <a:bodyPr/>
        <a:lstStyle/>
        <a:p>
          <a:endParaRPr lang="en-GB" dirty="0"/>
        </a:p>
      </dgm:t>
    </dgm:pt>
    <dgm:pt modelId="{F77400E7-34E8-4126-B89E-9CA8923B681B}" type="sibTrans" cxnId="{7F510B10-28D9-4221-B297-B1B587657055}">
      <dgm:prSet/>
      <dgm:spPr/>
      <dgm:t>
        <a:bodyPr/>
        <a:lstStyle/>
        <a:p>
          <a:endParaRPr lang="en-GB"/>
        </a:p>
      </dgm:t>
    </dgm:pt>
    <dgm:pt modelId="{E4B424F9-145B-4ED7-9CCA-FE1E0994CC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gm:t>
    </dgm:pt>
    <dgm:pt modelId="{BA43EBBC-373D-4F43-90AB-F43565A351E2}" type="parTrans" cxnId="{A27FF51E-38B4-4579-B09F-BFA5FA937193}">
      <dgm:prSet/>
      <dgm:spPr/>
      <dgm:t>
        <a:bodyPr/>
        <a:lstStyle/>
        <a:p>
          <a:endParaRPr lang="en-GB" dirty="0"/>
        </a:p>
      </dgm:t>
    </dgm:pt>
    <dgm:pt modelId="{5B30FFCC-BDFC-4FED-841A-C906D7975B7F}" type="sibTrans" cxnId="{A27FF51E-38B4-4579-B09F-BFA5FA937193}">
      <dgm:prSet/>
      <dgm:spPr/>
      <dgm:t>
        <a:bodyPr/>
        <a:lstStyle/>
        <a:p>
          <a:endParaRPr lang="en-GB"/>
        </a:p>
      </dgm:t>
    </dgm:pt>
    <dgm:pt modelId="{2D37B077-78B2-46D8-82B9-022205C3046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gm:t>
    </dgm:pt>
    <dgm:pt modelId="{A4FF4476-417B-41DF-A704-AB6A931FD1CD}" type="parTrans" cxnId="{0721CF70-CC02-45B6-8B45-554730AB127E}">
      <dgm:prSet/>
      <dgm:spPr/>
      <dgm:t>
        <a:bodyPr/>
        <a:lstStyle/>
        <a:p>
          <a:endParaRPr lang="en-GB" dirty="0"/>
        </a:p>
      </dgm:t>
    </dgm:pt>
    <dgm:pt modelId="{B9D75302-68FF-43CB-BC48-F0B2837460DE}" type="sibTrans" cxnId="{0721CF70-CC02-45B6-8B45-554730AB127E}">
      <dgm:prSet/>
      <dgm:spPr/>
      <dgm:t>
        <a:bodyPr/>
        <a:lstStyle/>
        <a:p>
          <a:endParaRPr lang="en-GB"/>
        </a:p>
      </dgm:t>
    </dgm:pt>
    <dgm:pt modelId="{FE837E73-0717-499F-96CF-F351F0416B08}" type="pres">
      <dgm:prSet presAssocID="{0D02F91B-0CA2-4520-9E36-347AF69EBB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D763CF-38D1-41F2-A4EF-0933AB16A5DC}" type="pres">
      <dgm:prSet presAssocID="{A9BA6FA2-E86B-4DF7-94C1-2E4168E58A7A}" presName="root1" presStyleCnt="0"/>
      <dgm:spPr/>
    </dgm:pt>
    <dgm:pt modelId="{A6B1579D-3757-4B12-81CD-50A5C985FDED}" type="pres">
      <dgm:prSet presAssocID="{A9BA6FA2-E86B-4DF7-94C1-2E4168E58A7A}" presName="LevelOneTextNode" presStyleLbl="node0" presStyleIdx="0" presStyleCnt="1" custScaleX="148203" custScaleY="162191" custLinFactNeighborX="-72193" custLinFactNeighborY="7451">
        <dgm:presLayoutVars>
          <dgm:chPref val="3"/>
        </dgm:presLayoutVars>
      </dgm:prSet>
      <dgm:spPr/>
    </dgm:pt>
    <dgm:pt modelId="{DBF64E52-362F-40A8-BA12-99536B9A88D8}" type="pres">
      <dgm:prSet presAssocID="{A9BA6FA2-E86B-4DF7-94C1-2E4168E58A7A}" presName="level2hierChild" presStyleCnt="0"/>
      <dgm:spPr/>
    </dgm:pt>
    <dgm:pt modelId="{EDF142E1-1888-4344-8CA2-B0A0788A1DAF}" type="pres">
      <dgm:prSet presAssocID="{134253EE-CDE7-43CE-B28A-8800BA712AC7}" presName="conn2-1" presStyleLbl="parChTrans1D2" presStyleIdx="0" presStyleCnt="2"/>
      <dgm:spPr/>
    </dgm:pt>
    <dgm:pt modelId="{D4D2DF50-489E-418D-A3E9-B3BB9252A2C0}" type="pres">
      <dgm:prSet presAssocID="{134253EE-CDE7-43CE-B28A-8800BA712AC7}" presName="connTx" presStyleLbl="parChTrans1D2" presStyleIdx="0" presStyleCnt="2"/>
      <dgm:spPr/>
    </dgm:pt>
    <dgm:pt modelId="{13FF8BF3-4FE8-4ABB-97D0-F58E284A02B5}" type="pres">
      <dgm:prSet presAssocID="{672FCC62-B939-4C0B-8B25-4F5E4624DC48}" presName="root2" presStyleCnt="0"/>
      <dgm:spPr/>
    </dgm:pt>
    <dgm:pt modelId="{F2B61C7A-2C4C-4A3C-9F00-34CB67DEC389}" type="pres">
      <dgm:prSet presAssocID="{672FCC62-B939-4C0B-8B25-4F5E4624DC48}" presName="LevelTwoTextNode" presStyleLbl="node2" presStyleIdx="0" presStyleCnt="2" custScaleX="141398" custScaleY="175992" custLinFactNeighborX="-32798" custLinFactNeighborY="4008">
        <dgm:presLayoutVars>
          <dgm:chPref val="3"/>
        </dgm:presLayoutVars>
      </dgm:prSet>
      <dgm:spPr/>
    </dgm:pt>
    <dgm:pt modelId="{EDD77278-533E-494E-B394-6DF08B382A6B}" type="pres">
      <dgm:prSet presAssocID="{672FCC62-B939-4C0B-8B25-4F5E4624DC48}" presName="level3hierChild" presStyleCnt="0"/>
      <dgm:spPr/>
    </dgm:pt>
    <dgm:pt modelId="{CCDAF9E9-1463-48C3-9D60-6B1A85895C80}" type="pres">
      <dgm:prSet presAssocID="{97615CE7-EC47-4D1D-8A9B-9A2B2362C1C1}" presName="conn2-1" presStyleLbl="parChTrans1D3" presStyleIdx="0" presStyleCnt="9"/>
      <dgm:spPr/>
    </dgm:pt>
    <dgm:pt modelId="{768D92FA-06A0-4530-BE5D-BA7DF42FD8AA}" type="pres">
      <dgm:prSet presAssocID="{97615CE7-EC47-4D1D-8A9B-9A2B2362C1C1}" presName="connTx" presStyleLbl="parChTrans1D3" presStyleIdx="0" presStyleCnt="9"/>
      <dgm:spPr/>
    </dgm:pt>
    <dgm:pt modelId="{0DD7E9ED-3288-488E-A7E8-2DFEFF500B86}" type="pres">
      <dgm:prSet presAssocID="{C2BA1F84-FDA4-4CA2-8054-A3D1400530CE}" presName="root2" presStyleCnt="0"/>
      <dgm:spPr/>
    </dgm:pt>
    <dgm:pt modelId="{BC4C3BE0-AFE1-478F-AA68-54604EF9318A}" type="pres">
      <dgm:prSet presAssocID="{C2BA1F84-FDA4-4CA2-8054-A3D1400530CE}" presName="LevelTwoTextNode" presStyleLbl="node3" presStyleIdx="0" presStyleCnt="9">
        <dgm:presLayoutVars>
          <dgm:chPref val="3"/>
        </dgm:presLayoutVars>
      </dgm:prSet>
      <dgm:spPr/>
    </dgm:pt>
    <dgm:pt modelId="{D93A76EE-DD10-4BB4-9D61-E64D843E38AD}" type="pres">
      <dgm:prSet presAssocID="{C2BA1F84-FDA4-4CA2-8054-A3D1400530CE}" presName="level3hierChild" presStyleCnt="0"/>
      <dgm:spPr/>
    </dgm:pt>
    <dgm:pt modelId="{C66B1757-DA8C-4254-9EDA-15D58E5B4697}" type="pres">
      <dgm:prSet presAssocID="{197C5F0E-6A67-439A-9C78-78579072418B}" presName="conn2-1" presStyleLbl="parChTrans1D3" presStyleIdx="1" presStyleCnt="9"/>
      <dgm:spPr/>
    </dgm:pt>
    <dgm:pt modelId="{26234B30-14D9-4D9F-8C4B-99A4DE62D2C8}" type="pres">
      <dgm:prSet presAssocID="{197C5F0E-6A67-439A-9C78-78579072418B}" presName="connTx" presStyleLbl="parChTrans1D3" presStyleIdx="1" presStyleCnt="9"/>
      <dgm:spPr/>
    </dgm:pt>
    <dgm:pt modelId="{1528F170-A19F-493D-8542-D383516D247F}" type="pres">
      <dgm:prSet presAssocID="{0CAE3DAC-9305-42ED-B354-42C9F6B7C03B}" presName="root2" presStyleCnt="0"/>
      <dgm:spPr/>
    </dgm:pt>
    <dgm:pt modelId="{1D253BEA-FB68-45EB-9BE9-BC21C5D2C772}" type="pres">
      <dgm:prSet presAssocID="{0CAE3DAC-9305-42ED-B354-42C9F6B7C03B}" presName="LevelTwoTextNode" presStyleLbl="node3" presStyleIdx="1" presStyleCnt="9">
        <dgm:presLayoutVars>
          <dgm:chPref val="3"/>
        </dgm:presLayoutVars>
      </dgm:prSet>
      <dgm:spPr/>
    </dgm:pt>
    <dgm:pt modelId="{18E73B6B-F1A0-4AB1-9697-D17680B75A00}" type="pres">
      <dgm:prSet presAssocID="{0CAE3DAC-9305-42ED-B354-42C9F6B7C03B}" presName="level3hierChild" presStyleCnt="0"/>
      <dgm:spPr/>
    </dgm:pt>
    <dgm:pt modelId="{714BB8F1-F993-4179-B04D-DEB8B8E572E2}" type="pres">
      <dgm:prSet presAssocID="{55908F81-B624-4480-AE27-B6C6BB0BB8ED}" presName="conn2-1" presStyleLbl="parChTrans1D3" presStyleIdx="2" presStyleCnt="9"/>
      <dgm:spPr/>
    </dgm:pt>
    <dgm:pt modelId="{69094484-C9DB-4EF1-B509-F9CC34023166}" type="pres">
      <dgm:prSet presAssocID="{55908F81-B624-4480-AE27-B6C6BB0BB8ED}" presName="connTx" presStyleLbl="parChTrans1D3" presStyleIdx="2" presStyleCnt="9"/>
      <dgm:spPr/>
    </dgm:pt>
    <dgm:pt modelId="{5A813C46-BF5C-4212-B808-D671BFD82693}" type="pres">
      <dgm:prSet presAssocID="{517E3C43-B1B5-4732-A300-C7774F973367}" presName="root2" presStyleCnt="0"/>
      <dgm:spPr/>
    </dgm:pt>
    <dgm:pt modelId="{19702762-0592-430D-B976-C68F79421999}" type="pres">
      <dgm:prSet presAssocID="{517E3C43-B1B5-4732-A300-C7774F973367}" presName="LevelTwoTextNode" presStyleLbl="node3" presStyleIdx="2" presStyleCnt="9">
        <dgm:presLayoutVars>
          <dgm:chPref val="3"/>
        </dgm:presLayoutVars>
      </dgm:prSet>
      <dgm:spPr/>
    </dgm:pt>
    <dgm:pt modelId="{A2142B62-50B8-4457-87B3-1735A64EE83A}" type="pres">
      <dgm:prSet presAssocID="{517E3C43-B1B5-4732-A300-C7774F973367}" presName="level3hierChild" presStyleCnt="0"/>
      <dgm:spPr/>
    </dgm:pt>
    <dgm:pt modelId="{17F296A1-A828-4807-A440-C5211F51FE3D}" type="pres">
      <dgm:prSet presAssocID="{BB01161D-6BC8-4CF1-82C7-7302682BF579}" presName="conn2-1" presStyleLbl="parChTrans1D3" presStyleIdx="3" presStyleCnt="9"/>
      <dgm:spPr/>
    </dgm:pt>
    <dgm:pt modelId="{628FE1D2-54F2-4DC8-90CA-41E50B101539}" type="pres">
      <dgm:prSet presAssocID="{BB01161D-6BC8-4CF1-82C7-7302682BF579}" presName="connTx" presStyleLbl="parChTrans1D3" presStyleIdx="3" presStyleCnt="9"/>
      <dgm:spPr/>
    </dgm:pt>
    <dgm:pt modelId="{B4F979CF-C490-45C0-B7B6-EEEEEB332213}" type="pres">
      <dgm:prSet presAssocID="{B39218EA-22A2-48C2-B9BA-6F1602D0D540}" presName="root2" presStyleCnt="0"/>
      <dgm:spPr/>
    </dgm:pt>
    <dgm:pt modelId="{2A490B0C-193F-4E75-8A4C-B5A7D442B7B7}" type="pres">
      <dgm:prSet presAssocID="{B39218EA-22A2-48C2-B9BA-6F1602D0D540}" presName="LevelTwoTextNode" presStyleLbl="node3" presStyleIdx="3" presStyleCnt="9">
        <dgm:presLayoutVars>
          <dgm:chPref val="3"/>
        </dgm:presLayoutVars>
      </dgm:prSet>
      <dgm:spPr/>
    </dgm:pt>
    <dgm:pt modelId="{5814CDED-6846-4814-B3AD-D32E25606ACD}" type="pres">
      <dgm:prSet presAssocID="{B39218EA-22A2-48C2-B9BA-6F1602D0D540}" presName="level3hierChild" presStyleCnt="0"/>
      <dgm:spPr/>
    </dgm:pt>
    <dgm:pt modelId="{DDF9481E-9B54-4C6E-8611-FF9CB5C45926}" type="pres">
      <dgm:prSet presAssocID="{BCC361BD-6457-4C94-8FAF-FC6A64839646}" presName="conn2-1" presStyleLbl="parChTrans1D3" presStyleIdx="4" presStyleCnt="9"/>
      <dgm:spPr/>
    </dgm:pt>
    <dgm:pt modelId="{33683DAA-F326-410C-BC0C-657CC5133889}" type="pres">
      <dgm:prSet presAssocID="{BCC361BD-6457-4C94-8FAF-FC6A64839646}" presName="connTx" presStyleLbl="parChTrans1D3" presStyleIdx="4" presStyleCnt="9"/>
      <dgm:spPr/>
    </dgm:pt>
    <dgm:pt modelId="{6F1C734E-4404-4700-AD87-CD93256B446A}" type="pres">
      <dgm:prSet presAssocID="{AC17B0DA-FEFA-4985-986F-D7D9ACF8216E}" presName="root2" presStyleCnt="0"/>
      <dgm:spPr/>
    </dgm:pt>
    <dgm:pt modelId="{1C468779-5387-4652-AFCE-5866D9DA1627}" type="pres">
      <dgm:prSet presAssocID="{AC17B0DA-FEFA-4985-986F-D7D9ACF8216E}" presName="LevelTwoTextNode" presStyleLbl="node3" presStyleIdx="4" presStyleCnt="9">
        <dgm:presLayoutVars>
          <dgm:chPref val="3"/>
        </dgm:presLayoutVars>
      </dgm:prSet>
      <dgm:spPr/>
    </dgm:pt>
    <dgm:pt modelId="{D8F699E7-8BB3-45E2-AAB8-E9E206F8B6D0}" type="pres">
      <dgm:prSet presAssocID="{AC17B0DA-FEFA-4985-986F-D7D9ACF8216E}" presName="level3hierChild" presStyleCnt="0"/>
      <dgm:spPr/>
    </dgm:pt>
    <dgm:pt modelId="{A0E5B4A5-F564-4242-93A7-8A097ECE97E2}" type="pres">
      <dgm:prSet presAssocID="{9A4E6275-3748-47A3-BD7D-F26DEE1F3C7B}" presName="conn2-1" presStyleLbl="parChTrans1D2" presStyleIdx="1" presStyleCnt="2"/>
      <dgm:spPr/>
    </dgm:pt>
    <dgm:pt modelId="{EBD09E59-D4EF-4F0C-A78A-2D9A81945C24}" type="pres">
      <dgm:prSet presAssocID="{9A4E6275-3748-47A3-BD7D-F26DEE1F3C7B}" presName="connTx" presStyleLbl="parChTrans1D2" presStyleIdx="1" presStyleCnt="2"/>
      <dgm:spPr/>
    </dgm:pt>
    <dgm:pt modelId="{21D8FC7A-E806-46F5-890F-38D060A64DC2}" type="pres">
      <dgm:prSet presAssocID="{AF4C5326-FE5A-4E11-819E-CFE4E0E6B883}" presName="root2" presStyleCnt="0"/>
      <dgm:spPr/>
    </dgm:pt>
    <dgm:pt modelId="{4366CDAE-A2AF-4EC5-AFD3-52BD6EF8A0D6}" type="pres">
      <dgm:prSet presAssocID="{AF4C5326-FE5A-4E11-819E-CFE4E0E6B883}" presName="LevelTwoTextNode" presStyleLbl="node2" presStyleIdx="1" presStyleCnt="2" custScaleX="141589" custScaleY="127599" custLinFactNeighborX="-25898" custLinFactNeighborY="10893">
        <dgm:presLayoutVars>
          <dgm:chPref val="3"/>
        </dgm:presLayoutVars>
      </dgm:prSet>
      <dgm:spPr/>
    </dgm:pt>
    <dgm:pt modelId="{1AE06BD6-4DE5-4891-8988-B6B31AD27344}" type="pres">
      <dgm:prSet presAssocID="{AF4C5326-FE5A-4E11-819E-CFE4E0E6B883}" presName="level3hierChild" presStyleCnt="0"/>
      <dgm:spPr/>
    </dgm:pt>
    <dgm:pt modelId="{A1671709-213D-470D-A7B8-B065136E6974}" type="pres">
      <dgm:prSet presAssocID="{AECD71DC-D1BE-4B6D-8123-96DBAD4F1381}" presName="conn2-1" presStyleLbl="parChTrans1D3" presStyleIdx="5" presStyleCnt="9"/>
      <dgm:spPr/>
    </dgm:pt>
    <dgm:pt modelId="{5ECA2141-B0C0-4663-A5B9-CC5A9805C928}" type="pres">
      <dgm:prSet presAssocID="{AECD71DC-D1BE-4B6D-8123-96DBAD4F1381}" presName="connTx" presStyleLbl="parChTrans1D3" presStyleIdx="5" presStyleCnt="9"/>
      <dgm:spPr/>
    </dgm:pt>
    <dgm:pt modelId="{85FD3E9C-132F-40B6-AC16-EE5CA73C78CE}" type="pres">
      <dgm:prSet presAssocID="{DC157714-C2C4-441D-89CD-0B62B4CB7B4B}" presName="root2" presStyleCnt="0"/>
      <dgm:spPr/>
    </dgm:pt>
    <dgm:pt modelId="{EE4BD3AA-ECFE-4A05-A42A-DDE5988C763E}" type="pres">
      <dgm:prSet presAssocID="{DC157714-C2C4-441D-89CD-0B62B4CB7B4B}" presName="LevelTwoTextNode" presStyleLbl="node3" presStyleIdx="5" presStyleCnt="9">
        <dgm:presLayoutVars>
          <dgm:chPref val="3"/>
        </dgm:presLayoutVars>
      </dgm:prSet>
      <dgm:spPr/>
    </dgm:pt>
    <dgm:pt modelId="{9BFB9087-06E2-41B0-8EA5-1D715DBC05C7}" type="pres">
      <dgm:prSet presAssocID="{DC157714-C2C4-441D-89CD-0B62B4CB7B4B}" presName="level3hierChild" presStyleCnt="0"/>
      <dgm:spPr/>
    </dgm:pt>
    <dgm:pt modelId="{87121683-BA92-4658-9308-DAFC4F765A6C}" type="pres">
      <dgm:prSet presAssocID="{AF6719A2-CB52-4BFC-8F3F-35C67A898BB0}" presName="conn2-1" presStyleLbl="parChTrans1D3" presStyleIdx="6" presStyleCnt="9"/>
      <dgm:spPr/>
    </dgm:pt>
    <dgm:pt modelId="{17BDD470-C032-4C53-8998-A63B9BC49EC6}" type="pres">
      <dgm:prSet presAssocID="{AF6719A2-CB52-4BFC-8F3F-35C67A898BB0}" presName="connTx" presStyleLbl="parChTrans1D3" presStyleIdx="6" presStyleCnt="9"/>
      <dgm:spPr/>
    </dgm:pt>
    <dgm:pt modelId="{F767680B-50C9-416E-8C46-E1A7188DA0AD}" type="pres">
      <dgm:prSet presAssocID="{CABC4605-6711-4C93-95C8-E0A51D942C73}" presName="root2" presStyleCnt="0"/>
      <dgm:spPr/>
    </dgm:pt>
    <dgm:pt modelId="{8E7A4F82-D4A0-46D8-972D-DB8A98481C6E}" type="pres">
      <dgm:prSet presAssocID="{CABC4605-6711-4C93-95C8-E0A51D942C73}" presName="LevelTwoTextNode" presStyleLbl="node3" presStyleIdx="6" presStyleCnt="9">
        <dgm:presLayoutVars>
          <dgm:chPref val="3"/>
        </dgm:presLayoutVars>
      </dgm:prSet>
      <dgm:spPr/>
    </dgm:pt>
    <dgm:pt modelId="{DCF97C9B-5E10-4E23-B7A0-FED80069CC1F}" type="pres">
      <dgm:prSet presAssocID="{CABC4605-6711-4C93-95C8-E0A51D942C73}" presName="level3hierChild" presStyleCnt="0"/>
      <dgm:spPr/>
    </dgm:pt>
    <dgm:pt modelId="{1833BD28-AC27-41CE-9993-DDE01077CB71}" type="pres">
      <dgm:prSet presAssocID="{BA43EBBC-373D-4F43-90AB-F43565A351E2}" presName="conn2-1" presStyleLbl="parChTrans1D3" presStyleIdx="7" presStyleCnt="9"/>
      <dgm:spPr/>
    </dgm:pt>
    <dgm:pt modelId="{9DE648E1-3C82-40D5-BD22-E27F9F701F9C}" type="pres">
      <dgm:prSet presAssocID="{BA43EBBC-373D-4F43-90AB-F43565A351E2}" presName="connTx" presStyleLbl="parChTrans1D3" presStyleIdx="7" presStyleCnt="9"/>
      <dgm:spPr/>
    </dgm:pt>
    <dgm:pt modelId="{4A2BC596-2D41-42D6-924A-806927FBBA38}" type="pres">
      <dgm:prSet presAssocID="{E4B424F9-145B-4ED7-9CCA-FE1E0994CCA9}" presName="root2" presStyleCnt="0"/>
      <dgm:spPr/>
    </dgm:pt>
    <dgm:pt modelId="{530444A6-D922-47AE-B94B-0AA87B8BC1CE}" type="pres">
      <dgm:prSet presAssocID="{E4B424F9-145B-4ED7-9CCA-FE1E0994CCA9}" presName="LevelTwoTextNode" presStyleLbl="node3" presStyleIdx="7" presStyleCnt="9">
        <dgm:presLayoutVars>
          <dgm:chPref val="3"/>
        </dgm:presLayoutVars>
      </dgm:prSet>
      <dgm:spPr/>
    </dgm:pt>
    <dgm:pt modelId="{80D40B5C-FB9D-49D9-94CD-DDA0ADA53C07}" type="pres">
      <dgm:prSet presAssocID="{E4B424F9-145B-4ED7-9CCA-FE1E0994CCA9}" presName="level3hierChild" presStyleCnt="0"/>
      <dgm:spPr/>
    </dgm:pt>
    <dgm:pt modelId="{208567ED-908E-44FD-A8BE-9A00C92536CC}" type="pres">
      <dgm:prSet presAssocID="{A4FF4476-417B-41DF-A704-AB6A931FD1CD}" presName="conn2-1" presStyleLbl="parChTrans1D3" presStyleIdx="8" presStyleCnt="9"/>
      <dgm:spPr/>
    </dgm:pt>
    <dgm:pt modelId="{55AC2624-A0F3-4D54-9D4C-7CD9509843C2}" type="pres">
      <dgm:prSet presAssocID="{A4FF4476-417B-41DF-A704-AB6A931FD1CD}" presName="connTx" presStyleLbl="parChTrans1D3" presStyleIdx="8" presStyleCnt="9"/>
      <dgm:spPr/>
    </dgm:pt>
    <dgm:pt modelId="{AA2202DF-5FF1-4633-83C3-E6A95391EEC4}" type="pres">
      <dgm:prSet presAssocID="{2D37B077-78B2-46D8-82B9-022205C30460}" presName="root2" presStyleCnt="0"/>
      <dgm:spPr/>
    </dgm:pt>
    <dgm:pt modelId="{21F3E884-E414-4FCF-834B-5833A0314089}" type="pres">
      <dgm:prSet presAssocID="{2D37B077-78B2-46D8-82B9-022205C30460}" presName="LevelTwoTextNode" presStyleLbl="node3" presStyleIdx="8" presStyleCnt="9">
        <dgm:presLayoutVars>
          <dgm:chPref val="3"/>
        </dgm:presLayoutVars>
      </dgm:prSet>
      <dgm:spPr/>
    </dgm:pt>
    <dgm:pt modelId="{5A91DD52-3C72-4F42-BBD7-A2F943CFEE36}" type="pres">
      <dgm:prSet presAssocID="{2D37B077-78B2-46D8-82B9-022205C30460}" presName="level3hierChild" presStyleCnt="0"/>
      <dgm:spPr/>
    </dgm:pt>
  </dgm:ptLst>
  <dgm:cxnLst>
    <dgm:cxn modelId="{7CACD207-9CF1-48DE-9ACB-E90DF194A7B8}" srcId="{672FCC62-B939-4C0B-8B25-4F5E4624DC48}" destId="{B39218EA-22A2-48C2-B9BA-6F1602D0D540}" srcOrd="3" destOrd="0" parTransId="{BB01161D-6BC8-4CF1-82C7-7302682BF579}" sibTransId="{DA5AFC73-E3CD-4604-ADF3-CA5AD9B01F3B}"/>
    <dgm:cxn modelId="{7F510B10-28D9-4221-B297-B1B587657055}" srcId="{AF4C5326-FE5A-4E11-819E-CFE4E0E6B883}" destId="{CABC4605-6711-4C93-95C8-E0A51D942C73}" srcOrd="1" destOrd="0" parTransId="{AF6719A2-CB52-4BFC-8F3F-35C67A898BB0}" sibTransId="{F77400E7-34E8-4126-B89E-9CA8923B681B}"/>
    <dgm:cxn modelId="{EB79DC14-3908-4775-BFF2-7FBFDDFB9D0A}" type="presOf" srcId="{CABC4605-6711-4C93-95C8-E0A51D942C73}" destId="{8E7A4F82-D4A0-46D8-972D-DB8A98481C6E}" srcOrd="0" destOrd="0" presId="urn:microsoft.com/office/officeart/2005/8/layout/hierarchy2"/>
    <dgm:cxn modelId="{956EB115-CFCB-4178-AE7D-9B05CC9AC93E}" srcId="{0D02F91B-0CA2-4520-9E36-347AF69EBB70}" destId="{A9BA6FA2-E86B-4DF7-94C1-2E4168E58A7A}" srcOrd="0" destOrd="0" parTransId="{96562AB8-12FB-47CC-BEF5-EC7321262435}" sibTransId="{EF502328-BA85-4D5F-82A6-EBA594A8103B}"/>
    <dgm:cxn modelId="{A27FF51E-38B4-4579-B09F-BFA5FA937193}" srcId="{AF4C5326-FE5A-4E11-819E-CFE4E0E6B883}" destId="{E4B424F9-145B-4ED7-9CCA-FE1E0994CCA9}" srcOrd="2" destOrd="0" parTransId="{BA43EBBC-373D-4F43-90AB-F43565A351E2}" sibTransId="{5B30FFCC-BDFC-4FED-841A-C906D7975B7F}"/>
    <dgm:cxn modelId="{59B0FF25-271E-435F-A1DB-F1E5C8A671DF}" type="presOf" srcId="{BA43EBBC-373D-4F43-90AB-F43565A351E2}" destId="{9DE648E1-3C82-40D5-BD22-E27F9F701F9C}" srcOrd="1" destOrd="0" presId="urn:microsoft.com/office/officeart/2005/8/layout/hierarchy2"/>
    <dgm:cxn modelId="{C7481326-74FB-4799-95F5-62C57E0417E1}" srcId="{672FCC62-B939-4C0B-8B25-4F5E4624DC48}" destId="{0CAE3DAC-9305-42ED-B354-42C9F6B7C03B}" srcOrd="1" destOrd="0" parTransId="{197C5F0E-6A67-439A-9C78-78579072418B}" sibTransId="{2ABB85CB-FEC3-479C-A0DA-9D40E3BD4855}"/>
    <dgm:cxn modelId="{36111E29-4C15-481E-A404-39D57383841C}" type="presOf" srcId="{517E3C43-B1B5-4732-A300-C7774F973367}" destId="{19702762-0592-430D-B976-C68F79421999}" srcOrd="0" destOrd="0" presId="urn:microsoft.com/office/officeart/2005/8/layout/hierarchy2"/>
    <dgm:cxn modelId="{31E1BF2C-3156-4091-B144-D72BB304F6FF}" type="presOf" srcId="{AF6719A2-CB52-4BFC-8F3F-35C67A898BB0}" destId="{87121683-BA92-4658-9308-DAFC4F765A6C}" srcOrd="0" destOrd="0" presId="urn:microsoft.com/office/officeart/2005/8/layout/hierarchy2"/>
    <dgm:cxn modelId="{65EAD62E-4F4D-473B-A186-75D5CC8BABA4}" type="presOf" srcId="{BA43EBBC-373D-4F43-90AB-F43565A351E2}" destId="{1833BD28-AC27-41CE-9993-DDE01077CB71}" srcOrd="0" destOrd="0" presId="urn:microsoft.com/office/officeart/2005/8/layout/hierarchy2"/>
    <dgm:cxn modelId="{2BC8462F-66D5-4C77-9ED2-E4E703D119F8}" type="presOf" srcId="{9A4E6275-3748-47A3-BD7D-F26DEE1F3C7B}" destId="{A0E5B4A5-F564-4242-93A7-8A097ECE97E2}" srcOrd="0" destOrd="0" presId="urn:microsoft.com/office/officeart/2005/8/layout/hierarchy2"/>
    <dgm:cxn modelId="{E4998139-7FFD-4FFD-BA2D-87CB72B751BF}" type="presOf" srcId="{2D37B077-78B2-46D8-82B9-022205C30460}" destId="{21F3E884-E414-4FCF-834B-5833A0314089}" srcOrd="0" destOrd="0" presId="urn:microsoft.com/office/officeart/2005/8/layout/hierarchy2"/>
    <dgm:cxn modelId="{5D8AAA3D-CB25-490E-8EA9-A4F9A61DACF4}" type="presOf" srcId="{134253EE-CDE7-43CE-B28A-8800BA712AC7}" destId="{EDF142E1-1888-4344-8CA2-B0A0788A1DAF}" srcOrd="0" destOrd="0" presId="urn:microsoft.com/office/officeart/2005/8/layout/hierarchy2"/>
    <dgm:cxn modelId="{EA7BCD3E-FB8F-4337-901C-88739CF05599}" type="presOf" srcId="{AF4C5326-FE5A-4E11-819E-CFE4E0E6B883}" destId="{4366CDAE-A2AF-4EC5-AFD3-52BD6EF8A0D6}" srcOrd="0" destOrd="0" presId="urn:microsoft.com/office/officeart/2005/8/layout/hierarchy2"/>
    <dgm:cxn modelId="{5C23CD5C-BD91-4353-993D-D74DC7C95752}" type="presOf" srcId="{0D02F91B-0CA2-4520-9E36-347AF69EBB70}" destId="{FE837E73-0717-499F-96CF-F351F0416B08}" srcOrd="0" destOrd="0" presId="urn:microsoft.com/office/officeart/2005/8/layout/hierarchy2"/>
    <dgm:cxn modelId="{44BBA941-2CB4-4845-B1A6-375725B70018}" type="presOf" srcId="{BB01161D-6BC8-4CF1-82C7-7302682BF579}" destId="{628FE1D2-54F2-4DC8-90CA-41E50B101539}" srcOrd="1" destOrd="0" presId="urn:microsoft.com/office/officeart/2005/8/layout/hierarchy2"/>
    <dgm:cxn modelId="{F059FD41-4F32-4C49-8FC9-5377F1ABB1F5}" type="presOf" srcId="{A4FF4476-417B-41DF-A704-AB6A931FD1CD}" destId="{55AC2624-A0F3-4D54-9D4C-7CD9509843C2}" srcOrd="1" destOrd="0" presId="urn:microsoft.com/office/officeart/2005/8/layout/hierarchy2"/>
    <dgm:cxn modelId="{CE074562-AB35-473F-A075-9A23B24C3D29}" type="presOf" srcId="{AC17B0DA-FEFA-4985-986F-D7D9ACF8216E}" destId="{1C468779-5387-4652-AFCE-5866D9DA1627}" srcOrd="0" destOrd="0" presId="urn:microsoft.com/office/officeart/2005/8/layout/hierarchy2"/>
    <dgm:cxn modelId="{E469C24F-030F-4E87-BC63-19D18D6B4B01}" type="presOf" srcId="{BB01161D-6BC8-4CF1-82C7-7302682BF579}" destId="{17F296A1-A828-4807-A440-C5211F51FE3D}" srcOrd="0" destOrd="0" presId="urn:microsoft.com/office/officeart/2005/8/layout/hierarchy2"/>
    <dgm:cxn modelId="{0721CF70-CC02-45B6-8B45-554730AB127E}" srcId="{AF4C5326-FE5A-4E11-819E-CFE4E0E6B883}" destId="{2D37B077-78B2-46D8-82B9-022205C30460}" srcOrd="3" destOrd="0" parTransId="{A4FF4476-417B-41DF-A704-AB6A931FD1CD}" sibTransId="{B9D75302-68FF-43CB-BC48-F0B2837460DE}"/>
    <dgm:cxn modelId="{A17AA851-259E-4A78-AF8B-AC39B0ABA891}" type="presOf" srcId="{AF6719A2-CB52-4BFC-8F3F-35C67A898BB0}" destId="{17BDD470-C032-4C53-8998-A63B9BC49EC6}" srcOrd="1" destOrd="0" presId="urn:microsoft.com/office/officeart/2005/8/layout/hierarchy2"/>
    <dgm:cxn modelId="{4C4E6074-3781-4C0C-87E1-2A3D24439CA5}" type="presOf" srcId="{A9BA6FA2-E86B-4DF7-94C1-2E4168E58A7A}" destId="{A6B1579D-3757-4B12-81CD-50A5C985FDED}" srcOrd="0" destOrd="0" presId="urn:microsoft.com/office/officeart/2005/8/layout/hierarchy2"/>
    <dgm:cxn modelId="{E6EF5875-7FCB-4EEA-AB5F-1DB49F921864}" type="presOf" srcId="{E4B424F9-145B-4ED7-9CCA-FE1E0994CCA9}" destId="{530444A6-D922-47AE-B94B-0AA87B8BC1CE}" srcOrd="0" destOrd="0" presId="urn:microsoft.com/office/officeart/2005/8/layout/hierarchy2"/>
    <dgm:cxn modelId="{87BFA478-67CC-4CFE-BAA6-6793D47A8239}" type="presOf" srcId="{97615CE7-EC47-4D1D-8A9B-9A2B2362C1C1}" destId="{CCDAF9E9-1463-48C3-9D60-6B1A85895C80}" srcOrd="0" destOrd="0" presId="urn:microsoft.com/office/officeart/2005/8/layout/hierarchy2"/>
    <dgm:cxn modelId="{12D04881-C823-4885-936C-486638ED5568}" type="presOf" srcId="{55908F81-B624-4480-AE27-B6C6BB0BB8ED}" destId="{69094484-C9DB-4EF1-B509-F9CC34023166}" srcOrd="1" destOrd="0" presId="urn:microsoft.com/office/officeart/2005/8/layout/hierarchy2"/>
    <dgm:cxn modelId="{CFA6B58A-A987-4C15-9F71-2BD8FD301D68}" type="presOf" srcId="{A4FF4476-417B-41DF-A704-AB6A931FD1CD}" destId="{208567ED-908E-44FD-A8BE-9A00C92536CC}" srcOrd="0" destOrd="0" presId="urn:microsoft.com/office/officeart/2005/8/layout/hierarchy2"/>
    <dgm:cxn modelId="{FB1F4E8B-13F6-48C0-B0C5-FC0AE025B323}" type="presOf" srcId="{197C5F0E-6A67-439A-9C78-78579072418B}" destId="{C66B1757-DA8C-4254-9EDA-15D58E5B4697}" srcOrd="0" destOrd="0" presId="urn:microsoft.com/office/officeart/2005/8/layout/hierarchy2"/>
    <dgm:cxn modelId="{1D0AB696-0BB8-45BA-863B-980D9486B55D}" srcId="{672FCC62-B939-4C0B-8B25-4F5E4624DC48}" destId="{C2BA1F84-FDA4-4CA2-8054-A3D1400530CE}" srcOrd="0" destOrd="0" parTransId="{97615CE7-EC47-4D1D-8A9B-9A2B2362C1C1}" sibTransId="{0F99A778-099E-4A5A-A9FD-88CF3B28C2C1}"/>
    <dgm:cxn modelId="{9FBB6F9E-5E21-4E64-AADF-B331A3673BC0}" type="presOf" srcId="{AECD71DC-D1BE-4B6D-8123-96DBAD4F1381}" destId="{A1671709-213D-470D-A7B8-B065136E6974}" srcOrd="0" destOrd="0" presId="urn:microsoft.com/office/officeart/2005/8/layout/hierarchy2"/>
    <dgm:cxn modelId="{91C8A5A3-0222-4747-B59E-9A5243D83B4D}" type="presOf" srcId="{97615CE7-EC47-4D1D-8A9B-9A2B2362C1C1}" destId="{768D92FA-06A0-4530-BE5D-BA7DF42FD8AA}" srcOrd="1" destOrd="0" presId="urn:microsoft.com/office/officeart/2005/8/layout/hierarchy2"/>
    <dgm:cxn modelId="{FB5ED7A6-DCCC-4728-AEA3-EF4B5ECA0A7B}" type="presOf" srcId="{DC157714-C2C4-441D-89CD-0B62B4CB7B4B}" destId="{EE4BD3AA-ECFE-4A05-A42A-DDE5988C763E}" srcOrd="0" destOrd="0" presId="urn:microsoft.com/office/officeart/2005/8/layout/hierarchy2"/>
    <dgm:cxn modelId="{1AEEC8A9-8E26-4B0B-A9A5-E3F618541E9B}" srcId="{672FCC62-B939-4C0B-8B25-4F5E4624DC48}" destId="{AC17B0DA-FEFA-4985-986F-D7D9ACF8216E}" srcOrd="4" destOrd="0" parTransId="{BCC361BD-6457-4C94-8FAF-FC6A64839646}" sibTransId="{8BEF52E1-8D62-406C-868F-9C600A335109}"/>
    <dgm:cxn modelId="{A0127EAA-470C-40D7-BA87-0D1B66354889}" type="presOf" srcId="{0CAE3DAC-9305-42ED-B354-42C9F6B7C03B}" destId="{1D253BEA-FB68-45EB-9BE9-BC21C5D2C772}" srcOrd="0" destOrd="0" presId="urn:microsoft.com/office/officeart/2005/8/layout/hierarchy2"/>
    <dgm:cxn modelId="{06BD1BAD-1A7F-4814-BE0F-26E0918A3ECF}" type="presOf" srcId="{55908F81-B624-4480-AE27-B6C6BB0BB8ED}" destId="{714BB8F1-F993-4179-B04D-DEB8B8E572E2}" srcOrd="0" destOrd="0" presId="urn:microsoft.com/office/officeart/2005/8/layout/hierarchy2"/>
    <dgm:cxn modelId="{E8A052AE-8378-43DB-851A-EFF34E9CC13D}" type="presOf" srcId="{672FCC62-B939-4C0B-8B25-4F5E4624DC48}" destId="{F2B61C7A-2C4C-4A3C-9F00-34CB67DEC389}" srcOrd="0" destOrd="0" presId="urn:microsoft.com/office/officeart/2005/8/layout/hierarchy2"/>
    <dgm:cxn modelId="{7083E7B1-D8B9-480B-A9F6-8BB0A15DF432}" srcId="{A9BA6FA2-E86B-4DF7-94C1-2E4168E58A7A}" destId="{672FCC62-B939-4C0B-8B25-4F5E4624DC48}" srcOrd="0" destOrd="0" parTransId="{134253EE-CDE7-43CE-B28A-8800BA712AC7}" sibTransId="{9125DB6A-EE99-41C4-A7F2-CD2F514CD6DC}"/>
    <dgm:cxn modelId="{0849C1B6-7A35-401F-AEF0-F14BAA421FB0}" type="presOf" srcId="{C2BA1F84-FDA4-4CA2-8054-A3D1400530CE}" destId="{BC4C3BE0-AFE1-478F-AA68-54604EF9318A}" srcOrd="0" destOrd="0" presId="urn:microsoft.com/office/officeart/2005/8/layout/hierarchy2"/>
    <dgm:cxn modelId="{E577DFB8-5248-4B54-BF8C-ED9F32685A88}" type="presOf" srcId="{BCC361BD-6457-4C94-8FAF-FC6A64839646}" destId="{33683DAA-F326-410C-BC0C-657CC5133889}" srcOrd="1" destOrd="0" presId="urn:microsoft.com/office/officeart/2005/8/layout/hierarchy2"/>
    <dgm:cxn modelId="{232806BD-DDE5-4FDD-BC7A-C9A4E1E1C3BB}" type="presOf" srcId="{9A4E6275-3748-47A3-BD7D-F26DEE1F3C7B}" destId="{EBD09E59-D4EF-4F0C-A78A-2D9A81945C24}" srcOrd="1" destOrd="0" presId="urn:microsoft.com/office/officeart/2005/8/layout/hierarchy2"/>
    <dgm:cxn modelId="{CF7A9FBE-AEDD-4651-AF87-80167949075B}" srcId="{672FCC62-B939-4C0B-8B25-4F5E4624DC48}" destId="{517E3C43-B1B5-4732-A300-C7774F973367}" srcOrd="2" destOrd="0" parTransId="{55908F81-B624-4480-AE27-B6C6BB0BB8ED}" sibTransId="{4CFA2F49-E078-4E6A-8C82-D47E1BE5B02F}"/>
    <dgm:cxn modelId="{36ECFCC7-85C0-4B88-8B3E-A4A081B14427}" type="presOf" srcId="{134253EE-CDE7-43CE-B28A-8800BA712AC7}" destId="{D4D2DF50-489E-418D-A3E9-B3BB9252A2C0}" srcOrd="1" destOrd="0" presId="urn:microsoft.com/office/officeart/2005/8/layout/hierarchy2"/>
    <dgm:cxn modelId="{9F358FDE-B828-43E5-9516-E17DED079450}" type="presOf" srcId="{AECD71DC-D1BE-4B6D-8123-96DBAD4F1381}" destId="{5ECA2141-B0C0-4663-A5B9-CC5A9805C928}" srcOrd="1" destOrd="0" presId="urn:microsoft.com/office/officeart/2005/8/layout/hierarchy2"/>
    <dgm:cxn modelId="{BDC634E7-2AE3-4191-9A71-9A37E5657A31}" type="presOf" srcId="{B39218EA-22A2-48C2-B9BA-6F1602D0D540}" destId="{2A490B0C-193F-4E75-8A4C-B5A7D442B7B7}" srcOrd="0" destOrd="0" presId="urn:microsoft.com/office/officeart/2005/8/layout/hierarchy2"/>
    <dgm:cxn modelId="{0A7FFFEF-CDEF-481F-9C1F-8D8A4BDD4CA2}" type="presOf" srcId="{BCC361BD-6457-4C94-8FAF-FC6A64839646}" destId="{DDF9481E-9B54-4C6E-8611-FF9CB5C45926}" srcOrd="0" destOrd="0" presId="urn:microsoft.com/office/officeart/2005/8/layout/hierarchy2"/>
    <dgm:cxn modelId="{45C097F0-4328-433A-9DA6-C1C8F371A0C3}" srcId="{A9BA6FA2-E86B-4DF7-94C1-2E4168E58A7A}" destId="{AF4C5326-FE5A-4E11-819E-CFE4E0E6B883}" srcOrd="1" destOrd="0" parTransId="{9A4E6275-3748-47A3-BD7D-F26DEE1F3C7B}" sibTransId="{7F10A7F3-8FB8-4FD9-A70F-19E07DF52661}"/>
    <dgm:cxn modelId="{9F262EF4-4D44-49E0-984C-969989F34D1C}" type="presOf" srcId="{197C5F0E-6A67-439A-9C78-78579072418B}" destId="{26234B30-14D9-4D9F-8C4B-99A4DE62D2C8}" srcOrd="1" destOrd="0" presId="urn:microsoft.com/office/officeart/2005/8/layout/hierarchy2"/>
    <dgm:cxn modelId="{8B5AC3F6-DD4A-47C3-A4B3-9C7EC390E35B}" srcId="{AF4C5326-FE5A-4E11-819E-CFE4E0E6B883}" destId="{DC157714-C2C4-441D-89CD-0B62B4CB7B4B}" srcOrd="0" destOrd="0" parTransId="{AECD71DC-D1BE-4B6D-8123-96DBAD4F1381}" sibTransId="{B946089E-53A6-465F-8FD4-5B32C6DFAC2B}"/>
    <dgm:cxn modelId="{4CD2BC46-9334-4D5F-90E5-D33E1DE0CDC3}" type="presParOf" srcId="{FE837E73-0717-499F-96CF-F351F0416B08}" destId="{85D763CF-38D1-41F2-A4EF-0933AB16A5DC}" srcOrd="0" destOrd="0" presId="urn:microsoft.com/office/officeart/2005/8/layout/hierarchy2"/>
    <dgm:cxn modelId="{25C02815-EBAB-4F43-B676-2CD2C91C040E}" type="presParOf" srcId="{85D763CF-38D1-41F2-A4EF-0933AB16A5DC}" destId="{A6B1579D-3757-4B12-81CD-50A5C985FDED}" srcOrd="0" destOrd="0" presId="urn:microsoft.com/office/officeart/2005/8/layout/hierarchy2"/>
    <dgm:cxn modelId="{D8D22631-5BCE-4CEF-8715-EB9FEF8FCEEF}" type="presParOf" srcId="{85D763CF-38D1-41F2-A4EF-0933AB16A5DC}" destId="{DBF64E52-362F-40A8-BA12-99536B9A88D8}" srcOrd="1" destOrd="0" presId="urn:microsoft.com/office/officeart/2005/8/layout/hierarchy2"/>
    <dgm:cxn modelId="{8A60AEDF-1946-454F-9667-5E85EEA30E26}" type="presParOf" srcId="{DBF64E52-362F-40A8-BA12-99536B9A88D8}" destId="{EDF142E1-1888-4344-8CA2-B0A0788A1DAF}" srcOrd="0" destOrd="0" presId="urn:microsoft.com/office/officeart/2005/8/layout/hierarchy2"/>
    <dgm:cxn modelId="{F53A96E6-7F85-4757-949F-C72F77171DD9}" type="presParOf" srcId="{EDF142E1-1888-4344-8CA2-B0A0788A1DAF}" destId="{D4D2DF50-489E-418D-A3E9-B3BB9252A2C0}" srcOrd="0" destOrd="0" presId="urn:microsoft.com/office/officeart/2005/8/layout/hierarchy2"/>
    <dgm:cxn modelId="{19BECF12-6E09-4319-9DFF-D3C466328FE5}" type="presParOf" srcId="{DBF64E52-362F-40A8-BA12-99536B9A88D8}" destId="{13FF8BF3-4FE8-4ABB-97D0-F58E284A02B5}" srcOrd="1" destOrd="0" presId="urn:microsoft.com/office/officeart/2005/8/layout/hierarchy2"/>
    <dgm:cxn modelId="{EBAD3556-4932-45A7-8EB1-2801E32BE8C3}" type="presParOf" srcId="{13FF8BF3-4FE8-4ABB-97D0-F58E284A02B5}" destId="{F2B61C7A-2C4C-4A3C-9F00-34CB67DEC389}" srcOrd="0" destOrd="0" presId="urn:microsoft.com/office/officeart/2005/8/layout/hierarchy2"/>
    <dgm:cxn modelId="{EB736E28-AEE0-45BA-BBB8-F0BA254ACE57}" type="presParOf" srcId="{13FF8BF3-4FE8-4ABB-97D0-F58E284A02B5}" destId="{EDD77278-533E-494E-B394-6DF08B382A6B}" srcOrd="1" destOrd="0" presId="urn:microsoft.com/office/officeart/2005/8/layout/hierarchy2"/>
    <dgm:cxn modelId="{2E81F23F-C9DF-47AD-A71C-2DAD7FFFE85B}" type="presParOf" srcId="{EDD77278-533E-494E-B394-6DF08B382A6B}" destId="{CCDAF9E9-1463-48C3-9D60-6B1A85895C80}" srcOrd="0" destOrd="0" presId="urn:microsoft.com/office/officeart/2005/8/layout/hierarchy2"/>
    <dgm:cxn modelId="{ADC858F2-0FC5-42B8-87F7-F75322A31AF3}" type="presParOf" srcId="{CCDAF9E9-1463-48C3-9D60-6B1A85895C80}" destId="{768D92FA-06A0-4530-BE5D-BA7DF42FD8AA}" srcOrd="0" destOrd="0" presId="urn:microsoft.com/office/officeart/2005/8/layout/hierarchy2"/>
    <dgm:cxn modelId="{CABE04F2-A900-4D92-ADA5-08B4BD13D5E6}" type="presParOf" srcId="{EDD77278-533E-494E-B394-6DF08B382A6B}" destId="{0DD7E9ED-3288-488E-A7E8-2DFEFF500B86}" srcOrd="1" destOrd="0" presId="urn:microsoft.com/office/officeart/2005/8/layout/hierarchy2"/>
    <dgm:cxn modelId="{29A46CA7-E8E9-4B1F-B22A-A6D83D1E17EB}" type="presParOf" srcId="{0DD7E9ED-3288-488E-A7E8-2DFEFF500B86}" destId="{BC4C3BE0-AFE1-478F-AA68-54604EF9318A}" srcOrd="0" destOrd="0" presId="urn:microsoft.com/office/officeart/2005/8/layout/hierarchy2"/>
    <dgm:cxn modelId="{CB9993AD-4128-4954-A5CD-D6E62520FFF0}" type="presParOf" srcId="{0DD7E9ED-3288-488E-A7E8-2DFEFF500B86}" destId="{D93A76EE-DD10-4BB4-9D61-E64D843E38AD}" srcOrd="1" destOrd="0" presId="urn:microsoft.com/office/officeart/2005/8/layout/hierarchy2"/>
    <dgm:cxn modelId="{722A24D6-D9BB-42E8-9572-A1CBC0A25972}" type="presParOf" srcId="{EDD77278-533E-494E-B394-6DF08B382A6B}" destId="{C66B1757-DA8C-4254-9EDA-15D58E5B4697}" srcOrd="2" destOrd="0" presId="urn:microsoft.com/office/officeart/2005/8/layout/hierarchy2"/>
    <dgm:cxn modelId="{38C6C25B-9D84-44C0-B432-2DF94A6600D1}" type="presParOf" srcId="{C66B1757-DA8C-4254-9EDA-15D58E5B4697}" destId="{26234B30-14D9-4D9F-8C4B-99A4DE62D2C8}" srcOrd="0" destOrd="0" presId="urn:microsoft.com/office/officeart/2005/8/layout/hierarchy2"/>
    <dgm:cxn modelId="{916C0E4C-C5B9-42BF-967A-0F9C6C8D6766}" type="presParOf" srcId="{EDD77278-533E-494E-B394-6DF08B382A6B}" destId="{1528F170-A19F-493D-8542-D383516D247F}" srcOrd="3" destOrd="0" presId="urn:microsoft.com/office/officeart/2005/8/layout/hierarchy2"/>
    <dgm:cxn modelId="{0004CB92-55F6-4C99-9F4A-7CBA57504C07}" type="presParOf" srcId="{1528F170-A19F-493D-8542-D383516D247F}" destId="{1D253BEA-FB68-45EB-9BE9-BC21C5D2C772}" srcOrd="0" destOrd="0" presId="urn:microsoft.com/office/officeart/2005/8/layout/hierarchy2"/>
    <dgm:cxn modelId="{A32B2BA4-CDB2-4320-B003-C48140DDE8AD}" type="presParOf" srcId="{1528F170-A19F-493D-8542-D383516D247F}" destId="{18E73B6B-F1A0-4AB1-9697-D17680B75A00}" srcOrd="1" destOrd="0" presId="urn:microsoft.com/office/officeart/2005/8/layout/hierarchy2"/>
    <dgm:cxn modelId="{0B118628-0529-4B03-9131-710322777745}" type="presParOf" srcId="{EDD77278-533E-494E-B394-6DF08B382A6B}" destId="{714BB8F1-F993-4179-B04D-DEB8B8E572E2}" srcOrd="4" destOrd="0" presId="urn:microsoft.com/office/officeart/2005/8/layout/hierarchy2"/>
    <dgm:cxn modelId="{0F7D19EA-310A-405F-89B0-FEFE3846687E}" type="presParOf" srcId="{714BB8F1-F993-4179-B04D-DEB8B8E572E2}" destId="{69094484-C9DB-4EF1-B509-F9CC34023166}" srcOrd="0" destOrd="0" presId="urn:microsoft.com/office/officeart/2005/8/layout/hierarchy2"/>
    <dgm:cxn modelId="{35435AA2-A264-47D9-9C34-614DB65044E0}" type="presParOf" srcId="{EDD77278-533E-494E-B394-6DF08B382A6B}" destId="{5A813C46-BF5C-4212-B808-D671BFD82693}" srcOrd="5" destOrd="0" presId="urn:microsoft.com/office/officeart/2005/8/layout/hierarchy2"/>
    <dgm:cxn modelId="{E7157B31-5C25-4AF6-B7F7-11A73A25A64E}" type="presParOf" srcId="{5A813C46-BF5C-4212-B808-D671BFD82693}" destId="{19702762-0592-430D-B976-C68F79421999}" srcOrd="0" destOrd="0" presId="urn:microsoft.com/office/officeart/2005/8/layout/hierarchy2"/>
    <dgm:cxn modelId="{0E13667D-DD20-4E75-8DD3-5C00FAE709BB}" type="presParOf" srcId="{5A813C46-BF5C-4212-B808-D671BFD82693}" destId="{A2142B62-50B8-4457-87B3-1735A64EE83A}" srcOrd="1" destOrd="0" presId="urn:microsoft.com/office/officeart/2005/8/layout/hierarchy2"/>
    <dgm:cxn modelId="{5DE509C5-D4C7-4168-8248-2E64CFF3541C}" type="presParOf" srcId="{EDD77278-533E-494E-B394-6DF08B382A6B}" destId="{17F296A1-A828-4807-A440-C5211F51FE3D}" srcOrd="6" destOrd="0" presId="urn:microsoft.com/office/officeart/2005/8/layout/hierarchy2"/>
    <dgm:cxn modelId="{92F4E567-FD93-4587-8A69-A61E9C3D4301}" type="presParOf" srcId="{17F296A1-A828-4807-A440-C5211F51FE3D}" destId="{628FE1D2-54F2-4DC8-90CA-41E50B101539}" srcOrd="0" destOrd="0" presId="urn:microsoft.com/office/officeart/2005/8/layout/hierarchy2"/>
    <dgm:cxn modelId="{0FC1E87C-6CC1-482D-989B-7A04EAB23E9A}" type="presParOf" srcId="{EDD77278-533E-494E-B394-6DF08B382A6B}" destId="{B4F979CF-C490-45C0-B7B6-EEEEEB332213}" srcOrd="7" destOrd="0" presId="urn:microsoft.com/office/officeart/2005/8/layout/hierarchy2"/>
    <dgm:cxn modelId="{F58DFA6B-C114-49AD-8A1B-5A0FD61C4007}" type="presParOf" srcId="{B4F979CF-C490-45C0-B7B6-EEEEEB332213}" destId="{2A490B0C-193F-4E75-8A4C-B5A7D442B7B7}" srcOrd="0" destOrd="0" presId="urn:microsoft.com/office/officeart/2005/8/layout/hierarchy2"/>
    <dgm:cxn modelId="{93607876-99B8-456B-AAAC-A3EA9567A4CA}" type="presParOf" srcId="{B4F979CF-C490-45C0-B7B6-EEEEEB332213}" destId="{5814CDED-6846-4814-B3AD-D32E25606ACD}" srcOrd="1" destOrd="0" presId="urn:microsoft.com/office/officeart/2005/8/layout/hierarchy2"/>
    <dgm:cxn modelId="{530EE72D-BEE7-4A05-A427-72327946D1DA}" type="presParOf" srcId="{EDD77278-533E-494E-B394-6DF08B382A6B}" destId="{DDF9481E-9B54-4C6E-8611-FF9CB5C45926}" srcOrd="8" destOrd="0" presId="urn:microsoft.com/office/officeart/2005/8/layout/hierarchy2"/>
    <dgm:cxn modelId="{15728597-54DC-4A21-B21D-93083FF7E5D2}" type="presParOf" srcId="{DDF9481E-9B54-4C6E-8611-FF9CB5C45926}" destId="{33683DAA-F326-410C-BC0C-657CC5133889}" srcOrd="0" destOrd="0" presId="urn:microsoft.com/office/officeart/2005/8/layout/hierarchy2"/>
    <dgm:cxn modelId="{4F7DAB0B-4361-44CB-A373-B15863978D5C}" type="presParOf" srcId="{EDD77278-533E-494E-B394-6DF08B382A6B}" destId="{6F1C734E-4404-4700-AD87-CD93256B446A}" srcOrd="9" destOrd="0" presId="urn:microsoft.com/office/officeart/2005/8/layout/hierarchy2"/>
    <dgm:cxn modelId="{BA6F83CB-FA99-4DBF-9771-1E74A41C3AD4}" type="presParOf" srcId="{6F1C734E-4404-4700-AD87-CD93256B446A}" destId="{1C468779-5387-4652-AFCE-5866D9DA1627}" srcOrd="0" destOrd="0" presId="urn:microsoft.com/office/officeart/2005/8/layout/hierarchy2"/>
    <dgm:cxn modelId="{08D0737F-930B-4FAD-A17F-2932B240C8E6}" type="presParOf" srcId="{6F1C734E-4404-4700-AD87-CD93256B446A}" destId="{D8F699E7-8BB3-45E2-AAB8-E9E206F8B6D0}" srcOrd="1" destOrd="0" presId="urn:microsoft.com/office/officeart/2005/8/layout/hierarchy2"/>
    <dgm:cxn modelId="{FDC7B4B8-79CD-49B4-85C4-4B882AAFA9FB}" type="presParOf" srcId="{DBF64E52-362F-40A8-BA12-99536B9A88D8}" destId="{A0E5B4A5-F564-4242-93A7-8A097ECE97E2}" srcOrd="2" destOrd="0" presId="urn:microsoft.com/office/officeart/2005/8/layout/hierarchy2"/>
    <dgm:cxn modelId="{E15A4B01-6386-4CF5-9EDF-EA009485C76A}" type="presParOf" srcId="{A0E5B4A5-F564-4242-93A7-8A097ECE97E2}" destId="{EBD09E59-D4EF-4F0C-A78A-2D9A81945C24}" srcOrd="0" destOrd="0" presId="urn:microsoft.com/office/officeart/2005/8/layout/hierarchy2"/>
    <dgm:cxn modelId="{0D2DB2F8-AC3F-4663-981E-1DF3CE9A3098}" type="presParOf" srcId="{DBF64E52-362F-40A8-BA12-99536B9A88D8}" destId="{21D8FC7A-E806-46F5-890F-38D060A64DC2}" srcOrd="3" destOrd="0" presId="urn:microsoft.com/office/officeart/2005/8/layout/hierarchy2"/>
    <dgm:cxn modelId="{F7FBB6A8-22E7-4B35-AD86-5D2A40A5E9C7}" type="presParOf" srcId="{21D8FC7A-E806-46F5-890F-38D060A64DC2}" destId="{4366CDAE-A2AF-4EC5-AFD3-52BD6EF8A0D6}" srcOrd="0" destOrd="0" presId="urn:microsoft.com/office/officeart/2005/8/layout/hierarchy2"/>
    <dgm:cxn modelId="{D48F5354-1027-4D91-B7CC-1A162FD67C46}" type="presParOf" srcId="{21D8FC7A-E806-46F5-890F-38D060A64DC2}" destId="{1AE06BD6-4DE5-4891-8988-B6B31AD27344}" srcOrd="1" destOrd="0" presId="urn:microsoft.com/office/officeart/2005/8/layout/hierarchy2"/>
    <dgm:cxn modelId="{815E524B-D7D1-4EE7-8553-2D8A5D0ABC3E}" type="presParOf" srcId="{1AE06BD6-4DE5-4891-8988-B6B31AD27344}" destId="{A1671709-213D-470D-A7B8-B065136E6974}" srcOrd="0" destOrd="0" presId="urn:microsoft.com/office/officeart/2005/8/layout/hierarchy2"/>
    <dgm:cxn modelId="{5E8E030B-4EB5-4658-B985-16CC30A12DFA}" type="presParOf" srcId="{A1671709-213D-470D-A7B8-B065136E6974}" destId="{5ECA2141-B0C0-4663-A5B9-CC5A9805C928}" srcOrd="0" destOrd="0" presId="urn:microsoft.com/office/officeart/2005/8/layout/hierarchy2"/>
    <dgm:cxn modelId="{8F79443E-C41F-43AA-A5CA-DF5D6EAB3B6F}" type="presParOf" srcId="{1AE06BD6-4DE5-4891-8988-B6B31AD27344}" destId="{85FD3E9C-132F-40B6-AC16-EE5CA73C78CE}" srcOrd="1" destOrd="0" presId="urn:microsoft.com/office/officeart/2005/8/layout/hierarchy2"/>
    <dgm:cxn modelId="{D0225F84-7B40-479C-A97E-8D7C91A4B687}" type="presParOf" srcId="{85FD3E9C-132F-40B6-AC16-EE5CA73C78CE}" destId="{EE4BD3AA-ECFE-4A05-A42A-DDE5988C763E}" srcOrd="0" destOrd="0" presId="urn:microsoft.com/office/officeart/2005/8/layout/hierarchy2"/>
    <dgm:cxn modelId="{76F25D50-2404-409A-9181-403C6A83E537}" type="presParOf" srcId="{85FD3E9C-132F-40B6-AC16-EE5CA73C78CE}" destId="{9BFB9087-06E2-41B0-8EA5-1D715DBC05C7}" srcOrd="1" destOrd="0" presId="urn:microsoft.com/office/officeart/2005/8/layout/hierarchy2"/>
    <dgm:cxn modelId="{11C4E22F-4240-4336-B374-FC9EC9362E26}" type="presParOf" srcId="{1AE06BD6-4DE5-4891-8988-B6B31AD27344}" destId="{87121683-BA92-4658-9308-DAFC4F765A6C}" srcOrd="2" destOrd="0" presId="urn:microsoft.com/office/officeart/2005/8/layout/hierarchy2"/>
    <dgm:cxn modelId="{72180567-EB28-4F49-B707-024D09C6A883}" type="presParOf" srcId="{87121683-BA92-4658-9308-DAFC4F765A6C}" destId="{17BDD470-C032-4C53-8998-A63B9BC49EC6}" srcOrd="0" destOrd="0" presId="urn:microsoft.com/office/officeart/2005/8/layout/hierarchy2"/>
    <dgm:cxn modelId="{8637B80E-0AD6-4D94-906C-2F847A2994F6}" type="presParOf" srcId="{1AE06BD6-4DE5-4891-8988-B6B31AD27344}" destId="{F767680B-50C9-416E-8C46-E1A7188DA0AD}" srcOrd="3" destOrd="0" presId="urn:microsoft.com/office/officeart/2005/8/layout/hierarchy2"/>
    <dgm:cxn modelId="{B2128268-E606-43EF-B937-92AD76FA48BD}" type="presParOf" srcId="{F767680B-50C9-416E-8C46-E1A7188DA0AD}" destId="{8E7A4F82-D4A0-46D8-972D-DB8A98481C6E}" srcOrd="0" destOrd="0" presId="urn:microsoft.com/office/officeart/2005/8/layout/hierarchy2"/>
    <dgm:cxn modelId="{DD5FACCB-0B7F-446D-B603-52028AB8FD62}" type="presParOf" srcId="{F767680B-50C9-416E-8C46-E1A7188DA0AD}" destId="{DCF97C9B-5E10-4E23-B7A0-FED80069CC1F}" srcOrd="1" destOrd="0" presId="urn:microsoft.com/office/officeart/2005/8/layout/hierarchy2"/>
    <dgm:cxn modelId="{58FAD27B-03F6-43CF-9211-1CC3D7646A32}" type="presParOf" srcId="{1AE06BD6-4DE5-4891-8988-B6B31AD27344}" destId="{1833BD28-AC27-41CE-9993-DDE01077CB71}" srcOrd="4" destOrd="0" presId="urn:microsoft.com/office/officeart/2005/8/layout/hierarchy2"/>
    <dgm:cxn modelId="{F35D5DDB-7EC9-40AD-8830-5F0318880749}" type="presParOf" srcId="{1833BD28-AC27-41CE-9993-DDE01077CB71}" destId="{9DE648E1-3C82-40D5-BD22-E27F9F701F9C}" srcOrd="0" destOrd="0" presId="urn:microsoft.com/office/officeart/2005/8/layout/hierarchy2"/>
    <dgm:cxn modelId="{006AE19B-3DD7-451C-8007-2E0108E76236}" type="presParOf" srcId="{1AE06BD6-4DE5-4891-8988-B6B31AD27344}" destId="{4A2BC596-2D41-42D6-924A-806927FBBA38}" srcOrd="5" destOrd="0" presId="urn:microsoft.com/office/officeart/2005/8/layout/hierarchy2"/>
    <dgm:cxn modelId="{74F61378-AE66-460A-8FC3-754A0813559D}" type="presParOf" srcId="{4A2BC596-2D41-42D6-924A-806927FBBA38}" destId="{530444A6-D922-47AE-B94B-0AA87B8BC1CE}" srcOrd="0" destOrd="0" presId="urn:microsoft.com/office/officeart/2005/8/layout/hierarchy2"/>
    <dgm:cxn modelId="{D5C3C9A0-CD27-461D-AE03-62FDBB584EA2}" type="presParOf" srcId="{4A2BC596-2D41-42D6-924A-806927FBBA38}" destId="{80D40B5C-FB9D-49D9-94CD-DDA0ADA53C07}" srcOrd="1" destOrd="0" presId="urn:microsoft.com/office/officeart/2005/8/layout/hierarchy2"/>
    <dgm:cxn modelId="{F6ECFAE8-1EA2-4429-B5B0-21CC75A65934}" type="presParOf" srcId="{1AE06BD6-4DE5-4891-8988-B6B31AD27344}" destId="{208567ED-908E-44FD-A8BE-9A00C92536CC}" srcOrd="6" destOrd="0" presId="urn:microsoft.com/office/officeart/2005/8/layout/hierarchy2"/>
    <dgm:cxn modelId="{901EFBDB-60C4-4C33-8B02-7E5B9F1A1EDC}" type="presParOf" srcId="{208567ED-908E-44FD-A8BE-9A00C92536CC}" destId="{55AC2624-A0F3-4D54-9D4C-7CD9509843C2}" srcOrd="0" destOrd="0" presId="urn:microsoft.com/office/officeart/2005/8/layout/hierarchy2"/>
    <dgm:cxn modelId="{3EFD8AD4-FC5C-4E38-B05D-204F60062D06}" type="presParOf" srcId="{1AE06BD6-4DE5-4891-8988-B6B31AD27344}" destId="{AA2202DF-5FF1-4633-83C3-E6A95391EEC4}" srcOrd="7" destOrd="0" presId="urn:microsoft.com/office/officeart/2005/8/layout/hierarchy2"/>
    <dgm:cxn modelId="{6282139C-18AD-462C-8F84-DC6326F0297E}" type="presParOf" srcId="{AA2202DF-5FF1-4633-83C3-E6A95391EEC4}" destId="{21F3E884-E414-4FCF-834B-5833A0314089}" srcOrd="0" destOrd="0" presId="urn:microsoft.com/office/officeart/2005/8/layout/hierarchy2"/>
    <dgm:cxn modelId="{26912FFC-DCD8-4F52-B470-8FC5D49BC52B}" type="presParOf" srcId="{AA2202DF-5FF1-4633-83C3-E6A95391EEC4}" destId="{5A91DD52-3C72-4F42-BBD7-A2F943CFEE3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1579D-3757-4B12-81CD-50A5C985FDED}">
      <dsp:nvSpPr>
        <dsp:cNvPr id="0" name=""/>
        <dsp:cNvSpPr/>
      </dsp:nvSpPr>
      <dsp:spPr>
        <a:xfrm>
          <a:off x="723374" y="2504692"/>
          <a:ext cx="1636722" cy="8956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sp:txBody>
      <dsp:txXfrm>
        <a:off x="749605" y="2530923"/>
        <a:ext cx="1584260" cy="843139"/>
      </dsp:txXfrm>
    </dsp:sp>
    <dsp:sp modelId="{EDF142E1-1888-4344-8CA2-B0A0788A1DAF}">
      <dsp:nvSpPr>
        <dsp:cNvPr id="0" name=""/>
        <dsp:cNvSpPr/>
      </dsp:nvSpPr>
      <dsp:spPr>
        <a:xfrm rot="18144735">
          <a:off x="1980588" y="2253181"/>
          <a:ext cx="163583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635838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2757611" y="2221098"/>
        <a:ext cx="81791" cy="81791"/>
      </dsp:txXfrm>
    </dsp:sp>
    <dsp:sp modelId="{F2B61C7A-2C4C-4A3C-9F00-34CB67DEC389}">
      <dsp:nvSpPr>
        <dsp:cNvPr id="0" name=""/>
        <dsp:cNvSpPr/>
      </dsp:nvSpPr>
      <dsp:spPr>
        <a:xfrm>
          <a:off x="3236918" y="1085591"/>
          <a:ext cx="1561569" cy="9718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sp:txBody>
      <dsp:txXfrm>
        <a:off x="3265381" y="1114054"/>
        <a:ext cx="1504643" cy="914882"/>
      </dsp:txXfrm>
    </dsp:sp>
    <dsp:sp modelId="{CCDAF9E9-1463-48C3-9D60-6B1A85895C80}">
      <dsp:nvSpPr>
        <dsp:cNvPr id="0" name=""/>
        <dsp:cNvSpPr/>
      </dsp:nvSpPr>
      <dsp:spPr>
        <a:xfrm rot="18113352">
          <a:off x="4439540" y="916599"/>
          <a:ext cx="152185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521859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2423" y="887366"/>
        <a:ext cx="76092" cy="76092"/>
      </dsp:txXfrm>
    </dsp:sp>
    <dsp:sp modelId="{BC4C3BE0-AFE1-478F-AA68-54604EF9318A}">
      <dsp:nvSpPr>
        <dsp:cNvPr id="0" name=""/>
        <dsp:cNvSpPr/>
      </dsp:nvSpPr>
      <dsp:spPr>
        <a:xfrm>
          <a:off x="5602453" y="3234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sp:txBody>
      <dsp:txXfrm>
        <a:off x="5618626" y="19407"/>
        <a:ext cx="1072032" cy="519843"/>
      </dsp:txXfrm>
    </dsp:sp>
    <dsp:sp modelId="{C66B1757-DA8C-4254-9EDA-15D58E5B4697}">
      <dsp:nvSpPr>
        <dsp:cNvPr id="0" name=""/>
        <dsp:cNvSpPr/>
      </dsp:nvSpPr>
      <dsp:spPr>
        <a:xfrm rot="19244277">
          <a:off x="4681286" y="1234108"/>
          <a:ext cx="1038366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38366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4511" y="1216962"/>
        <a:ext cx="51918" cy="51918"/>
      </dsp:txXfrm>
    </dsp:sp>
    <dsp:sp modelId="{1D253BEA-FB68-45EB-9BE9-BC21C5D2C772}">
      <dsp:nvSpPr>
        <dsp:cNvPr id="0" name=""/>
        <dsp:cNvSpPr/>
      </dsp:nvSpPr>
      <dsp:spPr>
        <a:xfrm>
          <a:off x="5602453" y="638252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sp:txBody>
      <dsp:txXfrm>
        <a:off x="5618626" y="654425"/>
        <a:ext cx="1072032" cy="519843"/>
      </dsp:txXfrm>
    </dsp:sp>
    <dsp:sp modelId="{714BB8F1-F993-4179-B04D-DEB8B8E572E2}">
      <dsp:nvSpPr>
        <dsp:cNvPr id="0" name=""/>
        <dsp:cNvSpPr/>
      </dsp:nvSpPr>
      <dsp:spPr>
        <a:xfrm rot="21505389">
          <a:off x="4798335" y="1551617"/>
          <a:ext cx="80427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0427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80363" y="1540323"/>
        <a:ext cx="40213" cy="40213"/>
      </dsp:txXfrm>
    </dsp:sp>
    <dsp:sp modelId="{19702762-0592-430D-B976-C68F79421999}">
      <dsp:nvSpPr>
        <dsp:cNvPr id="0" name=""/>
        <dsp:cNvSpPr/>
      </dsp:nvSpPr>
      <dsp:spPr>
        <a:xfrm>
          <a:off x="5602453" y="127327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sp:txBody>
      <dsp:txXfrm>
        <a:off x="5618626" y="1289443"/>
        <a:ext cx="1072032" cy="519843"/>
      </dsp:txXfrm>
    </dsp:sp>
    <dsp:sp modelId="{17F296A1-A828-4807-A440-C5211F51FE3D}">
      <dsp:nvSpPr>
        <dsp:cNvPr id="0" name=""/>
        <dsp:cNvSpPr/>
      </dsp:nvSpPr>
      <dsp:spPr>
        <a:xfrm rot="2239159">
          <a:off x="4695002" y="1869125"/>
          <a:ext cx="1010935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10935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5197" y="1852665"/>
        <a:ext cx="50546" cy="50546"/>
      </dsp:txXfrm>
    </dsp:sp>
    <dsp:sp modelId="{2A490B0C-193F-4E75-8A4C-B5A7D442B7B7}">
      <dsp:nvSpPr>
        <dsp:cNvPr id="0" name=""/>
        <dsp:cNvSpPr/>
      </dsp:nvSpPr>
      <dsp:spPr>
        <a:xfrm>
          <a:off x="5602453" y="1908287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sp:txBody>
      <dsp:txXfrm>
        <a:off x="5618626" y="1924460"/>
        <a:ext cx="1072032" cy="519843"/>
      </dsp:txXfrm>
    </dsp:sp>
    <dsp:sp modelId="{DDF9481E-9B54-4C6E-8611-FF9CB5C45926}">
      <dsp:nvSpPr>
        <dsp:cNvPr id="0" name=""/>
        <dsp:cNvSpPr/>
      </dsp:nvSpPr>
      <dsp:spPr>
        <a:xfrm rot="3432493">
          <a:off x="4458239" y="2186634"/>
          <a:ext cx="148446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48446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3358" y="2158336"/>
        <a:ext cx="74223" cy="74223"/>
      </dsp:txXfrm>
    </dsp:sp>
    <dsp:sp modelId="{1C468779-5387-4652-AFCE-5866D9DA1627}">
      <dsp:nvSpPr>
        <dsp:cNvPr id="0" name=""/>
        <dsp:cNvSpPr/>
      </dsp:nvSpPr>
      <dsp:spPr>
        <a:xfrm>
          <a:off x="5602453" y="2543305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sp:txBody>
      <dsp:txXfrm>
        <a:off x="5618626" y="2559478"/>
        <a:ext cx="1072032" cy="519843"/>
      </dsp:txXfrm>
    </dsp:sp>
    <dsp:sp modelId="{A0E5B4A5-F564-4242-93A7-8A097ECE97E2}">
      <dsp:nvSpPr>
        <dsp:cNvPr id="0" name=""/>
        <dsp:cNvSpPr/>
      </dsp:nvSpPr>
      <dsp:spPr>
        <a:xfrm rot="3469255">
          <a:off x="1941864" y="3700980"/>
          <a:ext cx="178948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789489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2791871" y="3665056"/>
        <a:ext cx="89474" cy="89474"/>
      </dsp:txXfrm>
    </dsp:sp>
    <dsp:sp modelId="{4366CDAE-A2AF-4EC5-AFD3-52BD6EF8A0D6}">
      <dsp:nvSpPr>
        <dsp:cNvPr id="0" name=""/>
        <dsp:cNvSpPr/>
      </dsp:nvSpPr>
      <dsp:spPr>
        <a:xfrm>
          <a:off x="3313120" y="4114800"/>
          <a:ext cx="1563678" cy="7045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sp:txBody>
      <dsp:txXfrm>
        <a:off x="3333757" y="4135437"/>
        <a:ext cx="1522404" cy="663313"/>
      </dsp:txXfrm>
    </dsp:sp>
    <dsp:sp modelId="{A1671709-213D-470D-A7B8-B065136E6974}">
      <dsp:nvSpPr>
        <dsp:cNvPr id="0" name=""/>
        <dsp:cNvSpPr/>
      </dsp:nvSpPr>
      <dsp:spPr>
        <a:xfrm rot="18342182">
          <a:off x="4617151" y="3951942"/>
          <a:ext cx="1247057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247057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09504" y="3929579"/>
        <a:ext cx="62352" cy="62352"/>
      </dsp:txXfrm>
    </dsp:sp>
    <dsp:sp modelId="{EE4BD3AA-ECFE-4A05-A42A-DDE5988C763E}">
      <dsp:nvSpPr>
        <dsp:cNvPr id="0" name=""/>
        <dsp:cNvSpPr/>
      </dsp:nvSpPr>
      <dsp:spPr>
        <a:xfrm>
          <a:off x="5604562" y="3178323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sp:txBody>
      <dsp:txXfrm>
        <a:off x="5620735" y="3194496"/>
        <a:ext cx="1072032" cy="519843"/>
      </dsp:txXfrm>
    </dsp:sp>
    <dsp:sp modelId="{87121683-BA92-4658-9308-DAFC4F765A6C}">
      <dsp:nvSpPr>
        <dsp:cNvPr id="0" name=""/>
        <dsp:cNvSpPr/>
      </dsp:nvSpPr>
      <dsp:spPr>
        <a:xfrm rot="19954429">
          <a:off x="4830721" y="4269451"/>
          <a:ext cx="81991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1991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0182" y="4257766"/>
        <a:ext cx="40995" cy="40995"/>
      </dsp:txXfrm>
    </dsp:sp>
    <dsp:sp modelId="{8E7A4F82-D4A0-46D8-972D-DB8A98481C6E}">
      <dsp:nvSpPr>
        <dsp:cNvPr id="0" name=""/>
        <dsp:cNvSpPr/>
      </dsp:nvSpPr>
      <dsp:spPr>
        <a:xfrm>
          <a:off x="5604562" y="381334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sp:txBody>
      <dsp:txXfrm>
        <a:off x="5620735" y="3829513"/>
        <a:ext cx="1072032" cy="519843"/>
      </dsp:txXfrm>
    </dsp:sp>
    <dsp:sp modelId="{1833BD28-AC27-41CE-9993-DDE01077CB71}">
      <dsp:nvSpPr>
        <dsp:cNvPr id="0" name=""/>
        <dsp:cNvSpPr/>
      </dsp:nvSpPr>
      <dsp:spPr>
        <a:xfrm rot="1168507">
          <a:off x="4854716" y="4586960"/>
          <a:ext cx="77192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77192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382" y="4576475"/>
        <a:ext cx="38596" cy="38596"/>
      </dsp:txXfrm>
    </dsp:sp>
    <dsp:sp modelId="{530444A6-D922-47AE-B94B-0AA87B8BC1CE}">
      <dsp:nvSpPr>
        <dsp:cNvPr id="0" name=""/>
        <dsp:cNvSpPr/>
      </dsp:nvSpPr>
      <dsp:spPr>
        <a:xfrm>
          <a:off x="5604562" y="4448358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sp:txBody>
      <dsp:txXfrm>
        <a:off x="5620735" y="4464531"/>
        <a:ext cx="1072032" cy="519843"/>
      </dsp:txXfrm>
    </dsp:sp>
    <dsp:sp modelId="{208567ED-908E-44FD-A8BE-9A00C92536CC}">
      <dsp:nvSpPr>
        <dsp:cNvPr id="0" name=""/>
        <dsp:cNvSpPr/>
      </dsp:nvSpPr>
      <dsp:spPr>
        <a:xfrm rot="3048095">
          <a:off x="4664925" y="4904469"/>
          <a:ext cx="115151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15151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11893" y="4884494"/>
        <a:ext cx="57575" cy="57575"/>
      </dsp:txXfrm>
    </dsp:sp>
    <dsp:sp modelId="{21F3E884-E414-4FCF-834B-5833A0314089}">
      <dsp:nvSpPr>
        <dsp:cNvPr id="0" name=""/>
        <dsp:cNvSpPr/>
      </dsp:nvSpPr>
      <dsp:spPr>
        <a:xfrm>
          <a:off x="5604562" y="5083376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sp:txBody>
      <dsp:txXfrm>
        <a:off x="5620735" y="5099549"/>
        <a:ext cx="1072032" cy="51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1/31/2020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1/31/2020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1/31/2020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2" y="609600"/>
            <a:ext cx="10360501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162" y="1981200"/>
            <a:ext cx="10360501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7E798-BA01-4B96-A8E3-3D83F3F241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5485997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1/31/2020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HKBM7004 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Unit 5 Sampling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dirty="0"/>
              <a:t>The concept of sampling</a:t>
            </a:r>
          </a:p>
          <a:p>
            <a:r>
              <a:rPr lang="en-US" altLang="zh-CN" dirty="0"/>
              <a:t>Sampling Process</a:t>
            </a:r>
          </a:p>
          <a:p>
            <a:r>
              <a:rPr lang="en-US" altLang="zh-CN" dirty="0"/>
              <a:t>Non-probability sampling</a:t>
            </a:r>
          </a:p>
          <a:p>
            <a:pPr lvl="1"/>
            <a:r>
              <a:rPr lang="en-US" altLang="zh-CN" dirty="0"/>
              <a:t>Convenience sampling</a:t>
            </a:r>
          </a:p>
          <a:p>
            <a:pPr lvl="1"/>
            <a:r>
              <a:rPr lang="en-US" altLang="zh-CN" dirty="0"/>
              <a:t>Purposive sampling</a:t>
            </a:r>
          </a:p>
          <a:p>
            <a:pPr lvl="1"/>
            <a:r>
              <a:rPr lang="en-US" altLang="zh-CN" dirty="0"/>
              <a:t>Expert sampling</a:t>
            </a:r>
          </a:p>
          <a:p>
            <a:pPr lvl="1"/>
            <a:r>
              <a:rPr lang="en-US" altLang="zh-CN" dirty="0"/>
              <a:t>Quota sampling</a:t>
            </a:r>
          </a:p>
          <a:p>
            <a:r>
              <a:rPr lang="en-US" altLang="zh-CN" dirty="0"/>
              <a:t>Probability sampling</a:t>
            </a:r>
          </a:p>
          <a:p>
            <a:pPr lvl="1"/>
            <a:r>
              <a:rPr lang="en-US" altLang="zh-CN" dirty="0"/>
              <a:t>Simple random sampling</a:t>
            </a:r>
          </a:p>
          <a:p>
            <a:pPr lvl="1"/>
            <a:r>
              <a:rPr lang="en-US" altLang="zh-CN" dirty="0"/>
              <a:t>Systematic sampling</a:t>
            </a:r>
          </a:p>
          <a:p>
            <a:pPr lvl="1"/>
            <a:r>
              <a:rPr lang="en-US" altLang="zh-CN" dirty="0"/>
              <a:t>Stratified random sampling</a:t>
            </a:r>
          </a:p>
          <a:p>
            <a:pPr lvl="1"/>
            <a:r>
              <a:rPr lang="en-US" altLang="zh-CN" dirty="0"/>
              <a:t>Cluster sampling</a:t>
            </a:r>
          </a:p>
          <a:p>
            <a:r>
              <a:rPr lang="en-US" altLang="zh-CN" dirty="0"/>
              <a:t>Sample size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17989" y="352084"/>
            <a:ext cx="8248650" cy="685799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The Concept of Sampling</a:t>
            </a:r>
            <a:endParaRPr lang="en-GB" dirty="0"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17989" y="1257300"/>
            <a:ext cx="4191000" cy="510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sz="2200" dirty="0">
                <a:ea typeface="ＭＳ Ｐゴシック" pitchFamily="34" charset="-128"/>
              </a:rPr>
              <a:t>Sampling is the process of selecting a few (sample) from a bigger group (population) </a:t>
            </a:r>
          </a:p>
          <a:p>
            <a:pPr eaLnBrk="1" hangingPunct="1"/>
            <a:r>
              <a:rPr lang="en-US" sz="2200" dirty="0">
                <a:ea typeface="ＭＳ Ｐゴシック" pitchFamily="34" charset="-128"/>
              </a:rPr>
              <a:t>The results of the sample are then used to make estimates of the population.</a:t>
            </a:r>
          </a:p>
          <a:p>
            <a:pPr eaLnBrk="1" hangingPunct="1"/>
            <a:r>
              <a:rPr lang="en-GB" sz="2200" dirty="0">
                <a:ea typeface="ＭＳ Ｐゴシック" pitchFamily="34" charset="-128"/>
              </a:rPr>
              <a:t>Advantages of sampling?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money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time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A sample can be more accurate; it has fewer “non-sampling” errors than a census (e.g., interviewer bias will be reduced)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246812" y="2773738"/>
            <a:ext cx="1905000" cy="1569661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8761412" y="2971800"/>
            <a:ext cx="1143000" cy="990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6475412" y="3200401"/>
            <a:ext cx="1600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Population</a:t>
            </a:r>
            <a:endParaRPr lang="en-GB" dirty="0"/>
          </a:p>
        </p:txBody>
      </p:sp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8761412" y="3200401"/>
            <a:ext cx="1219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sample</a:t>
            </a:r>
            <a:endParaRPr lang="en-GB" dirty="0"/>
          </a:p>
        </p:txBody>
      </p:sp>
      <p:sp>
        <p:nvSpPr>
          <p:cNvPr id="17416" name="Line 9"/>
          <p:cNvSpPr>
            <a:spLocks noChangeShapeType="1"/>
          </p:cNvSpPr>
          <p:nvPr/>
        </p:nvSpPr>
        <p:spPr bwMode="auto">
          <a:xfrm>
            <a:off x="8151812" y="35052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8532812" y="5334000"/>
            <a:ext cx="2133600" cy="655638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Find out the sample statistics</a:t>
            </a:r>
            <a:endParaRPr lang="en-GB" sz="2000" dirty="0"/>
          </a:p>
        </p:txBody>
      </p:sp>
      <p:sp>
        <p:nvSpPr>
          <p:cNvPr id="17418" name="Text Box 15"/>
          <p:cNvSpPr txBox="1">
            <a:spLocks noChangeArrowheads="1"/>
          </p:cNvSpPr>
          <p:nvPr/>
        </p:nvSpPr>
        <p:spPr bwMode="auto">
          <a:xfrm>
            <a:off x="6399212" y="5410201"/>
            <a:ext cx="1447800" cy="78422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Estimate the population parameters</a:t>
            </a:r>
            <a:endParaRPr lang="en-GB" sz="1600" dirty="0"/>
          </a:p>
        </p:txBody>
      </p:sp>
      <p:sp>
        <p:nvSpPr>
          <p:cNvPr id="17419" name="Line 18"/>
          <p:cNvSpPr>
            <a:spLocks noChangeShapeType="1"/>
          </p:cNvSpPr>
          <p:nvPr/>
        </p:nvSpPr>
        <p:spPr bwMode="auto">
          <a:xfrm flipV="1">
            <a:off x="7161212" y="4267200"/>
            <a:ext cx="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0" name="Line 19"/>
          <p:cNvSpPr>
            <a:spLocks noChangeShapeType="1"/>
          </p:cNvSpPr>
          <p:nvPr/>
        </p:nvSpPr>
        <p:spPr bwMode="auto">
          <a:xfrm flipH="1">
            <a:off x="7847012" y="5715000"/>
            <a:ext cx="685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1" name="Line 21"/>
          <p:cNvSpPr>
            <a:spLocks noChangeShapeType="1"/>
          </p:cNvSpPr>
          <p:nvPr/>
        </p:nvSpPr>
        <p:spPr bwMode="auto">
          <a:xfrm flipV="1">
            <a:off x="9294812" y="3962400"/>
            <a:ext cx="0" cy="1371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2" name="Text Box 22"/>
          <p:cNvSpPr txBox="1">
            <a:spLocks noChangeArrowheads="1"/>
          </p:cNvSpPr>
          <p:nvPr/>
        </p:nvSpPr>
        <p:spPr bwMode="auto">
          <a:xfrm>
            <a:off x="9371012" y="4267200"/>
            <a:ext cx="12954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Descriptive statistics</a:t>
            </a:r>
            <a:endParaRPr lang="en-US" altLang="zh-TW" dirty="0"/>
          </a:p>
        </p:txBody>
      </p:sp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7237412" y="4495800"/>
            <a:ext cx="1371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I</a:t>
            </a:r>
            <a:r>
              <a:rPr lang="en-US" altLang="zh-TW" dirty="0"/>
              <a:t>nferential statistics</a:t>
            </a:r>
          </a:p>
        </p:txBody>
      </p:sp>
      <p:sp>
        <p:nvSpPr>
          <p:cNvPr id="17424" name="Line 24"/>
          <p:cNvSpPr>
            <a:spLocks noChangeShapeType="1"/>
          </p:cNvSpPr>
          <p:nvPr/>
        </p:nvSpPr>
        <p:spPr bwMode="auto">
          <a:xfrm>
            <a:off x="8990012" y="3810000"/>
            <a:ext cx="0" cy="1524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062085" y="1108253"/>
            <a:ext cx="441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Descriptive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sample</a:t>
            </a:r>
            <a:r>
              <a:rPr lang="en-US" sz="1600" dirty="0"/>
              <a:t> says that a candidate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voters.</a:t>
            </a:r>
          </a:p>
          <a:p>
            <a:r>
              <a:rPr lang="en-US" sz="1600" b="1" dirty="0"/>
              <a:t>Inferential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candidate</a:t>
            </a:r>
            <a:r>
              <a:rPr lang="en-US" sz="1600" dirty="0"/>
              <a:t>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 with a margin of error of </a:t>
            </a:r>
            <a:r>
              <a:rPr lang="en-US" sz="1600" dirty="0">
                <a:solidFill>
                  <a:srgbClr val="FF0000"/>
                </a:solidFill>
              </a:rPr>
              <a:t>+/- 4%</a:t>
            </a:r>
            <a:r>
              <a:rPr lang="en-US" sz="1600" dirty="0"/>
              <a:t> (i.e., somewhere between </a:t>
            </a:r>
            <a:r>
              <a:rPr lang="en-US" sz="1600" dirty="0">
                <a:solidFill>
                  <a:srgbClr val="FF0000"/>
                </a:solidFill>
              </a:rPr>
              <a:t>43% and 51%</a:t>
            </a:r>
            <a:r>
              <a:rPr lang="en-US" sz="1600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385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Concept of Sampling</a:t>
            </a:r>
            <a:endParaRPr lang="en-US" altLang="zh-TW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Descriptive vs. Inferential Statistics</a:t>
            </a:r>
          </a:p>
          <a:p>
            <a:r>
              <a:rPr lang="en-US" altLang="zh-TW" dirty="0"/>
              <a:t>Descriptive statistics is merely for the purposes of describing the sample. In descriptive statistics, results are not meant to apply to other samples or to the larger population.</a:t>
            </a:r>
          </a:p>
          <a:p>
            <a:r>
              <a:rPr lang="en-US" altLang="zh-CN" dirty="0"/>
              <a:t>I</a:t>
            </a:r>
            <a:r>
              <a:rPr lang="en-US" altLang="zh-TW" dirty="0"/>
              <a:t>nferential statistics infer something about a population, based on a smaller number of people, a sample. </a:t>
            </a:r>
            <a:r>
              <a:rPr lang="en-US" altLang="zh-CN" dirty="0"/>
              <a:t>It is </a:t>
            </a:r>
            <a:r>
              <a:rPr lang="en-US" altLang="zh-TW" dirty="0"/>
              <a:t>about making numerical guesses about a population based on a sample.</a:t>
            </a:r>
          </a:p>
        </p:txBody>
      </p:sp>
    </p:spTree>
    <p:extLst>
      <p:ext uri="{BB962C8B-B14F-4D97-AF65-F5344CB8AC3E}">
        <p14:creationId xmlns:p14="http://schemas.microsoft.com/office/powerpoint/2010/main" val="220213039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</a:t>
            </a:r>
            <a:r>
              <a:rPr lang="en-US" altLang="zh-CN" dirty="0"/>
              <a:t>he Concept of Sampling</a:t>
            </a:r>
            <a:endParaRPr lang="zh-TW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Characteristics of good samples</a:t>
            </a:r>
          </a:p>
          <a:p>
            <a:pPr lvl="2"/>
            <a:r>
              <a:rPr lang="en-US" altLang="en-US" sz="2200" dirty="0"/>
              <a:t>Representative</a:t>
            </a:r>
          </a:p>
          <a:p>
            <a:pPr lvl="2"/>
            <a:r>
              <a:rPr lang="en-US" altLang="en-US" sz="2200" dirty="0"/>
              <a:t>Accessible</a:t>
            </a:r>
          </a:p>
          <a:p>
            <a:pPr lvl="2"/>
            <a:r>
              <a:rPr lang="en-US" altLang="en-US" sz="2200" dirty="0"/>
              <a:t>Low cost</a:t>
            </a:r>
          </a:p>
          <a:p>
            <a:r>
              <a:rPr lang="en-US" altLang="en-US" dirty="0"/>
              <a:t>There are several ways to draw samples for the population, some of them are good ways and some of them are not so good. </a:t>
            </a:r>
            <a:endParaRPr lang="en-US" altLang="zh-CN" dirty="0"/>
          </a:p>
          <a:p>
            <a:r>
              <a:rPr lang="en-US" altLang="en-US" dirty="0"/>
              <a:t>The better ways will produce samples that are </a:t>
            </a:r>
            <a:r>
              <a:rPr lang="en-US" altLang="en-US" dirty="0">
                <a:solidFill>
                  <a:srgbClr val="FF0000"/>
                </a:solidFill>
              </a:rPr>
              <a:t>representative</a:t>
            </a:r>
            <a:r>
              <a:rPr lang="en-US" altLang="en-US" dirty="0"/>
              <a:t> of the population</a:t>
            </a:r>
            <a:r>
              <a:rPr lang="en-US" altLang="zh-CN" dirty="0"/>
              <a:t>. </a:t>
            </a:r>
          </a:p>
          <a:p>
            <a:r>
              <a:rPr lang="en-US" altLang="zh-TW" dirty="0"/>
              <a:t>Even if we draw a perfectly random sample, we are not very likely to get the same result in the sample as we would in the population. </a:t>
            </a:r>
            <a:endParaRPr lang="en-US" altLang="zh-CN" dirty="0"/>
          </a:p>
          <a:p>
            <a:r>
              <a:rPr lang="en-US" altLang="zh-TW" dirty="0"/>
              <a:t>Just by chance we are likely to get a somewhat different set of </a:t>
            </a:r>
            <a:r>
              <a:rPr lang="en-US" altLang="zh-CN" dirty="0"/>
              <a:t>people </a:t>
            </a:r>
            <a:r>
              <a:rPr lang="en-US" altLang="zh-TW" dirty="0"/>
              <a:t>in the sample, and this is called sampling variability.</a:t>
            </a:r>
          </a:p>
        </p:txBody>
      </p:sp>
    </p:spTree>
    <p:extLst>
      <p:ext uri="{BB962C8B-B14F-4D97-AF65-F5344CB8AC3E}">
        <p14:creationId xmlns:p14="http://schemas.microsoft.com/office/powerpoint/2010/main" val="262780633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there are four individuals: A, B, C and D. A is 18 years of age, B is 20, C is 23 and D is 25.</a:t>
            </a:r>
          </a:p>
          <a:p>
            <a:r>
              <a:rPr lang="en-US" dirty="0"/>
              <a:t>As you know their ages, you can find out their average age by simply adding 18+20+23+25=86 and dividing by 4. This gives the average age of A, B, C and D as 21.5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4746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Now let us suppose that we want to select a sample of two individuals (n=2).				+/- (</a:t>
            </a:r>
            <a:r>
              <a:rPr lang="en-US" sz="1800" dirty="0"/>
              <a:t>Note)</a:t>
            </a:r>
            <a:endParaRPr lang="en-US" dirty="0"/>
          </a:p>
          <a:p>
            <a:r>
              <a:rPr lang="en-US" dirty="0"/>
              <a:t>A+B=(18+20)/2=19.0 years		19.0-21.5 = -2.5</a:t>
            </a:r>
          </a:p>
          <a:p>
            <a:r>
              <a:rPr lang="en-US" dirty="0"/>
              <a:t>A+C=(18+23)/2=20.5 years		20.5-21.5 = -1.5</a:t>
            </a:r>
          </a:p>
          <a:p>
            <a:r>
              <a:rPr lang="en-US" dirty="0"/>
              <a:t>A+D=(18+25)/2=21.5 years		21.5-21.5 = 0.0</a:t>
            </a:r>
          </a:p>
          <a:p>
            <a:r>
              <a:rPr lang="en-US" dirty="0"/>
              <a:t>B+C=(20+23)/2=21.5 years		21.5-21.5 = 0.0</a:t>
            </a:r>
          </a:p>
          <a:p>
            <a:r>
              <a:rPr lang="en-US" dirty="0"/>
              <a:t>B+D=(20+25)/2=22.5 years		22.5-21.5 = +1.0</a:t>
            </a:r>
          </a:p>
          <a:p>
            <a:r>
              <a:rPr lang="en-US" dirty="0"/>
              <a:t>C+D=(23+25)/2=24.0 years.		24.5-21.5 = +2.5</a:t>
            </a:r>
            <a:endParaRPr lang="en-GB" dirty="0"/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0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F2C161-E2F7-449D-A8F2-E675D582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a majority of cases where sampling is done there will be a </a:t>
            </a:r>
            <a:r>
              <a:rPr lang="en-US" dirty="0">
                <a:solidFill>
                  <a:srgbClr val="FF0000"/>
                </a:solidFill>
              </a:rPr>
              <a:t>difference between </a:t>
            </a:r>
            <a:r>
              <a:rPr lang="en-US" dirty="0"/>
              <a:t>the sample statistics and the true population mean, which is attributable to the selection of the units in the sample</a:t>
            </a:r>
          </a:p>
        </p:txBody>
      </p:sp>
    </p:spTree>
    <p:extLst>
      <p:ext uri="{BB962C8B-B14F-4D97-AF65-F5344CB8AC3E}">
        <p14:creationId xmlns:p14="http://schemas.microsoft.com/office/powerpoint/2010/main" val="1003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let us suppose that we want to select a sample of three individuals (n=3). 			+/- </a:t>
            </a:r>
            <a:r>
              <a:rPr lang="en-US" sz="1800" dirty="0"/>
              <a:t>(Note)</a:t>
            </a:r>
          </a:p>
          <a:p>
            <a:r>
              <a:rPr lang="en-US" dirty="0"/>
              <a:t>A+B+C=(18+20+23)/3=20.67 years	20.67-21.5 = -0.83</a:t>
            </a:r>
          </a:p>
          <a:p>
            <a:r>
              <a:rPr lang="en-US" dirty="0"/>
              <a:t>A+B+D=(18+20+25)/3=21.00 years	21.00-21.5 = -0.50</a:t>
            </a:r>
          </a:p>
          <a:p>
            <a:r>
              <a:rPr lang="en-US" dirty="0"/>
              <a:t>A+C+D=(18+23+25)/3=22.00 years	22.00-21.5 = +0.50</a:t>
            </a:r>
          </a:p>
          <a:p>
            <a:r>
              <a:rPr lang="en-US" dirty="0"/>
              <a:t>B+C+D=(20+23+25)/3=22.67 years	22.67-21.5 = +1.17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481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F5036-9C5F-4C40-A841-6E21788B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sample size</a:t>
            </a:r>
            <a:r>
              <a:rPr lang="en-US" dirty="0"/>
              <a:t>, the more </a:t>
            </a:r>
            <a:r>
              <a:rPr lang="en-US" dirty="0">
                <a:solidFill>
                  <a:srgbClr val="FF0000"/>
                </a:solidFill>
              </a:rPr>
              <a:t>accurate</a:t>
            </a:r>
            <a:r>
              <a:rPr lang="en-US" dirty="0"/>
              <a:t> will be the estimate of the true population.</a:t>
            </a:r>
          </a:p>
        </p:txBody>
      </p:sp>
    </p:spTree>
    <p:extLst>
      <p:ext uri="{BB962C8B-B14F-4D97-AF65-F5344CB8AC3E}">
        <p14:creationId xmlns:p14="http://schemas.microsoft.com/office/powerpoint/2010/main" val="33274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 ages of four individuals are </a:t>
            </a:r>
            <a:r>
              <a:rPr lang="en-US" dirty="0">
                <a:solidFill>
                  <a:srgbClr val="FF0000"/>
                </a:solidFill>
              </a:rPr>
              <a:t>markedly different</a:t>
            </a:r>
            <a:r>
              <a:rPr lang="en-US" dirty="0"/>
              <a:t>: A=18, B=26, C=32 and D=40. 		+/- </a:t>
            </a:r>
            <a:r>
              <a:rPr lang="en-US" sz="1800" dirty="0"/>
              <a:t>(Note)</a:t>
            </a:r>
          </a:p>
          <a:p>
            <a:r>
              <a:rPr lang="en-US" dirty="0"/>
              <a:t>A+B=(18+26)/2=22.0 years		22 - 29 = -7</a:t>
            </a:r>
          </a:p>
          <a:p>
            <a:r>
              <a:rPr lang="en-US" dirty="0"/>
              <a:t>A+C=(18+32)/2=25.0 years		25 - 29 = -4</a:t>
            </a:r>
          </a:p>
          <a:p>
            <a:r>
              <a:rPr lang="en-US" dirty="0"/>
              <a:t>A+D=(18+40)/2=29.0 years		29 - 29 = 0.0</a:t>
            </a:r>
          </a:p>
          <a:p>
            <a:r>
              <a:rPr lang="en-US" dirty="0"/>
              <a:t>B+C=(26+32)/2=29.0 years		29 - 29 = 0.0</a:t>
            </a:r>
          </a:p>
          <a:p>
            <a:r>
              <a:rPr lang="en-US" dirty="0"/>
              <a:t>B+D=(26+40)/2=33.0 years		33 - 29 = +4</a:t>
            </a:r>
          </a:p>
          <a:p>
            <a:r>
              <a:rPr lang="en-US" dirty="0"/>
              <a:t>C+D=(32+40)/2=36.0 years.		36 - 29 = +7</a:t>
            </a:r>
            <a:endParaRPr lang="en-GB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4883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D49EB2-F955-4E1C-9772-858FC0B7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difference </a:t>
            </a:r>
            <a:r>
              <a:rPr lang="en-US" dirty="0"/>
              <a:t>in the variable under study in a population, for a given sample size, the </a:t>
            </a:r>
            <a:r>
              <a:rPr lang="en-US" dirty="0">
                <a:solidFill>
                  <a:srgbClr val="FF0000"/>
                </a:solidFill>
              </a:rPr>
              <a:t>greater will be the difference between </a:t>
            </a:r>
            <a:r>
              <a:rPr lang="en-US" dirty="0"/>
              <a:t>the sample statistics and the true population mean.</a:t>
            </a:r>
          </a:p>
        </p:txBody>
      </p:sp>
    </p:spTree>
    <p:extLst>
      <p:ext uri="{BB962C8B-B14F-4D97-AF65-F5344CB8AC3E}">
        <p14:creationId xmlns:p14="http://schemas.microsoft.com/office/powerpoint/2010/main" val="19864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2 factors affect the degree of certainty about the inferences drawn from a sample: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size of the sample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extent of variation in the sampling population</a:t>
            </a:r>
          </a:p>
          <a:p>
            <a:r>
              <a:rPr lang="en-US" dirty="0"/>
              <a:t>Aims in selecting a sample</a:t>
            </a:r>
          </a:p>
          <a:p>
            <a:pPr lvl="1"/>
            <a:r>
              <a:rPr lang="en-US" dirty="0"/>
              <a:t>Achieve maximum </a:t>
            </a:r>
            <a:r>
              <a:rPr lang="en-US" dirty="0">
                <a:solidFill>
                  <a:srgbClr val="FF0000"/>
                </a:solidFill>
              </a:rPr>
              <a:t>precision</a:t>
            </a:r>
            <a:r>
              <a:rPr lang="en-US" dirty="0"/>
              <a:t> in your estimates within a given sample size and</a:t>
            </a:r>
          </a:p>
          <a:p>
            <a:pPr lvl="1"/>
            <a:r>
              <a:rPr lang="en-US" dirty="0"/>
              <a:t>Avoid bias in the selection of your sample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97847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89112" y="609601"/>
            <a:ext cx="8248650" cy="651633"/>
          </a:xfrm>
        </p:spPr>
        <p:txBody>
          <a:bodyPr>
            <a:normAutofit/>
          </a:bodyPr>
          <a:lstStyle/>
          <a:p>
            <a:r>
              <a:rPr lang="en-US" b="1" dirty="0">
                <a:ea typeface="ＭＳ Ｐゴシック" pitchFamily="34" charset="-128"/>
              </a:rPr>
              <a:t>Terminology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566292"/>
              </p:ext>
            </p:extLst>
          </p:nvPr>
        </p:nvGraphicFramePr>
        <p:xfrm>
          <a:off x="1269876" y="1371600"/>
          <a:ext cx="9433048" cy="506577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688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64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Target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to be studied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 All five-star accommodations facilities in HK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in HK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Accessible 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that are accessible (can be studied systematically.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member hotels of the HK Hotel Association</a:t>
                      </a:r>
                      <a:endParaRPr kumimoji="1" lang="en-US" altLang="zh-CN" sz="1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flying out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from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Chek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Lap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Kok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Airport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unit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sampling unit is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one of the units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into which a population is divided for the purpose of sampling. </a:t>
                      </a: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 g., tourists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can be selected either individually or by group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</a:t>
                      </a:r>
                      <a:endParaRPr kumimoji="1" lang="zh-C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means by which subjects or study units from the target population are included in the research project. 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frame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list that represents all members or units of a study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accommodation listing from the HK Hotel Association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selection of subjects or units from the overall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10 hotels selected from the HK Hotel Association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200 tourists intercepted at Avenue of Star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1942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Process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target population</a:t>
            </a:r>
          </a:p>
          <a:p>
            <a:r>
              <a:rPr lang="en-US" dirty="0"/>
              <a:t>Determine the sampling frame</a:t>
            </a:r>
          </a:p>
          <a:p>
            <a:r>
              <a:rPr lang="en-US" dirty="0"/>
              <a:t>Select a sampling method</a:t>
            </a:r>
          </a:p>
          <a:p>
            <a:r>
              <a:rPr lang="en-US" dirty="0"/>
              <a:t>Determine the sample size</a:t>
            </a:r>
          </a:p>
          <a:p>
            <a:r>
              <a:rPr lang="en-US" dirty="0"/>
              <a:t>Draw the sample</a:t>
            </a:r>
          </a:p>
        </p:txBody>
      </p:sp>
    </p:spTree>
    <p:extLst>
      <p:ext uri="{BB962C8B-B14F-4D97-AF65-F5344CB8AC3E}">
        <p14:creationId xmlns:p14="http://schemas.microsoft.com/office/powerpoint/2010/main" val="9224801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19E9-5C5A-473B-BBD1-9FF3A5AD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the target 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1FAE0-C95C-4EB1-87DD-D02305C1E8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sz="2800" dirty="0"/>
              <a:t>It addresses the question “Ideally, who do you want to survey?”</a:t>
            </a:r>
          </a:p>
          <a:p>
            <a:pPr lvl="1"/>
            <a:r>
              <a:rPr lang="en-HK" sz="2100" dirty="0"/>
              <a:t> i.e. those who have the information sought. </a:t>
            </a:r>
          </a:p>
          <a:p>
            <a:pPr lvl="1"/>
            <a:r>
              <a:rPr lang="en-HK" sz="2100" dirty="0"/>
              <a:t>What are their characteristics. </a:t>
            </a:r>
          </a:p>
          <a:p>
            <a:pPr lvl="1"/>
            <a:r>
              <a:rPr lang="en-HK" sz="2100" dirty="0"/>
              <a:t>Who should be excluded?</a:t>
            </a:r>
          </a:p>
          <a:p>
            <a:pPr lvl="1"/>
            <a:r>
              <a:rPr lang="en-HK" sz="2100" dirty="0"/>
              <a:t>age, gender, product use, geographic area</a:t>
            </a:r>
          </a:p>
          <a:p>
            <a:r>
              <a:rPr lang="en-HK" sz="2800" dirty="0"/>
              <a:t>It involves</a:t>
            </a:r>
          </a:p>
          <a:p>
            <a:pPr lvl="1"/>
            <a:r>
              <a:rPr lang="en-HK" sz="2100" dirty="0"/>
              <a:t>defining population units</a:t>
            </a:r>
          </a:p>
          <a:p>
            <a:pPr lvl="1"/>
            <a:r>
              <a:rPr lang="en-HK" sz="2100" dirty="0"/>
              <a:t>setting population boundaries</a:t>
            </a:r>
          </a:p>
          <a:p>
            <a:pPr lvl="1"/>
            <a:r>
              <a:rPr lang="en-HK" sz="2100" dirty="0"/>
              <a:t>screening respondents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D89F2-E344-4DD4-A89D-ED12E2A08B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>
                <a:solidFill>
                  <a:srgbClr val="FF0000"/>
                </a:solidFill>
              </a:rPr>
              <a:t>Sampling unit – individuals</a:t>
            </a:r>
          </a:p>
          <a:p>
            <a:r>
              <a:rPr lang="en-HK" dirty="0">
                <a:solidFill>
                  <a:srgbClr val="FF0000"/>
                </a:solidFill>
              </a:rPr>
              <a:t>Sub-group - individuals over 20</a:t>
            </a:r>
          </a:p>
          <a:p>
            <a:r>
              <a:rPr lang="en-HK" dirty="0">
                <a:solidFill>
                  <a:srgbClr val="FF0000"/>
                </a:solidFill>
              </a:rPr>
              <a:t>Extent – …. individuals who have bought “one”</a:t>
            </a:r>
          </a:p>
          <a:p>
            <a:r>
              <a:rPr lang="en-HK" dirty="0">
                <a:solidFill>
                  <a:srgbClr val="FF0000"/>
                </a:solidFill>
              </a:rPr>
              <a:t>Timing - …. bought over the last seven days</a:t>
            </a:r>
          </a:p>
          <a:p>
            <a:r>
              <a:rPr lang="en-HK" dirty="0"/>
              <a:t>Sampling unit – families</a:t>
            </a:r>
          </a:p>
          <a:p>
            <a:r>
              <a:rPr lang="en-HK" dirty="0"/>
              <a:t>Sub-group – families with 2 kids</a:t>
            </a:r>
          </a:p>
          <a:p>
            <a:r>
              <a:rPr lang="en-HK" dirty="0"/>
              <a:t>Extent ..... families who eat fast food</a:t>
            </a:r>
          </a:p>
          <a:p>
            <a:r>
              <a:rPr lang="en-HK" dirty="0"/>
              <a:t>Timing ..... bought over the last three months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84FE1C-8DA1-41C8-B59F-8E244857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 the sampling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7A170-780A-4031-AE27-E32190F7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Obtaining a “list” of population (how will you reach the sample)</a:t>
            </a:r>
          </a:p>
          <a:p>
            <a:pPr lvl="1"/>
            <a:r>
              <a:rPr lang="en-HK" dirty="0"/>
              <a:t>students who eat at McDonalds</a:t>
            </a:r>
          </a:p>
          <a:p>
            <a:pPr lvl="1"/>
            <a:r>
              <a:rPr lang="en-HK" dirty="0"/>
              <a:t>young people at random in the street</a:t>
            </a:r>
          </a:p>
          <a:p>
            <a:pPr lvl="1"/>
            <a:r>
              <a:rPr lang="en-HK" dirty="0"/>
              <a:t>random digit dialling</a:t>
            </a:r>
          </a:p>
          <a:p>
            <a:pPr lvl="1"/>
            <a:r>
              <a:rPr lang="en-HK" dirty="0"/>
              <a:t>University mailing list</a:t>
            </a:r>
          </a:p>
          <a:p>
            <a:r>
              <a:rPr lang="en-HK" dirty="0"/>
              <a:t>Problems with lists</a:t>
            </a:r>
          </a:p>
          <a:p>
            <a:pPr lvl="1"/>
            <a:r>
              <a:rPr lang="en-HK" dirty="0"/>
              <a:t>omissions</a:t>
            </a:r>
          </a:p>
          <a:p>
            <a:pPr lvl="1"/>
            <a:r>
              <a:rPr lang="en-HK" dirty="0"/>
              <a:t>duplications</a:t>
            </a:r>
          </a:p>
        </p:txBody>
      </p:sp>
    </p:spTree>
    <p:extLst>
      <p:ext uri="{BB962C8B-B14F-4D97-AF65-F5344CB8AC3E}">
        <p14:creationId xmlns:p14="http://schemas.microsoft.com/office/powerpoint/2010/main" val="42848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055812" y="685800"/>
          <a:ext cx="82296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7"/>
          <p:cNvSpPr>
            <a:spLocks noGrp="1" noChangeArrowheads="1"/>
          </p:cNvSpPr>
          <p:nvPr>
            <p:ph type="title"/>
          </p:nvPr>
        </p:nvSpPr>
        <p:spPr>
          <a:xfrm>
            <a:off x="765820" y="188640"/>
            <a:ext cx="9753600" cy="1325562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Select a sampling method</a:t>
            </a:r>
          </a:p>
        </p:txBody>
      </p:sp>
    </p:spTree>
    <p:extLst>
      <p:ext uri="{BB962C8B-B14F-4D97-AF65-F5344CB8AC3E}">
        <p14:creationId xmlns:p14="http://schemas.microsoft.com/office/powerpoint/2010/main" val="21402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and Non-Probability Sampling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non-probability sampling means that some members of the population have a disproportionately high or low chance of being selected, with some being excluded.</a:t>
            </a:r>
          </a:p>
          <a:p>
            <a:r>
              <a:rPr lang="en-US" dirty="0"/>
              <a:t>Statistician’s opinions: all </a:t>
            </a:r>
            <a:r>
              <a:rPr lang="en-US" dirty="0">
                <a:solidFill>
                  <a:srgbClr val="FF0000"/>
                </a:solidFill>
              </a:rPr>
              <a:t>non-probability samples are worthless </a:t>
            </a:r>
            <a:r>
              <a:rPr lang="en-US" dirty="0"/>
              <a:t>because you cannot estimate the degree to which your results are generalizable.</a:t>
            </a:r>
            <a:endParaRPr lang="en-GB" dirty="0"/>
          </a:p>
          <a:p>
            <a:r>
              <a:rPr lang="en-US" dirty="0"/>
              <a:t>A probability sampling means that every member of the population has an equal, known, non-zero, chance of being selected.</a:t>
            </a:r>
          </a:p>
          <a:p>
            <a:r>
              <a:rPr lang="en-HK" dirty="0"/>
              <a:t>Probability sampling does not guarantee representativeness, but does allow for the assessment of sampling error (e.g., we are 95% confident that males and females are different)</a:t>
            </a:r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58886" y="4462836"/>
            <a:ext cx="5555605" cy="2035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  <a:defRPr sz="2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929426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Non-probability Sampling</a:t>
            </a: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AU" altLang="zh-CN" dirty="0"/>
              <a:t>Convenience sampling</a:t>
            </a:r>
          </a:p>
          <a:p>
            <a:pPr lvl="1"/>
            <a:r>
              <a:rPr lang="en-HK" altLang="zh-CN" dirty="0"/>
              <a:t>This involves selecting the nearest and most convenient people to participate in the research. </a:t>
            </a:r>
          </a:p>
          <a:p>
            <a:pPr lvl="1"/>
            <a:r>
              <a:rPr lang="en-US" altLang="zh-CN" dirty="0"/>
              <a:t>E.g., customers intercepted at the lobby of a hotel</a:t>
            </a:r>
          </a:p>
          <a:p>
            <a:pPr lvl="1"/>
            <a:r>
              <a:rPr lang="en-HK" altLang="zh-CN" dirty="0"/>
              <a:t>This method of selection is not representative and is considered a very unsatisfactory way to conduct research.</a:t>
            </a:r>
          </a:p>
          <a:p>
            <a:r>
              <a:rPr lang="en-AU" altLang="zh-CN" dirty="0"/>
              <a:t>Purposive sampling</a:t>
            </a:r>
          </a:p>
          <a:p>
            <a:pPr lvl="1"/>
            <a:r>
              <a:rPr lang="en-AU" altLang="zh-CN" dirty="0"/>
              <a:t>Judgement sampling</a:t>
            </a:r>
          </a:p>
          <a:p>
            <a:pPr lvl="1"/>
            <a:r>
              <a:rPr lang="en-US" altLang="zh-CN" dirty="0"/>
              <a:t>Sample is confined to specific types of people who can provide the desired information because they conform to some criteria set by the researcher</a:t>
            </a:r>
          </a:p>
          <a:p>
            <a:pPr lvl="1"/>
            <a:r>
              <a:rPr lang="en-US" altLang="zh-CN" dirty="0"/>
              <a:t>E.g., If the aim of the study is to examine how female managers get promoted, only female managers will be sampled.</a:t>
            </a:r>
            <a:endParaRPr lang="en-AU" altLang="zh-CN" dirty="0"/>
          </a:p>
        </p:txBody>
      </p:sp>
    </p:spTree>
    <p:extLst>
      <p:ext uri="{BB962C8B-B14F-4D97-AF65-F5344CB8AC3E}">
        <p14:creationId xmlns:p14="http://schemas.microsoft.com/office/powerpoint/2010/main" val="66078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Continued…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Snowball sampling</a:t>
            </a:r>
          </a:p>
          <a:p>
            <a:pPr lvl="1"/>
            <a:r>
              <a:rPr lang="en-US" altLang="zh-CN" dirty="0"/>
              <a:t>Network sampling or chain referral sampling </a:t>
            </a:r>
          </a:p>
          <a:p>
            <a:pPr lvl="1"/>
            <a:r>
              <a:rPr lang="en-US" altLang="zh-CN" dirty="0"/>
              <a:t>An initial group of respondents is selected and these respondents are asked to identify others who belong to the target population of interest</a:t>
            </a:r>
          </a:p>
          <a:p>
            <a:pPr lvl="1"/>
            <a:r>
              <a:rPr lang="en-US" altLang="zh-CN" dirty="0"/>
              <a:t>E.g., A study of the demographic profile of business majored students in HK.  Interviewees were first introduced by professors, then they were asked to identify other qualified interviewees in the school.</a:t>
            </a:r>
          </a:p>
          <a:p>
            <a:r>
              <a:rPr lang="en-AU" altLang="zh-CN" dirty="0"/>
              <a:t>Expert sampling</a:t>
            </a:r>
          </a:p>
          <a:p>
            <a:pPr lvl="1"/>
            <a:r>
              <a:rPr lang="en-AU" altLang="zh-CN" dirty="0"/>
              <a:t>Who have specialist knowledge</a:t>
            </a:r>
          </a:p>
          <a:p>
            <a:pPr lvl="1"/>
            <a:r>
              <a:rPr lang="en-AU" altLang="zh-CN" dirty="0"/>
              <a:t>Focus group and Delphi sessions</a:t>
            </a:r>
          </a:p>
          <a:p>
            <a:pPr lvl="1"/>
            <a:r>
              <a:rPr lang="en-AU" altLang="zh-CN" dirty="0"/>
              <a:t>E.g., interview managers to estimate the possible results regarding various training programs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422896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Quota sampling</a:t>
            </a:r>
          </a:p>
          <a:p>
            <a:pPr lvl="1"/>
            <a:r>
              <a:rPr lang="en-US" altLang="zh-CN" dirty="0"/>
              <a:t>Attempt to be representative by selecting sample elements in proportion to their know incidence in the population	</a:t>
            </a:r>
          </a:p>
          <a:p>
            <a:pPr lvl="1"/>
            <a:r>
              <a:rPr lang="en-US" altLang="zh-CN" dirty="0"/>
              <a:t>E.g., to compare training performance between male and female staff in a company</a:t>
            </a:r>
          </a:p>
          <a:p>
            <a:pPr lvl="1"/>
            <a:r>
              <a:rPr lang="en-US" altLang="zh-CN" dirty="0"/>
              <a:t>Population: Male = 30, Female = 70</a:t>
            </a:r>
          </a:p>
          <a:p>
            <a:pPr lvl="1"/>
            <a:r>
              <a:rPr lang="en-US" altLang="zh-CN" dirty="0"/>
              <a:t>Sample size = 20 (sampling fraction = 20/ 100 = 0.2)</a:t>
            </a:r>
          </a:p>
          <a:p>
            <a:pPr lvl="1"/>
            <a:r>
              <a:rPr lang="en-US" altLang="zh-CN" dirty="0"/>
              <a:t>Select first 6 (0.2x30) males and 14 (0.2x70) females who are conveniently available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7481047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Why would conducting interviews of customers on the street or at a mall </a:t>
            </a:r>
            <a:r>
              <a:rPr lang="en-HK" dirty="0">
                <a:solidFill>
                  <a:srgbClr val="FF0000"/>
                </a:solidFill>
              </a:rPr>
              <a:t>not </a:t>
            </a:r>
            <a:r>
              <a:rPr lang="en-HK" dirty="0"/>
              <a:t>be seen as being </a:t>
            </a:r>
            <a:r>
              <a:rPr lang="en-HK" dirty="0">
                <a:solidFill>
                  <a:srgbClr val="FF0000"/>
                </a:solidFill>
              </a:rPr>
              <a:t>a</a:t>
            </a:r>
            <a:r>
              <a:rPr lang="en-HK" dirty="0"/>
              <a:t> </a:t>
            </a:r>
            <a:r>
              <a:rPr lang="en-HK" dirty="0">
                <a:solidFill>
                  <a:srgbClr val="FF0000"/>
                </a:solidFill>
              </a:rPr>
              <a:t>probability sample</a:t>
            </a:r>
            <a:r>
              <a:rPr lang="en-HK" dirty="0"/>
              <a:t>?</a:t>
            </a:r>
            <a:endParaRPr lang="en-US" dirty="0"/>
          </a:p>
          <a:p>
            <a:r>
              <a:rPr lang="en-US" dirty="0"/>
              <a:t>The survey excludes those who are not in the mall, thus meaning that some customers have a zero chance of being selected. </a:t>
            </a:r>
          </a:p>
          <a:p>
            <a:r>
              <a:rPr lang="en-US" dirty="0">
                <a:solidFill>
                  <a:srgbClr val="FF0000"/>
                </a:solidFill>
              </a:rPr>
              <a:t>A probability sample </a:t>
            </a:r>
            <a:r>
              <a:rPr lang="en-US" dirty="0"/>
              <a:t>specifies in advance that each segment of the population will be represented and that the researcher will select sampling units from a larger population either randomly or systematically, on the provision that each unit has an equal chance of being selected.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36C-BC2E-4A9F-A932-0A02160AE455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9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Sampling – Simple random sampling</a:t>
            </a:r>
            <a:endParaRPr 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If sampling frame is available, researchers may use random sampling. </a:t>
            </a:r>
          </a:p>
          <a:p>
            <a:r>
              <a:rPr lang="en-US" dirty="0"/>
              <a:t>The sample is selected using a random number generator or other equivalent methods to ensure that every member in the population has an equal chance of being selected.</a:t>
            </a:r>
          </a:p>
          <a:p>
            <a:r>
              <a:rPr lang="en-US" dirty="0"/>
              <a:t>Unfortunately, it is almost impossible to obtain a true random sample because there is not a complete sampling frame available for certain groups. </a:t>
            </a:r>
          </a:p>
          <a:p>
            <a:r>
              <a:rPr lang="en-HK" dirty="0"/>
              <a:t>Advantage: The method is easy to understand and apply.</a:t>
            </a:r>
          </a:p>
          <a:p>
            <a:r>
              <a:rPr lang="en-HK" dirty="0"/>
              <a:t>Drawbacks:</a:t>
            </a:r>
          </a:p>
          <a:p>
            <a:pPr lvl="1"/>
            <a:r>
              <a:rPr lang="en-HK" dirty="0"/>
              <a:t>A complete frame (a list of units in the whole population) is needed.</a:t>
            </a:r>
          </a:p>
          <a:p>
            <a:pPr lvl="1"/>
            <a:r>
              <a:rPr lang="en-HK" dirty="0"/>
              <a:t>The costs of obtaining the sample can be high if the units are geographically widely scattered.</a:t>
            </a:r>
          </a:p>
          <a:p>
            <a:pPr lvl="1"/>
            <a:r>
              <a:rPr lang="en-HK" dirty="0"/>
              <a:t>For a fixed sample size, the standard errors of estimators will be higher than those associated with stratified sampling. </a:t>
            </a: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E5-A78A-4969-B6BD-842723A4679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5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Systematic sampling</a:t>
            </a:r>
            <a:endParaRPr lang="en-US" altLang="zh-CN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Draw every nth element in the population frame starting with a randomly chosen element between 1 and n.</a:t>
            </a:r>
          </a:p>
          <a:p>
            <a:r>
              <a:rPr lang="en-US" altLang="zh-CN"/>
              <a:t>The selection of the unit is dependent on the previous unit.</a:t>
            </a:r>
          </a:p>
          <a:p>
            <a:r>
              <a:rPr lang="en-US" altLang="zh-CN"/>
              <a:t>Examples:</a:t>
            </a:r>
          </a:p>
          <a:p>
            <a:pPr lvl="1"/>
            <a:r>
              <a:rPr lang="en-US" altLang="zh-CN"/>
              <a:t>Records that are ordered in a file</a:t>
            </a:r>
          </a:p>
          <a:p>
            <a:pPr lvl="1"/>
            <a:r>
              <a:rPr lang="en-US" altLang="zh-CN"/>
              <a:t>Names that are ordered alphabetically in a telephone directory</a:t>
            </a:r>
          </a:p>
          <a:p>
            <a:pPr lvl="1"/>
            <a:r>
              <a:rPr lang="en-US" altLang="zh-CN"/>
              <a:t>Houses that are ordered along a road</a:t>
            </a:r>
          </a:p>
          <a:p>
            <a:pPr lvl="1"/>
            <a:r>
              <a:rPr lang="en-US" altLang="zh-CN"/>
              <a:t>Visitors who leave one by one through an exit gate </a:t>
            </a:r>
          </a:p>
        </p:txBody>
      </p:sp>
    </p:spTree>
    <p:extLst>
      <p:ext uri="{BB962C8B-B14F-4D97-AF65-F5344CB8AC3E}">
        <p14:creationId xmlns:p14="http://schemas.microsoft.com/office/powerpoint/2010/main" val="212938119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Sampling fraction (k): </a:t>
            </a:r>
          </a:p>
          <a:p>
            <a:pPr lvl="1"/>
            <a:r>
              <a:rPr lang="en-US" altLang="zh-CN" dirty="0"/>
              <a:t>k= target population size (N))/sample size (n)</a:t>
            </a:r>
          </a:p>
          <a:p>
            <a:r>
              <a:rPr lang="en-US" altLang="zh-CN" dirty="0"/>
              <a:t>E.g.,  </a:t>
            </a:r>
          </a:p>
          <a:p>
            <a:pPr lvl="1"/>
            <a:r>
              <a:rPr lang="en-US" altLang="zh-CN" dirty="0"/>
              <a:t>N=12</a:t>
            </a:r>
          </a:p>
          <a:p>
            <a:pPr lvl="1"/>
            <a:r>
              <a:rPr lang="en-US" altLang="zh-CN" dirty="0"/>
              <a:t>n=4                           </a:t>
            </a:r>
          </a:p>
          <a:p>
            <a:pPr lvl="1"/>
            <a:r>
              <a:rPr lang="en-US" altLang="zh-CN" dirty="0"/>
              <a:t>K=12/4=3</a:t>
            </a:r>
          </a:p>
          <a:p>
            <a:endParaRPr lang="en-US" altLang="zh-CN" dirty="0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589212" y="5562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2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46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3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827212" y="5257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37322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4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5704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5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5942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7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6278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8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7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9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8075612" y="57912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10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8913812" y="5715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11</a:t>
            </a: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9371012" y="5181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12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180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6</a:t>
            </a:r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 flipV="1">
            <a:off x="3427412" y="3886200"/>
            <a:ext cx="26670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 flipV="1">
            <a:off x="5484812" y="3886200"/>
            <a:ext cx="5334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 flipH="1" flipV="1">
            <a:off x="6018212" y="39624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 flipH="1" flipV="1">
            <a:off x="6018212" y="3962400"/>
            <a:ext cx="3505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3922715" y="3110181"/>
            <a:ext cx="5181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Depending on the start value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Starting value = 3; sample =“3,6,9,12” or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Starting value = 2; sample =“2,5,8,11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9560292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</a:t>
            </a:r>
          </a:p>
          <a:p>
            <a:pPr lvl="1"/>
            <a:r>
              <a:rPr lang="en-US"/>
              <a:t>A frame is not always needed. It can be used, for instance, to interview a sample of tourists passing by an attraction during a particular day.</a:t>
            </a:r>
          </a:p>
          <a:p>
            <a:r>
              <a:rPr lang="en-US"/>
              <a:t>Drawback:</a:t>
            </a:r>
          </a:p>
          <a:p>
            <a:pPr lvl="1"/>
            <a:r>
              <a:rPr lang="en-US"/>
              <a:t>Hidden periodicities. </a:t>
            </a:r>
          </a:p>
          <a:p>
            <a:pPr lvl="2"/>
            <a:r>
              <a:rPr lang="en-US"/>
              <a:t>E.g. Suppose the ferry from Central arrives at Mui Wo, Lantau Island </a:t>
            </a:r>
            <a:r>
              <a:rPr lang="en-GB"/>
              <a:t>every hour from 7:00 a.m. to 10:00 p.m. </a:t>
            </a:r>
            <a:r>
              <a:rPr lang="en-US"/>
              <a:t>If you </a:t>
            </a:r>
            <a:r>
              <a:rPr lang="en-US" altLang="zh-CN"/>
              <a:t>select tourists at a</a:t>
            </a:r>
            <a:r>
              <a:rPr lang="en-US"/>
              <a:t> fixed time interval</a:t>
            </a:r>
            <a:r>
              <a:rPr lang="en-US" altLang="zh-CN"/>
              <a:t>, say </a:t>
            </a:r>
            <a:r>
              <a:rPr lang="en-US"/>
              <a:t>1 hour and the starting point happens to be </a:t>
            </a:r>
            <a:r>
              <a:rPr lang="en-GB"/>
              <a:t>at half past the hour, </a:t>
            </a:r>
            <a:r>
              <a:rPr lang="en-US"/>
              <a:t>the sample will be biased.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8900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Stratified random sampling</a:t>
            </a:r>
            <a:endParaRPr lang="zh-CN" alt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/>
              <a:t>The parent population is divided into subsets (strata). A simple random sample of units is chosen independently from each subset.</a:t>
            </a:r>
            <a:endParaRPr lang="en-GB" altLang="zh-CN" dirty="0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208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60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513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2665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265612" y="4876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4418012" y="5029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570412" y="5181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4722812" y="5334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323012" y="5105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6475412" y="5257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6627812" y="5410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780212" y="5562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V="1">
            <a:off x="2817812" y="3657600"/>
            <a:ext cx="2133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V="1">
            <a:off x="4875212" y="3657600"/>
            <a:ext cx="2286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 flipV="1">
            <a:off x="5256212" y="3733800"/>
            <a:ext cx="1371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Text Box 19"/>
          <p:cNvSpPr txBox="1">
            <a:spLocks noChangeArrowheads="1"/>
          </p:cNvSpPr>
          <p:nvPr/>
        </p:nvSpPr>
        <p:spPr bwMode="auto">
          <a:xfrm>
            <a:off x="4722813" y="3200400"/>
            <a:ext cx="10294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b="1" dirty="0"/>
              <a:t>Sample</a:t>
            </a:r>
          </a:p>
        </p:txBody>
      </p:sp>
      <p:sp>
        <p:nvSpPr>
          <p:cNvPr id="42004" name="Text Box 20"/>
          <p:cNvSpPr txBox="1">
            <a:spLocks noChangeArrowheads="1"/>
          </p:cNvSpPr>
          <p:nvPr/>
        </p:nvSpPr>
        <p:spPr bwMode="auto">
          <a:xfrm>
            <a:off x="2817812" y="3657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1</a:t>
            </a:r>
          </a:p>
        </p:txBody>
      </p:sp>
      <p:sp>
        <p:nvSpPr>
          <p:cNvPr id="42005" name="Text Box 21"/>
          <p:cNvSpPr txBox="1">
            <a:spLocks noChangeArrowheads="1"/>
          </p:cNvSpPr>
          <p:nvPr/>
        </p:nvSpPr>
        <p:spPr bwMode="auto">
          <a:xfrm>
            <a:off x="5180012" y="41148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2</a:t>
            </a:r>
          </a:p>
        </p:txBody>
      </p:sp>
      <p:sp>
        <p:nvSpPr>
          <p:cNvPr id="42006" name="Text Box 22"/>
          <p:cNvSpPr txBox="1">
            <a:spLocks noChangeArrowheads="1"/>
          </p:cNvSpPr>
          <p:nvPr/>
        </p:nvSpPr>
        <p:spPr bwMode="auto">
          <a:xfrm>
            <a:off x="7085012" y="4038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3</a:t>
            </a:r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6932612" y="4419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7085012" y="4572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237412" y="4724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7389812" y="4876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7542212" y="5029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7694612" y="5181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7847012" y="5334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7999412" y="5486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8151812" y="5638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8304212" y="5791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7" name="AutoShape 33"/>
          <p:cNvSpPr>
            <a:spLocks noChangeArrowheads="1"/>
          </p:cNvSpPr>
          <p:nvPr/>
        </p:nvSpPr>
        <p:spPr bwMode="auto">
          <a:xfrm>
            <a:off x="4951412" y="4343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AutoShape 34"/>
          <p:cNvSpPr>
            <a:spLocks noChangeArrowheads="1"/>
          </p:cNvSpPr>
          <p:nvPr/>
        </p:nvSpPr>
        <p:spPr bwMode="auto">
          <a:xfrm>
            <a:off x="5103812" y="4495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AutoShape 35"/>
          <p:cNvSpPr>
            <a:spLocks noChangeArrowheads="1"/>
          </p:cNvSpPr>
          <p:nvPr/>
        </p:nvSpPr>
        <p:spPr bwMode="auto">
          <a:xfrm>
            <a:off x="5256212" y="4648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AutoShape 36"/>
          <p:cNvSpPr>
            <a:spLocks noChangeArrowheads="1"/>
          </p:cNvSpPr>
          <p:nvPr/>
        </p:nvSpPr>
        <p:spPr bwMode="auto">
          <a:xfrm>
            <a:off x="5408612" y="4800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AutoShape 37"/>
          <p:cNvSpPr>
            <a:spLocks noChangeArrowheads="1"/>
          </p:cNvSpPr>
          <p:nvPr/>
        </p:nvSpPr>
        <p:spPr bwMode="auto">
          <a:xfrm>
            <a:off x="5561012" y="4953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AutoShape 38"/>
          <p:cNvSpPr>
            <a:spLocks noChangeArrowheads="1"/>
          </p:cNvSpPr>
          <p:nvPr/>
        </p:nvSpPr>
        <p:spPr bwMode="auto">
          <a:xfrm>
            <a:off x="5713412" y="5105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AutoShape 39"/>
          <p:cNvSpPr>
            <a:spLocks noChangeArrowheads="1"/>
          </p:cNvSpPr>
          <p:nvPr/>
        </p:nvSpPr>
        <p:spPr bwMode="auto">
          <a:xfrm>
            <a:off x="5865812" y="5257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AutoShape 40"/>
          <p:cNvSpPr>
            <a:spLocks noChangeArrowheads="1"/>
          </p:cNvSpPr>
          <p:nvPr/>
        </p:nvSpPr>
        <p:spPr bwMode="auto">
          <a:xfrm>
            <a:off x="6018212" y="5410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AutoShape 41"/>
          <p:cNvSpPr>
            <a:spLocks noChangeArrowheads="1"/>
          </p:cNvSpPr>
          <p:nvPr/>
        </p:nvSpPr>
        <p:spPr bwMode="auto">
          <a:xfrm>
            <a:off x="6170612" y="5562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AutoShape 42"/>
          <p:cNvSpPr>
            <a:spLocks noChangeArrowheads="1"/>
          </p:cNvSpPr>
          <p:nvPr/>
        </p:nvSpPr>
        <p:spPr bwMode="auto">
          <a:xfrm>
            <a:off x="2817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7" name="AutoShape 48"/>
          <p:cNvSpPr>
            <a:spLocks noChangeArrowheads="1"/>
          </p:cNvSpPr>
          <p:nvPr/>
        </p:nvSpPr>
        <p:spPr bwMode="auto">
          <a:xfrm>
            <a:off x="2589212" y="3886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8" name="AutoShape 50"/>
          <p:cNvSpPr>
            <a:spLocks noChangeArrowheads="1"/>
          </p:cNvSpPr>
          <p:nvPr/>
        </p:nvSpPr>
        <p:spPr bwMode="auto">
          <a:xfrm>
            <a:off x="2741612" y="4038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9" name="AutoShape 51"/>
          <p:cNvSpPr>
            <a:spLocks noChangeArrowheads="1"/>
          </p:cNvSpPr>
          <p:nvPr/>
        </p:nvSpPr>
        <p:spPr bwMode="auto">
          <a:xfrm>
            <a:off x="2894012" y="4191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0" name="AutoShape 52"/>
          <p:cNvSpPr>
            <a:spLocks noChangeArrowheads="1"/>
          </p:cNvSpPr>
          <p:nvPr/>
        </p:nvSpPr>
        <p:spPr bwMode="auto">
          <a:xfrm>
            <a:off x="3046412" y="4343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1" name="AutoShape 53"/>
          <p:cNvSpPr>
            <a:spLocks noChangeArrowheads="1"/>
          </p:cNvSpPr>
          <p:nvPr/>
        </p:nvSpPr>
        <p:spPr bwMode="auto">
          <a:xfrm>
            <a:off x="3198812" y="4495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2" name="AutoShape 54"/>
          <p:cNvSpPr>
            <a:spLocks noChangeArrowheads="1"/>
          </p:cNvSpPr>
          <p:nvPr/>
        </p:nvSpPr>
        <p:spPr bwMode="auto">
          <a:xfrm>
            <a:off x="3351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3" name="AutoShape 55"/>
          <p:cNvSpPr>
            <a:spLocks noChangeArrowheads="1"/>
          </p:cNvSpPr>
          <p:nvPr/>
        </p:nvSpPr>
        <p:spPr bwMode="auto">
          <a:xfrm>
            <a:off x="3503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4" name="AutoShape 56"/>
          <p:cNvSpPr>
            <a:spLocks noChangeArrowheads="1"/>
          </p:cNvSpPr>
          <p:nvPr/>
        </p:nvSpPr>
        <p:spPr bwMode="auto">
          <a:xfrm>
            <a:off x="3656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5" name="AutoShape 57"/>
          <p:cNvSpPr>
            <a:spLocks noChangeArrowheads="1"/>
          </p:cNvSpPr>
          <p:nvPr/>
        </p:nvSpPr>
        <p:spPr bwMode="auto">
          <a:xfrm>
            <a:off x="3808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6" name="AutoShape 58"/>
          <p:cNvSpPr>
            <a:spLocks noChangeArrowheads="1"/>
          </p:cNvSpPr>
          <p:nvPr/>
        </p:nvSpPr>
        <p:spPr bwMode="auto">
          <a:xfrm>
            <a:off x="3960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36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789112" y="872368"/>
            <a:ext cx="8248650" cy="804033"/>
          </a:xfrm>
        </p:spPr>
        <p:txBody>
          <a:bodyPr/>
          <a:lstStyle/>
          <a:p>
            <a:r>
              <a:rPr lang="en-US" dirty="0">
                <a:ea typeface="ＭＳ Ｐゴシック" pitchFamily="34" charset="-128"/>
              </a:rPr>
              <a:t>Continued …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CCD0242-1C52-4209-943D-B1B0AA82870A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2589212" y="2209800"/>
            <a:ext cx="2590800" cy="12618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Front line employees</a:t>
            </a:r>
          </a:p>
          <a:p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28940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637859" y="231937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18012" y="229312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741612" y="3033299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583802" y="3021703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586507" y="315753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9" name="TextBox 19"/>
          <p:cNvSpPr txBox="1">
            <a:spLocks noChangeArrowheads="1"/>
          </p:cNvSpPr>
          <p:nvPr/>
        </p:nvSpPr>
        <p:spPr bwMode="auto">
          <a:xfrm>
            <a:off x="2589212" y="35052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Supervisors</a:t>
            </a:r>
          </a:p>
          <a:p>
            <a:endParaRPr lang="en-US"/>
          </a:p>
        </p:txBody>
      </p:sp>
      <p:sp>
        <p:nvSpPr>
          <p:cNvPr id="21" name="Smiley Face 20"/>
          <p:cNvSpPr/>
          <p:nvPr/>
        </p:nvSpPr>
        <p:spPr>
          <a:xfrm>
            <a:off x="2817812" y="3657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4114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33512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341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25" name="TextBox 25"/>
          <p:cNvSpPr txBox="1">
            <a:spLocks noChangeArrowheads="1"/>
          </p:cNvSpPr>
          <p:nvPr/>
        </p:nvSpPr>
        <p:spPr bwMode="auto">
          <a:xfrm>
            <a:off x="2589212" y="47244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Managers</a:t>
            </a:r>
          </a:p>
          <a:p>
            <a:pPr algn="ctr"/>
            <a:endParaRPr lang="en-US"/>
          </a:p>
        </p:txBody>
      </p:sp>
      <p:sp>
        <p:nvSpPr>
          <p:cNvPr id="27" name="Smiley Face 26"/>
          <p:cNvSpPr/>
          <p:nvPr/>
        </p:nvSpPr>
        <p:spPr>
          <a:xfrm>
            <a:off x="28178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5036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4942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494212" y="4800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3072985" y="5370512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31" name="TextBox 31"/>
          <p:cNvSpPr txBox="1">
            <a:spLocks noChangeArrowheads="1"/>
          </p:cNvSpPr>
          <p:nvPr/>
        </p:nvSpPr>
        <p:spPr bwMode="auto">
          <a:xfrm>
            <a:off x="6323012" y="2133600"/>
            <a:ext cx="22860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front-line employees</a:t>
            </a:r>
          </a:p>
          <a:p>
            <a:endParaRPr lang="en-US"/>
          </a:p>
        </p:txBody>
      </p:sp>
      <p:sp>
        <p:nvSpPr>
          <p:cNvPr id="43032" name="TextBox 32"/>
          <p:cNvSpPr txBox="1">
            <a:spLocks noChangeArrowheads="1"/>
          </p:cNvSpPr>
          <p:nvPr/>
        </p:nvSpPr>
        <p:spPr bwMode="auto">
          <a:xfrm>
            <a:off x="6323012" y="3429001"/>
            <a:ext cx="2362200" cy="110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supervisors</a:t>
            </a:r>
          </a:p>
          <a:p>
            <a:endParaRPr lang="en-US" sz="1600"/>
          </a:p>
        </p:txBody>
      </p:sp>
      <p:sp>
        <p:nvSpPr>
          <p:cNvPr id="43033" name="TextBox 33"/>
          <p:cNvSpPr txBox="1">
            <a:spLocks noChangeArrowheads="1"/>
          </p:cNvSpPr>
          <p:nvPr/>
        </p:nvSpPr>
        <p:spPr bwMode="auto">
          <a:xfrm>
            <a:off x="6323012" y="4648200"/>
            <a:ext cx="23622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managers</a:t>
            </a:r>
          </a:p>
          <a:p>
            <a:endParaRPr lang="en-US"/>
          </a:p>
        </p:txBody>
      </p:sp>
      <p:cxnSp>
        <p:nvCxnSpPr>
          <p:cNvPr id="36" name="Straight Arrow Connector 35"/>
          <p:cNvCxnSpPr>
            <a:stCxn id="43012" idx="3"/>
            <a:endCxn id="43031" idx="1"/>
          </p:cNvCxnSpPr>
          <p:nvPr/>
        </p:nvCxnSpPr>
        <p:spPr>
          <a:xfrm flipV="1">
            <a:off x="5180012" y="2702720"/>
            <a:ext cx="1143000" cy="1380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43019" idx="3"/>
            <a:endCxn id="43032" idx="1"/>
          </p:cNvCxnSpPr>
          <p:nvPr/>
        </p:nvCxnSpPr>
        <p:spPr>
          <a:xfrm>
            <a:off x="5180012" y="3983038"/>
            <a:ext cx="11430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43025" idx="3"/>
            <a:endCxn id="43033" idx="1"/>
          </p:cNvCxnSpPr>
          <p:nvPr/>
        </p:nvCxnSpPr>
        <p:spPr>
          <a:xfrm>
            <a:off x="5180012" y="5202239"/>
            <a:ext cx="1143000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miley Face 40"/>
          <p:cNvSpPr/>
          <p:nvPr/>
        </p:nvSpPr>
        <p:spPr>
          <a:xfrm>
            <a:off x="6551612" y="2971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8075612" y="2209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6627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78470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7389812" y="47244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618412" y="5334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43" name="TextBox 46"/>
          <p:cNvSpPr txBox="1">
            <a:spLocks noChangeArrowheads="1"/>
          </p:cNvSpPr>
          <p:nvPr/>
        </p:nvSpPr>
        <p:spPr bwMode="auto">
          <a:xfrm>
            <a:off x="2436811" y="1600201"/>
            <a:ext cx="30480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Population (Company A)</a:t>
            </a:r>
          </a:p>
        </p:txBody>
      </p:sp>
      <p:sp>
        <p:nvSpPr>
          <p:cNvPr id="43044" name="TextBox 47"/>
          <p:cNvSpPr txBox="1">
            <a:spLocks noChangeArrowheads="1"/>
          </p:cNvSpPr>
          <p:nvPr/>
        </p:nvSpPr>
        <p:spPr bwMode="auto">
          <a:xfrm>
            <a:off x="6704012" y="1676400"/>
            <a:ext cx="1828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30859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PolyU</a:t>
            </a:r>
            <a:r>
              <a:rPr lang="en-GB" dirty="0"/>
              <a:t> plans to assess students’ reaction to the new 4-year curriculum. To ensure a representative sample of students from all year levels, </a:t>
            </a:r>
            <a:r>
              <a:rPr lang="en-GB" dirty="0" err="1"/>
              <a:t>PolyU</a:t>
            </a:r>
            <a:r>
              <a:rPr lang="en-GB" dirty="0"/>
              <a:t> uses the stratified sampling technique.</a:t>
            </a:r>
          </a:p>
          <a:p>
            <a:r>
              <a:rPr lang="en-GB" dirty="0"/>
              <a:t>In this case the strata are the year levels. Within each strata </a:t>
            </a:r>
            <a:r>
              <a:rPr lang="en-GB" dirty="0" err="1"/>
              <a:t>PolyU</a:t>
            </a:r>
            <a:r>
              <a:rPr lang="en-GB" dirty="0"/>
              <a:t> selects a sample. So, in a sample of </a:t>
            </a:r>
            <a:r>
              <a:rPr lang="en-GB" altLang="zh-CN" dirty="0"/>
              <a:t>3</a:t>
            </a:r>
            <a:r>
              <a:rPr lang="en-GB" dirty="0"/>
              <a:t>00 students, </a:t>
            </a:r>
            <a:r>
              <a:rPr lang="en-GB" altLang="zh-CN" dirty="0"/>
              <a:t>100 students would be selected from each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8743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Advantages: </a:t>
            </a:r>
          </a:p>
          <a:p>
            <a:pPr lvl="1"/>
            <a:r>
              <a:rPr lang="en-US" altLang="zh-CN"/>
              <a:t>Stratified random sampling can give higher precision with the same sample size.</a:t>
            </a:r>
          </a:p>
          <a:p>
            <a:pPr lvl="1"/>
            <a:r>
              <a:rPr lang="en-US" altLang="zh-CN"/>
              <a:t>Produces separate results for each stratum.</a:t>
            </a:r>
          </a:p>
          <a:p>
            <a:r>
              <a:rPr lang="en-US" altLang="zh-CN"/>
              <a:t>Drawbacks:</a:t>
            </a:r>
          </a:p>
          <a:p>
            <a:pPr lvl="1"/>
            <a:r>
              <a:rPr lang="en-US" altLang="zh-CN"/>
              <a:t>A complete frame is needed.</a:t>
            </a:r>
          </a:p>
        </p:txBody>
      </p:sp>
    </p:spTree>
    <p:extLst>
      <p:ext uri="{BB962C8B-B14F-4D97-AF65-F5344CB8AC3E}">
        <p14:creationId xmlns:p14="http://schemas.microsoft.com/office/powerpoint/2010/main" val="374574310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Cluster sampling</a:t>
            </a:r>
            <a:endParaRPr lang="zh-CN" alt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The population is divided into mutually exhaustive subsets. A random sample of the subsets is selected. </a:t>
            </a:r>
          </a:p>
          <a:p>
            <a:pPr lvl="1"/>
            <a:r>
              <a:rPr lang="en-US" altLang="zh-CN"/>
              <a:t>If the research examines all units in the selected clusters, the procedure is called one-stage cluster sampling.</a:t>
            </a:r>
          </a:p>
          <a:p>
            <a:pPr lvl="1"/>
            <a:r>
              <a:rPr lang="en-US" altLang="zh-CN"/>
              <a:t>If a sample of units is selected from the selected subsets, the procedure is known as two-stage cluster sampling.</a:t>
            </a:r>
          </a:p>
        </p:txBody>
      </p:sp>
    </p:spTree>
    <p:extLst>
      <p:ext uri="{BB962C8B-B14F-4D97-AF65-F5344CB8AC3E}">
        <p14:creationId xmlns:p14="http://schemas.microsoft.com/office/powerpoint/2010/main" val="263199808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stratified sampling, a sample of units is selected from each subset (</a:t>
            </a:r>
            <a:r>
              <a:rPr lang="en-HK" dirty="0">
                <a:solidFill>
                  <a:srgbClr val="FF0000"/>
                </a:solidFill>
              </a:rPr>
              <a:t>the sample comes from all the strata</a:t>
            </a:r>
            <a:r>
              <a:rPr lang="en-HK" dirty="0"/>
              <a:t>) </a:t>
            </a:r>
            <a:r>
              <a:rPr lang="en-GB" dirty="0"/>
              <a:t>whereas in cluster sampling, a sample of subsets is selected (</a:t>
            </a:r>
            <a:r>
              <a:rPr lang="en-HK" dirty="0">
                <a:solidFill>
                  <a:srgbClr val="FF0000"/>
                </a:solidFill>
              </a:rPr>
              <a:t>the sample consists of elements from the selected clusters only</a:t>
            </a:r>
            <a:r>
              <a:rPr lang="en-HK" dirty="0"/>
              <a:t>).</a:t>
            </a:r>
          </a:p>
          <a:p>
            <a:r>
              <a:rPr lang="en-GB" dirty="0"/>
              <a:t>It is desirable for each subgroup to be a small scale model of the actual population.</a:t>
            </a:r>
          </a:p>
          <a:p>
            <a:r>
              <a:rPr lang="en-GB" dirty="0"/>
              <a:t>Examples of clusters may be companies, schools and geographic areas such as electoral </a:t>
            </a:r>
            <a:r>
              <a:rPr lang="en-GB" altLang="zh-CN" dirty="0"/>
              <a:t>districts</a:t>
            </a:r>
            <a:r>
              <a:rPr lang="en-GB" dirty="0"/>
              <a:t>. The selected clusters are then used to represent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8107269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8836"/>
          </a:xfrm>
        </p:spPr>
        <p:txBody>
          <a:bodyPr/>
          <a:lstStyle/>
          <a:p>
            <a:r>
              <a:rPr lang="en-US" dirty="0"/>
              <a:t>Continued …</a:t>
            </a: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FBE3-2057-414E-B290-624E921A17CB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13012" y="18288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A</a:t>
            </a:r>
          </a:p>
          <a:p>
            <a:endParaRPr lang="en-US" dirty="0"/>
          </a:p>
        </p:txBody>
      </p:sp>
      <p:sp>
        <p:nvSpPr>
          <p:cNvPr id="6" name="Smiley Face 5"/>
          <p:cNvSpPr/>
          <p:nvPr/>
        </p:nvSpPr>
        <p:spPr>
          <a:xfrm>
            <a:off x="2894012" y="1981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5036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74402" y="2324307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817812" y="3048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189412" y="28956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732212" y="3886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39" name="TextBox 19"/>
          <p:cNvSpPr txBox="1">
            <a:spLocks noChangeArrowheads="1"/>
          </p:cNvSpPr>
          <p:nvPr/>
        </p:nvSpPr>
        <p:spPr bwMode="auto">
          <a:xfrm>
            <a:off x="2513012" y="28194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1" name="Smiley Face 20"/>
          <p:cNvSpPr/>
          <p:nvPr/>
        </p:nvSpPr>
        <p:spPr>
          <a:xfrm>
            <a:off x="2741612" y="2362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2894012" y="4419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1894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45" name="TextBox 25"/>
          <p:cNvSpPr txBox="1">
            <a:spLocks noChangeArrowheads="1"/>
          </p:cNvSpPr>
          <p:nvPr/>
        </p:nvSpPr>
        <p:spPr bwMode="auto">
          <a:xfrm>
            <a:off x="2513012" y="38100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C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7" name="Smiley Face 26"/>
          <p:cNvSpPr/>
          <p:nvPr/>
        </p:nvSpPr>
        <p:spPr>
          <a:xfrm>
            <a:off x="3732212" y="1905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427412" y="3505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189412" y="4419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570412" y="3124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2741612" y="4038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1" name="TextBox 31"/>
          <p:cNvSpPr txBox="1">
            <a:spLocks noChangeArrowheads="1"/>
          </p:cNvSpPr>
          <p:nvPr/>
        </p:nvSpPr>
        <p:spPr bwMode="auto">
          <a:xfrm>
            <a:off x="5408612" y="2286001"/>
            <a:ext cx="2286000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dirty="0"/>
          </a:p>
          <a:p>
            <a:endParaRPr lang="en-US" dirty="0"/>
          </a:p>
        </p:txBody>
      </p:sp>
      <p:sp>
        <p:nvSpPr>
          <p:cNvPr id="48152" name="TextBox 32"/>
          <p:cNvSpPr txBox="1">
            <a:spLocks noChangeArrowheads="1"/>
          </p:cNvSpPr>
          <p:nvPr/>
        </p:nvSpPr>
        <p:spPr bwMode="auto">
          <a:xfrm>
            <a:off x="8075612" y="2743201"/>
            <a:ext cx="213360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Two-stage cluster</a:t>
            </a:r>
          </a:p>
          <a:p>
            <a:endParaRPr lang="en-US" sz="1600"/>
          </a:p>
        </p:txBody>
      </p:sp>
      <p:sp>
        <p:nvSpPr>
          <p:cNvPr id="41" name="Smiley Face 40"/>
          <p:cNvSpPr/>
          <p:nvPr/>
        </p:nvSpPr>
        <p:spPr>
          <a:xfrm>
            <a:off x="5637212" y="2438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70088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5484812" y="2895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6932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6246812" y="2895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161212" y="3810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9" name="TextBox 46"/>
          <p:cNvSpPr txBox="1">
            <a:spLocks noChangeArrowheads="1"/>
          </p:cNvSpPr>
          <p:nvPr/>
        </p:nvSpPr>
        <p:spPr bwMode="auto">
          <a:xfrm>
            <a:off x="2741612" y="1219200"/>
            <a:ext cx="2133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Population</a:t>
            </a:r>
          </a:p>
        </p:txBody>
      </p:sp>
      <p:sp>
        <p:nvSpPr>
          <p:cNvPr id="48160" name="TextBox 47"/>
          <p:cNvSpPr txBox="1">
            <a:spLocks noChangeArrowheads="1"/>
          </p:cNvSpPr>
          <p:nvPr/>
        </p:nvSpPr>
        <p:spPr bwMode="auto">
          <a:xfrm>
            <a:off x="5484812" y="1219201"/>
            <a:ext cx="2133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Random selection of clusters</a:t>
            </a:r>
          </a:p>
        </p:txBody>
      </p:sp>
      <p:sp>
        <p:nvSpPr>
          <p:cNvPr id="48161" name="TextBox 36"/>
          <p:cNvSpPr txBox="1">
            <a:spLocks noChangeArrowheads="1"/>
          </p:cNvSpPr>
          <p:nvPr/>
        </p:nvSpPr>
        <p:spPr bwMode="auto">
          <a:xfrm>
            <a:off x="2513012" y="48006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9" name="Smiley Face 38"/>
          <p:cNvSpPr/>
          <p:nvPr/>
        </p:nvSpPr>
        <p:spPr>
          <a:xfrm>
            <a:off x="2741612" y="5181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9" name="Smiley Face 48"/>
          <p:cNvSpPr/>
          <p:nvPr/>
        </p:nvSpPr>
        <p:spPr>
          <a:xfrm>
            <a:off x="45704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0" name="Smiley Face 49"/>
          <p:cNvSpPr/>
          <p:nvPr/>
        </p:nvSpPr>
        <p:spPr>
          <a:xfrm>
            <a:off x="3351212" y="4876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1" name="Smiley Face 50"/>
          <p:cNvSpPr/>
          <p:nvPr/>
        </p:nvSpPr>
        <p:spPr>
          <a:xfrm>
            <a:off x="3046412" y="5486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2" name="Smiley Face 51"/>
          <p:cNvSpPr/>
          <p:nvPr/>
        </p:nvSpPr>
        <p:spPr>
          <a:xfrm>
            <a:off x="4341812" y="4876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3" name="Smiley Face 52"/>
          <p:cNvSpPr/>
          <p:nvPr/>
        </p:nvSpPr>
        <p:spPr>
          <a:xfrm>
            <a:off x="4037012" y="5486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68" name="TextBox 53"/>
          <p:cNvSpPr txBox="1">
            <a:spLocks noChangeArrowheads="1"/>
          </p:cNvSpPr>
          <p:nvPr/>
        </p:nvSpPr>
        <p:spPr bwMode="auto">
          <a:xfrm>
            <a:off x="5408612" y="3276600"/>
            <a:ext cx="22860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6" name="Smiley Face 55"/>
          <p:cNvSpPr/>
          <p:nvPr/>
        </p:nvSpPr>
        <p:spPr>
          <a:xfrm>
            <a:off x="5599112" y="3414369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7" name="Smiley Face 56"/>
          <p:cNvSpPr/>
          <p:nvPr/>
        </p:nvSpPr>
        <p:spPr>
          <a:xfrm>
            <a:off x="7161212" y="3352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8" name="Smiley Face 57"/>
          <p:cNvSpPr/>
          <p:nvPr/>
        </p:nvSpPr>
        <p:spPr>
          <a:xfrm>
            <a:off x="6627812" y="3962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9" name="Smiley Face 58"/>
          <p:cNvSpPr/>
          <p:nvPr/>
        </p:nvSpPr>
        <p:spPr>
          <a:xfrm>
            <a:off x="6170612" y="3352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0" name="Smiley Face 59"/>
          <p:cNvSpPr/>
          <p:nvPr/>
        </p:nvSpPr>
        <p:spPr>
          <a:xfrm>
            <a:off x="5713412" y="3962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1" name="Smiley Face 60"/>
          <p:cNvSpPr/>
          <p:nvPr/>
        </p:nvSpPr>
        <p:spPr>
          <a:xfrm>
            <a:off x="8494712" y="3352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2" name="Smiley Face 61"/>
          <p:cNvSpPr/>
          <p:nvPr/>
        </p:nvSpPr>
        <p:spPr>
          <a:xfrm>
            <a:off x="9218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3" name="Smiley Face 62"/>
          <p:cNvSpPr/>
          <p:nvPr/>
        </p:nvSpPr>
        <p:spPr>
          <a:xfrm>
            <a:off x="9409112" y="3373162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4" name="Smiley Face 63"/>
          <p:cNvSpPr/>
          <p:nvPr/>
        </p:nvSpPr>
        <p:spPr>
          <a:xfrm>
            <a:off x="8304212" y="2819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78" name="TextBox 64"/>
          <p:cNvSpPr txBox="1">
            <a:spLocks noChangeArrowheads="1"/>
          </p:cNvSpPr>
          <p:nvPr/>
        </p:nvSpPr>
        <p:spPr bwMode="auto">
          <a:xfrm>
            <a:off x="8151812" y="1991542"/>
            <a:ext cx="1828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 staff in the clusters</a:t>
            </a:r>
          </a:p>
        </p:txBody>
      </p:sp>
      <p:sp>
        <p:nvSpPr>
          <p:cNvPr id="66" name="Right Brace 65"/>
          <p:cNvSpPr/>
          <p:nvPr/>
        </p:nvSpPr>
        <p:spPr>
          <a:xfrm>
            <a:off x="5103812" y="2362200"/>
            <a:ext cx="304800" cy="2590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67" name="Right Brace 66"/>
          <p:cNvSpPr/>
          <p:nvPr/>
        </p:nvSpPr>
        <p:spPr>
          <a:xfrm>
            <a:off x="7694612" y="2743200"/>
            <a:ext cx="381000" cy="1066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48181" name="TextBox 32"/>
          <p:cNvSpPr txBox="1">
            <a:spLocks noChangeArrowheads="1"/>
          </p:cNvSpPr>
          <p:nvPr/>
        </p:nvSpPr>
        <p:spPr bwMode="auto">
          <a:xfrm>
            <a:off x="8151812" y="4495801"/>
            <a:ext cx="2133600" cy="1169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One-stage cluster</a:t>
            </a:r>
          </a:p>
          <a:p>
            <a:endParaRPr lang="en-US" sz="1600"/>
          </a:p>
        </p:txBody>
      </p:sp>
      <p:sp>
        <p:nvSpPr>
          <p:cNvPr id="48182" name="TextBox 54"/>
          <p:cNvSpPr txBox="1">
            <a:spLocks noChangeArrowheads="1"/>
          </p:cNvSpPr>
          <p:nvPr/>
        </p:nvSpPr>
        <p:spPr bwMode="auto">
          <a:xfrm>
            <a:off x="8228012" y="3810001"/>
            <a:ext cx="220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Or all staff in companies B &amp; D</a:t>
            </a:r>
          </a:p>
        </p:txBody>
      </p:sp>
      <p:sp>
        <p:nvSpPr>
          <p:cNvPr id="65" name="Smiley Face 64"/>
          <p:cNvSpPr/>
          <p:nvPr/>
        </p:nvSpPr>
        <p:spPr>
          <a:xfrm>
            <a:off x="83042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8" name="Smiley Face 67"/>
          <p:cNvSpPr/>
          <p:nvPr/>
        </p:nvSpPr>
        <p:spPr>
          <a:xfrm>
            <a:off x="87614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9" name="Smiley Face 68"/>
          <p:cNvSpPr/>
          <p:nvPr/>
        </p:nvSpPr>
        <p:spPr>
          <a:xfrm>
            <a:off x="92186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0" name="Smiley Face 69"/>
          <p:cNvSpPr/>
          <p:nvPr/>
        </p:nvSpPr>
        <p:spPr>
          <a:xfrm>
            <a:off x="8151881" y="5410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1" name="Smiley Face 70"/>
          <p:cNvSpPr/>
          <p:nvPr/>
        </p:nvSpPr>
        <p:spPr>
          <a:xfrm>
            <a:off x="8811176" y="541547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2" name="Smiley Face 71"/>
          <p:cNvSpPr/>
          <p:nvPr/>
        </p:nvSpPr>
        <p:spPr>
          <a:xfrm>
            <a:off x="9142412" y="5105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3" name="Smiley Face 72"/>
          <p:cNvSpPr/>
          <p:nvPr/>
        </p:nvSpPr>
        <p:spPr>
          <a:xfrm>
            <a:off x="9180512" y="5372066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4" name="Smiley Face 73"/>
          <p:cNvSpPr/>
          <p:nvPr/>
        </p:nvSpPr>
        <p:spPr>
          <a:xfrm>
            <a:off x="9675812" y="4572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5" name="Smiley Face 74"/>
          <p:cNvSpPr/>
          <p:nvPr/>
        </p:nvSpPr>
        <p:spPr>
          <a:xfrm>
            <a:off x="9561512" y="5424142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6" name="Smiley Face 75"/>
          <p:cNvSpPr/>
          <p:nvPr/>
        </p:nvSpPr>
        <p:spPr>
          <a:xfrm>
            <a:off x="9904412" y="4866515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7" name="Smiley Face 76"/>
          <p:cNvSpPr/>
          <p:nvPr/>
        </p:nvSpPr>
        <p:spPr>
          <a:xfrm>
            <a:off x="9675812" y="5105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7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Suppose an organisation wishes to find out which sports secondary school students are participating in Hong Kong. </a:t>
            </a:r>
            <a:endParaRPr lang="en-GB" altLang="zh-CN"/>
          </a:p>
          <a:p>
            <a:r>
              <a:rPr lang="en-GB" altLang="zh-CN"/>
              <a:t>Suppose 20</a:t>
            </a:r>
            <a:r>
              <a:rPr lang="en-GB"/>
              <a:t> secondary schools are randomly selected.</a:t>
            </a:r>
          </a:p>
          <a:p>
            <a:r>
              <a:rPr lang="en-GB"/>
              <a:t>These schools are considered to be clusters. Then, every secondary school student in these </a:t>
            </a:r>
            <a:r>
              <a:rPr lang="en-GB" altLang="zh-CN"/>
              <a:t>20</a:t>
            </a:r>
            <a:r>
              <a:rPr lang="en-GB"/>
              <a:t> schools is surveyed. In effect, students in the sample of </a:t>
            </a:r>
            <a:r>
              <a:rPr lang="en-GB" altLang="zh-CN"/>
              <a:t>20</a:t>
            </a:r>
            <a:r>
              <a:rPr lang="en-GB"/>
              <a:t> schools represent all secondary school students in Hong Kong. </a:t>
            </a:r>
          </a:p>
        </p:txBody>
      </p:sp>
    </p:spTree>
    <p:extLst>
      <p:ext uri="{BB962C8B-B14F-4D97-AF65-F5344CB8AC3E}">
        <p14:creationId xmlns:p14="http://schemas.microsoft.com/office/powerpoint/2010/main" val="338964498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2284412" y="457200"/>
            <a:ext cx="77724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>
                <a:ea typeface="ＭＳ Ｐゴシック" pitchFamily="34" charset="-128"/>
              </a:rPr>
              <a:t>Multistage Cluster Sampling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284412" y="1066800"/>
          <a:ext cx="396240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Bitmap Image" r:id="rId3" imgW="5172797" imgH="2819794" progId="PBrush">
                  <p:embed/>
                </p:oleObj>
              </mc:Choice>
              <mc:Fallback>
                <p:oleObj name="Bitmap Image" r:id="rId3" imgW="5172797" imgH="2819794" progId="PBrush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412" y="1066800"/>
                        <a:ext cx="396240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Oval 6"/>
          <p:cNvSpPr>
            <a:spLocks noChangeArrowheads="1"/>
          </p:cNvSpPr>
          <p:nvPr/>
        </p:nvSpPr>
        <p:spPr bwMode="auto">
          <a:xfrm>
            <a:off x="3808412" y="28194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val 11"/>
          <p:cNvSpPr>
            <a:spLocks noChangeArrowheads="1"/>
          </p:cNvSpPr>
          <p:nvPr/>
        </p:nvSpPr>
        <p:spPr bwMode="auto">
          <a:xfrm>
            <a:off x="2589212" y="17526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Oval 12"/>
          <p:cNvSpPr>
            <a:spLocks noChangeArrowheads="1"/>
          </p:cNvSpPr>
          <p:nvPr/>
        </p:nvSpPr>
        <p:spPr bwMode="auto">
          <a:xfrm>
            <a:off x="4341812" y="16002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6399212" y="1066800"/>
            <a:ext cx="3352800" cy="1200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1: Identify blocks and select a sample (a block is a tract of land bounded on all sides by streets)</a:t>
            </a:r>
            <a:endParaRPr lang="en-GB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1827212" y="4114801"/>
            <a:ext cx="4495800" cy="92392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2: Go to each selected block and list all households in order (3 blocks are selected)</a:t>
            </a:r>
            <a:endParaRPr lang="en-GB"/>
          </a:p>
        </p:txBody>
      </p:sp>
      <p:sp>
        <p:nvSpPr>
          <p:cNvPr id="1033" name="Text Box 15"/>
          <p:cNvSpPr txBox="1">
            <a:spLocks noChangeArrowheads="1"/>
          </p:cNvSpPr>
          <p:nvPr/>
        </p:nvSpPr>
        <p:spPr bwMode="auto">
          <a:xfrm>
            <a:off x="1827212" y="4953001"/>
            <a:ext cx="41148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 dirty="0"/>
              <a:t>1 A,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B,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C, Block 1, 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1D, Block 1,  Site 4, Whampoa Garden ....</a:t>
            </a:r>
          </a:p>
        </p:txBody>
      </p:sp>
      <p:sp>
        <p:nvSpPr>
          <p:cNvPr id="1034" name="Text Box 16"/>
          <p:cNvSpPr txBox="1">
            <a:spLocks noChangeArrowheads="1"/>
          </p:cNvSpPr>
          <p:nvPr/>
        </p:nvSpPr>
        <p:spPr bwMode="auto">
          <a:xfrm>
            <a:off x="6627812" y="3352801"/>
            <a:ext cx="3733800" cy="6461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3: For each block, select sample of households</a:t>
            </a:r>
            <a:endParaRPr lang="en-GB"/>
          </a:p>
        </p:txBody>
      </p:sp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6627812" y="4267200"/>
            <a:ext cx="3657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/>
              <a:t>10A, Building 1,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2C, Building 2,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8A C, Building 3,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3D, Buidlign 5, Whampoa Garden .....</a:t>
            </a:r>
          </a:p>
        </p:txBody>
      </p:sp>
      <p:sp>
        <p:nvSpPr>
          <p:cNvPr id="1036" name="Line 18"/>
          <p:cNvSpPr>
            <a:spLocks noChangeShapeType="1"/>
          </p:cNvSpPr>
          <p:nvPr/>
        </p:nvSpPr>
        <p:spPr bwMode="auto">
          <a:xfrm>
            <a:off x="4265612" y="3581400"/>
            <a:ext cx="0" cy="5334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9"/>
          <p:cNvSpPr>
            <a:spLocks noChangeShapeType="1"/>
          </p:cNvSpPr>
          <p:nvPr/>
        </p:nvSpPr>
        <p:spPr bwMode="auto">
          <a:xfrm>
            <a:off x="5713412" y="5486400"/>
            <a:ext cx="914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0E58A07-5153-42D0-8F0A-0B5376753E91}"/>
              </a:ext>
            </a:extLst>
          </p:cNvPr>
          <p:cNvCxnSpPr>
            <a:stCxn id="1031" idx="1"/>
            <a:endCxn id="1030" idx="6"/>
          </p:cNvCxnSpPr>
          <p:nvPr/>
        </p:nvCxnSpPr>
        <p:spPr>
          <a:xfrm flipH="1">
            <a:off x="5180012" y="1666875"/>
            <a:ext cx="1219200" cy="3143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B6E400-2C2B-48F9-9895-F298B08BE805}"/>
              </a:ext>
            </a:extLst>
          </p:cNvPr>
          <p:cNvCxnSpPr>
            <a:stCxn id="1031" idx="1"/>
          </p:cNvCxnSpPr>
          <p:nvPr/>
        </p:nvCxnSpPr>
        <p:spPr>
          <a:xfrm flipH="1">
            <a:off x="4582244" y="1666875"/>
            <a:ext cx="1816968" cy="140208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3E40FCD-D16F-41BF-B126-3575D3DAE021}"/>
              </a:ext>
            </a:extLst>
          </p:cNvPr>
          <p:cNvCxnSpPr>
            <a:stCxn id="1031" idx="1"/>
          </p:cNvCxnSpPr>
          <p:nvPr/>
        </p:nvCxnSpPr>
        <p:spPr>
          <a:xfrm flipH="1">
            <a:off x="3395228" y="1666875"/>
            <a:ext cx="3003984" cy="3905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47776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 </a:t>
            </a:r>
          </a:p>
          <a:p>
            <a:pPr lvl="1"/>
            <a:r>
              <a:rPr lang="en-US"/>
              <a:t>Less costly. </a:t>
            </a:r>
            <a:r>
              <a:rPr lang="en-GB"/>
              <a:t>Instead of having a sample scattered over the entire coverage area, the sample is more localised in relatively few centres (clusters).</a:t>
            </a:r>
          </a:p>
          <a:p>
            <a:r>
              <a:rPr lang="en-US"/>
              <a:t>Drawback: </a:t>
            </a:r>
          </a:p>
          <a:p>
            <a:pPr lvl="1"/>
            <a:r>
              <a:rPr lang="en-US"/>
              <a:t>If there is large variation between clusters in the variables to be examined the method may yield poor precision.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82199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Determine the sample size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HK" altLang="zh-CN" sz="2800" dirty="0"/>
              <a:t>How big should my sample be? </a:t>
            </a:r>
            <a:r>
              <a:rPr lang="en-US" altLang="zh-CN" sz="2800" dirty="0"/>
              <a:t>There is not a really simple answer. It depends on</a:t>
            </a:r>
          </a:p>
          <a:p>
            <a:pPr lvl="1"/>
            <a:r>
              <a:rPr lang="en-US" altLang="zh-CN" sz="2400" dirty="0"/>
              <a:t>overall size of the population</a:t>
            </a:r>
          </a:p>
          <a:p>
            <a:pPr lvl="1"/>
            <a:r>
              <a:rPr lang="en-US" altLang="zh-CN" sz="2400" dirty="0"/>
              <a:t>nature of the population (homogeneous/heterogeneous)</a:t>
            </a:r>
          </a:p>
          <a:p>
            <a:pPr lvl="1"/>
            <a:r>
              <a:rPr lang="en-US" altLang="zh-CN" sz="2400" dirty="0"/>
              <a:t>accessibility of the population (easy/difficult)</a:t>
            </a:r>
          </a:p>
          <a:p>
            <a:pPr lvl="1"/>
            <a:r>
              <a:rPr lang="en-US" altLang="zh-CN" sz="2400" dirty="0"/>
              <a:t>effect size</a:t>
            </a:r>
          </a:p>
          <a:p>
            <a:pPr lvl="1"/>
            <a:r>
              <a:rPr lang="en-US" altLang="zh-CN" sz="2400" dirty="0"/>
              <a:t>statistical tests</a:t>
            </a:r>
          </a:p>
          <a:p>
            <a:pPr lvl="1"/>
            <a:r>
              <a:rPr lang="en-US" altLang="zh-CN" sz="2400" dirty="0"/>
              <a:t>level of precision to be achieved</a:t>
            </a:r>
          </a:p>
          <a:p>
            <a:pPr lvl="1"/>
            <a:r>
              <a:rPr lang="en-US" altLang="zh-CN" sz="2400" dirty="0"/>
              <a:t>survey budget</a:t>
            </a:r>
          </a:p>
        </p:txBody>
      </p:sp>
    </p:spTree>
    <p:extLst>
      <p:ext uri="{BB962C8B-B14F-4D97-AF65-F5344CB8AC3E}">
        <p14:creationId xmlns:p14="http://schemas.microsoft.com/office/powerpoint/2010/main" val="1855434020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D043-6A16-432D-9D0E-31203968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463DE-4A59-4918-A4F2-B74A061099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60070" indent="-514350">
              <a:buFont typeface="+mj-lt"/>
              <a:buAutoNum type="arabicPeriod"/>
            </a:pPr>
            <a:r>
              <a:rPr lang="en-HK" sz="2600" dirty="0"/>
              <a:t>Power analysis if</a:t>
            </a:r>
          </a:p>
          <a:p>
            <a:pPr lvl="1"/>
            <a:r>
              <a:rPr lang="en-HK" sz="2200" dirty="0"/>
              <a:t>The effect size can be specified and some judgment about sample variances can be made</a:t>
            </a:r>
          </a:p>
          <a:p>
            <a:pPr marL="560070" indent="-514350">
              <a:buFont typeface="+mj-lt"/>
              <a:buAutoNum type="arabicPeriod"/>
            </a:pPr>
            <a:r>
              <a:rPr lang="en-HK" sz="2600" dirty="0"/>
              <a:t>Standard error formulas if</a:t>
            </a:r>
          </a:p>
          <a:p>
            <a:pPr lvl="1"/>
            <a:r>
              <a:rPr lang="en-HK" sz="2200" dirty="0"/>
              <a:t>The researcher wants to be 95% sure that the true percentage or correlation falls within a limited range of plus or minus a few percentage points or correlational points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A132E-6B2B-4720-9B1F-7451FA1084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HK" dirty="0"/>
              <a:t>Standard error formulas: </a:t>
            </a:r>
          </a:p>
          <a:p>
            <a:pPr lvl="1"/>
            <a:r>
              <a:rPr lang="en-HK" sz="1900" dirty="0">
                <a:solidFill>
                  <a:srgbClr val="FF0000"/>
                </a:solidFill>
              </a:rPr>
              <a:t>sample size = (Z-score)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  <a:r>
              <a:rPr lang="en-HK" sz="1900" dirty="0">
                <a:solidFill>
                  <a:srgbClr val="FF0000"/>
                </a:solidFill>
              </a:rPr>
              <a:t> * </a:t>
            </a:r>
            <a:r>
              <a:rPr lang="en-HK" sz="1900" dirty="0" err="1">
                <a:solidFill>
                  <a:srgbClr val="FF0000"/>
                </a:solidFill>
              </a:rPr>
              <a:t>StdDev</a:t>
            </a:r>
            <a:r>
              <a:rPr lang="en-HK" sz="1900" dirty="0">
                <a:solidFill>
                  <a:srgbClr val="FF0000"/>
                </a:solidFill>
              </a:rPr>
              <a:t>*(1-StdDev) / (margin of error)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</a:p>
          <a:p>
            <a:pPr lvl="1"/>
            <a:r>
              <a:rPr lang="en-HK" dirty="0"/>
              <a:t>confidence level: 95%</a:t>
            </a:r>
          </a:p>
          <a:p>
            <a:pPr lvl="1"/>
            <a:r>
              <a:rPr lang="en-HK" dirty="0"/>
              <a:t>standard deviation: 0.5</a:t>
            </a:r>
          </a:p>
          <a:p>
            <a:pPr lvl="1"/>
            <a:r>
              <a:rPr lang="en-HK" dirty="0"/>
              <a:t>margin of error (confidence interval): +/- 5%</a:t>
            </a:r>
          </a:p>
          <a:p>
            <a:pPr marL="45720" indent="0">
              <a:buNone/>
            </a:pPr>
            <a:r>
              <a:rPr lang="en-HK" dirty="0"/>
              <a:t>=((1.96)</a:t>
            </a:r>
            <a:r>
              <a:rPr lang="en-HK" baseline="30000" dirty="0"/>
              <a:t>2</a:t>
            </a:r>
            <a:r>
              <a:rPr lang="en-HK" dirty="0"/>
              <a:t> x .5(1-.5)) / (.05)</a:t>
            </a:r>
            <a:r>
              <a:rPr lang="en-HK" baseline="30000" dirty="0"/>
              <a:t>2</a:t>
            </a:r>
          </a:p>
          <a:p>
            <a:pPr marL="45720" indent="0">
              <a:buNone/>
            </a:pPr>
            <a:r>
              <a:rPr lang="en-HK" dirty="0"/>
              <a:t>=(3.8416 x .25) / .0025</a:t>
            </a:r>
          </a:p>
          <a:p>
            <a:pPr marL="45720" indent="0">
              <a:buNone/>
            </a:pPr>
            <a:r>
              <a:rPr lang="en-HK" dirty="0"/>
              <a:t>=384.16</a:t>
            </a:r>
          </a:p>
          <a:p>
            <a:pPr marL="45720" indent="0">
              <a:buNone/>
            </a:pPr>
            <a:r>
              <a:rPr lang="en-HK" dirty="0"/>
              <a:t>385 respondents are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733E3-755A-4C96-85D5-B5605596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A43E9-3635-467F-98F1-0E143DA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Font typeface="+mj-lt"/>
              <a:buAutoNum type="arabicPeriod" startAt="3"/>
            </a:pPr>
            <a:r>
              <a:rPr lang="en-HK" dirty="0"/>
              <a:t>Rules of thumb*</a:t>
            </a:r>
          </a:p>
          <a:p>
            <a:pPr lvl="1"/>
            <a:r>
              <a:rPr lang="en-HK" dirty="0"/>
              <a:t>Informal standards that over time have come to be accepted by professionals in various fields but typically are not easily traced back to their original sources</a:t>
            </a:r>
          </a:p>
          <a:p>
            <a:pPr lvl="2"/>
            <a:r>
              <a:rPr lang="en-HK" dirty="0"/>
              <a:t>20 to 30 subjects for each independent variable if the fundamental statistical analysis is to be multiple regression</a:t>
            </a:r>
          </a:p>
          <a:p>
            <a:pPr lvl="2"/>
            <a:r>
              <a:rPr lang="en-HK" dirty="0"/>
              <a:t>A minimum of 5 subjects for each item if factor analyses are to be done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B6CF8-F313-4F7A-BBC8-BD5D2822CDAB}"/>
              </a:ext>
            </a:extLst>
          </p:cNvPr>
          <p:cNvSpPr txBox="1"/>
          <p:nvPr/>
        </p:nvSpPr>
        <p:spPr>
          <a:xfrm>
            <a:off x="1269876" y="6172200"/>
            <a:ext cx="100706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*Hoskins, C. N., &amp; Mariano, C. (2004). Research in nursing and health: Understanding and using quantitative and qualitative methods (Vol. 23). Springer publishing company.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52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Typical Sample Sizes for Studies of Human and Institutional Population</a:t>
            </a:r>
            <a:endParaRPr lang="en-GB" dirty="0"/>
          </a:p>
        </p:txBody>
      </p:sp>
      <p:graphicFrame>
        <p:nvGraphicFramePr>
          <p:cNvPr id="416853" name="Group 85"/>
          <p:cNvGraphicFramePr>
            <a:graphicFrameLocks noGrp="1"/>
          </p:cNvGraphicFramePr>
          <p:nvPr>
            <p:ph idx="1"/>
          </p:nvPr>
        </p:nvGraphicFramePr>
        <p:xfrm>
          <a:off x="914400" y="1981200"/>
          <a:ext cx="7772400" cy="3657283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14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541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8580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Number of subgroup analyses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People or households</a:t>
                      </a:r>
                      <a:endParaRPr kumimoji="1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Institutions</a:t>
                      </a:r>
                      <a:endParaRPr kumimoji="1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9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None or few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 – 1,500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200 - 500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50 - 200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Average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1,500 – 2,500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Many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2,500+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1,000+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1000+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500+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3286" name="Text Box 86"/>
          <p:cNvSpPr txBox="1">
            <a:spLocks noChangeArrowheads="1"/>
          </p:cNvSpPr>
          <p:nvPr/>
        </p:nvSpPr>
        <p:spPr bwMode="auto">
          <a:xfrm>
            <a:off x="942054" y="5867082"/>
            <a:ext cx="7456614" cy="38131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HK" dirty="0" err="1"/>
              <a:t>Sudman</a:t>
            </a:r>
            <a:r>
              <a:rPr lang="en-HK" dirty="0"/>
              <a:t>, S. (1976). Applied sampling. New York: Academic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0976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155</TotalTime>
  <Words>3166</Words>
  <Application>Microsoft Office PowerPoint</Application>
  <PresentationFormat>Custom</PresentationFormat>
  <Paragraphs>367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Century Gothic</vt:lpstr>
      <vt:lpstr>Times New Roman</vt:lpstr>
      <vt:lpstr>Continental Asia 16x9</vt:lpstr>
      <vt:lpstr>Bitmap Image</vt:lpstr>
      <vt:lpstr>HKBM7004  QUANTITATIVE RESEARCH METHODS</vt:lpstr>
      <vt:lpstr>topics</vt:lpstr>
      <vt:lpstr>The Concept of Sampling</vt:lpstr>
      <vt:lpstr>The Concept of Sampling</vt:lpstr>
      <vt:lpstr>The Concept of Sampling</vt:lpstr>
      <vt:lpstr>The Concept of Sampling</vt:lpstr>
      <vt:lpstr>The Concept of Sampling</vt:lpstr>
      <vt:lpstr>Lesson learned</vt:lpstr>
      <vt:lpstr>The Concept of Sampling</vt:lpstr>
      <vt:lpstr>Lesson learned</vt:lpstr>
      <vt:lpstr>The Concept of Sampling</vt:lpstr>
      <vt:lpstr>Lesson learned</vt:lpstr>
      <vt:lpstr>The Concept of Sampling</vt:lpstr>
      <vt:lpstr>Terminology</vt:lpstr>
      <vt:lpstr>Sampling Process</vt:lpstr>
      <vt:lpstr>Define the target population</vt:lpstr>
      <vt:lpstr>Determine the sampling frame</vt:lpstr>
      <vt:lpstr>Select a sampling method</vt:lpstr>
      <vt:lpstr>Probability and Non-Probability Sampling</vt:lpstr>
      <vt:lpstr>Non-probability Sampling</vt:lpstr>
      <vt:lpstr>Continued…</vt:lpstr>
      <vt:lpstr>Continued…</vt:lpstr>
      <vt:lpstr>Question</vt:lpstr>
      <vt:lpstr>Probability Sampling – Simple random sampling</vt:lpstr>
      <vt:lpstr>Probability Sampling - Systematic sampling</vt:lpstr>
      <vt:lpstr>Continued…</vt:lpstr>
      <vt:lpstr>Continued…</vt:lpstr>
      <vt:lpstr>Probability Sampling - Stratified random sampling</vt:lpstr>
      <vt:lpstr>Continued …</vt:lpstr>
      <vt:lpstr>Example</vt:lpstr>
      <vt:lpstr>Continued…</vt:lpstr>
      <vt:lpstr>Probability Sampling - Cluster sampling</vt:lpstr>
      <vt:lpstr>Continued…</vt:lpstr>
      <vt:lpstr>Continued …</vt:lpstr>
      <vt:lpstr>Example</vt:lpstr>
      <vt:lpstr>Multistage Cluster Sampling</vt:lpstr>
      <vt:lpstr>Continued…</vt:lpstr>
      <vt:lpstr>Determine the sample size</vt:lpstr>
      <vt:lpstr>Methods to determine sample size</vt:lpstr>
      <vt:lpstr>Methods to determine sample size</vt:lpstr>
      <vt:lpstr>Typical Sample Sizes for Studies of Human and Institutional Population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28</cp:revision>
  <cp:lastPrinted>2018-02-20T13:48:30Z</cp:lastPrinted>
  <dcterms:created xsi:type="dcterms:W3CDTF">2018-01-28T08:08:54Z</dcterms:created>
  <dcterms:modified xsi:type="dcterms:W3CDTF">2020-01-31T03:24:02Z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