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68" r:id="rId2"/>
    <p:sldId id="261" r:id="rId3"/>
    <p:sldId id="257" r:id="rId4"/>
    <p:sldId id="262" r:id="rId5"/>
    <p:sldId id="263" r:id="rId6"/>
    <p:sldId id="264" r:id="rId7"/>
    <p:sldId id="265"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24"/>
  </p:normalViewPr>
  <p:slideViewPr>
    <p:cSldViewPr snapToGrid="0" snapToObjects="1">
      <p:cViewPr varScale="1">
        <p:scale>
          <a:sx n="61" d="100"/>
          <a:sy n="61" d="100"/>
        </p:scale>
        <p:origin x="37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bena Bareva" userId="2ba553b4fc7d4cc1" providerId="LiveId" clId="{2B7047BA-DE5B-4926-82BE-004E76D5F8B1}"/>
    <pc:docChg chg="custSel modSld">
      <pc:chgData name="Albena Bareva" userId="2ba553b4fc7d4cc1" providerId="LiveId" clId="{2B7047BA-DE5B-4926-82BE-004E76D5F8B1}" dt="2021-06-18T13:36:13.982" v="59" actId="20577"/>
      <pc:docMkLst>
        <pc:docMk/>
      </pc:docMkLst>
      <pc:sldChg chg="modSp mod">
        <pc:chgData name="Albena Bareva" userId="2ba553b4fc7d4cc1" providerId="LiveId" clId="{2B7047BA-DE5B-4926-82BE-004E76D5F8B1}" dt="2021-06-18T13:36:13.982" v="59" actId="20577"/>
        <pc:sldMkLst>
          <pc:docMk/>
          <pc:sldMk cId="3614723064" sldId="257"/>
        </pc:sldMkLst>
        <pc:spChg chg="mod">
          <ac:chgData name="Albena Bareva" userId="2ba553b4fc7d4cc1" providerId="LiveId" clId="{2B7047BA-DE5B-4926-82BE-004E76D5F8B1}" dt="2021-06-18T13:36:13.982" v="59" actId="20577"/>
          <ac:spMkLst>
            <pc:docMk/>
            <pc:sldMk cId="3614723064" sldId="257"/>
            <ac:spMk id="3" creationId="{5A202DB2-8F34-CB44-A085-B2BBB9F4180C}"/>
          </ac:spMkLst>
        </pc:spChg>
      </pc:sldChg>
      <pc:sldChg chg="modSp mod">
        <pc:chgData name="Albena Bareva" userId="2ba553b4fc7d4cc1" providerId="LiveId" clId="{2B7047BA-DE5B-4926-82BE-004E76D5F8B1}" dt="2021-06-18T13:24:42.034" v="21" actId="20577"/>
        <pc:sldMkLst>
          <pc:docMk/>
          <pc:sldMk cId="1078292462" sldId="261"/>
        </pc:sldMkLst>
        <pc:spChg chg="mod">
          <ac:chgData name="Albena Bareva" userId="2ba553b4fc7d4cc1" providerId="LiveId" clId="{2B7047BA-DE5B-4926-82BE-004E76D5F8B1}" dt="2021-06-18T13:24:42.034" v="21" actId="20577"/>
          <ac:spMkLst>
            <pc:docMk/>
            <pc:sldMk cId="1078292462" sldId="261"/>
            <ac:spMk id="31" creationId="{92E185F8-A83C-7640-8369-34E31A207198}"/>
          </ac:spMkLst>
        </pc:spChg>
        <pc:spChg chg="mod">
          <ac:chgData name="Albena Bareva" userId="2ba553b4fc7d4cc1" providerId="LiveId" clId="{2B7047BA-DE5B-4926-82BE-004E76D5F8B1}" dt="2021-06-18T13:24:30.773" v="13" actId="20577"/>
          <ac:spMkLst>
            <pc:docMk/>
            <pc:sldMk cId="1078292462" sldId="261"/>
            <ac:spMk id="32" creationId="{A356918A-4934-8F41-B100-BCAE608EECA5}"/>
          </ac:spMkLst>
        </pc:spChg>
      </pc:sldChg>
      <pc:sldChg chg="modSp mod">
        <pc:chgData name="Albena Bareva" userId="2ba553b4fc7d4cc1" providerId="LiveId" clId="{2B7047BA-DE5B-4926-82BE-004E76D5F8B1}" dt="2021-06-18T13:27:39.259" v="30" actId="2710"/>
        <pc:sldMkLst>
          <pc:docMk/>
          <pc:sldMk cId="1263757967" sldId="262"/>
        </pc:sldMkLst>
        <pc:spChg chg="mod">
          <ac:chgData name="Albena Bareva" userId="2ba553b4fc7d4cc1" providerId="LiveId" clId="{2B7047BA-DE5B-4926-82BE-004E76D5F8B1}" dt="2021-06-18T13:27:39.259" v="30" actId="2710"/>
          <ac:spMkLst>
            <pc:docMk/>
            <pc:sldMk cId="1263757967" sldId="262"/>
            <ac:spMk id="3" creationId="{6264DDE5-82AC-764F-8DCD-42B304A1CF1D}"/>
          </ac:spMkLst>
        </pc:spChg>
      </pc:sldChg>
      <pc:sldChg chg="modSp mod">
        <pc:chgData name="Albena Bareva" userId="2ba553b4fc7d4cc1" providerId="LiveId" clId="{2B7047BA-DE5B-4926-82BE-004E76D5F8B1}" dt="2021-06-18T13:28:02.678" v="34" actId="2710"/>
        <pc:sldMkLst>
          <pc:docMk/>
          <pc:sldMk cId="2821462971" sldId="263"/>
        </pc:sldMkLst>
        <pc:spChg chg="mod">
          <ac:chgData name="Albena Bareva" userId="2ba553b4fc7d4cc1" providerId="LiveId" clId="{2B7047BA-DE5B-4926-82BE-004E76D5F8B1}" dt="2021-06-18T13:28:02.678" v="34" actId="2710"/>
          <ac:spMkLst>
            <pc:docMk/>
            <pc:sldMk cId="2821462971" sldId="263"/>
            <ac:spMk id="3" creationId="{6F72CFA4-6616-8B45-92BC-55D736A50427}"/>
          </ac:spMkLst>
        </pc:spChg>
      </pc:sldChg>
      <pc:sldChg chg="modSp mod">
        <pc:chgData name="Albena Bareva" userId="2ba553b4fc7d4cc1" providerId="LiveId" clId="{2B7047BA-DE5B-4926-82BE-004E76D5F8B1}" dt="2021-06-18T13:28:44.910" v="41" actId="2710"/>
        <pc:sldMkLst>
          <pc:docMk/>
          <pc:sldMk cId="2308295300" sldId="264"/>
        </pc:sldMkLst>
        <pc:spChg chg="mod">
          <ac:chgData name="Albena Bareva" userId="2ba553b4fc7d4cc1" providerId="LiveId" clId="{2B7047BA-DE5B-4926-82BE-004E76D5F8B1}" dt="2021-06-18T13:28:44.910" v="41" actId="2710"/>
          <ac:spMkLst>
            <pc:docMk/>
            <pc:sldMk cId="2308295300" sldId="264"/>
            <ac:spMk id="3" creationId="{F49942BB-C0F1-A44A-932C-792B3099F065}"/>
          </ac:spMkLst>
        </pc:spChg>
      </pc:sldChg>
      <pc:sldChg chg="modSp mod">
        <pc:chgData name="Albena Bareva" userId="2ba553b4fc7d4cc1" providerId="LiveId" clId="{2B7047BA-DE5B-4926-82BE-004E76D5F8B1}" dt="2021-06-18T13:29:14.029" v="46" actId="2710"/>
        <pc:sldMkLst>
          <pc:docMk/>
          <pc:sldMk cId="281996330" sldId="265"/>
        </pc:sldMkLst>
        <pc:spChg chg="mod">
          <ac:chgData name="Albena Bareva" userId="2ba553b4fc7d4cc1" providerId="LiveId" clId="{2B7047BA-DE5B-4926-82BE-004E76D5F8B1}" dt="2021-06-18T13:29:14.029" v="46" actId="2710"/>
          <ac:spMkLst>
            <pc:docMk/>
            <pc:sldMk cId="281996330" sldId="265"/>
            <ac:spMk id="3" creationId="{12740A08-9E88-C548-AABC-6B51C46A4919}"/>
          </ac:spMkLst>
        </pc:spChg>
      </pc:sldChg>
      <pc:sldChg chg="modSp mod">
        <pc:chgData name="Albena Bareva" userId="2ba553b4fc7d4cc1" providerId="LiveId" clId="{2B7047BA-DE5B-4926-82BE-004E76D5F8B1}" dt="2021-06-18T13:29:41.042" v="52" actId="27636"/>
        <pc:sldMkLst>
          <pc:docMk/>
          <pc:sldMk cId="1973608181" sldId="266"/>
        </pc:sldMkLst>
        <pc:spChg chg="mod">
          <ac:chgData name="Albena Bareva" userId="2ba553b4fc7d4cc1" providerId="LiveId" clId="{2B7047BA-DE5B-4926-82BE-004E76D5F8B1}" dt="2021-06-18T13:29:41.042" v="52" actId="27636"/>
          <ac:spMkLst>
            <pc:docMk/>
            <pc:sldMk cId="1973608181" sldId="266"/>
            <ac:spMk id="3" creationId="{39B55CF7-4779-2E43-B3A2-4B6402BA3C84}"/>
          </ac:spMkLst>
        </pc:spChg>
      </pc:sldChg>
      <pc:sldChg chg="modSp mod">
        <pc:chgData name="Albena Bareva" userId="2ba553b4fc7d4cc1" providerId="LiveId" clId="{2B7047BA-DE5B-4926-82BE-004E76D5F8B1}" dt="2021-06-18T13:30:10.126" v="55" actId="2710"/>
        <pc:sldMkLst>
          <pc:docMk/>
          <pc:sldMk cId="1301134108" sldId="267"/>
        </pc:sldMkLst>
        <pc:spChg chg="mod">
          <ac:chgData name="Albena Bareva" userId="2ba553b4fc7d4cc1" providerId="LiveId" clId="{2B7047BA-DE5B-4926-82BE-004E76D5F8B1}" dt="2021-06-18T13:30:10.126" v="55" actId="2710"/>
          <ac:spMkLst>
            <pc:docMk/>
            <pc:sldMk cId="1301134108" sldId="267"/>
            <ac:spMk id="3" creationId="{6FDB9E3C-09A0-334A-8301-D6336C5DE452}"/>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6-18T12:59:05.250"/>
    </inkml:context>
    <inkml:brush xml:id="br0">
      <inkml:brushProperty name="width" value="0.05" units="cm"/>
      <inkml:brushProperty name="height" value="0.05" units="cm"/>
      <inkml:brushProperty name="color" value="#66CC00"/>
    </inkml:brush>
  </inkml:definitions>
  <inkml:trace contextRef="#ctx0" brushRef="#br0">1 1 24575,'33'0'0,"-3"0"0,12 0 0,6 0 0,-20 0 0,17 0 0,-11 0 0,0 0 0,0 0 0,0 0 0,-5 0 0,3 0 0,-2 0 0,18 0 0,-10 0 0,11 0 0,-15 0 0,-9 0 0,7 0 0,-12 0 0,8 0 0,-8 0 0,2 0 0,-7 0 0,3 0 0,-7 0 0,2 0 0,-5 0 0,5 0 0,-6 0 0,3 0 0,-4 0 0,1 0 0,-1 0 0,1 0 0,2 0 0,-1 0 0,2 0 0,-4 0 0,0 0 0,1 0 0,-1 0 0,1 0 0,-1 0 0,1 0 0,2 0 0,-1 0 0,2 0 0,-1 0 0,2 0 0,3 0 0,-3 0 0,2 0 0,-5 0 0,5 0 0,-6 0 0,3 0 0,-4 0 0,1 0 0,-1 0 0,0 0 0,-5 0 0,1 0 0,-4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6-18T12:59:09.809"/>
    </inkml:context>
    <inkml:brush xml:id="br0">
      <inkml:brushProperty name="width" value="0.05" units="cm"/>
      <inkml:brushProperty name="height" value="0.05" units="cm"/>
      <inkml:brushProperty name="color" value="#66CC00"/>
    </inkml:brush>
  </inkml:definitions>
  <inkml:trace contextRef="#ctx0" brushRef="#br0">1 1 24575,'9'0'0,"-2"0"0,3 0 0,-3 3 0,3-2 0,-3 4 0,6-4 0,-6 5 0,3-6 0,-3 6 0,3-5 0,-3 4 0,3-4 0,-1 5 0,-1-5 0,2 2 0,-4 0 0,0-2 0,1 1 0,3 2 0,-3-4 0,3 4 0,-4-2 0,1-1 0,-1 2 0,1 0 0,-1-2 0,0 1 0,1 1 0,3-2 0,-3 5 0,3-6 0,-4 6 0,0-5 0,1 4 0,-1-4 0,1 2 0,-1 0 0,0-3 0,1 6 0,-1-5 0,1 2 0,-1-3 0,0 3 0,1-3 0,-1 6 0,0-5 0,1 4 0,-1-4 0,0 2 0,0-3 0,-2 2 0,1-1 0,-2 2 0,3-3 0,-2 3 0,1-2 0,-5 4 0,0-4 0,-3 1 0,-3-2 0,0 0 0,-1 0 0,1 0 0,-1 0 0,-2 0 0,1 3 0,-1-2 0,3 5 0,-4-6 0,2 3 0,-2 0 0,4-2 0,-1 1 0,1 1 0,-1-2 0,1 2 0,-1-3 0,1 0 0,-1 3 0,1 0 0,0 1 0,2 1 0,-1-4 0,1 4 0,-2-4 0,3 5 0,-3-3 0,6 3 0,-6-3 0,5 3 0,-5-6 0,6 6 0,-6-6 0,2 3 0,1 0 0,-3-3 0,3 6 0,-3-6 0,0 3 0,0 0 0,3 0 0,-3 0 0,6 2 0,-6-4 0,6 4 0,-3-2 0,0 1 0,0-2 0,-1 1 0,-1-2 0,4 4 0,-4-5 0,2 6 0,-3-6 0,3 6 0,-3-6 0,6 6 0,-6-6 0,6 6 0,-3-3 0,0 0 0,2 3 0,-2-3 0,1 0 0,1 3 0,-2-3 0,0 0 0,0 3 0,-3-6 0,3 6 0,0-3 0,3 1 0,0-2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6-18T12:59:40.754"/>
    </inkml:context>
    <inkml:brush xml:id="br0">
      <inkml:brushProperty name="width" value="0.05" units="cm"/>
      <inkml:brushProperty name="height" value="0.05" units="cm"/>
      <inkml:brushProperty name="color" value="#66CC00"/>
    </inkml:brush>
  </inkml:definitions>
  <inkml:trace contextRef="#ctx0" brushRef="#br0">0 0 24575,'0'10'0,"0"-1"0,0 2 0,0-2 0,0-2 0,0 3 0,0-3 0,0 3 0,0 0 0,0-3 0,0 3 0,0 0 0,0-3 0,0 3 0,0 0 0,0-3 0,0 3 0,0 0 0,0-3 0,0 6 0,0-5 0,0 5 0,0-6 0,0 6 0,0-2 0,0 3 0,0-3 0,0 2 0,0-5 0,0 5 0,0-2 0,0-1 0,0 4 0,0-4 0,0 1 0,0 2 0,0-5 0,0 5 0,0-2 0,0-1 0,0 4 0,0-3 0,0 3 0,0 0 0,0 0 0,0 0 0,0 1 0,0-1 0,0 0 0,0 0 0,0 0 0,0 0 0,0 1 0,0-1 0,0 0 0,0 0 0,0 0 0,0 5 0,0-4 0,0 3 0,0-4 0,0 1 0,0-1 0,0 0 0,0 0 0,0 0 0,0 0 0,0-3 0,0 2 0,0-2 0,0 0 0,0 2 0,0-2 0,0 0 0,0 2 0,0-6 0,0 7 0,0-7 0,0 3 0,0 0 0,0-3 0,0 6 0,0-6 0,0 7 0,0-7 0,0 3 0,0 0 0,0-3 0,0 3 0,0-1 0,0-1 0,0 2 0,0-1 0,0-1 0,0 1 0,0 1 0,0-2 0,0 5 0,0-6 0,0 6 0,0-5 0,0 2 0,0-1 0,0-1 0,0 5 0,0-6 0,0 7 0,0-7 0,0 3 0,0-1 0,0-1 0,0 2 0,0-1 0,0-1 0,0 2 0,0-4 0,0 0 0,0 4 0,0-3 0,0 3 0,0-3 0,0-1 0,0 4 0,0-3 0,0 3 0,0-3 0,0-1 0,0 0 0,0 1 0,0-1 0,0 4 0,0-3 0,0 3 0,0-3 0,0-1 0,0 0 0,0 1 0,0-1 0,0 0 0,0 1 0,0-1 0,0 1 0,0-1 0,0 0 0,0 1 0,0-1 0,0 1 0,0-1 0,0 0 0,0 1 0,0-1 0,0 0 0,0 1 0,0-1 0,0 0 0,3 1 0,-2-1 0,2 0 0,-3 1 0,0-1 0,0 0 0,0 0 0,0 1 0,0-1 0,0 0 0,0 0 0,0 1 0,0-1 0,0 0 0,0 1 0,0-1 0,0 0 0,0 1 0,0-1 0,0 0 0,0 1 0,0-1 0,0 0 0,0 0 0,0 0 0,0 1 0,0-1 0,0 0 0,0 1 0,0-1 0,0 0 0,0 0 0,0 0 0,0 1 0,0-1 0,0 0 0,0 0 0,0 0 0,0 1 0,0-1 0,0 0 0,0 0 0,0 0 0,0 1 0,0-1 0,0 0 0,0 0 0,0 0 0,0 1 0,0-1 0,0 0 0,0 0 0,0 0 0,0 0 0,2 0 0,-1 0 0,2 0 0,-3 1 0,0-1 0,0 0 0,0 0 0,0 0 0,0 0 0,0 0 0,0 1 0,0-1 0,0 0 0,0 1 0,0-1 0,0 0 0,0 0 0,0 0 0,0 1 0,0-1 0,0 0 0,0 0 0,0 1 0,0-1 0,0 0 0,0 0 0,0 0 0,0 1 0,0-1 0,0 0 0,0 0 0,0 0 0,0 0 0,0 1 0,0-1 0,0 0 0,0 0 0,0 1 0,0-1 0,0 0 0,0 0 0,0 0 0,0 1 0,0-1 0,0 0 0,0 0 0,0 0 0,0 1 0,0-1 0,0 0 0,0 0 0,0 0 0,0 0 0,0 0 0,0 0 0,2 0 0,2 0 0,2-3 0,-3 3 0,2-6 0,-1 3 0,-1-3 0,0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6-18T12:59:47.415"/>
    </inkml:context>
    <inkml:brush xml:id="br0">
      <inkml:brushProperty name="width" value="0.05" units="cm"/>
      <inkml:brushProperty name="height" value="0.05" units="cm"/>
      <inkml:brushProperty name="color" value="#66CC00"/>
    </inkml:brush>
  </inkml:definitions>
  <inkml:trace contextRef="#ctx0" brushRef="#br0">1 2012 24575,'0'-6'0,"0"-3"0,0-6 0,0-1 0,0-6 0,0 3 0,0-10 0,0 9 0,0-7 0,0 11 0,0-6 0,0 3 0,0-1 0,0-2 0,0 7 0,0-4 0,0 5 0,0-4 0,0 2 0,0-2 0,0 4 0,0 0 0,0-1 0,0 1 0,0 0 0,0 0 0,0-1 0,0 1 0,0 0 0,0-1 0,0 1 0,0 0 0,0 0 0,0-1 0,0 1 0,0 3 0,0-2 0,0 2 0,0-3 0,0-1 0,0 1 0,0 3 0,0-2 0,0 2 0,0 0 0,0-2 0,0 2 0,0 0 0,0-2 0,0 6 0,0-3 0,0 3 0,0-3 0,0 3 0,0-3 0,0 3 0,0 1 0,0-1 0,0 1 0,0-1 0,0 1 0,0-1 0,0 1 0,0 0 0,0-1 0,0 0 0,0-3 0,0 3 0,0-3 0,0 4 0,0-1 0,0 1 0,0-1 0,0 1 0,0-1 0,0 1 0,0-1 0,0 1 0,0-4 0,0 3 0,0-3 0,0 0 0,0 2 0,0-2 0,0 4 0,0-4 0,0 3 0,0-3 0,0 0 0,0 2 0,0-2 0,0 0 0,0 3 0,0-3 0,0 0 0,0 3 0,0-3 0,0 4 0,0-1 0,0 1 0,0-1 0,0 1 0,0-1 0,0 1 0,0-4 0,0 2 0,0-1 0,0 2 0,0 1 0,0-1 0,0 1 0,0-1 0,0 1 0,0-1 0,0 1 0,0-1 0,0 1 0,0-1 0,0 1 0,0-1 0,0 1 0,0 0 0,0-1 0,0 1 0,0-1 0,0 1 0,0 0 0,0-1 0,0 1 0,0-1 0,0 1 0,0 0 0,0-1 0,0 1 0,0 0 0,0-1 0,0 1 0,0 0 0,0 0 0,0 0 0,0 0 0,0-1 0,0 1 0,0 0 0,0 0 0,0-1 0,0 1 0,0 0 0,0-1 0,0 1 0,0 0 0,0-1 0,0 1 0,0 0 0,0-1 0,2 1 0,-1-1 0,2 1 0,-3-1 0,0 1 0,0 0 0,0-1 0,0 1 0,0 0 0,0-1 0,0 1 0,0 0 0,0-1 0,0 1 0,0 0 0,0-1 0,0 1 0,0 0 0,0-1 0,0 1 0,0-1 0,0 1 0,0 0 0,0 0 0,0-1 0,0 1 0,0 0 0,0-1 0,0 1 0,3 0 0,-3-1 0,3 1 0,-3 0 0,0-1 0,0 1 0,0-1 0,0 1 0,0 0 0,0 0 0,0 0 0,0-1 0,0 1 0,0 0 0,0-1 0,0 1 0,0 0 0,0 0 0,0-1 0,0 1 0,0 0 0,0-1 0,0 1 0,0 0 0,0 0 0,0 0 0,0-1 0,0 1 0,0 0 0,0 0 0,0-1 0,0 1 0,0 0 0,0 0 0,0-1 0,0 1 0,0 0 0,0 0 0,0 0 0,0-1 0,0 1 0,0 0 0,0 0 0,0 0 0,0 0 0,0 0 0,0 0 0,0-1 0,0 1 0,0 1 0,3 1 0,-2-1 0,1 4 0,-2-1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6-18T12:59:59.710"/>
    </inkml:context>
    <inkml:brush xml:id="br0">
      <inkml:brushProperty name="width" value="0.05" units="cm"/>
      <inkml:brushProperty name="height" value="0.05" units="cm"/>
      <inkml:brushProperty name="color" value="#66CC00"/>
    </inkml:brush>
  </inkml:definitions>
  <inkml:trace contextRef="#ctx0" brushRef="#br0">1 0 24575,'6'0'0,"3"0"0,2 0 0,3 0 0,0 0 0,5 0 0,-8 0 0,7 0 0,-8 0 0,1 0 0,3 0 0,-7 0 0,3 0 0,0 0 0,-3 0 0,3 0 0,-4 0 0,0 0 0,1 0 0,-1 0 0,0 0 0,1 0 0,-1 0 0,0 0 0,1 0 0,-1 0 0,0 0 0,0 0 0,0 0 0,0 0 0,-3 0 0,0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6-18T13:00:03.891"/>
    </inkml:context>
    <inkml:brush xml:id="br0">
      <inkml:brushProperty name="width" value="0.05" units="cm"/>
      <inkml:brushProperty name="height" value="0.05" units="cm"/>
      <inkml:brushProperty name="color" value="#66CC00"/>
    </inkml:brush>
  </inkml:definitions>
  <inkml:trace contextRef="#ctx0" brushRef="#br0">3 0 24575,'-2'4'0,"7"-2"0,0-2 0,9 4 0,-4-4 0,8 10 0,-7-5 0,8 9 0,-5-6 0,0 5 0,0-5 0,-3 2 0,2-3 0,-5 0 0,5 0 0,-6-1 0,3 1 0,0 0 0,-3-1 0,3 1 0,-4-1 0,1-2 0,-1 1 0,0-1 0,1 0 0,-1 1 0,1-4 0,-1 5 0,1-6 0,-1 3 0,-2 0 0,1-2 0,-1 4 0,2-4 0,-3 4 0,0-1 0,-3 2 0,0 0 0,0 0 0,-3-3 0,-4 3 0,-1-2 0,-5 3 0,6-1 0,-7 1 0,7 0 0,-6 0 0,5-1 0,-5 1 0,5 0 0,-5 0 0,6-1 0,-3 1 0,3 3 0,-3-3 0,2 3 0,-2-3 0,4-1 0,-1-2 0,1 1 0,0-4 0,0 2 0,2-3 0,2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6-18T13:00:06.419"/>
    </inkml:context>
    <inkml:brush xml:id="br0">
      <inkml:brushProperty name="width" value="0.05" units="cm"/>
      <inkml:brushProperty name="height" value="0.05" units="cm"/>
      <inkml:brushProperty name="color" value="#66CC00"/>
    </inkml:brush>
  </inkml:definitions>
  <inkml:trace contextRef="#ctx0" brushRef="#br0">0 7 24575,'13'0'0,"0"0"0,1 0 0,0 0 0,-3 0 0,2 0 0,-2 0 0,3 0 0,0 0 0,1 0 0,-1 0 0,-3 0 0,2 0 0,-2 0 0,3 0 0,-4 0 0,4 0 0,-7-3 0,3 2 0,0-1 0,-3 2 0,3 0 0,-4 0 0,1 0 0,-1 0 0,0 0 0,1 0 0,-1 0 0,1 0 0,-1 0 0,-3 0 0,0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6-18T13:00:08.907"/>
    </inkml:context>
    <inkml:brush xml:id="br0">
      <inkml:brushProperty name="width" value="0.05" units="cm"/>
      <inkml:brushProperty name="height" value="0.05" units="cm"/>
      <inkml:brushProperty name="color" value="#66CC00"/>
    </inkml:brush>
  </inkml:definitions>
  <inkml:trace contextRef="#ctx0" brushRef="#br0">0 1 24575,'6'0'0,"4"3"0,0 1 0,1 6 0,-1-3 0,1 4 0,-4-5 0,6 1 0,-6 0 0,3-1 0,-3 1 0,3-1 0,-3 1 0,3 0 0,-4-4 0,1 3 0,-1-5 0,0 4 0,1-4 0,-1 2 0,1 0 0,-1-3 0,0 6 0,1-5 0,-1 2 0,1-3 0,-4 3 0,3-3 0,-3 3 0,1 0 0,2-2 0,-3 1 0,3 1 0,0-2 0,0 2 0,-2-1 0,1-1 0,-4 5 0,1-3 0,-2 3 0,0 0 0,0 0 0,0 0 0,0 0 0,-3-3 0,3 2 0,-6-4 0,3 2 0,-4-1 0,1-1 0,-1 2 0,1-3 0,-1 3 0,-3-3 0,3 3 0,-7-3 0,7 3 0,-3-2 0,4 2 0,-1-3 0,1 0 0,-1 3 0,1-3 0,-1 6 0,1-6 0,-1 6 0,1-3 0,0 4 0,0-4 0,2 2 0,-2-4 0,6 5 0,-6-5 0,5 4 0,-5-4 0,6 5 0,-6-6 0,5 6 0,-5-2 0,5 2 0,-4-3 0,4 3 0,-5-3 0,6 4 0,-6-4 0,6 2 0,-6-4 0,5 4 0,-4-4 0,5 1 0,-3-2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8D5E4F-BAFC-614A-B012-79B084E88EF9}" type="datetimeFigureOut">
              <a:rPr lang="en-GB" smtClean="0"/>
              <a:t>18/06/2021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3619ED-0F80-6649-87AC-15E37690E492}" type="slidenum">
              <a:rPr lang="en-GB" smtClean="0"/>
              <a:t>‹#›</a:t>
            </a:fld>
            <a:endParaRPr lang="en-GB"/>
          </a:p>
        </p:txBody>
      </p:sp>
    </p:spTree>
    <p:extLst>
      <p:ext uri="{BB962C8B-B14F-4D97-AF65-F5344CB8AC3E}">
        <p14:creationId xmlns:p14="http://schemas.microsoft.com/office/powerpoint/2010/main" val="4425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597188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3</a:t>
            </a:fld>
            <a:endParaRPr lang="en-GB"/>
          </a:p>
        </p:txBody>
      </p:sp>
    </p:spTree>
    <p:extLst>
      <p:ext uri="{BB962C8B-B14F-4D97-AF65-F5344CB8AC3E}">
        <p14:creationId xmlns:p14="http://schemas.microsoft.com/office/powerpoint/2010/main" val="2037329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4</a:t>
            </a:fld>
            <a:endParaRPr lang="en-GB"/>
          </a:p>
        </p:txBody>
      </p:sp>
    </p:spTree>
    <p:extLst>
      <p:ext uri="{BB962C8B-B14F-4D97-AF65-F5344CB8AC3E}">
        <p14:creationId xmlns:p14="http://schemas.microsoft.com/office/powerpoint/2010/main" val="3741705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5</a:t>
            </a:fld>
            <a:endParaRPr lang="en-GB"/>
          </a:p>
        </p:txBody>
      </p:sp>
    </p:spTree>
    <p:extLst>
      <p:ext uri="{BB962C8B-B14F-4D97-AF65-F5344CB8AC3E}">
        <p14:creationId xmlns:p14="http://schemas.microsoft.com/office/powerpoint/2010/main" val="1418631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6</a:t>
            </a:fld>
            <a:endParaRPr lang="en-GB"/>
          </a:p>
        </p:txBody>
      </p:sp>
    </p:spTree>
    <p:extLst>
      <p:ext uri="{BB962C8B-B14F-4D97-AF65-F5344CB8AC3E}">
        <p14:creationId xmlns:p14="http://schemas.microsoft.com/office/powerpoint/2010/main" val="370279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the initial stage, children face the task of industry against mediocrity. Young people begin to oppose their companions in order to perceive how they have the right things. They either cultivate a sense of pride and achievement in homework, sports, social exercises and everyday life, or they feel secondary and deficient when they do not have the right things which is outlined by Nagy, Froidevaux and Hirschi, (2019). The source is current and explores a range of literature on the subject of lifespan theories.</a:t>
            </a:r>
          </a:p>
          <a:p>
            <a:r>
              <a:rPr lang="en-GB" sz="1200" kern="1200" dirty="0">
                <a:solidFill>
                  <a:schemeClr val="tx1"/>
                </a:solidFill>
                <a:effectLst/>
                <a:latin typeface="+mn-lt"/>
                <a:ea typeface="+mn-ea"/>
                <a:cs typeface="+mn-cs"/>
              </a:rPr>
              <a:t>In the pre-adult period, young people are faced with defining personality against work disorders. According to Erickson, the minor's main occupation promotes self-esteem. Along the way, most young people stab a wide circle to see which ones are right. Teenagers who are effective at this stage have a solid sense of character and can stay in line with their beliefs and qualities despite the problems and views of others. These adolescents will have low self-esteem and experience disorder at work. They are unsure of their character and are confused about what lies ahead.</a:t>
            </a:r>
          </a:p>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7</a:t>
            </a:fld>
            <a:endParaRPr lang="en-GB"/>
          </a:p>
        </p:txBody>
      </p:sp>
    </p:spTree>
    <p:extLst>
      <p:ext uri="{BB962C8B-B14F-4D97-AF65-F5344CB8AC3E}">
        <p14:creationId xmlns:p14="http://schemas.microsoft.com/office/powerpoint/2010/main" val="3143760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3619ED-0F80-6649-87AC-15E37690E492}" type="slidenum">
              <a:rPr lang="en-GB" smtClean="0"/>
              <a:t>8</a:t>
            </a:fld>
            <a:endParaRPr lang="en-GB"/>
          </a:p>
        </p:txBody>
      </p:sp>
    </p:spTree>
    <p:extLst>
      <p:ext uri="{BB962C8B-B14F-4D97-AF65-F5344CB8AC3E}">
        <p14:creationId xmlns:p14="http://schemas.microsoft.com/office/powerpoint/2010/main" val="126994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F6813-B09A-4E40-B0A4-70F1DB79C31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1EC062B-DFB9-D744-96E7-90BBED46BB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54F775F-5DDD-E547-B67D-37037A37FECD}"/>
              </a:ext>
            </a:extLst>
          </p:cNvPr>
          <p:cNvSpPr>
            <a:spLocks noGrp="1"/>
          </p:cNvSpPr>
          <p:nvPr>
            <p:ph type="dt" sz="half" idx="10"/>
          </p:nvPr>
        </p:nvSpPr>
        <p:spPr/>
        <p:txBody>
          <a:bodyPr/>
          <a:lstStyle/>
          <a:p>
            <a:fld id="{46149442-B4BB-C242-955B-9A865CE6083B}" type="datetimeFigureOut">
              <a:rPr lang="en-GB" smtClean="0"/>
              <a:t>18/06/2021</a:t>
            </a:fld>
            <a:endParaRPr lang="en-GB"/>
          </a:p>
        </p:txBody>
      </p:sp>
      <p:sp>
        <p:nvSpPr>
          <p:cNvPr id="5" name="Footer Placeholder 4">
            <a:extLst>
              <a:ext uri="{FF2B5EF4-FFF2-40B4-BE49-F238E27FC236}">
                <a16:creationId xmlns:a16="http://schemas.microsoft.com/office/drawing/2014/main" id="{AB09352F-5A7C-3D40-9FAF-8B11330D8D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D28DE8-7AEC-2D4E-948C-0907EEEB6E54}"/>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220300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FB556-D45E-9B48-8E5A-0AC91D88C6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B93F96-0203-0644-A155-E85F7234AEF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4E9CE38-0CAB-3744-A5DF-EDD40199401A}"/>
              </a:ext>
            </a:extLst>
          </p:cNvPr>
          <p:cNvSpPr>
            <a:spLocks noGrp="1"/>
          </p:cNvSpPr>
          <p:nvPr>
            <p:ph type="dt" sz="half" idx="10"/>
          </p:nvPr>
        </p:nvSpPr>
        <p:spPr/>
        <p:txBody>
          <a:bodyPr/>
          <a:lstStyle/>
          <a:p>
            <a:fld id="{46149442-B4BB-C242-955B-9A865CE6083B}" type="datetimeFigureOut">
              <a:rPr lang="en-GB" smtClean="0"/>
              <a:t>18/06/2021</a:t>
            </a:fld>
            <a:endParaRPr lang="en-GB"/>
          </a:p>
        </p:txBody>
      </p:sp>
      <p:sp>
        <p:nvSpPr>
          <p:cNvPr id="5" name="Footer Placeholder 4">
            <a:extLst>
              <a:ext uri="{FF2B5EF4-FFF2-40B4-BE49-F238E27FC236}">
                <a16:creationId xmlns:a16="http://schemas.microsoft.com/office/drawing/2014/main" id="{05E753BD-26D8-B843-A4F2-94CA1B1AB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8ED2B-CF6A-0043-BD4D-8C50594546D1}"/>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1936142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287D1-21E7-DB4F-81BE-AA1197CE3A0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57C6749-9D6C-794A-AB2C-F01701C4BE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6BA64BD-BD1C-894E-A291-F0C43CEEB63A}"/>
              </a:ext>
            </a:extLst>
          </p:cNvPr>
          <p:cNvSpPr>
            <a:spLocks noGrp="1"/>
          </p:cNvSpPr>
          <p:nvPr>
            <p:ph type="dt" sz="half" idx="10"/>
          </p:nvPr>
        </p:nvSpPr>
        <p:spPr/>
        <p:txBody>
          <a:bodyPr/>
          <a:lstStyle/>
          <a:p>
            <a:fld id="{46149442-B4BB-C242-955B-9A865CE6083B}" type="datetimeFigureOut">
              <a:rPr lang="en-GB" smtClean="0"/>
              <a:t>18/06/2021</a:t>
            </a:fld>
            <a:endParaRPr lang="en-GB"/>
          </a:p>
        </p:txBody>
      </p:sp>
      <p:sp>
        <p:nvSpPr>
          <p:cNvPr id="5" name="Footer Placeholder 4">
            <a:extLst>
              <a:ext uri="{FF2B5EF4-FFF2-40B4-BE49-F238E27FC236}">
                <a16:creationId xmlns:a16="http://schemas.microsoft.com/office/drawing/2014/main" id="{92365608-188B-0049-9067-25F851AAE3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0DEA96-38E3-C642-A54B-461128DCD845}"/>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8038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CC091-4326-F747-B99A-32BCCD6A440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61EA42-E2E8-3B4B-921F-90BCD09B71D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2A03993-1423-5942-958A-43B8074941C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ABB128A-48B2-9E48-9B6C-A03B1F4E09DE}"/>
              </a:ext>
            </a:extLst>
          </p:cNvPr>
          <p:cNvSpPr>
            <a:spLocks noGrp="1"/>
          </p:cNvSpPr>
          <p:nvPr>
            <p:ph type="dt" sz="half" idx="10"/>
          </p:nvPr>
        </p:nvSpPr>
        <p:spPr/>
        <p:txBody>
          <a:bodyPr/>
          <a:lstStyle/>
          <a:p>
            <a:fld id="{46149442-B4BB-C242-955B-9A865CE6083B}" type="datetimeFigureOut">
              <a:rPr lang="en-GB" smtClean="0"/>
              <a:t>18/06/2021</a:t>
            </a:fld>
            <a:endParaRPr lang="en-GB"/>
          </a:p>
        </p:txBody>
      </p:sp>
      <p:sp>
        <p:nvSpPr>
          <p:cNvPr id="6" name="Footer Placeholder 5">
            <a:extLst>
              <a:ext uri="{FF2B5EF4-FFF2-40B4-BE49-F238E27FC236}">
                <a16:creationId xmlns:a16="http://schemas.microsoft.com/office/drawing/2014/main" id="{62760653-93F7-2D40-BF17-566576413E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459D09-F7EF-A945-A69B-FB685000A492}"/>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1529160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08AFE-FE07-C443-A7C9-FEA90646A15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A69780-69F3-DB4C-B742-606E6C796C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9ADFC1-E769-A541-89D9-A9603733BD3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BE7D963-8C69-9C43-8EA5-FC7240F4B7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3EAD96-39A5-2A43-931C-00E76B8C09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8B34400-06E0-3D48-87E4-DAAE9FCC011F}"/>
              </a:ext>
            </a:extLst>
          </p:cNvPr>
          <p:cNvSpPr>
            <a:spLocks noGrp="1"/>
          </p:cNvSpPr>
          <p:nvPr>
            <p:ph type="dt" sz="half" idx="10"/>
          </p:nvPr>
        </p:nvSpPr>
        <p:spPr/>
        <p:txBody>
          <a:bodyPr/>
          <a:lstStyle/>
          <a:p>
            <a:fld id="{46149442-B4BB-C242-955B-9A865CE6083B}" type="datetimeFigureOut">
              <a:rPr lang="en-GB" smtClean="0"/>
              <a:t>18/06/2021</a:t>
            </a:fld>
            <a:endParaRPr lang="en-GB"/>
          </a:p>
        </p:txBody>
      </p:sp>
      <p:sp>
        <p:nvSpPr>
          <p:cNvPr id="8" name="Footer Placeholder 7">
            <a:extLst>
              <a:ext uri="{FF2B5EF4-FFF2-40B4-BE49-F238E27FC236}">
                <a16:creationId xmlns:a16="http://schemas.microsoft.com/office/drawing/2014/main" id="{490A5A91-57F8-F049-AAC7-2AE225CCC2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F6F51F-C33D-2E44-894C-7A7038DF140B}"/>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1346689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DDD57-A87C-7948-9B1F-E6EBAB197BB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F567008-D658-F747-A507-EA684A7287E8}"/>
              </a:ext>
            </a:extLst>
          </p:cNvPr>
          <p:cNvSpPr>
            <a:spLocks noGrp="1"/>
          </p:cNvSpPr>
          <p:nvPr>
            <p:ph type="dt" sz="half" idx="10"/>
          </p:nvPr>
        </p:nvSpPr>
        <p:spPr/>
        <p:txBody>
          <a:bodyPr/>
          <a:lstStyle/>
          <a:p>
            <a:fld id="{46149442-B4BB-C242-955B-9A865CE6083B}" type="datetimeFigureOut">
              <a:rPr lang="en-GB" smtClean="0"/>
              <a:t>18/06/2021</a:t>
            </a:fld>
            <a:endParaRPr lang="en-GB"/>
          </a:p>
        </p:txBody>
      </p:sp>
      <p:sp>
        <p:nvSpPr>
          <p:cNvPr id="4" name="Footer Placeholder 3">
            <a:extLst>
              <a:ext uri="{FF2B5EF4-FFF2-40B4-BE49-F238E27FC236}">
                <a16:creationId xmlns:a16="http://schemas.microsoft.com/office/drawing/2014/main" id="{FED3CCF0-DCA5-3C46-B00A-B10C5C4CE7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673D2C-6481-B14D-BA9E-5292F6BA2B1E}"/>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3335351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32C08F-D09D-7743-ADB7-83FD507848D6}"/>
              </a:ext>
            </a:extLst>
          </p:cNvPr>
          <p:cNvSpPr>
            <a:spLocks noGrp="1"/>
          </p:cNvSpPr>
          <p:nvPr>
            <p:ph type="dt" sz="half" idx="10"/>
          </p:nvPr>
        </p:nvSpPr>
        <p:spPr/>
        <p:txBody>
          <a:bodyPr/>
          <a:lstStyle/>
          <a:p>
            <a:fld id="{46149442-B4BB-C242-955B-9A865CE6083B}" type="datetimeFigureOut">
              <a:rPr lang="en-GB" smtClean="0"/>
              <a:t>18/06/2021</a:t>
            </a:fld>
            <a:endParaRPr lang="en-GB"/>
          </a:p>
        </p:txBody>
      </p:sp>
      <p:sp>
        <p:nvSpPr>
          <p:cNvPr id="3" name="Footer Placeholder 2">
            <a:extLst>
              <a:ext uri="{FF2B5EF4-FFF2-40B4-BE49-F238E27FC236}">
                <a16:creationId xmlns:a16="http://schemas.microsoft.com/office/drawing/2014/main" id="{6FD7CE6D-B0EA-484A-BCE8-0D0C83EFC3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B8152F-ED35-4B42-B727-DADA7A70E82E}"/>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2242548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EF063-96AC-384F-9C4A-C5CF099DFE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59239C0-01C4-F548-9CF3-34FE29E6C8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C6F946C-CB72-8346-B0CD-C4EF0C488A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EA449F-9F79-4141-9343-CDCD56166110}"/>
              </a:ext>
            </a:extLst>
          </p:cNvPr>
          <p:cNvSpPr>
            <a:spLocks noGrp="1"/>
          </p:cNvSpPr>
          <p:nvPr>
            <p:ph type="dt" sz="half" idx="10"/>
          </p:nvPr>
        </p:nvSpPr>
        <p:spPr/>
        <p:txBody>
          <a:bodyPr/>
          <a:lstStyle/>
          <a:p>
            <a:fld id="{46149442-B4BB-C242-955B-9A865CE6083B}" type="datetimeFigureOut">
              <a:rPr lang="en-GB" smtClean="0"/>
              <a:t>18/06/2021</a:t>
            </a:fld>
            <a:endParaRPr lang="en-GB"/>
          </a:p>
        </p:txBody>
      </p:sp>
      <p:sp>
        <p:nvSpPr>
          <p:cNvPr id="6" name="Footer Placeholder 5">
            <a:extLst>
              <a:ext uri="{FF2B5EF4-FFF2-40B4-BE49-F238E27FC236}">
                <a16:creationId xmlns:a16="http://schemas.microsoft.com/office/drawing/2014/main" id="{FF049114-EEC9-174F-B16F-60A93508D6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524A39-5881-EB46-8DC7-2BDD0B688EA0}"/>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4236743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A77AD-248C-654F-822F-B78590D0D5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79F47E0-59D5-C140-B1F8-069447DCC3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8B959B-E0F5-A444-8ECC-6AE933A7B1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7347DA-A927-4141-AA43-6D9D4E50A6B2}"/>
              </a:ext>
            </a:extLst>
          </p:cNvPr>
          <p:cNvSpPr>
            <a:spLocks noGrp="1"/>
          </p:cNvSpPr>
          <p:nvPr>
            <p:ph type="dt" sz="half" idx="10"/>
          </p:nvPr>
        </p:nvSpPr>
        <p:spPr/>
        <p:txBody>
          <a:bodyPr/>
          <a:lstStyle/>
          <a:p>
            <a:fld id="{46149442-B4BB-C242-955B-9A865CE6083B}" type="datetimeFigureOut">
              <a:rPr lang="en-GB" smtClean="0"/>
              <a:t>18/06/2021</a:t>
            </a:fld>
            <a:endParaRPr lang="en-GB"/>
          </a:p>
        </p:txBody>
      </p:sp>
      <p:sp>
        <p:nvSpPr>
          <p:cNvPr id="6" name="Footer Placeholder 5">
            <a:extLst>
              <a:ext uri="{FF2B5EF4-FFF2-40B4-BE49-F238E27FC236}">
                <a16:creationId xmlns:a16="http://schemas.microsoft.com/office/drawing/2014/main" id="{2B61B7EC-8BEB-8D4F-9F32-1BC6F25660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D91BE6-F378-2140-941E-2B405127DC85}"/>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1828084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3E887-300B-3C43-A805-49BF6A5470C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2DC7DC6-C1B7-1448-9A33-4020EA7C31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33C60B1-504A-6E40-A558-D6E626BF06EC}"/>
              </a:ext>
            </a:extLst>
          </p:cNvPr>
          <p:cNvSpPr>
            <a:spLocks noGrp="1"/>
          </p:cNvSpPr>
          <p:nvPr>
            <p:ph type="dt" sz="half" idx="10"/>
          </p:nvPr>
        </p:nvSpPr>
        <p:spPr/>
        <p:txBody>
          <a:bodyPr/>
          <a:lstStyle/>
          <a:p>
            <a:fld id="{46149442-B4BB-C242-955B-9A865CE6083B}" type="datetimeFigureOut">
              <a:rPr lang="en-GB" smtClean="0"/>
              <a:t>18/06/2021</a:t>
            </a:fld>
            <a:endParaRPr lang="en-GB"/>
          </a:p>
        </p:txBody>
      </p:sp>
      <p:sp>
        <p:nvSpPr>
          <p:cNvPr id="5" name="Footer Placeholder 4">
            <a:extLst>
              <a:ext uri="{FF2B5EF4-FFF2-40B4-BE49-F238E27FC236}">
                <a16:creationId xmlns:a16="http://schemas.microsoft.com/office/drawing/2014/main" id="{C6CBB55A-4A3A-3A41-AA72-9EED2DE4BA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C629E1-4999-2941-8E9A-95FFA1ABA1E7}"/>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3967285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D87DA5-19F2-5741-A31D-CEC7F8B8204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C2EB463-4E5F-FB40-A715-609E8861324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099F49-5D56-3B4F-8FE5-E3233357F630}"/>
              </a:ext>
            </a:extLst>
          </p:cNvPr>
          <p:cNvSpPr>
            <a:spLocks noGrp="1"/>
          </p:cNvSpPr>
          <p:nvPr>
            <p:ph type="dt" sz="half" idx="10"/>
          </p:nvPr>
        </p:nvSpPr>
        <p:spPr/>
        <p:txBody>
          <a:bodyPr/>
          <a:lstStyle/>
          <a:p>
            <a:fld id="{46149442-B4BB-C242-955B-9A865CE6083B}" type="datetimeFigureOut">
              <a:rPr lang="en-GB" smtClean="0"/>
              <a:t>18/06/2021</a:t>
            </a:fld>
            <a:endParaRPr lang="en-GB"/>
          </a:p>
        </p:txBody>
      </p:sp>
      <p:sp>
        <p:nvSpPr>
          <p:cNvPr id="5" name="Footer Placeholder 4">
            <a:extLst>
              <a:ext uri="{FF2B5EF4-FFF2-40B4-BE49-F238E27FC236}">
                <a16:creationId xmlns:a16="http://schemas.microsoft.com/office/drawing/2014/main" id="{C82F4E09-2C6E-A143-B173-9B9CCB12D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D3F83-412D-4545-BF4A-0B052C7B411C}"/>
              </a:ext>
            </a:extLst>
          </p:cNvPr>
          <p:cNvSpPr>
            <a:spLocks noGrp="1"/>
          </p:cNvSpPr>
          <p:nvPr>
            <p:ph type="sldNum" sz="quarter" idx="12"/>
          </p:nvPr>
        </p:nvSpPr>
        <p:spPr/>
        <p:txBody>
          <a:bodyPr/>
          <a:lstStyle/>
          <a:p>
            <a:fld id="{CF89EBBA-8B48-364A-BB44-46646532176A}" type="slidenum">
              <a:rPr lang="en-GB" smtClean="0"/>
              <a:t>‹#›</a:t>
            </a:fld>
            <a:endParaRPr lang="en-GB"/>
          </a:p>
        </p:txBody>
      </p:sp>
    </p:spTree>
    <p:extLst>
      <p:ext uri="{BB962C8B-B14F-4D97-AF65-F5344CB8AC3E}">
        <p14:creationId xmlns:p14="http://schemas.microsoft.com/office/powerpoint/2010/main" val="2012543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ithout guides">
    <p:spTree>
      <p:nvGrpSpPr>
        <p:cNvPr id="1" name=""/>
        <p:cNvGrpSpPr/>
        <p:nvPr/>
      </p:nvGrpSpPr>
      <p:grpSpPr>
        <a:xfrm>
          <a:off x="0" y="0"/>
          <a:ext cx="0" cy="0"/>
          <a:chOff x="0" y="0"/>
          <a:chExt cx="0" cy="0"/>
        </a:xfrm>
      </p:grpSpPr>
      <p:sp>
        <p:nvSpPr>
          <p:cNvPr id="53" name="Text Placeholder 3">
            <a:extLst>
              <a:ext uri="{FF2B5EF4-FFF2-40B4-BE49-F238E27FC236}">
                <a16:creationId xmlns:a16="http://schemas.microsoft.com/office/drawing/2014/main" id="{275744E3-BF2B-7544-9F91-96201445AEAA}"/>
              </a:ext>
            </a:extLst>
          </p:cNvPr>
          <p:cNvSpPr>
            <a:spLocks noGrp="1"/>
          </p:cNvSpPr>
          <p:nvPr>
            <p:ph type="body" sz="quarter" idx="10" hasCustomPrompt="1"/>
          </p:nvPr>
        </p:nvSpPr>
        <p:spPr>
          <a:xfrm>
            <a:off x="127687" y="1170416"/>
            <a:ext cx="2793559" cy="1734444"/>
          </a:xfrm>
          <a:prstGeom prst="rect">
            <a:avLst/>
          </a:prstGeom>
          <a:solidFill>
            <a:schemeClr val="bg2"/>
          </a:solidFill>
        </p:spPr>
        <p:txBody>
          <a:bodyPr wrap="square" lIns="228589" tIns="228589" rIns="228589" bIns="228589">
            <a:noAutofit/>
          </a:bodyPr>
          <a:lstStyle>
            <a:lvl1pPr marL="0" marR="0" indent="0" algn="l" defTabSz="914208" rtl="0" eaLnBrk="1" fontAlgn="auto" latinLnBrk="0" hangingPunct="1">
              <a:lnSpc>
                <a:spcPct val="100000"/>
              </a:lnSpc>
              <a:spcBef>
                <a:spcPct val="20000"/>
              </a:spcBef>
              <a:spcAft>
                <a:spcPts val="0"/>
              </a:spcAft>
              <a:buClrTx/>
              <a:buSzTx/>
              <a:buFont typeface="Arial" pitchFamily="34" charset="0"/>
              <a:buNone/>
              <a:tabLst/>
              <a:defRPr sz="750">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marL="0" marR="0" lvl="0" indent="0" algn="l" defTabSz="914208" rtl="0" eaLnBrk="1" fontAlgn="auto" latinLnBrk="0" hangingPunct="1">
              <a:lnSpc>
                <a:spcPct val="100000"/>
              </a:lnSpc>
              <a:spcBef>
                <a:spcPct val="20000"/>
              </a:spcBef>
              <a:spcAft>
                <a:spcPts val="0"/>
              </a:spcAft>
              <a:buClrTx/>
              <a:buSzTx/>
              <a:buFont typeface="Arial" pitchFamily="34" charset="0"/>
              <a:buNone/>
              <a:tabLst/>
              <a:defRPr/>
            </a:pPr>
            <a:r>
              <a:rPr lang="en-US" dirty="0"/>
              <a:t>Introduction or Abstract</a:t>
            </a:r>
          </a:p>
        </p:txBody>
      </p:sp>
      <p:sp>
        <p:nvSpPr>
          <p:cNvPr id="54" name="Text Placeholder 5">
            <a:extLst>
              <a:ext uri="{FF2B5EF4-FFF2-40B4-BE49-F238E27FC236}">
                <a16:creationId xmlns:a16="http://schemas.microsoft.com/office/drawing/2014/main" id="{5C4D0E1C-B60A-2245-AF18-E755AC36B367}"/>
              </a:ext>
            </a:extLst>
          </p:cNvPr>
          <p:cNvSpPr>
            <a:spLocks noGrp="1"/>
          </p:cNvSpPr>
          <p:nvPr>
            <p:ph type="body" sz="quarter" idx="20" hasCustomPrompt="1"/>
          </p:nvPr>
        </p:nvSpPr>
        <p:spPr>
          <a:xfrm>
            <a:off x="132729" y="2906537"/>
            <a:ext cx="2791795" cy="265899"/>
          </a:xfrm>
          <a:prstGeom prst="rect">
            <a:avLst/>
          </a:prstGeom>
          <a:solidFill>
            <a:schemeClr val="accent6"/>
          </a:solidFill>
          <a:ln>
            <a:noFill/>
          </a:ln>
        </p:spPr>
        <p:txBody>
          <a:bodyPr wrap="square"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OBJECTIVES</a:t>
            </a:r>
          </a:p>
        </p:txBody>
      </p:sp>
      <p:sp>
        <p:nvSpPr>
          <p:cNvPr id="55" name="Text Placeholder 3">
            <a:extLst>
              <a:ext uri="{FF2B5EF4-FFF2-40B4-BE49-F238E27FC236}">
                <a16:creationId xmlns:a16="http://schemas.microsoft.com/office/drawing/2014/main" id="{065EC15A-D69E-B04E-9C47-44527B68361C}"/>
              </a:ext>
            </a:extLst>
          </p:cNvPr>
          <p:cNvSpPr>
            <a:spLocks noGrp="1"/>
          </p:cNvSpPr>
          <p:nvPr>
            <p:ph type="body" sz="quarter" idx="21" hasCustomPrompt="1"/>
          </p:nvPr>
        </p:nvSpPr>
        <p:spPr>
          <a:xfrm>
            <a:off x="3183378" y="1328850"/>
            <a:ext cx="2791354" cy="542883"/>
          </a:xfrm>
          <a:prstGeom prst="rect">
            <a:avLst/>
          </a:prstGeom>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56" name="Text Placeholder 5">
            <a:extLst>
              <a:ext uri="{FF2B5EF4-FFF2-40B4-BE49-F238E27FC236}">
                <a16:creationId xmlns:a16="http://schemas.microsoft.com/office/drawing/2014/main" id="{48803738-357C-5B4D-A5F9-B45BA15E9992}"/>
              </a:ext>
            </a:extLst>
          </p:cNvPr>
          <p:cNvSpPr>
            <a:spLocks noGrp="1"/>
          </p:cNvSpPr>
          <p:nvPr>
            <p:ph type="body" sz="quarter" idx="22" hasCustomPrompt="1"/>
          </p:nvPr>
        </p:nvSpPr>
        <p:spPr>
          <a:xfrm>
            <a:off x="3183379" y="1101586"/>
            <a:ext cx="2791354" cy="265899"/>
          </a:xfrm>
          <a:prstGeom prst="rect">
            <a:avLst/>
          </a:prstGeom>
          <a:solidFill>
            <a:schemeClr val="accent6"/>
          </a:solidFill>
          <a:ln>
            <a:noFill/>
          </a:ln>
        </p:spPr>
        <p:txBody>
          <a:bodyPr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MATERIALS &amp; METHODS</a:t>
            </a:r>
          </a:p>
        </p:txBody>
      </p:sp>
      <p:sp>
        <p:nvSpPr>
          <p:cNvPr id="57" name="Text Placeholder 3">
            <a:extLst>
              <a:ext uri="{FF2B5EF4-FFF2-40B4-BE49-F238E27FC236}">
                <a16:creationId xmlns:a16="http://schemas.microsoft.com/office/drawing/2014/main" id="{0588C9DD-F9F9-004E-8CFA-BF68D85D47D8}"/>
              </a:ext>
            </a:extLst>
          </p:cNvPr>
          <p:cNvSpPr>
            <a:spLocks noGrp="1"/>
          </p:cNvSpPr>
          <p:nvPr>
            <p:ph type="body" sz="quarter" idx="23" hasCustomPrompt="1"/>
          </p:nvPr>
        </p:nvSpPr>
        <p:spPr>
          <a:xfrm>
            <a:off x="6218151" y="1328850"/>
            <a:ext cx="2791354" cy="542883"/>
          </a:xfrm>
          <a:prstGeom prst="rect">
            <a:avLst/>
          </a:prstGeom>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58" name="Text Placeholder 5">
            <a:extLst>
              <a:ext uri="{FF2B5EF4-FFF2-40B4-BE49-F238E27FC236}">
                <a16:creationId xmlns:a16="http://schemas.microsoft.com/office/drawing/2014/main" id="{1C10A556-BFAA-EE48-B627-C2392BABFA1D}"/>
              </a:ext>
            </a:extLst>
          </p:cNvPr>
          <p:cNvSpPr>
            <a:spLocks noGrp="1"/>
          </p:cNvSpPr>
          <p:nvPr>
            <p:ph type="body" sz="quarter" idx="24" hasCustomPrompt="1"/>
          </p:nvPr>
        </p:nvSpPr>
        <p:spPr>
          <a:xfrm>
            <a:off x="6215946" y="1101586"/>
            <a:ext cx="2794000" cy="265899"/>
          </a:xfrm>
          <a:prstGeom prst="rect">
            <a:avLst/>
          </a:prstGeom>
          <a:solidFill>
            <a:schemeClr val="accent6"/>
          </a:solidFill>
          <a:ln>
            <a:noFill/>
          </a:ln>
        </p:spPr>
        <p:txBody>
          <a:bodyPr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RESULTS</a:t>
            </a:r>
          </a:p>
        </p:txBody>
      </p:sp>
      <p:sp>
        <p:nvSpPr>
          <p:cNvPr id="59" name="Text Placeholder 5">
            <a:extLst>
              <a:ext uri="{FF2B5EF4-FFF2-40B4-BE49-F238E27FC236}">
                <a16:creationId xmlns:a16="http://schemas.microsoft.com/office/drawing/2014/main" id="{A945E613-5DF0-BE4F-A6F2-B00EE354624D}"/>
              </a:ext>
            </a:extLst>
          </p:cNvPr>
          <p:cNvSpPr>
            <a:spLocks noGrp="1"/>
          </p:cNvSpPr>
          <p:nvPr>
            <p:ph type="body" sz="quarter" idx="25" hasCustomPrompt="1"/>
          </p:nvPr>
        </p:nvSpPr>
        <p:spPr>
          <a:xfrm>
            <a:off x="9275081" y="1101586"/>
            <a:ext cx="2790838" cy="265899"/>
          </a:xfrm>
          <a:prstGeom prst="rect">
            <a:avLst/>
          </a:prstGeom>
          <a:solidFill>
            <a:schemeClr val="accent6"/>
          </a:solidFill>
        </p:spPr>
        <p:txBody>
          <a:bodyPr wrap="square"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CONCLUSIONS</a:t>
            </a:r>
          </a:p>
        </p:txBody>
      </p:sp>
      <p:sp>
        <p:nvSpPr>
          <p:cNvPr id="61" name="Text Placeholder 3">
            <a:extLst>
              <a:ext uri="{FF2B5EF4-FFF2-40B4-BE49-F238E27FC236}">
                <a16:creationId xmlns:a16="http://schemas.microsoft.com/office/drawing/2014/main" id="{15A08E3A-CE4D-CC40-B6EC-F597A0B2572B}"/>
              </a:ext>
            </a:extLst>
          </p:cNvPr>
          <p:cNvSpPr>
            <a:spLocks noGrp="1"/>
          </p:cNvSpPr>
          <p:nvPr>
            <p:ph type="body" sz="quarter" idx="26" hasCustomPrompt="1"/>
          </p:nvPr>
        </p:nvSpPr>
        <p:spPr>
          <a:xfrm>
            <a:off x="9275081" y="1328850"/>
            <a:ext cx="2790838" cy="542883"/>
          </a:xfrm>
          <a:prstGeom prst="rect">
            <a:avLst/>
          </a:prstGeom>
          <a:ln>
            <a:noFill/>
          </a:ln>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2" name="Text Placeholder 5">
            <a:extLst>
              <a:ext uri="{FF2B5EF4-FFF2-40B4-BE49-F238E27FC236}">
                <a16:creationId xmlns:a16="http://schemas.microsoft.com/office/drawing/2014/main" id="{D57248E4-6912-864A-B7E2-60B47C1E7765}"/>
              </a:ext>
            </a:extLst>
          </p:cNvPr>
          <p:cNvSpPr>
            <a:spLocks noGrp="1"/>
          </p:cNvSpPr>
          <p:nvPr>
            <p:ph type="body" sz="quarter" idx="27" hasCustomPrompt="1"/>
          </p:nvPr>
        </p:nvSpPr>
        <p:spPr>
          <a:xfrm>
            <a:off x="9275081" y="2919084"/>
            <a:ext cx="2790838" cy="265899"/>
          </a:xfrm>
          <a:prstGeom prst="rect">
            <a:avLst/>
          </a:prstGeom>
          <a:solidFill>
            <a:schemeClr val="accent6"/>
          </a:solidFill>
          <a:ln>
            <a:noFill/>
          </a:ln>
        </p:spPr>
        <p:txBody>
          <a:bodyPr wrap="square"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REFERENCES</a:t>
            </a:r>
          </a:p>
        </p:txBody>
      </p:sp>
      <p:sp>
        <p:nvSpPr>
          <p:cNvPr id="63" name="Text Placeholder 3">
            <a:extLst>
              <a:ext uri="{FF2B5EF4-FFF2-40B4-BE49-F238E27FC236}">
                <a16:creationId xmlns:a16="http://schemas.microsoft.com/office/drawing/2014/main" id="{113494CA-BEEF-2142-84CC-03C3799D15D1}"/>
              </a:ext>
            </a:extLst>
          </p:cNvPr>
          <p:cNvSpPr>
            <a:spLocks noGrp="1"/>
          </p:cNvSpPr>
          <p:nvPr>
            <p:ph type="body" sz="quarter" idx="28" hasCustomPrompt="1"/>
          </p:nvPr>
        </p:nvSpPr>
        <p:spPr>
          <a:xfrm>
            <a:off x="9275081" y="3127375"/>
            <a:ext cx="2792236" cy="542883"/>
          </a:xfrm>
          <a:prstGeom prst="rect">
            <a:avLst/>
          </a:prstGeom>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4" name="Text Placeholder 5">
            <a:extLst>
              <a:ext uri="{FF2B5EF4-FFF2-40B4-BE49-F238E27FC236}">
                <a16:creationId xmlns:a16="http://schemas.microsoft.com/office/drawing/2014/main" id="{D4A0248B-A33F-1A45-A2B0-4E5CB2D6ED55}"/>
              </a:ext>
            </a:extLst>
          </p:cNvPr>
          <p:cNvSpPr>
            <a:spLocks noGrp="1"/>
          </p:cNvSpPr>
          <p:nvPr>
            <p:ph type="body" sz="quarter" idx="29" hasCustomPrompt="1"/>
          </p:nvPr>
        </p:nvSpPr>
        <p:spPr>
          <a:xfrm>
            <a:off x="9275081" y="5295472"/>
            <a:ext cx="2790838" cy="265899"/>
          </a:xfrm>
          <a:prstGeom prst="rect">
            <a:avLst/>
          </a:prstGeom>
          <a:solidFill>
            <a:schemeClr val="accent6"/>
          </a:solidFill>
          <a:ln>
            <a:noFill/>
          </a:ln>
        </p:spPr>
        <p:txBody>
          <a:bodyPr wrap="square" lIns="91436" tIns="91436" rIns="91436" bIns="91436" anchor="ctr" anchorCtr="0">
            <a:spAutoFit/>
          </a:bodyPr>
          <a:lstStyle>
            <a:lvl1pPr marL="0" indent="0" algn="l">
              <a:buNone/>
              <a:defRPr sz="583" b="1" u="none" baseline="0">
                <a:solidFill>
                  <a:schemeClr val="bg1"/>
                </a:solidFill>
                <a:latin typeface="Helvetica" pitchFamily="2" charset="0"/>
              </a:defRPr>
            </a:lvl1pPr>
          </a:lstStyle>
          <a:p>
            <a:pPr lvl="0"/>
            <a:r>
              <a:rPr lang="en-US" dirty="0"/>
              <a:t>(click to edit)  ACKNOWLEDGEMENTS or  CONTACT</a:t>
            </a:r>
          </a:p>
        </p:txBody>
      </p:sp>
      <p:sp>
        <p:nvSpPr>
          <p:cNvPr id="65" name="Text Placeholder 3">
            <a:extLst>
              <a:ext uri="{FF2B5EF4-FFF2-40B4-BE49-F238E27FC236}">
                <a16:creationId xmlns:a16="http://schemas.microsoft.com/office/drawing/2014/main" id="{AE27561D-6F58-C047-8D74-65F39B54C435}"/>
              </a:ext>
            </a:extLst>
          </p:cNvPr>
          <p:cNvSpPr>
            <a:spLocks noGrp="1"/>
          </p:cNvSpPr>
          <p:nvPr>
            <p:ph type="body" sz="quarter" idx="30" hasCustomPrompt="1"/>
          </p:nvPr>
        </p:nvSpPr>
        <p:spPr>
          <a:xfrm>
            <a:off x="9275081" y="5506968"/>
            <a:ext cx="2792236" cy="542883"/>
          </a:xfrm>
          <a:prstGeom prst="rect">
            <a:avLst/>
          </a:prstGeom>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6" name="Text Placeholder 3">
            <a:extLst>
              <a:ext uri="{FF2B5EF4-FFF2-40B4-BE49-F238E27FC236}">
                <a16:creationId xmlns:a16="http://schemas.microsoft.com/office/drawing/2014/main" id="{C6322132-0EB3-234D-8B9F-08C03DB79DC3}"/>
              </a:ext>
            </a:extLst>
          </p:cNvPr>
          <p:cNvSpPr>
            <a:spLocks noGrp="1"/>
          </p:cNvSpPr>
          <p:nvPr>
            <p:ph type="body" sz="quarter" idx="96" hasCustomPrompt="1"/>
          </p:nvPr>
        </p:nvSpPr>
        <p:spPr>
          <a:xfrm>
            <a:off x="127687" y="3114907"/>
            <a:ext cx="2793559" cy="542883"/>
          </a:xfrm>
          <a:prstGeom prst="rect">
            <a:avLst/>
          </a:prstGeom>
        </p:spPr>
        <p:txBody>
          <a:bodyPr wrap="square" lIns="228589" tIns="228589" rIns="228589" bIns="228589">
            <a:spAutoFit/>
          </a:bodyPr>
          <a:lstStyle>
            <a:lvl1pPr marL="0" indent="0">
              <a:buNone/>
              <a:defRPr sz="583">
                <a:solidFill>
                  <a:schemeClr val="tx2"/>
                </a:solidFill>
                <a:latin typeface="Helvetica" pitchFamily="2"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7" name="Text Placeholder 76">
            <a:extLst>
              <a:ext uri="{FF2B5EF4-FFF2-40B4-BE49-F238E27FC236}">
                <a16:creationId xmlns:a16="http://schemas.microsoft.com/office/drawing/2014/main" id="{C0ADB27F-158A-954D-BAAE-3AC755176675}"/>
              </a:ext>
            </a:extLst>
          </p:cNvPr>
          <p:cNvSpPr>
            <a:spLocks noGrp="1"/>
          </p:cNvSpPr>
          <p:nvPr>
            <p:ph type="body" sz="quarter" idx="150" hasCustomPrompt="1"/>
          </p:nvPr>
        </p:nvSpPr>
        <p:spPr>
          <a:xfrm>
            <a:off x="132731" y="800588"/>
            <a:ext cx="8997156" cy="173873"/>
          </a:xfrm>
          <a:prstGeom prst="rect">
            <a:avLst/>
          </a:prstGeom>
        </p:spPr>
        <p:txBody>
          <a:bodyPr anchor="t" anchorCtr="0">
            <a:normAutofit/>
          </a:bodyPr>
          <a:lstStyle>
            <a:lvl1pPr marL="0" indent="0" algn="l">
              <a:buFontTx/>
              <a:buNone/>
              <a:defRPr sz="750" b="0" i="0">
                <a:solidFill>
                  <a:schemeClr val="accent3">
                    <a:lumMod val="75000"/>
                  </a:schemeClr>
                </a:solidFill>
                <a:latin typeface="Helvetica Light" panose="020B0403020202020204" pitchFamily="34" charset="0"/>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68" name="Text Placeholder 76">
            <a:extLst>
              <a:ext uri="{FF2B5EF4-FFF2-40B4-BE49-F238E27FC236}">
                <a16:creationId xmlns:a16="http://schemas.microsoft.com/office/drawing/2014/main" id="{03BA4CCF-F304-DF4B-B232-C75BB53DED70}"/>
              </a:ext>
            </a:extLst>
          </p:cNvPr>
          <p:cNvSpPr>
            <a:spLocks noGrp="1"/>
          </p:cNvSpPr>
          <p:nvPr>
            <p:ph type="body" sz="quarter" idx="151" hasCustomPrompt="1"/>
          </p:nvPr>
        </p:nvSpPr>
        <p:spPr>
          <a:xfrm>
            <a:off x="132731" y="559639"/>
            <a:ext cx="8997157" cy="173873"/>
          </a:xfrm>
          <a:prstGeom prst="rect">
            <a:avLst/>
          </a:prstGeom>
        </p:spPr>
        <p:txBody>
          <a:bodyPr anchor="t" anchorCtr="0">
            <a:normAutofit/>
          </a:bodyPr>
          <a:lstStyle>
            <a:lvl1pPr marL="0" indent="0" algn="l">
              <a:buFontTx/>
              <a:buNone/>
              <a:defRPr sz="750" b="0" i="0">
                <a:solidFill>
                  <a:schemeClr val="accent3">
                    <a:lumMod val="75000"/>
                  </a:schemeClr>
                </a:solidFill>
                <a:latin typeface="Helvetica Light" panose="020B0403020202020204" pitchFamily="34" charset="0"/>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69" name="Text Placeholder 76">
            <a:extLst>
              <a:ext uri="{FF2B5EF4-FFF2-40B4-BE49-F238E27FC236}">
                <a16:creationId xmlns:a16="http://schemas.microsoft.com/office/drawing/2014/main" id="{03B38A69-9FDB-7D4F-9692-6D62AF120BF6}"/>
              </a:ext>
            </a:extLst>
          </p:cNvPr>
          <p:cNvSpPr>
            <a:spLocks noGrp="1"/>
          </p:cNvSpPr>
          <p:nvPr>
            <p:ph type="body" sz="quarter" idx="153" hasCustomPrompt="1"/>
          </p:nvPr>
        </p:nvSpPr>
        <p:spPr>
          <a:xfrm>
            <a:off x="132730" y="215179"/>
            <a:ext cx="8997158" cy="277384"/>
          </a:xfrm>
          <a:prstGeom prst="rect">
            <a:avLst/>
          </a:prstGeom>
        </p:spPr>
        <p:txBody>
          <a:bodyPr anchor="t" anchorCtr="0">
            <a:normAutofit/>
          </a:bodyPr>
          <a:lstStyle>
            <a:lvl1pPr marL="0" indent="0" algn="l">
              <a:buFontTx/>
              <a:buNone/>
              <a:defRPr sz="1833" b="1" i="0">
                <a:solidFill>
                  <a:schemeClr val="accent3">
                    <a:lumMod val="75000"/>
                  </a:schemeClr>
                </a:solidFill>
                <a:latin typeface="Helvetica Light" panose="020B0403020202020204" pitchFamily="34" charset="0"/>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661354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01B4AE-14D6-7D49-BF0B-CFE2914080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46292FD-AE3D-CE46-A7F6-A6C2E83589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66A246F-31C6-9649-905D-1A85BB1C74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149442-B4BB-C242-955B-9A865CE6083B}" type="datetimeFigureOut">
              <a:rPr lang="en-GB" smtClean="0"/>
              <a:t>18/06/2021</a:t>
            </a:fld>
            <a:endParaRPr lang="en-GB"/>
          </a:p>
        </p:txBody>
      </p:sp>
      <p:sp>
        <p:nvSpPr>
          <p:cNvPr id="5" name="Footer Placeholder 4">
            <a:extLst>
              <a:ext uri="{FF2B5EF4-FFF2-40B4-BE49-F238E27FC236}">
                <a16:creationId xmlns:a16="http://schemas.microsoft.com/office/drawing/2014/main" id="{3F7D5F07-07AF-C74E-9AED-F16E7C4D71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1B0BBF3-52B7-DF40-8256-DD5479F6F7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89EBBA-8B48-364A-BB44-46646532176A}" type="slidenum">
              <a:rPr lang="en-GB" smtClean="0"/>
              <a:t>‹#›</a:t>
            </a:fld>
            <a:endParaRPr lang="en-GB"/>
          </a:p>
        </p:txBody>
      </p:sp>
    </p:spTree>
    <p:extLst>
      <p:ext uri="{BB962C8B-B14F-4D97-AF65-F5344CB8AC3E}">
        <p14:creationId xmlns:p14="http://schemas.microsoft.com/office/powerpoint/2010/main" val="2856636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customXml" Target="../ink/ink4.xml"/><Relationship Id="rId18" Type="http://schemas.openxmlformats.org/officeDocument/2006/relationships/image" Target="../media/image11.png"/><Relationship Id="rId3" Type="http://schemas.openxmlformats.org/officeDocument/2006/relationships/image" Target="../media/image2.png"/><Relationship Id="rId21" Type="http://schemas.openxmlformats.org/officeDocument/2006/relationships/customXml" Target="../ink/ink8.xml"/><Relationship Id="rId7" Type="http://schemas.openxmlformats.org/officeDocument/2006/relationships/customXml" Target="../ink/ink1.xml"/><Relationship Id="rId12" Type="http://schemas.openxmlformats.org/officeDocument/2006/relationships/image" Target="../media/image8.png"/><Relationship Id="rId17" Type="http://schemas.openxmlformats.org/officeDocument/2006/relationships/customXml" Target="../ink/ink6.xml"/><Relationship Id="rId2" Type="http://schemas.openxmlformats.org/officeDocument/2006/relationships/notesSlide" Target="../notesSlides/notesSlide1.xml"/><Relationship Id="rId16" Type="http://schemas.openxmlformats.org/officeDocument/2006/relationships/image" Target="../media/image10.png"/><Relationship Id="rId20" Type="http://schemas.openxmlformats.org/officeDocument/2006/relationships/image" Target="../media/image12.png"/><Relationship Id="rId1" Type="http://schemas.openxmlformats.org/officeDocument/2006/relationships/slideLayout" Target="../slideLayouts/slideLayout12.xml"/><Relationship Id="rId6" Type="http://schemas.openxmlformats.org/officeDocument/2006/relationships/image" Target="../media/image5.jpeg"/><Relationship Id="rId11" Type="http://schemas.openxmlformats.org/officeDocument/2006/relationships/customXml" Target="../ink/ink3.xml"/><Relationship Id="rId5" Type="http://schemas.openxmlformats.org/officeDocument/2006/relationships/image" Target="../media/image4.jpeg"/><Relationship Id="rId15" Type="http://schemas.openxmlformats.org/officeDocument/2006/relationships/customXml" Target="../ink/ink5.xml"/><Relationship Id="rId10" Type="http://schemas.openxmlformats.org/officeDocument/2006/relationships/image" Target="../media/image7.png"/><Relationship Id="rId19" Type="http://schemas.openxmlformats.org/officeDocument/2006/relationships/customXml" Target="../ink/ink7.xml"/><Relationship Id="rId4" Type="http://schemas.openxmlformats.org/officeDocument/2006/relationships/image" Target="../media/image3.jpeg"/><Relationship Id="rId9" Type="http://schemas.openxmlformats.org/officeDocument/2006/relationships/customXml" Target="../ink/ink2.xml"/><Relationship Id="rId14" Type="http://schemas.openxmlformats.org/officeDocument/2006/relationships/image" Target="../media/image9.png"/><Relationship Id="rId22" Type="http://schemas.openxmlformats.org/officeDocument/2006/relationships/image" Target="../media/image1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93D39-B28A-F144-91DB-47B32F7763F0}"/>
              </a:ext>
            </a:extLst>
          </p:cNvPr>
          <p:cNvSpPr>
            <a:spLocks noGrp="1"/>
          </p:cNvSpPr>
          <p:nvPr>
            <p:ph type="ctrTitle"/>
          </p:nvPr>
        </p:nvSpPr>
        <p:spPr>
          <a:xfrm>
            <a:off x="5297762" y="640080"/>
            <a:ext cx="6251110" cy="3566160"/>
          </a:xfrm>
        </p:spPr>
        <p:txBody>
          <a:bodyPr anchor="b">
            <a:normAutofit/>
          </a:bodyPr>
          <a:lstStyle/>
          <a:p>
            <a:pPr algn="l"/>
            <a:r>
              <a:rPr lang="en-GB" sz="2600" dirty="0"/>
              <a:t>UWTSD </a:t>
            </a:r>
            <a:br>
              <a:rPr lang="en-GB" sz="2600" dirty="0"/>
            </a:br>
            <a:r>
              <a:rPr lang="en-GB" sz="2600" dirty="0"/>
              <a:t>Certificate for Higher Education Skills for the Workplace (Health and Social Care)</a:t>
            </a:r>
            <a:br>
              <a:rPr lang="en-GB" sz="2600" dirty="0"/>
            </a:br>
            <a:br>
              <a:rPr lang="en-GB" sz="2600" dirty="0"/>
            </a:br>
            <a:r>
              <a:rPr lang="en-GB" sz="2600" dirty="0"/>
              <a:t>Module: Psychology for Health and Social Care BMHP4003_BIRM</a:t>
            </a:r>
            <a:br>
              <a:rPr lang="en-GB" sz="2600" dirty="0"/>
            </a:br>
            <a:br>
              <a:rPr lang="en-GB" sz="2600" dirty="0"/>
            </a:br>
            <a:r>
              <a:rPr lang="en-GB" sz="2600" dirty="0"/>
              <a:t>Academic Poster with Annotated Bibliography</a:t>
            </a:r>
          </a:p>
        </p:txBody>
      </p:sp>
      <p:sp>
        <p:nvSpPr>
          <p:cNvPr id="3" name="Subtitle 2">
            <a:extLst>
              <a:ext uri="{FF2B5EF4-FFF2-40B4-BE49-F238E27FC236}">
                <a16:creationId xmlns:a16="http://schemas.microsoft.com/office/drawing/2014/main" id="{F0DD1416-5366-9342-91E0-4C77F736FC92}"/>
              </a:ext>
            </a:extLst>
          </p:cNvPr>
          <p:cNvSpPr>
            <a:spLocks noGrp="1"/>
          </p:cNvSpPr>
          <p:nvPr>
            <p:ph type="subTitle" idx="1"/>
          </p:nvPr>
        </p:nvSpPr>
        <p:spPr>
          <a:xfrm>
            <a:off x="5297760" y="4636008"/>
            <a:ext cx="6251111" cy="1572768"/>
          </a:xfrm>
        </p:spPr>
        <p:txBody>
          <a:bodyPr>
            <a:normAutofit/>
          </a:bodyPr>
          <a:lstStyle/>
          <a:p>
            <a:pPr algn="l"/>
            <a:r>
              <a:rPr lang="en-GB" dirty="0"/>
              <a:t>Lecturer: Rebecca Kavanagh</a:t>
            </a:r>
          </a:p>
          <a:p>
            <a:pPr algn="l"/>
            <a:r>
              <a:rPr lang="en-GB" dirty="0"/>
              <a:t>Student Name: </a:t>
            </a:r>
            <a:r>
              <a:rPr lang="en-GB" dirty="0" err="1"/>
              <a:t>Albena</a:t>
            </a:r>
            <a:r>
              <a:rPr lang="en-GB" dirty="0"/>
              <a:t> </a:t>
            </a:r>
            <a:r>
              <a:rPr lang="en-GB" dirty="0" err="1"/>
              <a:t>Bareva</a:t>
            </a:r>
            <a:endParaRPr lang="en-GB" dirty="0"/>
          </a:p>
          <a:p>
            <a:pPr algn="l"/>
            <a:r>
              <a:rPr lang="en-GB" dirty="0"/>
              <a:t>Student ID: 2007102</a:t>
            </a:r>
          </a:p>
        </p:txBody>
      </p:sp>
      <p:pic>
        <p:nvPicPr>
          <p:cNvPr id="5" name="Picture 4">
            <a:extLst>
              <a:ext uri="{FF2B5EF4-FFF2-40B4-BE49-F238E27FC236}">
                <a16:creationId xmlns:a16="http://schemas.microsoft.com/office/drawing/2014/main" id="{42659332-A823-4971-8062-A495733F8A6C}"/>
              </a:ext>
            </a:extLst>
          </p:cNvPr>
          <p:cNvPicPr>
            <a:picLocks noChangeAspect="1"/>
          </p:cNvPicPr>
          <p:nvPr/>
        </p:nvPicPr>
        <p:blipFill rotWithShape="1">
          <a:blip r:embed="rId2"/>
          <a:srcRect l="31702" r="300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8891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3EAE5FA7-7E62-3E44-B050-186865D6FC9F}"/>
              </a:ext>
            </a:extLst>
          </p:cNvPr>
          <p:cNvSpPr>
            <a:spLocks noGrp="1"/>
          </p:cNvSpPr>
          <p:nvPr>
            <p:ph type="body" sz="quarter" idx="10"/>
          </p:nvPr>
        </p:nvSpPr>
        <p:spPr>
          <a:xfrm>
            <a:off x="102586" y="1057448"/>
            <a:ext cx="3029851" cy="1875754"/>
          </a:xfrm>
        </p:spPr>
        <p:txBody>
          <a:bodyPr/>
          <a:lstStyle/>
          <a:p>
            <a:r>
              <a:rPr lang="en-GB" sz="1000" b="1" dirty="0"/>
              <a:t>Introduction</a:t>
            </a:r>
          </a:p>
          <a:p>
            <a:endParaRPr lang="en-GB" dirty="0"/>
          </a:p>
          <a:p>
            <a:pPr marL="119043" indent="-119043">
              <a:buFont typeface="Arial" panose="020B0604020202020204" pitchFamily="34" charset="0"/>
              <a:buChar char="•"/>
            </a:pPr>
            <a:r>
              <a:rPr lang="en-GB" dirty="0"/>
              <a:t>Lifespan development defined as analysis of human growth from conception to demise.</a:t>
            </a:r>
          </a:p>
          <a:p>
            <a:pPr marL="119043" indent="-119043">
              <a:buFont typeface="Arial" panose="020B0604020202020204" pitchFamily="34" charset="0"/>
              <a:buChar char="•"/>
            </a:pPr>
            <a:r>
              <a:rPr lang="en-GB" dirty="0"/>
              <a:t>Based in the field of psychology.</a:t>
            </a:r>
          </a:p>
          <a:p>
            <a:pPr marL="119043" indent="-119043">
              <a:buFont typeface="Arial" panose="020B0604020202020204" pitchFamily="34" charset="0"/>
              <a:buChar char="•"/>
            </a:pPr>
            <a:r>
              <a:rPr lang="en-GB" dirty="0"/>
              <a:t>Lifespan development categorised as a lifelong process / progression.</a:t>
            </a:r>
          </a:p>
          <a:p>
            <a:pPr marL="119043" indent="-119043">
              <a:buFont typeface="Arial" panose="020B0604020202020204" pitchFamily="34" charset="0"/>
              <a:buChar char="•"/>
            </a:pPr>
            <a:r>
              <a:rPr lang="en-GB" dirty="0"/>
              <a:t>Studied across cognitive, psychosocial and physical development.</a:t>
            </a:r>
          </a:p>
          <a:p>
            <a:pPr marL="119043" indent="-119043">
              <a:buFont typeface="Arial" panose="020B0604020202020204" pitchFamily="34" charset="0"/>
              <a:buChar char="•"/>
            </a:pPr>
            <a:r>
              <a:rPr lang="en-GB" dirty="0"/>
              <a:t>Theories explored in this poster include Erikson Psychological stages theory and Freud’s Psychosexual theory of development.</a:t>
            </a:r>
          </a:p>
        </p:txBody>
      </p:sp>
      <p:sp>
        <p:nvSpPr>
          <p:cNvPr id="19" name="Text Placeholder 18">
            <a:extLst>
              <a:ext uri="{FF2B5EF4-FFF2-40B4-BE49-F238E27FC236}">
                <a16:creationId xmlns:a16="http://schemas.microsoft.com/office/drawing/2014/main" id="{73965EC4-1CD4-184B-BF16-422305F16F5B}"/>
              </a:ext>
            </a:extLst>
          </p:cNvPr>
          <p:cNvSpPr>
            <a:spLocks noGrp="1"/>
          </p:cNvSpPr>
          <p:nvPr>
            <p:ph type="body" sz="quarter" idx="20"/>
          </p:nvPr>
        </p:nvSpPr>
        <p:spPr>
          <a:xfrm>
            <a:off x="216455" y="3062615"/>
            <a:ext cx="2915982" cy="416068"/>
          </a:xfrm>
        </p:spPr>
        <p:txBody>
          <a:bodyPr/>
          <a:lstStyle/>
          <a:p>
            <a:r>
              <a:rPr lang="en-GB" sz="833" dirty="0"/>
              <a:t>Erikson Psychological Stages of Development</a:t>
            </a:r>
          </a:p>
        </p:txBody>
      </p:sp>
      <p:sp>
        <p:nvSpPr>
          <p:cNvPr id="20" name="Text Placeholder 19">
            <a:extLst>
              <a:ext uri="{FF2B5EF4-FFF2-40B4-BE49-F238E27FC236}">
                <a16:creationId xmlns:a16="http://schemas.microsoft.com/office/drawing/2014/main" id="{2C744C65-A13E-5A45-BE6C-8110DECA45D5}"/>
              </a:ext>
            </a:extLst>
          </p:cNvPr>
          <p:cNvSpPr>
            <a:spLocks noGrp="1"/>
          </p:cNvSpPr>
          <p:nvPr>
            <p:ph type="body" sz="quarter" idx="21"/>
          </p:nvPr>
        </p:nvSpPr>
        <p:spPr>
          <a:xfrm>
            <a:off x="3431543" y="1377394"/>
            <a:ext cx="2386062" cy="1213643"/>
          </a:xfrm>
        </p:spPr>
        <p:txBody>
          <a:bodyPr/>
          <a:lstStyle/>
          <a:p>
            <a:pPr marL="119043" indent="-119043">
              <a:buFont typeface="Arial" panose="020B0604020202020204" pitchFamily="34" charset="0"/>
              <a:buChar char="•"/>
            </a:pPr>
            <a:r>
              <a:rPr lang="en-GB" sz="750" dirty="0">
                <a:solidFill>
                  <a:schemeClr val="tx1"/>
                </a:solidFill>
              </a:rPr>
              <a:t>Personality development only throughout the early childhood of a person </a:t>
            </a:r>
          </a:p>
          <a:p>
            <a:pPr marL="119043" indent="-119043">
              <a:buFont typeface="Arial" panose="020B0604020202020204" pitchFamily="34" charset="0"/>
              <a:buChar char="•"/>
            </a:pPr>
            <a:r>
              <a:rPr lang="en-GB" sz="750" dirty="0">
                <a:solidFill>
                  <a:schemeClr val="tx1"/>
                </a:solidFill>
              </a:rPr>
              <a:t>Childhood experiences to shape personalities and adult behaviours later on</a:t>
            </a:r>
          </a:p>
        </p:txBody>
      </p:sp>
      <p:sp>
        <p:nvSpPr>
          <p:cNvPr id="21" name="Text Placeholder 20">
            <a:extLst>
              <a:ext uri="{FF2B5EF4-FFF2-40B4-BE49-F238E27FC236}">
                <a16:creationId xmlns:a16="http://schemas.microsoft.com/office/drawing/2014/main" id="{52F81F98-21B1-BF4C-A78C-74E06DC93195}"/>
              </a:ext>
            </a:extLst>
          </p:cNvPr>
          <p:cNvSpPr>
            <a:spLocks noGrp="1"/>
          </p:cNvSpPr>
          <p:nvPr>
            <p:ph type="body" sz="quarter" idx="22"/>
          </p:nvPr>
        </p:nvSpPr>
        <p:spPr>
          <a:xfrm>
            <a:off x="3569376" y="1045946"/>
            <a:ext cx="2206156" cy="416068"/>
          </a:xfrm>
        </p:spPr>
        <p:txBody>
          <a:bodyPr/>
          <a:lstStyle/>
          <a:p>
            <a:r>
              <a:rPr lang="en-GB" sz="833" dirty="0"/>
              <a:t>Freud’s Psychosexual Theory of Development</a:t>
            </a:r>
          </a:p>
        </p:txBody>
      </p:sp>
      <p:sp>
        <p:nvSpPr>
          <p:cNvPr id="22" name="Text Placeholder 21">
            <a:extLst>
              <a:ext uri="{FF2B5EF4-FFF2-40B4-BE49-F238E27FC236}">
                <a16:creationId xmlns:a16="http://schemas.microsoft.com/office/drawing/2014/main" id="{95B0C2CC-3986-6749-B018-299E5189418D}"/>
              </a:ext>
            </a:extLst>
          </p:cNvPr>
          <p:cNvSpPr>
            <a:spLocks noGrp="1"/>
          </p:cNvSpPr>
          <p:nvPr>
            <p:ph type="body" sz="quarter" idx="23"/>
          </p:nvPr>
        </p:nvSpPr>
        <p:spPr>
          <a:xfrm>
            <a:off x="6012117" y="2659376"/>
            <a:ext cx="3278540" cy="4244377"/>
          </a:xfrm>
        </p:spPr>
        <p:txBody>
          <a:bodyPr/>
          <a:lstStyle/>
          <a:p>
            <a:pPr marL="119043" indent="-119043">
              <a:lnSpc>
                <a:spcPct val="100000"/>
              </a:lnSpc>
              <a:buFont typeface="Arial" panose="020B0604020202020204" pitchFamily="34" charset="0"/>
              <a:buChar char="•"/>
            </a:pPr>
            <a:r>
              <a:rPr lang="en-GB" sz="750" dirty="0">
                <a:solidFill>
                  <a:schemeClr val="tx1"/>
                </a:solidFill>
              </a:rPr>
              <a:t>Erikson used Freud’s developmental stage theory as a fundamental for his own later on.</a:t>
            </a:r>
          </a:p>
          <a:p>
            <a:pPr marL="119043" indent="-119043">
              <a:lnSpc>
                <a:spcPct val="100000"/>
              </a:lnSpc>
              <a:buFont typeface="Arial" panose="020B0604020202020204" pitchFamily="34" charset="0"/>
              <a:buChar char="•"/>
            </a:pPr>
            <a:r>
              <a:rPr lang="en-GB" sz="750" dirty="0">
                <a:solidFill>
                  <a:schemeClr val="tx1"/>
                </a:solidFill>
              </a:rPr>
              <a:t>Freud focuses on the idea that children explore romantic relationships in early childhood.</a:t>
            </a:r>
          </a:p>
          <a:p>
            <a:pPr marL="119043" indent="-119043">
              <a:lnSpc>
                <a:spcPct val="100000"/>
              </a:lnSpc>
              <a:buFont typeface="Arial" panose="020B0604020202020204" pitchFamily="34" charset="0"/>
              <a:buChar char="•"/>
            </a:pPr>
            <a:r>
              <a:rPr lang="en-GB" sz="750" dirty="0">
                <a:solidFill>
                  <a:schemeClr val="tx1"/>
                </a:solidFill>
              </a:rPr>
              <a:t>Erikson argues that children develop identity and sense of self in their early childhood.</a:t>
            </a:r>
          </a:p>
          <a:p>
            <a:pPr marL="119043" indent="-119043">
              <a:lnSpc>
                <a:spcPct val="100000"/>
              </a:lnSpc>
              <a:buFont typeface="Arial" panose="020B0604020202020204" pitchFamily="34" charset="0"/>
              <a:buChar char="•"/>
            </a:pPr>
            <a:r>
              <a:rPr lang="en-GB" sz="750" dirty="0">
                <a:solidFill>
                  <a:schemeClr val="tx1"/>
                </a:solidFill>
              </a:rPr>
              <a:t>Freud proposed that development strives to create a sense of balance in all areas of life.</a:t>
            </a:r>
          </a:p>
          <a:p>
            <a:pPr marL="119043" indent="-119043">
              <a:lnSpc>
                <a:spcPct val="100000"/>
              </a:lnSpc>
              <a:buFont typeface="Arial" panose="020B0604020202020204" pitchFamily="34" charset="0"/>
              <a:buChar char="•"/>
            </a:pPr>
            <a:r>
              <a:rPr lang="en-GB" sz="750" dirty="0">
                <a:solidFill>
                  <a:schemeClr val="tx1"/>
                </a:solidFill>
              </a:rPr>
              <a:t>Freud believed that children who successfully complete earlier stages become caring and well-adjusted adults.</a:t>
            </a:r>
          </a:p>
          <a:p>
            <a:pPr marL="119043" indent="-119043">
              <a:lnSpc>
                <a:spcPct val="100000"/>
              </a:lnSpc>
              <a:buFont typeface="Arial" panose="020B0604020202020204" pitchFamily="34" charset="0"/>
              <a:buChar char="•"/>
            </a:pPr>
            <a:r>
              <a:rPr lang="en-GB" sz="750" dirty="0">
                <a:solidFill>
                  <a:schemeClr val="tx1"/>
                </a:solidFill>
              </a:rPr>
              <a:t>Eriksson did not see lifespan development as a discontinuous process like Freud. </a:t>
            </a:r>
          </a:p>
          <a:p>
            <a:pPr marL="119043" indent="-119043">
              <a:lnSpc>
                <a:spcPct val="100000"/>
              </a:lnSpc>
              <a:buFont typeface="Arial" panose="020B0604020202020204" pitchFamily="34" charset="0"/>
              <a:buChar char="•"/>
            </a:pPr>
            <a:r>
              <a:rPr lang="en-GB" sz="750" dirty="0">
                <a:solidFill>
                  <a:schemeClr val="tx1"/>
                </a:solidFill>
              </a:rPr>
              <a:t>Erikson believed that roles, identities, and teen years can be explored from early childhood to the teenage two young adult stages and even in the stages of maturity.</a:t>
            </a:r>
          </a:p>
          <a:p>
            <a:pPr marL="119043" indent="-119043">
              <a:lnSpc>
                <a:spcPct val="100000"/>
              </a:lnSpc>
              <a:buFont typeface="Arial" panose="020B0604020202020204" pitchFamily="34" charset="0"/>
              <a:buChar char="•"/>
            </a:pPr>
            <a:r>
              <a:rPr lang="en-GB" sz="750" dirty="0">
                <a:solidFill>
                  <a:schemeClr val="tx1"/>
                </a:solidFill>
              </a:rPr>
              <a:t>Erikson emphasised on adaptive abilities of the ego identity while Freud focused on the unconscious mind.</a:t>
            </a:r>
          </a:p>
          <a:p>
            <a:pPr marL="119043" indent="-119043">
              <a:lnSpc>
                <a:spcPct val="100000"/>
              </a:lnSpc>
              <a:buFont typeface="Arial" panose="020B0604020202020204" pitchFamily="34" charset="0"/>
              <a:buChar char="•"/>
            </a:pPr>
            <a:r>
              <a:rPr lang="en-GB" sz="750" dirty="0">
                <a:solidFill>
                  <a:schemeClr val="tx1"/>
                </a:solidFill>
              </a:rPr>
              <a:t>Freud prioritise the sexual level of development in people while Erikson focused on the social level of development.</a:t>
            </a:r>
          </a:p>
          <a:p>
            <a:pPr marL="119043" indent="-119043">
              <a:lnSpc>
                <a:spcPct val="100000"/>
              </a:lnSpc>
              <a:buFont typeface="Arial" panose="020B0604020202020204" pitchFamily="34" charset="0"/>
              <a:buChar char="•"/>
            </a:pPr>
            <a:r>
              <a:rPr lang="en-GB" sz="750" dirty="0">
                <a:solidFill>
                  <a:schemeClr val="tx1"/>
                </a:solidFill>
              </a:rPr>
              <a:t>The behavioural and directional patterns are set in early childhood for Freud, while Erikson argued that is a much more important type of development takes place after six years of life in people.</a:t>
            </a:r>
          </a:p>
        </p:txBody>
      </p:sp>
      <p:sp>
        <p:nvSpPr>
          <p:cNvPr id="23" name="Text Placeholder 22">
            <a:extLst>
              <a:ext uri="{FF2B5EF4-FFF2-40B4-BE49-F238E27FC236}">
                <a16:creationId xmlns:a16="http://schemas.microsoft.com/office/drawing/2014/main" id="{58011A08-BF4B-ED43-8BA9-2AFAAF46EA6E}"/>
              </a:ext>
            </a:extLst>
          </p:cNvPr>
          <p:cNvSpPr>
            <a:spLocks noGrp="1"/>
          </p:cNvSpPr>
          <p:nvPr>
            <p:ph type="body" sz="quarter" idx="24"/>
          </p:nvPr>
        </p:nvSpPr>
        <p:spPr>
          <a:xfrm>
            <a:off x="6254544" y="900361"/>
            <a:ext cx="2697050" cy="531419"/>
          </a:xfrm>
        </p:spPr>
        <p:txBody>
          <a:bodyPr/>
          <a:lstStyle/>
          <a:p>
            <a:r>
              <a:rPr lang="en-GB" sz="833" dirty="0"/>
              <a:t>Comparison Between Psychological and Psychosexual Theories of Development</a:t>
            </a:r>
          </a:p>
        </p:txBody>
      </p:sp>
      <p:sp>
        <p:nvSpPr>
          <p:cNvPr id="24" name="Text Placeholder 23">
            <a:extLst>
              <a:ext uri="{FF2B5EF4-FFF2-40B4-BE49-F238E27FC236}">
                <a16:creationId xmlns:a16="http://schemas.microsoft.com/office/drawing/2014/main" id="{DFC72B91-DFA7-E44C-BF3B-A632F0820D15}"/>
              </a:ext>
            </a:extLst>
          </p:cNvPr>
          <p:cNvSpPr>
            <a:spLocks noGrp="1"/>
          </p:cNvSpPr>
          <p:nvPr>
            <p:ph type="body" sz="quarter" idx="25"/>
          </p:nvPr>
        </p:nvSpPr>
        <p:spPr>
          <a:xfrm>
            <a:off x="9388902" y="1007947"/>
            <a:ext cx="2355422" cy="358384"/>
          </a:xfrm>
        </p:spPr>
        <p:txBody>
          <a:bodyPr/>
          <a:lstStyle/>
          <a:p>
            <a:r>
              <a:rPr lang="en-GB" sz="833" dirty="0"/>
              <a:t>Recommendations</a:t>
            </a:r>
          </a:p>
        </p:txBody>
      </p:sp>
      <p:sp>
        <p:nvSpPr>
          <p:cNvPr id="25" name="Text Placeholder 24">
            <a:extLst>
              <a:ext uri="{FF2B5EF4-FFF2-40B4-BE49-F238E27FC236}">
                <a16:creationId xmlns:a16="http://schemas.microsoft.com/office/drawing/2014/main" id="{8482B995-D170-7645-8876-5B82A062EAFD}"/>
              </a:ext>
            </a:extLst>
          </p:cNvPr>
          <p:cNvSpPr>
            <a:spLocks noGrp="1"/>
          </p:cNvSpPr>
          <p:nvPr>
            <p:ph type="body" sz="quarter" idx="26"/>
          </p:nvPr>
        </p:nvSpPr>
        <p:spPr>
          <a:xfrm>
            <a:off x="9199028" y="1269001"/>
            <a:ext cx="2697050" cy="2429361"/>
          </a:xfrm>
        </p:spPr>
        <p:txBody>
          <a:bodyPr/>
          <a:lstStyle/>
          <a:p>
            <a:pPr marL="119043" indent="-119043">
              <a:buFont typeface="Arial" panose="020B0604020202020204" pitchFamily="34" charset="0"/>
              <a:buChar char="•"/>
            </a:pPr>
            <a:r>
              <a:rPr lang="en-GB" sz="750" dirty="0">
                <a:solidFill>
                  <a:schemeClr val="tx1"/>
                </a:solidFill>
              </a:rPr>
              <a:t>Catering for individuals after they reach the eight stage of their lifespan development.</a:t>
            </a:r>
          </a:p>
          <a:p>
            <a:pPr marL="119043" indent="-119043">
              <a:buFont typeface="Arial" panose="020B0604020202020204" pitchFamily="34" charset="0"/>
              <a:buChar char="•"/>
            </a:pPr>
            <a:r>
              <a:rPr lang="en-GB" sz="750" dirty="0">
                <a:solidFill>
                  <a:schemeClr val="tx1"/>
                </a:solidFill>
              </a:rPr>
              <a:t>The eight stage labelled as integrity versus despair for individuals who enter their retirement year.</a:t>
            </a:r>
          </a:p>
          <a:p>
            <a:pPr marL="119043" indent="-119043">
              <a:buFont typeface="Arial" panose="020B0604020202020204" pitchFamily="34" charset="0"/>
              <a:buChar char="•"/>
            </a:pPr>
            <a:r>
              <a:rPr lang="en-GB" sz="750" dirty="0">
                <a:solidFill>
                  <a:schemeClr val="tx1"/>
                </a:solidFill>
              </a:rPr>
              <a:t>Opportunity for individuals to reflect on their life which should be taken into account by staff members.</a:t>
            </a:r>
          </a:p>
          <a:p>
            <a:pPr marL="119043" indent="-119043">
              <a:buFont typeface="Arial" panose="020B0604020202020204" pitchFamily="34" charset="0"/>
              <a:buChar char="•"/>
            </a:pPr>
            <a:r>
              <a:rPr lang="en-GB" sz="750" dirty="0">
                <a:solidFill>
                  <a:schemeClr val="tx1"/>
                </a:solidFill>
              </a:rPr>
              <a:t>Proposition for staff members and institutions to include older adults into volunteering activities to boost their productivity.</a:t>
            </a:r>
          </a:p>
          <a:p>
            <a:pPr marL="119043" indent="-119043">
              <a:buFont typeface="Arial" panose="020B0604020202020204" pitchFamily="34" charset="0"/>
              <a:buChar char="•"/>
            </a:pPr>
            <a:endParaRPr lang="en-GB" sz="750" dirty="0">
              <a:solidFill>
                <a:schemeClr val="tx1"/>
              </a:solidFill>
            </a:endParaRPr>
          </a:p>
        </p:txBody>
      </p:sp>
      <p:sp>
        <p:nvSpPr>
          <p:cNvPr id="26" name="Text Placeholder 25">
            <a:extLst>
              <a:ext uri="{FF2B5EF4-FFF2-40B4-BE49-F238E27FC236}">
                <a16:creationId xmlns:a16="http://schemas.microsoft.com/office/drawing/2014/main" id="{111ECEFB-BAAA-6844-8C41-F618019C427C}"/>
              </a:ext>
            </a:extLst>
          </p:cNvPr>
          <p:cNvSpPr>
            <a:spLocks noGrp="1"/>
          </p:cNvSpPr>
          <p:nvPr>
            <p:ph type="body" sz="quarter" idx="27"/>
          </p:nvPr>
        </p:nvSpPr>
        <p:spPr>
          <a:xfrm>
            <a:off x="9500464" y="4432772"/>
            <a:ext cx="2093129" cy="300715"/>
          </a:xfrm>
        </p:spPr>
        <p:txBody>
          <a:bodyPr/>
          <a:lstStyle/>
          <a:p>
            <a:r>
              <a:rPr lang="en-GB" sz="833" dirty="0"/>
              <a:t>Conclusion</a:t>
            </a:r>
          </a:p>
        </p:txBody>
      </p:sp>
      <p:sp>
        <p:nvSpPr>
          <p:cNvPr id="27" name="Text Placeholder 26">
            <a:extLst>
              <a:ext uri="{FF2B5EF4-FFF2-40B4-BE49-F238E27FC236}">
                <a16:creationId xmlns:a16="http://schemas.microsoft.com/office/drawing/2014/main" id="{D4BE3C08-017A-BF40-92DC-2F7F197BB2C0}"/>
              </a:ext>
            </a:extLst>
          </p:cNvPr>
          <p:cNvSpPr>
            <a:spLocks noGrp="1"/>
          </p:cNvSpPr>
          <p:nvPr>
            <p:ph type="body" sz="quarter" idx="28"/>
          </p:nvPr>
        </p:nvSpPr>
        <p:spPr>
          <a:xfrm>
            <a:off x="9388902" y="4781565"/>
            <a:ext cx="2697050" cy="1861257"/>
          </a:xfrm>
        </p:spPr>
        <p:txBody>
          <a:bodyPr/>
          <a:lstStyle/>
          <a:p>
            <a:pPr marL="95235" indent="-95235">
              <a:buFont typeface="Arial" panose="020B0604020202020204" pitchFamily="34" charset="0"/>
              <a:buChar char="•"/>
            </a:pPr>
            <a:r>
              <a:rPr lang="en-GB" sz="750" dirty="0">
                <a:solidFill>
                  <a:schemeClr val="tx1"/>
                </a:solidFill>
              </a:rPr>
              <a:t>Lifespan development analyses human growth from conception until death.</a:t>
            </a:r>
          </a:p>
          <a:p>
            <a:pPr marL="95235" indent="-95235">
              <a:buFont typeface="Arial" panose="020B0604020202020204" pitchFamily="34" charset="0"/>
              <a:buChar char="•"/>
            </a:pPr>
            <a:r>
              <a:rPr lang="en-GB" sz="750" dirty="0">
                <a:solidFill>
                  <a:schemeClr val="tx1"/>
                </a:solidFill>
              </a:rPr>
              <a:t>Numerous theories have been developed by individuals such as Freud and Erikson. </a:t>
            </a:r>
          </a:p>
          <a:p>
            <a:pPr marL="95235" indent="-95235">
              <a:buFont typeface="Arial" panose="020B0604020202020204" pitchFamily="34" charset="0"/>
              <a:buChar char="•"/>
            </a:pPr>
            <a:r>
              <a:rPr lang="en-GB" sz="750" dirty="0">
                <a:solidFill>
                  <a:schemeClr val="tx1"/>
                </a:solidFill>
              </a:rPr>
              <a:t>Individuals went through their retirement years should be motivated to do your volunteering work in northern not to enter the despair stage in their life.</a:t>
            </a:r>
          </a:p>
        </p:txBody>
      </p:sp>
      <p:sp>
        <p:nvSpPr>
          <p:cNvPr id="30" name="Text Placeholder 29">
            <a:extLst>
              <a:ext uri="{FF2B5EF4-FFF2-40B4-BE49-F238E27FC236}">
                <a16:creationId xmlns:a16="http://schemas.microsoft.com/office/drawing/2014/main" id="{C90D68F8-CAE6-ED47-BA06-C556897E8BC9}"/>
              </a:ext>
            </a:extLst>
          </p:cNvPr>
          <p:cNvSpPr>
            <a:spLocks noGrp="1"/>
          </p:cNvSpPr>
          <p:nvPr>
            <p:ph type="body" sz="quarter" idx="96"/>
          </p:nvPr>
        </p:nvSpPr>
        <p:spPr>
          <a:xfrm>
            <a:off x="166740" y="3358648"/>
            <a:ext cx="2915981" cy="3589935"/>
          </a:xfrm>
        </p:spPr>
        <p:txBody>
          <a:bodyPr/>
          <a:lstStyle/>
          <a:p>
            <a:pPr marL="119043" indent="-119043">
              <a:buFont typeface="Arial" panose="020B0604020202020204" pitchFamily="34" charset="0"/>
              <a:buChar char="•"/>
            </a:pPr>
            <a:r>
              <a:rPr lang="en-GB" sz="750" dirty="0">
                <a:solidFill>
                  <a:schemeClr val="tx1"/>
                </a:solidFill>
              </a:rPr>
              <a:t>Based on social nature of development rather than a sexual nature in the lifespan of a person.</a:t>
            </a:r>
          </a:p>
          <a:p>
            <a:pPr marL="119043" indent="-119043">
              <a:buFont typeface="Arial" panose="020B0604020202020204" pitchFamily="34" charset="0"/>
              <a:buChar char="•"/>
            </a:pPr>
            <a:r>
              <a:rPr lang="en-GB" sz="750" dirty="0">
                <a:solidFill>
                  <a:schemeClr val="tx1"/>
                </a:solidFill>
              </a:rPr>
              <a:t>Recommended that development of a personality will take place or throughout the lifespan of a person.</a:t>
            </a:r>
          </a:p>
          <a:p>
            <a:pPr marL="119043" indent="-119043">
              <a:buFont typeface="Arial" panose="020B0604020202020204" pitchFamily="34" charset="0"/>
              <a:buChar char="•"/>
            </a:pPr>
            <a:r>
              <a:rPr lang="en-GB" sz="750" dirty="0">
                <a:solidFill>
                  <a:schemeClr val="tx1"/>
                </a:solidFill>
              </a:rPr>
              <a:t>Proposition of the existence of ego identity where interaction with others affects a person’s sense of self.</a:t>
            </a:r>
          </a:p>
          <a:p>
            <a:pPr marL="119043" indent="-119043">
              <a:buFont typeface="Arial" panose="020B0604020202020204" pitchFamily="34" charset="0"/>
              <a:buChar char="•"/>
            </a:pPr>
            <a:r>
              <a:rPr lang="en-GB" sz="750" dirty="0">
                <a:solidFill>
                  <a:schemeClr val="tx1"/>
                </a:solidFill>
              </a:rPr>
              <a:t>Further recommended that there is motivation to achieve and to compete in certain areas of life with eight stages of development over a lifespan.</a:t>
            </a:r>
          </a:p>
          <a:p>
            <a:pPr marL="119043" indent="-119043">
              <a:buFont typeface="Arial" panose="020B0604020202020204" pitchFamily="34" charset="0"/>
              <a:buChar char="•"/>
            </a:pPr>
            <a:r>
              <a:rPr lang="en-GB" sz="750" dirty="0">
                <a:solidFill>
                  <a:schemeClr val="tx1"/>
                </a:solidFill>
              </a:rPr>
              <a:t>Each stage consisting of a conflict or a problem which requires to be solved.</a:t>
            </a:r>
          </a:p>
          <a:p>
            <a:pPr marL="119043" indent="-119043">
              <a:buFont typeface="Arial" panose="020B0604020202020204" pitchFamily="34" charset="0"/>
              <a:buChar char="•"/>
            </a:pPr>
            <a:r>
              <a:rPr lang="en-GB" sz="750" dirty="0">
                <a:solidFill>
                  <a:schemeClr val="tx1"/>
                </a:solidFill>
              </a:rPr>
              <a:t>The first stage is infancy.</a:t>
            </a:r>
          </a:p>
          <a:p>
            <a:pPr marL="119043" indent="-119043">
              <a:buFont typeface="Arial" panose="020B0604020202020204" pitchFamily="34" charset="0"/>
              <a:buChar char="•"/>
            </a:pPr>
            <a:r>
              <a:rPr lang="en-GB" sz="750" dirty="0">
                <a:solidFill>
                  <a:schemeClr val="tx1"/>
                </a:solidFill>
              </a:rPr>
              <a:t>The second stage is early childhood well the third stage is preschool.</a:t>
            </a:r>
          </a:p>
          <a:p>
            <a:pPr marL="119043" indent="-119043">
              <a:buFont typeface="Arial" panose="020B0604020202020204" pitchFamily="34" charset="0"/>
              <a:buChar char="•"/>
            </a:pPr>
            <a:r>
              <a:rPr lang="en-GB" sz="750" dirty="0">
                <a:solidFill>
                  <a:schemeClr val="tx1"/>
                </a:solidFill>
              </a:rPr>
              <a:t>The fourth stage of school age and the fifth stage is adolescence.</a:t>
            </a:r>
          </a:p>
          <a:p>
            <a:pPr marL="119043" indent="-119043">
              <a:buFont typeface="Arial" panose="020B0604020202020204" pitchFamily="34" charset="0"/>
              <a:buChar char="•"/>
            </a:pPr>
            <a:r>
              <a:rPr lang="en-GB" sz="750" dirty="0">
                <a:solidFill>
                  <a:schemeClr val="tx1"/>
                </a:solidFill>
              </a:rPr>
              <a:t>The six stages young adult hood and the seven stages middle adulthood.</a:t>
            </a:r>
          </a:p>
          <a:p>
            <a:pPr marL="119043" indent="-119043">
              <a:buFont typeface="Arial" panose="020B0604020202020204" pitchFamily="34" charset="0"/>
              <a:buChar char="•"/>
            </a:pPr>
            <a:r>
              <a:rPr lang="en-GB" sz="750" dirty="0">
                <a:solidFill>
                  <a:schemeClr val="tx1"/>
                </a:solidFill>
              </a:rPr>
              <a:t>The last eight stage is maturity.</a:t>
            </a:r>
          </a:p>
        </p:txBody>
      </p:sp>
      <p:sp>
        <p:nvSpPr>
          <p:cNvPr id="31" name="Text Placeholder 30">
            <a:extLst>
              <a:ext uri="{FF2B5EF4-FFF2-40B4-BE49-F238E27FC236}">
                <a16:creationId xmlns:a16="http://schemas.microsoft.com/office/drawing/2014/main" id="{92E185F8-A83C-7640-8369-34E31A207198}"/>
              </a:ext>
            </a:extLst>
          </p:cNvPr>
          <p:cNvSpPr>
            <a:spLocks noGrp="1"/>
          </p:cNvSpPr>
          <p:nvPr>
            <p:ph type="body" sz="quarter" idx="150"/>
          </p:nvPr>
        </p:nvSpPr>
        <p:spPr/>
        <p:txBody>
          <a:bodyPr>
            <a:noAutofit/>
          </a:bodyPr>
          <a:lstStyle/>
          <a:p>
            <a:r>
              <a:rPr lang="en-GB" sz="900" b="1" dirty="0">
                <a:solidFill>
                  <a:schemeClr val="tx1"/>
                </a:solidFill>
              </a:rPr>
              <a:t>Student ID: 2007102</a:t>
            </a:r>
          </a:p>
        </p:txBody>
      </p:sp>
      <p:sp>
        <p:nvSpPr>
          <p:cNvPr id="32" name="Text Placeholder 31">
            <a:extLst>
              <a:ext uri="{FF2B5EF4-FFF2-40B4-BE49-F238E27FC236}">
                <a16:creationId xmlns:a16="http://schemas.microsoft.com/office/drawing/2014/main" id="{A356918A-4934-8F41-B100-BCAE608EECA5}"/>
              </a:ext>
            </a:extLst>
          </p:cNvPr>
          <p:cNvSpPr>
            <a:spLocks noGrp="1"/>
          </p:cNvSpPr>
          <p:nvPr>
            <p:ph type="body" sz="quarter" idx="151"/>
          </p:nvPr>
        </p:nvSpPr>
        <p:spPr/>
        <p:txBody>
          <a:bodyPr>
            <a:noAutofit/>
          </a:bodyPr>
          <a:lstStyle/>
          <a:p>
            <a:r>
              <a:rPr lang="en-GB" sz="900" b="1" dirty="0">
                <a:solidFill>
                  <a:schemeClr val="tx1"/>
                </a:solidFill>
              </a:rPr>
              <a:t>Student Name Albena Bareva:</a:t>
            </a:r>
          </a:p>
        </p:txBody>
      </p:sp>
      <p:sp>
        <p:nvSpPr>
          <p:cNvPr id="33" name="Text Placeholder 32">
            <a:extLst>
              <a:ext uri="{FF2B5EF4-FFF2-40B4-BE49-F238E27FC236}">
                <a16:creationId xmlns:a16="http://schemas.microsoft.com/office/drawing/2014/main" id="{8E85551B-36A3-1340-A5CC-BFD0297EAE86}"/>
              </a:ext>
            </a:extLst>
          </p:cNvPr>
          <p:cNvSpPr>
            <a:spLocks noGrp="1"/>
          </p:cNvSpPr>
          <p:nvPr>
            <p:ph type="body" sz="quarter" idx="153"/>
          </p:nvPr>
        </p:nvSpPr>
        <p:spPr>
          <a:xfrm>
            <a:off x="132729" y="215178"/>
            <a:ext cx="11611595" cy="358383"/>
          </a:xfrm>
        </p:spPr>
        <p:txBody>
          <a:bodyPr>
            <a:normAutofit lnSpcReduction="10000"/>
          </a:bodyPr>
          <a:lstStyle/>
          <a:p>
            <a:pPr algn="ctr"/>
            <a:r>
              <a:rPr lang="en-GB" sz="2000" u="sng" dirty="0">
                <a:solidFill>
                  <a:schemeClr val="tx1"/>
                </a:solidFill>
              </a:rPr>
              <a:t>Understanding psychological development across the lifespan</a:t>
            </a:r>
          </a:p>
        </p:txBody>
      </p:sp>
      <p:pic>
        <p:nvPicPr>
          <p:cNvPr id="1026" name="Picture 2" descr="Erik Erikson&amp;#39;s Stages of Psychosocial Development">
            <a:extLst>
              <a:ext uri="{FF2B5EF4-FFF2-40B4-BE49-F238E27FC236}">
                <a16:creationId xmlns:a16="http://schemas.microsoft.com/office/drawing/2014/main" id="{5A65794A-371F-9047-8110-D9482A94A2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2924" y="5291648"/>
            <a:ext cx="2148989" cy="14340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ersonality Development">
            <a:extLst>
              <a:ext uri="{FF2B5EF4-FFF2-40B4-BE49-F238E27FC236}">
                <a16:creationId xmlns:a16="http://schemas.microsoft.com/office/drawing/2014/main" id="{E39A5770-5C8D-BB40-8C39-2FBEC910F7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23573" y="2253953"/>
            <a:ext cx="2158727" cy="1508400"/>
          </a:xfrm>
          <a:prstGeom prst="rect">
            <a:avLst/>
          </a:prstGeom>
          <a:noFill/>
          <a:extLst>
            <a:ext uri="{909E8E84-426E-40DD-AFC4-6F175D3DCCD1}">
              <a14:hiddenFill xmlns:a14="http://schemas.microsoft.com/office/drawing/2010/main">
                <a:solidFill>
                  <a:srgbClr val="FFFFFF"/>
                </a:solidFill>
              </a14:hiddenFill>
            </a:ext>
          </a:extLst>
        </p:spPr>
      </p:pic>
      <p:sp>
        <p:nvSpPr>
          <p:cNvPr id="36" name="Text Placeholder 19">
            <a:extLst>
              <a:ext uri="{FF2B5EF4-FFF2-40B4-BE49-F238E27FC236}">
                <a16:creationId xmlns:a16="http://schemas.microsoft.com/office/drawing/2014/main" id="{F2E5CD80-D6E8-B84C-9805-AA937E6DED8E}"/>
              </a:ext>
            </a:extLst>
          </p:cNvPr>
          <p:cNvSpPr txBox="1">
            <a:spLocks/>
          </p:cNvSpPr>
          <p:nvPr/>
        </p:nvSpPr>
        <p:spPr>
          <a:xfrm>
            <a:off x="3527306" y="3798960"/>
            <a:ext cx="2290299" cy="1065672"/>
          </a:xfrm>
          <a:prstGeom prst="rect">
            <a:avLst/>
          </a:prstGeom>
        </p:spPr>
        <p:txBody>
          <a:bodyPr wrap="square" lIns="47623" tIns="47623" rIns="47623" bIns="47623">
            <a:spAutoFit/>
          </a:bodyPr>
          <a:lstStyle>
            <a:lvl1pPr marL="0" indent="0" algn="l" defTabSz="4388900" rtl="0" eaLnBrk="1" latinLnBrk="0" hangingPunct="1">
              <a:spcBef>
                <a:spcPct val="20000"/>
              </a:spcBef>
              <a:buFont typeface="Arial" pitchFamily="34" charset="0"/>
              <a:buNone/>
              <a:defRPr sz="2800" kern="1200">
                <a:solidFill>
                  <a:schemeClr val="tx2"/>
                </a:solidFill>
                <a:latin typeface="Helvetica" pitchFamily="2"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19043" indent="-119043">
              <a:buFont typeface="Arial" pitchFamily="34" charset="0"/>
              <a:buChar char="•"/>
            </a:pPr>
            <a:r>
              <a:rPr lang="en-GB" sz="750" dirty="0">
                <a:solidFill>
                  <a:schemeClr val="tx1"/>
                </a:solidFill>
              </a:rPr>
              <a:t>Development perceived as non-progressive for throughout the life but rather as discontinuous </a:t>
            </a:r>
          </a:p>
          <a:p>
            <a:pPr marL="119043" indent="-119043">
              <a:buFont typeface="Arial" pitchFamily="34" charset="0"/>
              <a:buChar char="•"/>
            </a:pPr>
            <a:r>
              <a:rPr lang="en-GB" sz="750" dirty="0">
                <a:solidFill>
                  <a:schemeClr val="tx1"/>
                </a:solidFill>
              </a:rPr>
              <a:t>Stages during childhood and potential lack of nurturance or proper parenting can develop bad habits into adulthood</a:t>
            </a:r>
          </a:p>
          <a:p>
            <a:pPr marL="119043" indent="-119043">
              <a:buFont typeface="Arial" pitchFamily="34" charset="0"/>
              <a:buChar char="•"/>
            </a:pPr>
            <a:r>
              <a:rPr lang="en-GB" sz="750" dirty="0">
                <a:solidFill>
                  <a:schemeClr val="tx1"/>
                </a:solidFill>
              </a:rPr>
              <a:t>Children to seek pleasure is focused on different parts of body with five stages such as – phallic, oral, anal, latency and genital</a:t>
            </a:r>
          </a:p>
        </p:txBody>
      </p:sp>
      <p:pic>
        <p:nvPicPr>
          <p:cNvPr id="1032" name="Picture 8" descr="How Do Erikson&amp;#39;s and Freud&amp;#39;s Theories Compare? | Child development  theories, Freud theory, Social learning theory">
            <a:extLst>
              <a:ext uri="{FF2B5EF4-FFF2-40B4-BE49-F238E27FC236}">
                <a16:creationId xmlns:a16="http://schemas.microsoft.com/office/drawing/2014/main" id="{9C737AF1-16F0-9C43-A789-6C3FD9CF98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3860" y="1462014"/>
            <a:ext cx="2138175" cy="14254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Family out for a stroll while others sit and talk on benches.">
            <a:extLst>
              <a:ext uri="{FF2B5EF4-FFF2-40B4-BE49-F238E27FC236}">
                <a16:creationId xmlns:a16="http://schemas.microsoft.com/office/drawing/2014/main" id="{7CFB4239-6863-3348-AD26-3D9CA4F7BB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97772" y="3067975"/>
            <a:ext cx="1899561" cy="1263821"/>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7">
            <p14:nvContentPartPr>
              <p14:cNvPr id="2" name="Ink 1">
                <a:extLst>
                  <a:ext uri="{FF2B5EF4-FFF2-40B4-BE49-F238E27FC236}">
                    <a16:creationId xmlns:a16="http://schemas.microsoft.com/office/drawing/2014/main" id="{281639B4-2C7F-FF40-BE58-F7A3D1CAF51E}"/>
                  </a:ext>
                </a:extLst>
              </p14:cNvPr>
              <p14:cNvContentPartPr/>
              <p14:nvPr/>
            </p14:nvContentPartPr>
            <p14:xfrm>
              <a:off x="2942195" y="6166729"/>
              <a:ext cx="401400" cy="360"/>
            </p14:xfrm>
          </p:contentPart>
        </mc:Choice>
        <mc:Fallback xmlns="">
          <p:pic>
            <p:nvPicPr>
              <p:cNvPr id="2" name="Ink 1">
                <a:extLst>
                  <a:ext uri="{FF2B5EF4-FFF2-40B4-BE49-F238E27FC236}">
                    <a16:creationId xmlns:a16="http://schemas.microsoft.com/office/drawing/2014/main" id="{281639B4-2C7F-FF40-BE58-F7A3D1CAF51E}"/>
                  </a:ext>
                </a:extLst>
              </p:cNvPr>
              <p:cNvPicPr/>
              <p:nvPr/>
            </p:nvPicPr>
            <p:blipFill>
              <a:blip r:embed="rId8"/>
              <a:stretch>
                <a:fillRect/>
              </a:stretch>
            </p:blipFill>
            <p:spPr>
              <a:xfrm>
                <a:off x="2933555" y="6158089"/>
                <a:ext cx="41904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 name="Ink 2">
                <a:extLst>
                  <a:ext uri="{FF2B5EF4-FFF2-40B4-BE49-F238E27FC236}">
                    <a16:creationId xmlns:a16="http://schemas.microsoft.com/office/drawing/2014/main" id="{FECBA276-B6A4-AA4A-8DBE-0CDEC424DB5B}"/>
                  </a:ext>
                </a:extLst>
              </p14:cNvPr>
              <p14:cNvContentPartPr/>
              <p14:nvPr/>
            </p14:nvContentPartPr>
            <p14:xfrm>
              <a:off x="3240995" y="6108409"/>
              <a:ext cx="146880" cy="125280"/>
            </p14:xfrm>
          </p:contentPart>
        </mc:Choice>
        <mc:Fallback xmlns="">
          <p:pic>
            <p:nvPicPr>
              <p:cNvPr id="3" name="Ink 2">
                <a:extLst>
                  <a:ext uri="{FF2B5EF4-FFF2-40B4-BE49-F238E27FC236}">
                    <a16:creationId xmlns:a16="http://schemas.microsoft.com/office/drawing/2014/main" id="{FECBA276-B6A4-AA4A-8DBE-0CDEC424DB5B}"/>
                  </a:ext>
                </a:extLst>
              </p:cNvPr>
              <p:cNvPicPr/>
              <p:nvPr/>
            </p:nvPicPr>
            <p:blipFill>
              <a:blip r:embed="rId10"/>
              <a:stretch>
                <a:fillRect/>
              </a:stretch>
            </p:blipFill>
            <p:spPr>
              <a:xfrm>
                <a:off x="3232355" y="6099769"/>
                <a:ext cx="164520" cy="1429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BC1A72BD-F3BE-6747-AEB4-B693CFF54CBB}"/>
                  </a:ext>
                </a:extLst>
              </p14:cNvPr>
              <p14:cNvContentPartPr/>
              <p14:nvPr/>
            </p14:nvContentPartPr>
            <p14:xfrm>
              <a:off x="3513875" y="2091219"/>
              <a:ext cx="15840" cy="808200"/>
            </p14:xfrm>
          </p:contentPart>
        </mc:Choice>
        <mc:Fallback xmlns="">
          <p:pic>
            <p:nvPicPr>
              <p:cNvPr id="10" name="Ink 9">
                <a:extLst>
                  <a:ext uri="{FF2B5EF4-FFF2-40B4-BE49-F238E27FC236}">
                    <a16:creationId xmlns:a16="http://schemas.microsoft.com/office/drawing/2014/main" id="{BC1A72BD-F3BE-6747-AEB4-B693CFF54CBB}"/>
                  </a:ext>
                </a:extLst>
              </p:cNvPr>
              <p:cNvPicPr/>
              <p:nvPr/>
            </p:nvPicPr>
            <p:blipFill>
              <a:blip r:embed="rId12"/>
              <a:stretch>
                <a:fillRect/>
              </a:stretch>
            </p:blipFill>
            <p:spPr>
              <a:xfrm>
                <a:off x="3504875" y="2082219"/>
                <a:ext cx="33480" cy="8258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2" name="Ink 11">
                <a:extLst>
                  <a:ext uri="{FF2B5EF4-FFF2-40B4-BE49-F238E27FC236}">
                    <a16:creationId xmlns:a16="http://schemas.microsoft.com/office/drawing/2014/main" id="{BAB4FA3B-23D5-AA4C-A9D3-386E33F7F39D}"/>
                  </a:ext>
                </a:extLst>
              </p14:cNvPr>
              <p14:cNvContentPartPr/>
              <p14:nvPr/>
            </p14:nvContentPartPr>
            <p14:xfrm>
              <a:off x="3477515" y="3425019"/>
              <a:ext cx="7200" cy="724680"/>
            </p14:xfrm>
          </p:contentPart>
        </mc:Choice>
        <mc:Fallback xmlns="">
          <p:pic>
            <p:nvPicPr>
              <p:cNvPr id="12" name="Ink 11">
                <a:extLst>
                  <a:ext uri="{FF2B5EF4-FFF2-40B4-BE49-F238E27FC236}">
                    <a16:creationId xmlns:a16="http://schemas.microsoft.com/office/drawing/2014/main" id="{BAB4FA3B-23D5-AA4C-A9D3-386E33F7F39D}"/>
                  </a:ext>
                </a:extLst>
              </p:cNvPr>
              <p:cNvPicPr/>
              <p:nvPr/>
            </p:nvPicPr>
            <p:blipFill>
              <a:blip r:embed="rId14"/>
              <a:stretch>
                <a:fillRect/>
              </a:stretch>
            </p:blipFill>
            <p:spPr>
              <a:xfrm>
                <a:off x="3468875" y="3416379"/>
                <a:ext cx="24840" cy="74232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8" name="Ink 27">
                <a:extLst>
                  <a:ext uri="{FF2B5EF4-FFF2-40B4-BE49-F238E27FC236}">
                    <a16:creationId xmlns:a16="http://schemas.microsoft.com/office/drawing/2014/main" id="{4F471DDF-684F-E148-B86D-FBBC5D00061D}"/>
                  </a:ext>
                </a:extLst>
              </p14:cNvPr>
              <p14:cNvContentPartPr/>
              <p14:nvPr/>
            </p14:nvContentPartPr>
            <p14:xfrm>
              <a:off x="3485795" y="3430419"/>
              <a:ext cx="99000" cy="360"/>
            </p14:xfrm>
          </p:contentPart>
        </mc:Choice>
        <mc:Fallback xmlns="">
          <p:pic>
            <p:nvPicPr>
              <p:cNvPr id="28" name="Ink 27">
                <a:extLst>
                  <a:ext uri="{FF2B5EF4-FFF2-40B4-BE49-F238E27FC236}">
                    <a16:creationId xmlns:a16="http://schemas.microsoft.com/office/drawing/2014/main" id="{4F471DDF-684F-E148-B86D-FBBC5D00061D}"/>
                  </a:ext>
                </a:extLst>
              </p:cNvPr>
              <p:cNvPicPr/>
              <p:nvPr/>
            </p:nvPicPr>
            <p:blipFill>
              <a:blip r:embed="rId16"/>
              <a:stretch>
                <a:fillRect/>
              </a:stretch>
            </p:blipFill>
            <p:spPr>
              <a:xfrm>
                <a:off x="3477155" y="3421419"/>
                <a:ext cx="11664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35" name="Ink 34">
                <a:extLst>
                  <a:ext uri="{FF2B5EF4-FFF2-40B4-BE49-F238E27FC236}">
                    <a16:creationId xmlns:a16="http://schemas.microsoft.com/office/drawing/2014/main" id="{F2E3BD01-98C8-EC4C-AC72-28966EE1282A}"/>
                  </a:ext>
                </a:extLst>
              </p14:cNvPr>
              <p14:cNvContentPartPr/>
              <p14:nvPr/>
            </p14:nvContentPartPr>
            <p14:xfrm>
              <a:off x="3521795" y="3376059"/>
              <a:ext cx="109080" cy="125280"/>
            </p14:xfrm>
          </p:contentPart>
        </mc:Choice>
        <mc:Fallback xmlns="">
          <p:pic>
            <p:nvPicPr>
              <p:cNvPr id="35" name="Ink 34">
                <a:extLst>
                  <a:ext uri="{FF2B5EF4-FFF2-40B4-BE49-F238E27FC236}">
                    <a16:creationId xmlns:a16="http://schemas.microsoft.com/office/drawing/2014/main" id="{F2E3BD01-98C8-EC4C-AC72-28966EE1282A}"/>
                  </a:ext>
                </a:extLst>
              </p:cNvPr>
              <p:cNvPicPr/>
              <p:nvPr/>
            </p:nvPicPr>
            <p:blipFill>
              <a:blip r:embed="rId18"/>
              <a:stretch>
                <a:fillRect/>
              </a:stretch>
            </p:blipFill>
            <p:spPr>
              <a:xfrm>
                <a:off x="3513155" y="3367059"/>
                <a:ext cx="126720" cy="142920"/>
              </a:xfrm>
              <a:prstGeom prst="rect">
                <a:avLst/>
              </a:prstGeom>
            </p:spPr>
          </p:pic>
        </mc:Fallback>
      </mc:AlternateContent>
      <p:grpSp>
        <p:nvGrpSpPr>
          <p:cNvPr id="39" name="Group 38">
            <a:extLst>
              <a:ext uri="{FF2B5EF4-FFF2-40B4-BE49-F238E27FC236}">
                <a16:creationId xmlns:a16="http://schemas.microsoft.com/office/drawing/2014/main" id="{5C8DFED5-C795-1040-9FDA-439ED3B696A7}"/>
              </a:ext>
            </a:extLst>
          </p:cNvPr>
          <p:cNvGrpSpPr/>
          <p:nvPr/>
        </p:nvGrpSpPr>
        <p:grpSpPr>
          <a:xfrm>
            <a:off x="3533315" y="2850099"/>
            <a:ext cx="138960" cy="114840"/>
            <a:chOff x="3533315" y="2850099"/>
            <a:chExt cx="138960" cy="114840"/>
          </a:xfrm>
        </p:grpSpPr>
        <mc:AlternateContent xmlns:mc="http://schemas.openxmlformats.org/markup-compatibility/2006" xmlns:p14="http://schemas.microsoft.com/office/powerpoint/2010/main">
          <mc:Choice Requires="p14">
            <p:contentPart p14:bwMode="auto" r:id="rId19">
              <p14:nvContentPartPr>
                <p14:cNvPr id="37" name="Ink 36">
                  <a:extLst>
                    <a:ext uri="{FF2B5EF4-FFF2-40B4-BE49-F238E27FC236}">
                      <a16:creationId xmlns:a16="http://schemas.microsoft.com/office/drawing/2014/main" id="{6D583479-8850-9D43-8FBE-8598EC852A42}"/>
                    </a:ext>
                  </a:extLst>
                </p14:cNvPr>
                <p14:cNvContentPartPr/>
                <p14:nvPr/>
              </p14:nvContentPartPr>
              <p14:xfrm>
                <a:off x="3533315" y="2909499"/>
                <a:ext cx="115560" cy="2880"/>
              </p14:xfrm>
            </p:contentPart>
          </mc:Choice>
          <mc:Fallback xmlns="">
            <p:pic>
              <p:nvPicPr>
                <p:cNvPr id="37" name="Ink 36">
                  <a:extLst>
                    <a:ext uri="{FF2B5EF4-FFF2-40B4-BE49-F238E27FC236}">
                      <a16:creationId xmlns:a16="http://schemas.microsoft.com/office/drawing/2014/main" id="{6D583479-8850-9D43-8FBE-8598EC852A42}"/>
                    </a:ext>
                  </a:extLst>
                </p:cNvPr>
                <p:cNvPicPr/>
                <p:nvPr/>
              </p:nvPicPr>
              <p:blipFill>
                <a:blip r:embed="rId20"/>
                <a:stretch>
                  <a:fillRect/>
                </a:stretch>
              </p:blipFill>
              <p:spPr>
                <a:xfrm>
                  <a:off x="3524315" y="2900859"/>
                  <a:ext cx="133200" cy="205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38" name="Ink 37">
                  <a:extLst>
                    <a:ext uri="{FF2B5EF4-FFF2-40B4-BE49-F238E27FC236}">
                      <a16:creationId xmlns:a16="http://schemas.microsoft.com/office/drawing/2014/main" id="{7781CC86-6013-7D4B-A6D1-D54EC40D8027}"/>
                    </a:ext>
                  </a:extLst>
                </p14:cNvPr>
                <p14:cNvContentPartPr/>
                <p14:nvPr/>
              </p14:nvContentPartPr>
              <p14:xfrm>
                <a:off x="3577955" y="2850099"/>
                <a:ext cx="94320" cy="114840"/>
              </p14:xfrm>
            </p:contentPart>
          </mc:Choice>
          <mc:Fallback xmlns="">
            <p:pic>
              <p:nvPicPr>
                <p:cNvPr id="38" name="Ink 37">
                  <a:extLst>
                    <a:ext uri="{FF2B5EF4-FFF2-40B4-BE49-F238E27FC236}">
                      <a16:creationId xmlns:a16="http://schemas.microsoft.com/office/drawing/2014/main" id="{7781CC86-6013-7D4B-A6D1-D54EC40D8027}"/>
                    </a:ext>
                  </a:extLst>
                </p:cNvPr>
                <p:cNvPicPr/>
                <p:nvPr/>
              </p:nvPicPr>
              <p:blipFill>
                <a:blip r:embed="rId22"/>
                <a:stretch>
                  <a:fillRect/>
                </a:stretch>
              </p:blipFill>
              <p:spPr>
                <a:xfrm>
                  <a:off x="3568955" y="2841459"/>
                  <a:ext cx="111960" cy="132480"/>
                </a:xfrm>
                <a:prstGeom prst="rect">
                  <a:avLst/>
                </a:prstGeom>
              </p:spPr>
            </p:pic>
          </mc:Fallback>
        </mc:AlternateContent>
      </p:grpSp>
    </p:spTree>
    <p:extLst>
      <p:ext uri="{BB962C8B-B14F-4D97-AF65-F5344CB8AC3E}">
        <p14:creationId xmlns:p14="http://schemas.microsoft.com/office/powerpoint/2010/main" val="1078292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14A0E-FB18-344E-ABE5-A7F9B8AB257A}"/>
              </a:ext>
            </a:extLst>
          </p:cNvPr>
          <p:cNvSpPr>
            <a:spLocks noGrp="1"/>
          </p:cNvSpPr>
          <p:nvPr>
            <p:ph type="title"/>
          </p:nvPr>
        </p:nvSpPr>
        <p:spPr>
          <a:xfrm>
            <a:off x="838200" y="365125"/>
            <a:ext cx="10515600" cy="1325563"/>
          </a:xfrm>
        </p:spPr>
        <p:txBody>
          <a:bodyPr>
            <a:normAutofit fontScale="90000"/>
          </a:bodyPr>
          <a:lstStyle/>
          <a:p>
            <a:r>
              <a:rPr lang="en-GB" sz="5400" dirty="0"/>
              <a:t>Overview of Lifespan Development Bibliography</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202DB2-8F34-CB44-A085-B2BBB9F4180C}"/>
              </a:ext>
            </a:extLst>
          </p:cNvPr>
          <p:cNvSpPr>
            <a:spLocks noGrp="1"/>
          </p:cNvSpPr>
          <p:nvPr>
            <p:ph idx="1"/>
          </p:nvPr>
        </p:nvSpPr>
        <p:spPr>
          <a:xfrm>
            <a:off x="838200" y="1929384"/>
            <a:ext cx="10515600" cy="4251960"/>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Health </a:t>
            </a:r>
            <a:r>
              <a:rPr lang="en-GB" sz="1100">
                <a:latin typeface="Arial" panose="020B0604020202020204" pitchFamily="34" charset="0"/>
                <a:cs typeface="Arial" panose="020B0604020202020204" pitchFamily="34" charset="0"/>
              </a:rPr>
              <a:t>and Social </a:t>
            </a:r>
            <a:r>
              <a:rPr lang="en-GB" sz="1100" dirty="0">
                <a:latin typeface="Arial" panose="020B0604020202020204" pitchFamily="34" charset="0"/>
                <a:cs typeface="Arial" panose="020B0604020202020204" pitchFamily="34" charset="0"/>
              </a:rPr>
              <a:t>C</a:t>
            </a:r>
            <a:r>
              <a:rPr lang="en-GB" sz="1100">
                <a:latin typeface="Arial" panose="020B0604020202020204" pitchFamily="34" charset="0"/>
                <a:cs typeface="Arial" panose="020B0604020202020204" pitchFamily="34" charset="0"/>
              </a:rPr>
              <a:t>are </a:t>
            </a:r>
            <a:r>
              <a:rPr lang="en-GB" sz="1100" dirty="0">
                <a:latin typeface="Arial" panose="020B0604020202020204" pitchFamily="34" charset="0"/>
                <a:cs typeface="Arial" panose="020B0604020202020204" pitchFamily="34" charset="0"/>
              </a:rPr>
              <a:t>is a broad field but concerns professionals’ understanding of the life span process of individuals as well.</a:t>
            </a:r>
          </a:p>
          <a:p>
            <a:pPr>
              <a:lnSpc>
                <a:spcPct val="150000"/>
              </a:lnSpc>
            </a:pPr>
            <a:r>
              <a:rPr lang="en-GB" sz="1100" dirty="0">
                <a:latin typeface="Arial" panose="020B0604020202020204" pitchFamily="34" charset="0"/>
                <a:cs typeface="Arial" panose="020B0604020202020204" pitchFamily="34" charset="0"/>
              </a:rPr>
              <a:t>Improving life expectancy and lifespan development explores how we change and evolve from inception to death. This area of ​​brain research is concentrated by formative individuals in the sphere of psychology (Denise Roberts Boyd and Bee, 2019). </a:t>
            </a:r>
          </a:p>
          <a:p>
            <a:pPr>
              <a:lnSpc>
                <a:spcPct val="150000"/>
              </a:lnSpc>
            </a:pPr>
            <a:r>
              <a:rPr lang="en-GB" sz="1100" dirty="0" err="1">
                <a:latin typeface="Arial" panose="020B0604020202020204" pitchFamily="34" charset="0"/>
                <a:cs typeface="Arial" panose="020B0604020202020204" pitchFamily="34" charset="0"/>
              </a:rPr>
              <a:t>Zacher</a:t>
            </a:r>
            <a:r>
              <a:rPr lang="en-GB" sz="1100" dirty="0">
                <a:latin typeface="Arial" panose="020B0604020202020204" pitchFamily="34" charset="0"/>
                <a:cs typeface="Arial" panose="020B0604020202020204" pitchFamily="34" charset="0"/>
              </a:rPr>
              <a:t> and Froidevaux (2021) is a source which is current and expresses an interest in that there is much speculation about how babies and children are constantly evolving into happy, solid adults. </a:t>
            </a:r>
          </a:p>
          <a:p>
            <a:pPr>
              <a:lnSpc>
                <a:spcPct val="150000"/>
              </a:lnSpc>
            </a:pPr>
            <a:r>
              <a:rPr lang="en-GB" sz="1100" dirty="0">
                <a:latin typeface="Arial" panose="020B0604020202020204" pitchFamily="34" charset="0"/>
                <a:cs typeface="Arial" panose="020B0604020202020204" pitchFamily="34" charset="0"/>
              </a:rPr>
              <a:t>This source is a journal article from the Journal of vocational behaviour which specifically analyses the behaviour of people throughout their life stages and overall lifespan.</a:t>
            </a:r>
          </a:p>
          <a:p>
            <a:pPr>
              <a:lnSpc>
                <a:spcPct val="150000"/>
              </a:lnSpc>
            </a:pPr>
            <a:r>
              <a:rPr lang="en-GB" sz="1100" dirty="0">
                <a:latin typeface="Arial" panose="020B0604020202020204" pitchFamily="34" charset="0"/>
                <a:cs typeface="Arial" panose="020B0604020202020204" pitchFamily="34" charset="0"/>
              </a:rPr>
              <a:t>The journal article mentioned that Sigmund Freud suggested that we go through the progression of the psychosexual stages, in which our energy is centred around certain erogenous zones of the body which is a good overview of this type of theory that the journal provided me with.</a:t>
            </a:r>
          </a:p>
          <a:p>
            <a:pPr>
              <a:lnSpc>
                <a:spcPct val="150000"/>
              </a:lnSpc>
            </a:pPr>
            <a:r>
              <a:rPr lang="en-GB" sz="1100" dirty="0" err="1">
                <a:latin typeface="Arial" panose="020B0604020202020204" pitchFamily="34" charset="0"/>
                <a:cs typeface="Arial" panose="020B0604020202020204" pitchFamily="34" charset="0"/>
              </a:rPr>
              <a:t>Zacher</a:t>
            </a:r>
            <a:r>
              <a:rPr lang="en-GB" sz="1100" dirty="0">
                <a:latin typeface="Arial" panose="020B0604020202020204" pitchFamily="34" charset="0"/>
                <a:cs typeface="Arial" panose="020B0604020202020204" pitchFamily="34" charset="0"/>
              </a:rPr>
              <a:t> and Froidevaux (2021) went on to analyse the fact that Eric Erickson corrected Freud's thoughts and recommended a hypothesis of psychosocial progress. Erickson said that our social communications and the effective completion of social endeavours shape our self-esteem.</a:t>
            </a:r>
          </a:p>
          <a:p>
            <a:pPr>
              <a:lnSpc>
                <a:spcPct val="150000"/>
              </a:lnSpc>
            </a:pPr>
            <a:r>
              <a:rPr lang="en-GB" sz="1100" dirty="0">
                <a:latin typeface="Arial" panose="020B0604020202020204" pitchFamily="34" charset="0"/>
                <a:cs typeface="Arial" panose="020B0604020202020204" pitchFamily="34" charset="0"/>
              </a:rPr>
              <a:t>The journal article presented key ideas such as that the latter theory was fundamentally based on the psychosexual theory by Freud which needed to be incorporated into the poster since I decided to compare those two.</a:t>
            </a:r>
          </a:p>
        </p:txBody>
      </p:sp>
    </p:spTree>
    <p:extLst>
      <p:ext uri="{BB962C8B-B14F-4D97-AF65-F5344CB8AC3E}">
        <p14:creationId xmlns:p14="http://schemas.microsoft.com/office/powerpoint/2010/main" val="3614723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1B924-7C5C-6C43-A33D-378D046FEEA4}"/>
              </a:ext>
            </a:extLst>
          </p:cNvPr>
          <p:cNvSpPr>
            <a:spLocks noGrp="1"/>
          </p:cNvSpPr>
          <p:nvPr>
            <p:ph type="title"/>
          </p:nvPr>
        </p:nvSpPr>
        <p:spPr>
          <a:xfrm>
            <a:off x="838200" y="365125"/>
            <a:ext cx="10515600" cy="1325563"/>
          </a:xfrm>
        </p:spPr>
        <p:txBody>
          <a:bodyPr>
            <a:normAutofit/>
          </a:bodyPr>
          <a:lstStyle/>
          <a:p>
            <a:r>
              <a:rPr lang="en-GB" sz="4200" dirty="0"/>
              <a:t>Lifespan Development Theories – Sigmund Freud Bibliography</a:t>
            </a: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64DDE5-82AC-764F-8DCD-42B304A1CF1D}"/>
              </a:ext>
            </a:extLst>
          </p:cNvPr>
          <p:cNvSpPr>
            <a:spLocks noGrp="1"/>
          </p:cNvSpPr>
          <p:nvPr>
            <p:ph idx="1"/>
          </p:nvPr>
        </p:nvSpPr>
        <p:spPr>
          <a:xfrm>
            <a:off x="838200" y="1929384"/>
            <a:ext cx="10515600" cy="4251960"/>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Lantz and Ray (2020) are authors of the book Freud Developmental theory. </a:t>
            </a:r>
          </a:p>
          <a:p>
            <a:pPr>
              <a:lnSpc>
                <a:spcPct val="150000"/>
              </a:lnSpc>
            </a:pPr>
            <a:r>
              <a:rPr lang="en-GB" sz="1100" dirty="0">
                <a:latin typeface="Arial" panose="020B0604020202020204" pitchFamily="34" charset="0"/>
                <a:cs typeface="Arial" panose="020B0604020202020204" pitchFamily="34" charset="0"/>
              </a:rPr>
              <a:t>I have accessed the book through electronic means and the work is quite current since it was published last year. The store is focused solely on the work of Sigmund Freud which helped me to compare the information presented in this source with the one by </a:t>
            </a:r>
            <a:r>
              <a:rPr lang="en-GB" sz="1100" dirty="0" err="1">
                <a:latin typeface="Arial" panose="020B0604020202020204" pitchFamily="34" charset="0"/>
                <a:cs typeface="Arial" panose="020B0604020202020204" pitchFamily="34" charset="0"/>
              </a:rPr>
              <a:t>Zacher</a:t>
            </a:r>
            <a:r>
              <a:rPr lang="en-GB" sz="1100" dirty="0">
                <a:latin typeface="Arial" panose="020B0604020202020204" pitchFamily="34" charset="0"/>
                <a:cs typeface="Arial" panose="020B0604020202020204" pitchFamily="34" charset="0"/>
              </a:rPr>
              <a:t> and Froidevaux (2021).</a:t>
            </a:r>
          </a:p>
          <a:p>
            <a:pPr>
              <a:lnSpc>
                <a:spcPct val="150000"/>
              </a:lnSpc>
            </a:pPr>
            <a:r>
              <a:rPr lang="en-GB" sz="1100" dirty="0">
                <a:latin typeface="Arial" panose="020B0604020202020204" pitchFamily="34" charset="0"/>
                <a:cs typeface="Arial" panose="020B0604020202020204" pitchFamily="34" charset="0"/>
              </a:rPr>
              <a:t>Sigmund Freud accepted that character creates in youth. For Freud, youth meetings shape our characters and </a:t>
            </a:r>
            <a:r>
              <a:rPr lang="en-GB" sz="1100"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as adults which is something that Lantz and Ray (2020) clearly pointed out in their book.</a:t>
            </a:r>
          </a:p>
          <a:p>
            <a:pPr>
              <a:lnSpc>
                <a:spcPct val="150000"/>
              </a:lnSpc>
            </a:pPr>
            <a:r>
              <a:rPr lang="en-GB" sz="1100" dirty="0">
                <a:latin typeface="Arial" panose="020B0604020202020204" pitchFamily="34" charset="0"/>
                <a:cs typeface="Arial" panose="020B0604020202020204" pitchFamily="34" charset="0"/>
              </a:rPr>
              <a:t>Freud saw progress as broken; he accepted that each of us must go through real stages during youth and that in case we need proper upbringing and upbringing during the phase, we can get stuck or focus on this stage. </a:t>
            </a:r>
          </a:p>
          <a:p>
            <a:pPr>
              <a:lnSpc>
                <a:spcPct val="150000"/>
              </a:lnSpc>
            </a:pPr>
            <a:r>
              <a:rPr lang="en-GB" sz="1100" dirty="0">
                <a:latin typeface="Arial" panose="020B0604020202020204" pitchFamily="34" charset="0"/>
                <a:cs typeface="Arial" panose="020B0604020202020204" pitchFamily="34" charset="0"/>
              </a:rPr>
              <a:t>According to Freud, children's tendencies to pursue pleasures are </a:t>
            </a:r>
            <a:r>
              <a:rPr lang="en-GB" sz="1100" dirty="0" err="1">
                <a:latin typeface="Arial" panose="020B0604020202020204" pitchFamily="34" charset="0"/>
                <a:cs typeface="Arial" panose="020B0604020202020204" pitchFamily="34" charset="0"/>
              </a:rPr>
              <a:t>centered</a:t>
            </a:r>
            <a:r>
              <a:rPr lang="en-GB" sz="1100" dirty="0">
                <a:latin typeface="Arial" panose="020B0604020202020204" pitchFamily="34" charset="0"/>
                <a:cs typeface="Arial" panose="020B0604020202020204" pitchFamily="34" charset="0"/>
              </a:rPr>
              <a:t> around an alternative body space called the erogenous zone in each of the five phases of improvement: oral, butt-oriented, phallic, inactive, and genital (Lantz and Ray, 2020).</a:t>
            </a:r>
          </a:p>
          <a:p>
            <a:pPr>
              <a:lnSpc>
                <a:spcPct val="150000"/>
              </a:lnSpc>
            </a:pPr>
            <a:r>
              <a:rPr lang="en-GB" sz="1100" dirty="0">
                <a:latin typeface="Arial" panose="020B0604020202020204" pitchFamily="34" charset="0"/>
                <a:cs typeface="Arial" panose="020B0604020202020204" pitchFamily="34" charset="0"/>
              </a:rPr>
              <a:t>Although most of Freud's thoughts have not found help in today's research, we cannot limit Freud's commitments in the field of brain science as the book has outlined. This means that the authors have accepted that there are gaps in understanding perhaps of the developmental theory but the work is nonetheless crucial for the development of better theories in our contemporary environment.</a:t>
            </a:r>
          </a:p>
        </p:txBody>
      </p:sp>
    </p:spTree>
    <p:extLst>
      <p:ext uri="{BB962C8B-B14F-4D97-AF65-F5344CB8AC3E}">
        <p14:creationId xmlns:p14="http://schemas.microsoft.com/office/powerpoint/2010/main" val="1263757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2EEFA-8C8B-6244-AC2B-374BC3FEFC9B}"/>
              </a:ext>
            </a:extLst>
          </p:cNvPr>
          <p:cNvSpPr>
            <a:spLocks noGrp="1"/>
          </p:cNvSpPr>
          <p:nvPr>
            <p:ph type="title"/>
          </p:nvPr>
        </p:nvSpPr>
        <p:spPr>
          <a:xfrm>
            <a:off x="838200" y="365125"/>
            <a:ext cx="10515600" cy="1325563"/>
          </a:xfrm>
        </p:spPr>
        <p:txBody>
          <a:bodyPr>
            <a:normAutofit/>
          </a:bodyPr>
          <a:lstStyle/>
          <a:p>
            <a:r>
              <a:rPr lang="en-GB" sz="4200" dirty="0"/>
              <a:t>Lifespan Development Theories – Eric Erikson Bibliography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72CFA4-6616-8B45-92BC-55D736A50427}"/>
              </a:ext>
            </a:extLst>
          </p:cNvPr>
          <p:cNvSpPr>
            <a:spLocks noGrp="1"/>
          </p:cNvSpPr>
          <p:nvPr>
            <p:ph idx="1"/>
          </p:nvPr>
        </p:nvSpPr>
        <p:spPr>
          <a:xfrm>
            <a:off x="838200" y="1929384"/>
            <a:ext cx="10515600" cy="4251960"/>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Maree (2021) is the fourth source and one of the primary ones which help me to compile the right information for my poster.</a:t>
            </a:r>
          </a:p>
          <a:p>
            <a:pPr>
              <a:lnSpc>
                <a:spcPct val="150000"/>
              </a:lnSpc>
            </a:pPr>
            <a:r>
              <a:rPr lang="en-GB" sz="1100" dirty="0">
                <a:latin typeface="Arial" panose="020B0604020202020204" pitchFamily="34" charset="0"/>
                <a:cs typeface="Arial" panose="020B0604020202020204" pitchFamily="34" charset="0"/>
              </a:rPr>
              <a:t>The source is from a journal article that focuses on analysis of the psychological theory of lifespan development bye Erik Erikson aiming for a critical overview of the work that he published. </a:t>
            </a:r>
          </a:p>
          <a:p>
            <a:pPr>
              <a:lnSpc>
                <a:spcPct val="150000"/>
              </a:lnSpc>
            </a:pPr>
            <a:r>
              <a:rPr lang="en-GB" sz="1100" dirty="0">
                <a:latin typeface="Arial" panose="020B0604020202020204" pitchFamily="34" charset="0"/>
                <a:cs typeface="Arial" panose="020B0604020202020204" pitchFamily="34" charset="0"/>
              </a:rPr>
              <a:t>The source is accurate and current and it is from the Journal of early child development and care.</a:t>
            </a:r>
          </a:p>
          <a:p>
            <a:pPr>
              <a:lnSpc>
                <a:spcPct val="150000"/>
              </a:lnSpc>
            </a:pPr>
            <a:r>
              <a:rPr lang="en-GB" sz="1100" dirty="0">
                <a:latin typeface="Arial" panose="020B0604020202020204" pitchFamily="34" charset="0"/>
                <a:cs typeface="Arial" panose="020B0604020202020204" pitchFamily="34" charset="0"/>
              </a:rPr>
              <a:t>This source has helped me to look at the psychological theory in the critical way with its advantages and disadvantages and at the same time to look at the early stages of child development for a better comparison with the other theory by Freud who focused solely on early childhood development.</a:t>
            </a:r>
          </a:p>
          <a:p>
            <a:pPr>
              <a:lnSpc>
                <a:spcPct val="150000"/>
              </a:lnSpc>
            </a:pPr>
            <a:r>
              <a:rPr lang="en-GB" sz="1100" dirty="0">
                <a:latin typeface="Arial" panose="020B0604020202020204" pitchFamily="34" charset="0"/>
                <a:cs typeface="Arial" panose="020B0604020202020204" pitchFamily="34" charset="0"/>
              </a:rPr>
              <a:t>Erickson's hypothesis of psychosocial improvement emphasizes the social idea of ​​our development instead of its sexual nature. </a:t>
            </a:r>
          </a:p>
          <a:p>
            <a:pPr>
              <a:lnSpc>
                <a:spcPct val="150000"/>
              </a:lnSpc>
            </a:pPr>
            <a:r>
              <a:rPr lang="en-GB" sz="1100" dirty="0">
                <a:latin typeface="Arial" panose="020B0604020202020204" pitchFamily="34" charset="0"/>
                <a:cs typeface="Arial" panose="020B0604020202020204" pitchFamily="34" charset="0"/>
              </a:rPr>
              <a:t>Erickson suggested that what we collaborate with others is how it affects our self-esteem or what he calls conscience personality.</a:t>
            </a:r>
          </a:p>
          <a:p>
            <a:pPr>
              <a:lnSpc>
                <a:spcPct val="150000"/>
              </a:lnSpc>
            </a:pPr>
            <a:r>
              <a:rPr lang="en-GB" sz="1100" dirty="0">
                <a:latin typeface="Arial" panose="020B0604020202020204" pitchFamily="34" charset="0"/>
                <a:cs typeface="Arial" panose="020B0604020202020204" pitchFamily="34" charset="0"/>
              </a:rPr>
              <a:t>Erickson suggested that we were driven by the need to achieve and compete in certain parts of our lives (Maree, 2021). As stated by the psychosocial hypothesis, we experience eight phases of improvement in our life expectancy, from the very beginning to late adulthood. </a:t>
            </a:r>
          </a:p>
          <a:p>
            <a:pPr>
              <a:lnSpc>
                <a:spcPct val="150000"/>
              </a:lnSpc>
            </a:pPr>
            <a:r>
              <a:rPr lang="en-GB" sz="1100" dirty="0">
                <a:latin typeface="Arial" panose="020B0604020202020204" pitchFamily="34" charset="0"/>
                <a:cs typeface="Arial" panose="020B0604020202020204" pitchFamily="34" charset="0"/>
              </a:rPr>
              <a:t>According to Erickson, trust is a prerequisite for our progress in the beginning (birth to one year). In this sense, the main task at this stage is trust against doubt. </a:t>
            </a:r>
          </a:p>
        </p:txBody>
      </p:sp>
    </p:spTree>
    <p:extLst>
      <p:ext uri="{BB962C8B-B14F-4D97-AF65-F5344CB8AC3E}">
        <p14:creationId xmlns:p14="http://schemas.microsoft.com/office/powerpoint/2010/main" val="2821462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E7DC1F-D050-8241-85CF-8927BCAD0063}"/>
              </a:ext>
            </a:extLst>
          </p:cNvPr>
          <p:cNvSpPr>
            <a:spLocks noGrp="1"/>
          </p:cNvSpPr>
          <p:nvPr>
            <p:ph type="title"/>
          </p:nvPr>
        </p:nvSpPr>
        <p:spPr>
          <a:xfrm>
            <a:off x="838200" y="365125"/>
            <a:ext cx="10515600" cy="1325563"/>
          </a:xfrm>
        </p:spPr>
        <p:txBody>
          <a:bodyPr>
            <a:normAutofit fontScale="90000"/>
          </a:bodyPr>
          <a:lstStyle/>
          <a:p>
            <a:r>
              <a:rPr lang="en-GB" sz="5400" dirty="0"/>
              <a:t>Lifespan Development – Eric Erikson Bibliography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9942BB-C0F1-A44A-932C-792B3099F065}"/>
              </a:ext>
            </a:extLst>
          </p:cNvPr>
          <p:cNvSpPr>
            <a:spLocks noGrp="1"/>
          </p:cNvSpPr>
          <p:nvPr>
            <p:ph idx="1"/>
          </p:nvPr>
        </p:nvSpPr>
        <p:spPr>
          <a:xfrm>
            <a:off x="838200" y="1929384"/>
            <a:ext cx="10515600" cy="4251960"/>
          </a:xfrm>
        </p:spPr>
        <p:txBody>
          <a:bodyPr>
            <a:normAutofit fontScale="70000" lnSpcReduction="20000"/>
          </a:bodyPr>
          <a:lstStyle/>
          <a:p>
            <a:pPr>
              <a:lnSpc>
                <a:spcPct val="170000"/>
              </a:lnSpc>
            </a:pPr>
            <a:r>
              <a:rPr lang="en-GB" sz="1600" dirty="0">
                <a:latin typeface="Arial" panose="020B0604020202020204" pitchFamily="34" charset="0"/>
                <a:cs typeface="Arial" panose="020B0604020202020204" pitchFamily="34" charset="0"/>
              </a:rPr>
              <a:t>There are two particular resources which provided me with a better understanding of early childhood development and moving into adolescence. Those are article from Journal of behavioural development by Robinson, </a:t>
            </a:r>
            <a:r>
              <a:rPr lang="en-GB" sz="1600" dirty="0" err="1">
                <a:latin typeface="Arial" panose="020B0604020202020204" pitchFamily="34" charset="0"/>
                <a:cs typeface="Arial" panose="020B0604020202020204" pitchFamily="34" charset="0"/>
              </a:rPr>
              <a:t>Demetre</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Litman</a:t>
            </a:r>
            <a:r>
              <a:rPr lang="en-GB" sz="1600" dirty="0">
                <a:latin typeface="Arial" panose="020B0604020202020204" pitchFamily="34" charset="0"/>
                <a:cs typeface="Arial" panose="020B0604020202020204" pitchFamily="34" charset="0"/>
              </a:rPr>
              <a:t> (2016) and the article from Journal of identity by </a:t>
            </a:r>
            <a:r>
              <a:rPr lang="en-GB" sz="1600" dirty="0" err="1">
                <a:latin typeface="Arial" panose="020B0604020202020204" pitchFamily="34" charset="0"/>
                <a:cs typeface="Arial" panose="020B0604020202020204" pitchFamily="34" charset="0"/>
              </a:rPr>
              <a:t>Kerpelman</a:t>
            </a:r>
            <a:r>
              <a:rPr lang="en-GB" sz="1600" dirty="0">
                <a:latin typeface="Arial" panose="020B0604020202020204" pitchFamily="34" charset="0"/>
                <a:cs typeface="Arial" panose="020B0604020202020204" pitchFamily="34" charset="0"/>
              </a:rPr>
              <a:t> and Pittman (2018).</a:t>
            </a:r>
          </a:p>
          <a:p>
            <a:pPr>
              <a:lnSpc>
                <a:spcPct val="170000"/>
              </a:lnSpc>
            </a:pPr>
            <a:r>
              <a:rPr lang="en-GB" sz="1600" dirty="0">
                <a:latin typeface="Arial" panose="020B0604020202020204" pitchFamily="34" charset="0"/>
                <a:cs typeface="Arial" panose="020B0604020202020204" pitchFamily="34" charset="0"/>
              </a:rPr>
              <a:t>The second source is more current since it was published three years ago and it is definitely the source that I am more relied on because of its more relevant dates of publication.</a:t>
            </a:r>
          </a:p>
          <a:p>
            <a:pPr>
              <a:lnSpc>
                <a:spcPct val="170000"/>
              </a:lnSpc>
            </a:pPr>
            <a:r>
              <a:rPr lang="en-GB" sz="1600" dirty="0">
                <a:latin typeface="Arial" panose="020B0604020202020204" pitchFamily="34" charset="0"/>
                <a:cs typeface="Arial" panose="020B0604020202020204" pitchFamily="34" charset="0"/>
              </a:rPr>
              <a:t>For example, babies begin to explore their reality, discover that they can cope with their activities, and monitor the given situation to get results as extended from the research on Erikson’s theory by Robinson, </a:t>
            </a:r>
            <a:r>
              <a:rPr lang="en-GB" sz="1600" dirty="0" err="1">
                <a:latin typeface="Arial" panose="020B0604020202020204" pitchFamily="34" charset="0"/>
                <a:cs typeface="Arial" panose="020B0604020202020204" pitchFamily="34" charset="0"/>
              </a:rPr>
              <a:t>Demetre</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Litman</a:t>
            </a:r>
            <a:r>
              <a:rPr lang="en-GB" sz="1600" dirty="0">
                <a:latin typeface="Arial" panose="020B0604020202020204" pitchFamily="34" charset="0"/>
                <a:cs typeface="Arial" panose="020B0604020202020204" pitchFamily="34" charset="0"/>
              </a:rPr>
              <a:t> (2016). </a:t>
            </a:r>
          </a:p>
          <a:p>
            <a:pPr>
              <a:lnSpc>
                <a:spcPct val="170000"/>
              </a:lnSpc>
            </a:pPr>
            <a:r>
              <a:rPr lang="en-GB" sz="1600" dirty="0">
                <a:latin typeface="Arial" panose="020B0604020202020204" pitchFamily="34" charset="0"/>
                <a:cs typeface="Arial" panose="020B0604020202020204" pitchFamily="34" charset="0"/>
              </a:rPr>
              <a:t>They are beginning to show clear inclinations towards certain components of the climate, such as food, toys and clothing. </a:t>
            </a:r>
          </a:p>
          <a:p>
            <a:pPr>
              <a:lnSpc>
                <a:spcPct val="170000"/>
              </a:lnSpc>
            </a:pPr>
            <a:r>
              <a:rPr lang="en-GB" sz="1600" dirty="0">
                <a:latin typeface="Arial" panose="020B0604020202020204" pitchFamily="34" charset="0"/>
                <a:cs typeface="Arial" panose="020B0604020202020204" pitchFamily="34" charset="0"/>
              </a:rPr>
              <a:t>When young people arrive at pre-school age (aged between the years 3 to 6), they are equipped to start exercises and certify their authority over friendships through friendships and play which was supported from the research by </a:t>
            </a:r>
            <a:r>
              <a:rPr lang="en-GB" sz="1600" dirty="0" err="1">
                <a:latin typeface="Arial" panose="020B0604020202020204" pitchFamily="34" charset="0"/>
                <a:cs typeface="Arial" panose="020B0604020202020204" pitchFamily="34" charset="0"/>
              </a:rPr>
              <a:t>Kerpelman</a:t>
            </a:r>
            <a:r>
              <a:rPr lang="en-GB" sz="1600" dirty="0">
                <a:latin typeface="Arial" panose="020B0604020202020204" pitchFamily="34" charset="0"/>
                <a:cs typeface="Arial" panose="020B0604020202020204" pitchFamily="34" charset="0"/>
              </a:rPr>
              <a:t> and Pittman (2018). The authors provided contextual examples to link theory with the application which was extremely useful for my personal understanding of the psychological theory of the lifespan development.</a:t>
            </a:r>
          </a:p>
          <a:p>
            <a:pPr>
              <a:lnSpc>
                <a:spcPct val="170000"/>
              </a:lnSpc>
            </a:pPr>
            <a:r>
              <a:rPr lang="en-GB" sz="1600" dirty="0">
                <a:latin typeface="Arial" panose="020B0604020202020204" pitchFamily="34" charset="0"/>
                <a:cs typeface="Arial" panose="020B0604020202020204" pitchFamily="34" charset="0"/>
              </a:rPr>
              <a:t>According to Erickson, pre-schoolers should allow the order to drive against guilt. By figuring out how to design and achieve goals while connecting with others, pre-schoolers can dominate this endeavour – this was particularly outlined by </a:t>
            </a:r>
            <a:r>
              <a:rPr lang="en-GB" sz="1600" dirty="0" err="1">
                <a:latin typeface="Arial" panose="020B0604020202020204" pitchFamily="34" charset="0"/>
                <a:cs typeface="Arial" panose="020B0604020202020204" pitchFamily="34" charset="0"/>
              </a:rPr>
              <a:t>Demetre</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Litman</a:t>
            </a:r>
            <a:r>
              <a:rPr lang="en-GB" sz="1600" dirty="0">
                <a:latin typeface="Arial" panose="020B0604020202020204" pitchFamily="34" charset="0"/>
                <a:cs typeface="Arial" panose="020B0604020202020204" pitchFamily="34" charset="0"/>
              </a:rPr>
              <a:t> (2016) as a recommendation measure for individuals who want to improve their identity and self awareness development and I believe it is still applicable regardless of date of publication</a:t>
            </a:r>
            <a:r>
              <a:rPr lang="en-GB" sz="2200" dirty="0"/>
              <a:t>.</a:t>
            </a:r>
          </a:p>
        </p:txBody>
      </p:sp>
    </p:spTree>
    <p:extLst>
      <p:ext uri="{BB962C8B-B14F-4D97-AF65-F5344CB8AC3E}">
        <p14:creationId xmlns:p14="http://schemas.microsoft.com/office/powerpoint/2010/main" val="2308295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9AE7A-D16A-C14C-A3C6-0B7367470898}"/>
              </a:ext>
            </a:extLst>
          </p:cNvPr>
          <p:cNvSpPr>
            <a:spLocks noGrp="1"/>
          </p:cNvSpPr>
          <p:nvPr>
            <p:ph type="title"/>
          </p:nvPr>
        </p:nvSpPr>
        <p:spPr>
          <a:xfrm>
            <a:off x="838200" y="365125"/>
            <a:ext cx="10515600" cy="1325563"/>
          </a:xfrm>
        </p:spPr>
        <p:txBody>
          <a:bodyPr>
            <a:normAutofit/>
          </a:bodyPr>
          <a:lstStyle/>
          <a:p>
            <a:r>
              <a:rPr lang="en-GB" sz="4200" dirty="0"/>
              <a:t>Lifespan Development – Eric Erikson Bibliography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740A08-9E88-C548-AABC-6B51C46A4919}"/>
              </a:ext>
            </a:extLst>
          </p:cNvPr>
          <p:cNvSpPr>
            <a:spLocks noGrp="1"/>
          </p:cNvSpPr>
          <p:nvPr>
            <p:ph idx="1"/>
          </p:nvPr>
        </p:nvSpPr>
        <p:spPr>
          <a:xfrm>
            <a:off x="838200" y="1929384"/>
            <a:ext cx="10515600" cy="4251960"/>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One of the final resources of information that are used for the making of my poster was Nagy, Froidevaux and Hirschi (2019). This source focus primarily on work throughout the lifespan which is a journal. The specific article that was outlined in the journal was about the ideas of career development and choices depending on the lifespan stage of a person.</a:t>
            </a:r>
          </a:p>
          <a:p>
            <a:pPr>
              <a:lnSpc>
                <a:spcPct val="150000"/>
              </a:lnSpc>
            </a:pPr>
            <a:r>
              <a:rPr lang="en-GB" sz="1100" dirty="0">
                <a:latin typeface="Arial" panose="020B0604020202020204" pitchFamily="34" charset="0"/>
                <a:cs typeface="Arial" panose="020B0604020202020204" pitchFamily="34" charset="0"/>
              </a:rPr>
              <a:t>The article is current and has contextual examples of individuals who participated in numerous research which made drawing the conclusions from the work easy to follow.</a:t>
            </a:r>
          </a:p>
          <a:p>
            <a:pPr>
              <a:lnSpc>
                <a:spcPct val="150000"/>
              </a:lnSpc>
            </a:pPr>
            <a:r>
              <a:rPr lang="en-GB" sz="1100" dirty="0">
                <a:latin typeface="Arial" panose="020B0604020202020204" pitchFamily="34" charset="0"/>
                <a:cs typeface="Arial" panose="020B0604020202020204" pitchFamily="34" charset="0"/>
              </a:rPr>
              <a:t>It is important to understand what influences individuals in their productivity or their idea of identity as a whole and how this is going to impact their career choices since career development is one of the primary concerns of people throughout their lives which is why I chose this article.</a:t>
            </a:r>
          </a:p>
          <a:p>
            <a:pPr>
              <a:lnSpc>
                <a:spcPct val="150000"/>
              </a:lnSpc>
            </a:pPr>
            <a:r>
              <a:rPr lang="en-GB" sz="1100" dirty="0">
                <a:latin typeface="Arial" panose="020B0604020202020204" pitchFamily="34" charset="0"/>
                <a:cs typeface="Arial" panose="020B0604020202020204" pitchFamily="34" charset="0"/>
              </a:rPr>
              <a:t>During the initial stage, children face the task of industry against mediocrity. Young people begin to oppose their companions in order to perceive how they have the right things. </a:t>
            </a:r>
          </a:p>
          <a:p>
            <a:pPr>
              <a:lnSpc>
                <a:spcPct val="150000"/>
              </a:lnSpc>
            </a:pPr>
            <a:r>
              <a:rPr lang="en-GB" sz="1100" dirty="0">
                <a:latin typeface="Arial" panose="020B0604020202020204" pitchFamily="34" charset="0"/>
                <a:cs typeface="Arial" panose="020B0604020202020204" pitchFamily="34" charset="0"/>
              </a:rPr>
              <a:t>They either cultivate a sense of pride and achievement in homework, sports, social exercises and everyday life, or they feel secondary and deficient when they do not have the right things which is outlined by Nagy, Froidevaux and Hirschi, (2019). The source is current and explores a range of literature on the subject of lifespan theories.</a:t>
            </a:r>
          </a:p>
          <a:p>
            <a:pPr>
              <a:lnSpc>
                <a:spcPct val="150000"/>
              </a:lnSpc>
            </a:pPr>
            <a:r>
              <a:rPr lang="en-GB" sz="1100" dirty="0">
                <a:latin typeface="Arial" panose="020B0604020202020204" pitchFamily="34" charset="0"/>
                <a:cs typeface="Arial" panose="020B0604020202020204" pitchFamily="34" charset="0"/>
              </a:rPr>
              <a:t>In the pre-adult period, young people are faced with defining personality against work disorders. According to Erickson, the minor's main occupation promotes self-esteem. </a:t>
            </a:r>
          </a:p>
        </p:txBody>
      </p:sp>
    </p:spTree>
    <p:extLst>
      <p:ext uri="{BB962C8B-B14F-4D97-AF65-F5344CB8AC3E}">
        <p14:creationId xmlns:p14="http://schemas.microsoft.com/office/powerpoint/2010/main" val="281996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301F5-37B2-EB47-8848-DD60C3A53E6D}"/>
              </a:ext>
            </a:extLst>
          </p:cNvPr>
          <p:cNvSpPr>
            <a:spLocks noGrp="1"/>
          </p:cNvSpPr>
          <p:nvPr>
            <p:ph type="title"/>
          </p:nvPr>
        </p:nvSpPr>
        <p:spPr>
          <a:xfrm>
            <a:off x="838200" y="365125"/>
            <a:ext cx="10515600" cy="1325563"/>
          </a:xfrm>
        </p:spPr>
        <p:txBody>
          <a:bodyPr>
            <a:normAutofit/>
          </a:bodyPr>
          <a:lstStyle/>
          <a:p>
            <a:r>
              <a:rPr lang="en-GB" sz="4200"/>
              <a:t>Lifespan Development – Eric Erikson Bibliography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B55CF7-4779-2E43-B3A2-4B6402BA3C84}"/>
              </a:ext>
            </a:extLst>
          </p:cNvPr>
          <p:cNvSpPr>
            <a:spLocks noGrp="1"/>
          </p:cNvSpPr>
          <p:nvPr>
            <p:ph idx="1"/>
          </p:nvPr>
        </p:nvSpPr>
        <p:spPr>
          <a:xfrm>
            <a:off x="838200" y="1929384"/>
            <a:ext cx="10515600" cy="4251960"/>
          </a:xfrm>
        </p:spPr>
        <p:txBody>
          <a:bodyPr>
            <a:normAutofit fontScale="92500"/>
          </a:bodyPr>
          <a:lstStyle/>
          <a:p>
            <a:pPr>
              <a:lnSpc>
                <a:spcPct val="150000"/>
              </a:lnSpc>
            </a:pPr>
            <a:r>
              <a:rPr lang="en-GB" sz="1100" dirty="0">
                <a:latin typeface="Arial" panose="020B0604020202020204" pitchFamily="34" charset="0"/>
                <a:cs typeface="Arial" panose="020B0604020202020204" pitchFamily="34" charset="0"/>
              </a:rPr>
              <a:t>Second to last source of information that I incorporated into the making of my poster was by Fisher, Chacon and Chaffee (2019). The journal was already something I reviewed since it is the Journal of work across the lifespan. The article itself that the authors published was about theories of cognitive ageing and work.</a:t>
            </a:r>
          </a:p>
          <a:p>
            <a:pPr>
              <a:lnSpc>
                <a:spcPct val="150000"/>
              </a:lnSpc>
            </a:pPr>
            <a:r>
              <a:rPr lang="en-GB" sz="1100" dirty="0">
                <a:latin typeface="Arial" panose="020B0604020202020204" pitchFamily="34" charset="0"/>
                <a:cs typeface="Arial" panose="020B0604020202020204" pitchFamily="34" charset="0"/>
              </a:rPr>
              <a:t>For the analysis of the last few stages in Eric Erikson’s psychological theory of adulthood to maturity, going through career choices and achievements was something I considered useful for my research. This is why I decided to incorporate one more journal article from the work across the lifespan that provides me with more perspective.</a:t>
            </a:r>
          </a:p>
          <a:p>
            <a:pPr>
              <a:lnSpc>
                <a:spcPct val="150000"/>
              </a:lnSpc>
            </a:pPr>
            <a:r>
              <a:rPr lang="en-GB" sz="1100" dirty="0">
                <a:latin typeface="Arial" panose="020B0604020202020204" pitchFamily="34" charset="0"/>
                <a:cs typeface="Arial" panose="020B0604020202020204" pitchFamily="34" charset="0"/>
              </a:rPr>
              <a:t>People in early adulthood worry about the closeness to separation. Erickson said we need to have a solid self-esteem before making personal connections with others. </a:t>
            </a:r>
          </a:p>
          <a:p>
            <a:pPr>
              <a:lnSpc>
                <a:spcPct val="150000"/>
              </a:lnSpc>
            </a:pPr>
            <a:r>
              <a:rPr lang="en-GB" sz="1100" dirty="0">
                <a:latin typeface="Arial" panose="020B0604020202020204" pitchFamily="34" charset="0"/>
                <a:cs typeface="Arial" panose="020B0604020202020204" pitchFamily="34" charset="0"/>
              </a:rPr>
              <a:t>This was outlined by the last source that are used by Richardson and Watt (2018), which was from a journal on teacher identity that provides a slightly different perspective on the work and observations of how information is received as individuals grow older and how this impacts their sense of self identity.</a:t>
            </a:r>
          </a:p>
          <a:p>
            <a:pPr>
              <a:lnSpc>
                <a:spcPct val="150000"/>
              </a:lnSpc>
            </a:pPr>
            <a:r>
              <a:rPr lang="en-GB" sz="1100" dirty="0">
                <a:latin typeface="Arial" panose="020B0604020202020204" pitchFamily="34" charset="0"/>
                <a:cs typeface="Arial" panose="020B0604020202020204" pitchFamily="34" charset="0"/>
              </a:rPr>
              <a:t>Adults who do not cultivate good self-esteem at puberty may experience feelings of neglect and enthusiastic detachment as pointed out by the lifespan development of people and their link to career choices research by Fisher, Chacon and Chaffee (2019).</a:t>
            </a:r>
          </a:p>
          <a:p>
            <a:pPr>
              <a:lnSpc>
                <a:spcPct val="150000"/>
              </a:lnSpc>
            </a:pPr>
            <a:r>
              <a:rPr lang="en-GB" sz="1100" dirty="0">
                <a:latin typeface="Arial" panose="020B0604020202020204" pitchFamily="34" charset="0"/>
                <a:cs typeface="Arial" panose="020B0604020202020204" pitchFamily="34" charset="0"/>
              </a:rPr>
              <a:t>The moment people arrive in their 40s, they enter a time known as adulthood in the centre, which reaches the mid-60s. The social purpose of maturity at the centre is generativists against stagnation. </a:t>
            </a:r>
          </a:p>
          <a:p>
            <a:pPr>
              <a:lnSpc>
                <a:spcPct val="150000"/>
              </a:lnSpc>
            </a:pPr>
            <a:r>
              <a:rPr lang="en-GB" sz="1100" dirty="0" err="1">
                <a:latin typeface="Arial" panose="020B0604020202020204" pitchFamily="34" charset="0"/>
                <a:cs typeface="Arial" panose="020B0604020202020204" pitchFamily="34" charset="0"/>
              </a:rPr>
              <a:t>Generativism</a:t>
            </a:r>
            <a:r>
              <a:rPr lang="en-GB" sz="1100" dirty="0">
                <a:latin typeface="Arial" panose="020B0604020202020204" pitchFamily="34" charset="0"/>
                <a:cs typeface="Arial" panose="020B0604020202020204" pitchFamily="34" charset="0"/>
              </a:rPr>
              <a:t> involves discovering your work of love and adding to the progress of others through exercises such as chipping, training and educating young people. From the mid-60s to the farthest frontier of life, we are in a time of improvement known as late adulthood. </a:t>
            </a:r>
          </a:p>
        </p:txBody>
      </p:sp>
    </p:spTree>
    <p:extLst>
      <p:ext uri="{BB962C8B-B14F-4D97-AF65-F5344CB8AC3E}">
        <p14:creationId xmlns:p14="http://schemas.microsoft.com/office/powerpoint/2010/main" val="1973608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57C5B-A8D4-D94F-9531-5CED5AA3886C}"/>
              </a:ext>
            </a:extLst>
          </p:cNvPr>
          <p:cNvSpPr>
            <a:spLocks noGrp="1"/>
          </p:cNvSpPr>
          <p:nvPr>
            <p:ph type="title"/>
          </p:nvPr>
        </p:nvSpPr>
        <p:spPr>
          <a:xfrm>
            <a:off x="838200" y="365125"/>
            <a:ext cx="10515600" cy="1325563"/>
          </a:xfrm>
        </p:spPr>
        <p:txBody>
          <a:bodyPr>
            <a:normAutofit/>
          </a:bodyPr>
          <a:lstStyle/>
          <a:p>
            <a:r>
              <a:rPr lang="en-GB" sz="5400"/>
              <a:t>Bibliography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DB9E3C-09A0-334A-8301-D6336C5DE452}"/>
              </a:ext>
            </a:extLst>
          </p:cNvPr>
          <p:cNvSpPr>
            <a:spLocks noGrp="1"/>
          </p:cNvSpPr>
          <p:nvPr>
            <p:ph idx="1"/>
          </p:nvPr>
        </p:nvSpPr>
        <p:spPr>
          <a:xfrm>
            <a:off x="838200" y="1929384"/>
            <a:ext cx="10515600" cy="4251960"/>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Denise Roberts Boyd and Bee, H.L. (2019). Lifespan development. Boston: Pearson.</a:t>
            </a:r>
          </a:p>
          <a:p>
            <a:pPr>
              <a:lnSpc>
                <a:spcPct val="150000"/>
              </a:lnSpc>
            </a:pPr>
            <a:r>
              <a:rPr lang="en-GB" sz="1100" dirty="0">
                <a:latin typeface="Arial" panose="020B0604020202020204" pitchFamily="34" charset="0"/>
                <a:cs typeface="Arial" panose="020B0604020202020204" pitchFamily="34" charset="0"/>
              </a:rPr>
              <a:t>Fisher, G.G., Chacon, M. and Chaffee, D.S. (2019). Theories of Cognitive Aging and Work. Work Across the Lifespan, pp.17–45.</a:t>
            </a:r>
          </a:p>
          <a:p>
            <a:pPr>
              <a:lnSpc>
                <a:spcPct val="150000"/>
              </a:lnSpc>
            </a:pPr>
            <a:r>
              <a:rPr lang="en-GB" sz="1100" dirty="0" err="1">
                <a:latin typeface="Arial" panose="020B0604020202020204" pitchFamily="34" charset="0"/>
                <a:cs typeface="Arial" panose="020B0604020202020204" pitchFamily="34" charset="0"/>
              </a:rPr>
              <a:t>Kerpelman</a:t>
            </a:r>
            <a:r>
              <a:rPr lang="en-GB" sz="1100" dirty="0">
                <a:latin typeface="Arial" panose="020B0604020202020204" pitchFamily="34" charset="0"/>
                <a:cs typeface="Arial" panose="020B0604020202020204" pitchFamily="34" charset="0"/>
              </a:rPr>
              <a:t>, J.L. and Pittman, J.F. (2018). Erikson and the Relational Context of Identity: Strengthening Connections With Attachment Theory. Identity, 18(4), pp.306–314.</a:t>
            </a:r>
          </a:p>
          <a:p>
            <a:pPr>
              <a:lnSpc>
                <a:spcPct val="150000"/>
              </a:lnSpc>
            </a:pPr>
            <a:r>
              <a:rPr lang="en-GB" sz="1100" dirty="0">
                <a:latin typeface="Arial" panose="020B0604020202020204" pitchFamily="34" charset="0"/>
                <a:cs typeface="Arial" panose="020B0604020202020204" pitchFamily="34" charset="0"/>
              </a:rPr>
              <a:t>Lantz, S.E. and Ray, S. (2020). Freud Developmental Theory. [online] PubMed. Available at: https://</a:t>
            </a:r>
            <a:r>
              <a:rPr lang="en-GB" sz="1100" dirty="0" err="1">
                <a:latin typeface="Arial" panose="020B0604020202020204" pitchFamily="34" charset="0"/>
                <a:cs typeface="Arial" panose="020B0604020202020204" pitchFamily="34" charset="0"/>
              </a:rPr>
              <a:t>www.ncbi.nlm.nih.gov</a:t>
            </a:r>
            <a:r>
              <a:rPr lang="en-GB" sz="1100" dirty="0">
                <a:latin typeface="Arial" panose="020B0604020202020204" pitchFamily="34" charset="0"/>
                <a:cs typeface="Arial" panose="020B0604020202020204" pitchFamily="34" charset="0"/>
              </a:rPr>
              <a:t>/books/NBK557526/.</a:t>
            </a:r>
          </a:p>
          <a:p>
            <a:pPr>
              <a:lnSpc>
                <a:spcPct val="150000"/>
              </a:lnSpc>
            </a:pPr>
            <a:r>
              <a:rPr lang="en-GB" sz="1100" dirty="0">
                <a:latin typeface="Arial" panose="020B0604020202020204" pitchFamily="34" charset="0"/>
                <a:cs typeface="Arial" panose="020B0604020202020204" pitchFamily="34" charset="0"/>
              </a:rPr>
              <a:t>Maree, J.G. (2021). The psychosocial development theory of Erik Erikson: critical overview. Early Child Development and Care, pp.1–15.</a:t>
            </a:r>
          </a:p>
          <a:p>
            <a:pPr>
              <a:lnSpc>
                <a:spcPct val="150000"/>
              </a:lnSpc>
            </a:pPr>
            <a:r>
              <a:rPr lang="en-GB" sz="1100" dirty="0">
                <a:latin typeface="Arial" panose="020B0604020202020204" pitchFamily="34" charset="0"/>
                <a:cs typeface="Arial" panose="020B0604020202020204" pitchFamily="34" charset="0"/>
              </a:rPr>
              <a:t>Nagy, N., Froidevaux, A. and Hirschi, A. (2019). Lifespan Perspectives on Careers and Career Development. Work Across the Lifespan, pp.235–259.</a:t>
            </a:r>
          </a:p>
          <a:p>
            <a:pPr>
              <a:lnSpc>
                <a:spcPct val="150000"/>
              </a:lnSpc>
            </a:pPr>
            <a:r>
              <a:rPr lang="en-GB" sz="1100" dirty="0">
                <a:latin typeface="Arial" panose="020B0604020202020204" pitchFamily="34" charset="0"/>
                <a:cs typeface="Arial" panose="020B0604020202020204" pitchFamily="34" charset="0"/>
              </a:rPr>
              <a:t>Richardson, P.W. and Watt, H.M.G. (2018). Teacher Professional Identity and Career Motivation: A Lifespan Perspective. Research on Teacher Identity, pp.37–48.</a:t>
            </a:r>
          </a:p>
          <a:p>
            <a:pPr>
              <a:lnSpc>
                <a:spcPct val="150000"/>
              </a:lnSpc>
            </a:pPr>
            <a:r>
              <a:rPr lang="en-GB" sz="1100" dirty="0">
                <a:latin typeface="Arial" panose="020B0604020202020204" pitchFamily="34" charset="0"/>
                <a:cs typeface="Arial" panose="020B0604020202020204" pitchFamily="34" charset="0"/>
              </a:rPr>
              <a:t>Robinson, O.C., </a:t>
            </a:r>
            <a:r>
              <a:rPr lang="en-GB" sz="1100" dirty="0" err="1">
                <a:latin typeface="Arial" panose="020B0604020202020204" pitchFamily="34" charset="0"/>
                <a:cs typeface="Arial" panose="020B0604020202020204" pitchFamily="34" charset="0"/>
              </a:rPr>
              <a:t>Demetre</a:t>
            </a:r>
            <a:r>
              <a:rPr lang="en-GB" sz="1100" dirty="0">
                <a:latin typeface="Arial" panose="020B0604020202020204" pitchFamily="34" charset="0"/>
                <a:cs typeface="Arial" panose="020B0604020202020204" pitchFamily="34" charset="0"/>
              </a:rPr>
              <a:t>, J.D. and </a:t>
            </a:r>
            <a:r>
              <a:rPr lang="en-GB" sz="1100" dirty="0" err="1">
                <a:latin typeface="Arial" panose="020B0604020202020204" pitchFamily="34" charset="0"/>
                <a:cs typeface="Arial" panose="020B0604020202020204" pitchFamily="34" charset="0"/>
              </a:rPr>
              <a:t>Litman</a:t>
            </a:r>
            <a:r>
              <a:rPr lang="en-GB" sz="1100" dirty="0">
                <a:latin typeface="Arial" panose="020B0604020202020204" pitchFamily="34" charset="0"/>
                <a:cs typeface="Arial" panose="020B0604020202020204" pitchFamily="34" charset="0"/>
              </a:rPr>
              <a:t>, J.A. (2016). Adult life stage and crisis as predictors of curiosity and authenticity. International Journal of </a:t>
            </a:r>
            <a:r>
              <a:rPr lang="en-GB" sz="1100" dirty="0" err="1">
                <a:latin typeface="Arial" panose="020B0604020202020204" pitchFamily="34" charset="0"/>
                <a:cs typeface="Arial" panose="020B0604020202020204" pitchFamily="34" charset="0"/>
              </a:rPr>
              <a:t>Behavioral</a:t>
            </a:r>
            <a:r>
              <a:rPr lang="en-GB" sz="1100" dirty="0">
                <a:latin typeface="Arial" panose="020B0604020202020204" pitchFamily="34" charset="0"/>
                <a:cs typeface="Arial" panose="020B0604020202020204" pitchFamily="34" charset="0"/>
              </a:rPr>
              <a:t> Development, 41(3), pp.426–431.</a:t>
            </a:r>
          </a:p>
          <a:p>
            <a:pPr>
              <a:lnSpc>
                <a:spcPct val="150000"/>
              </a:lnSpc>
            </a:pPr>
            <a:r>
              <a:rPr lang="en-GB" sz="1100" dirty="0" err="1">
                <a:latin typeface="Arial" panose="020B0604020202020204" pitchFamily="34" charset="0"/>
                <a:cs typeface="Arial" panose="020B0604020202020204" pitchFamily="34" charset="0"/>
              </a:rPr>
              <a:t>Zacher</a:t>
            </a:r>
            <a:r>
              <a:rPr lang="en-GB" sz="1100" dirty="0">
                <a:latin typeface="Arial" panose="020B0604020202020204" pitchFamily="34" charset="0"/>
                <a:cs typeface="Arial" panose="020B0604020202020204" pitchFamily="34" charset="0"/>
              </a:rPr>
              <a:t>, H. and Froidevaux, A. (2021). Life stage, lifespan, and life course perspectives on vocational </a:t>
            </a:r>
            <a:r>
              <a:rPr lang="en-GB" sz="1100"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and development: A theoretical framework, review, and research agenda. Journal of Vocational </a:t>
            </a:r>
            <a:r>
              <a:rPr lang="en-GB" sz="1100"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126, p.103476.</a:t>
            </a:r>
          </a:p>
        </p:txBody>
      </p:sp>
    </p:spTree>
    <p:extLst>
      <p:ext uri="{BB962C8B-B14F-4D97-AF65-F5344CB8AC3E}">
        <p14:creationId xmlns:p14="http://schemas.microsoft.com/office/powerpoint/2010/main" val="1301134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2904</Words>
  <Application>Microsoft Office PowerPoint</Application>
  <PresentationFormat>Widescreen</PresentationFormat>
  <Paragraphs>116</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Helvetica</vt:lpstr>
      <vt:lpstr>Helvetica Light</vt:lpstr>
      <vt:lpstr>Trebuchet MS</vt:lpstr>
      <vt:lpstr>Office Theme</vt:lpstr>
      <vt:lpstr>UWTSD  Certificate for Higher Education Skills for the Workplace (Health and Social Care)  Module: Psychology for Health and Social Care BMHP4003_BIRM  Academic Poster with Annotated Bibliography</vt:lpstr>
      <vt:lpstr>PowerPoint Presentation</vt:lpstr>
      <vt:lpstr>Overview of Lifespan Development Bibliography</vt:lpstr>
      <vt:lpstr>Lifespan Development Theories – Sigmund Freud Bibliography</vt:lpstr>
      <vt:lpstr>Lifespan Development Theories – Eric Erikson Bibliography</vt:lpstr>
      <vt:lpstr>Lifespan Development – Eric Erikson Bibliography</vt:lpstr>
      <vt:lpstr>Lifespan Development – Eric Erikson Bibliography</vt:lpstr>
      <vt:lpstr>Lifespan Development – Eric Erikson 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Kuseva</dc:creator>
  <cp:lastModifiedBy>Albena Bareva</cp:lastModifiedBy>
  <cp:revision>14</cp:revision>
  <dcterms:created xsi:type="dcterms:W3CDTF">2021-06-17T19:52:05Z</dcterms:created>
  <dcterms:modified xsi:type="dcterms:W3CDTF">2021-06-18T13:36:16Z</dcterms:modified>
</cp:coreProperties>
</file>