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7" r:id="rId2"/>
    <p:sldId id="286" r:id="rId3"/>
    <p:sldId id="288" r:id="rId4"/>
    <p:sldId id="330" r:id="rId5"/>
    <p:sldId id="320" r:id="rId6"/>
    <p:sldId id="321" r:id="rId7"/>
    <p:sldId id="322" r:id="rId8"/>
    <p:sldId id="331" r:id="rId9"/>
    <p:sldId id="333" r:id="rId10"/>
    <p:sldId id="334" r:id="rId11"/>
    <p:sldId id="323" r:id="rId12"/>
    <p:sldId id="324" r:id="rId13"/>
    <p:sldId id="325" r:id="rId14"/>
    <p:sldId id="326" r:id="rId15"/>
    <p:sldId id="327" r:id="rId16"/>
    <p:sldId id="300" r:id="rId17"/>
    <p:sldId id="303" r:id="rId18"/>
    <p:sldId id="305" r:id="rId19"/>
    <p:sldId id="306" r:id="rId20"/>
    <p:sldId id="307" r:id="rId21"/>
    <p:sldId id="262" r:id="rId22"/>
    <p:sldId id="336" r:id="rId23"/>
    <p:sldId id="337" r:id="rId24"/>
    <p:sldId id="339" r:id="rId25"/>
    <p:sldId id="338" r:id="rId26"/>
    <p:sldId id="340" r:id="rId27"/>
    <p:sldId id="341" r:id="rId28"/>
    <p:sldId id="342" r:id="rId29"/>
    <p:sldId id="343" r:id="rId30"/>
    <p:sldId id="346" r:id="rId31"/>
    <p:sldId id="345"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75" autoAdjust="0"/>
    <p:restoredTop sz="86856" autoAdjust="0"/>
  </p:normalViewPr>
  <p:slideViewPr>
    <p:cSldViewPr>
      <p:cViewPr>
        <p:scale>
          <a:sx n="75" d="100"/>
          <a:sy n="75" d="100"/>
        </p:scale>
        <p:origin x="600" y="-18"/>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E4BB9E-7DF0-480B-896E-E486E1BBFB10}" type="datetimeFigureOut">
              <a:rPr lang="en-GB" smtClean="0"/>
              <a:t>11/12/2017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E304826-3C56-431E-90BB-FCAF14638462}" type="slidenum">
              <a:rPr lang="en-GB" smtClean="0"/>
              <a:t>‹#›</a:t>
            </a:fld>
            <a:endParaRPr lang="en-GB"/>
          </a:p>
        </p:txBody>
      </p:sp>
    </p:spTree>
    <p:extLst>
      <p:ext uri="{BB962C8B-B14F-4D97-AF65-F5344CB8AC3E}">
        <p14:creationId xmlns:p14="http://schemas.microsoft.com/office/powerpoint/2010/main" val="1957036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1</a:t>
            </a:fld>
            <a:endParaRPr lang="en-GB" altLang="en-US" smtClean="0">
              <a:solidFill>
                <a:srgbClr val="000000"/>
              </a:solidFill>
            </a:endParaRPr>
          </a:p>
        </p:txBody>
      </p:sp>
    </p:spTree>
    <p:extLst>
      <p:ext uri="{BB962C8B-B14F-4D97-AF65-F5344CB8AC3E}">
        <p14:creationId xmlns:p14="http://schemas.microsoft.com/office/powerpoint/2010/main" val="3314679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2</a:t>
            </a:fld>
            <a:endParaRPr lang="en-GB" altLang="en-US" smtClean="0">
              <a:solidFill>
                <a:srgbClr val="000000"/>
              </a:solidFill>
            </a:endParaRPr>
          </a:p>
        </p:txBody>
      </p:sp>
    </p:spTree>
    <p:extLst>
      <p:ext uri="{BB962C8B-B14F-4D97-AF65-F5344CB8AC3E}">
        <p14:creationId xmlns:p14="http://schemas.microsoft.com/office/powerpoint/2010/main" val="16943554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3</a:t>
            </a:fld>
            <a:endParaRPr lang="en-GB" altLang="en-US" smtClean="0">
              <a:solidFill>
                <a:srgbClr val="000000"/>
              </a:solidFill>
            </a:endParaRPr>
          </a:p>
        </p:txBody>
      </p:sp>
    </p:spTree>
    <p:extLst>
      <p:ext uri="{BB962C8B-B14F-4D97-AF65-F5344CB8AC3E}">
        <p14:creationId xmlns:p14="http://schemas.microsoft.com/office/powerpoint/2010/main" val="655354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a:t>
            </a:fld>
            <a:endParaRPr lang="en-GB" altLang="en-US" smtClean="0">
              <a:solidFill>
                <a:srgbClr val="000000"/>
              </a:solidFill>
            </a:endParaRPr>
          </a:p>
        </p:txBody>
      </p:sp>
    </p:spTree>
    <p:extLst>
      <p:ext uri="{BB962C8B-B14F-4D97-AF65-F5344CB8AC3E}">
        <p14:creationId xmlns:p14="http://schemas.microsoft.com/office/powerpoint/2010/main" val="1674790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5</a:t>
            </a:fld>
            <a:endParaRPr lang="en-GB" altLang="en-US" smtClean="0">
              <a:solidFill>
                <a:srgbClr val="000000"/>
              </a:solidFill>
            </a:endParaRPr>
          </a:p>
        </p:txBody>
      </p:sp>
    </p:spTree>
    <p:extLst>
      <p:ext uri="{BB962C8B-B14F-4D97-AF65-F5344CB8AC3E}">
        <p14:creationId xmlns:p14="http://schemas.microsoft.com/office/powerpoint/2010/main" val="1114109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6</a:t>
            </a:fld>
            <a:endParaRPr lang="en-GB" altLang="en-US" smtClean="0">
              <a:solidFill>
                <a:srgbClr val="000000"/>
              </a:solidFill>
            </a:endParaRPr>
          </a:p>
        </p:txBody>
      </p:sp>
    </p:spTree>
    <p:extLst>
      <p:ext uri="{BB962C8B-B14F-4D97-AF65-F5344CB8AC3E}">
        <p14:creationId xmlns:p14="http://schemas.microsoft.com/office/powerpoint/2010/main" val="2424280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7</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2333630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30823427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790953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11</a:t>
            </a:fld>
            <a:endParaRPr lang="en-GB" altLang="en-US" smtClean="0">
              <a:solidFill>
                <a:srgbClr val="000000"/>
              </a:solidFill>
            </a:endParaRPr>
          </a:p>
        </p:txBody>
      </p:sp>
    </p:spTree>
    <p:extLst>
      <p:ext uri="{BB962C8B-B14F-4D97-AF65-F5344CB8AC3E}">
        <p14:creationId xmlns:p14="http://schemas.microsoft.com/office/powerpoint/2010/main" val="246282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12</a:t>
            </a:fld>
            <a:endParaRPr lang="en-GB" altLang="en-US" smtClean="0">
              <a:solidFill>
                <a:srgbClr val="000000"/>
              </a:solidFill>
            </a:endParaRPr>
          </a:p>
        </p:txBody>
      </p:sp>
    </p:spTree>
    <p:extLst>
      <p:ext uri="{BB962C8B-B14F-4D97-AF65-F5344CB8AC3E}">
        <p14:creationId xmlns:p14="http://schemas.microsoft.com/office/powerpoint/2010/main" val="12357894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13</a:t>
            </a:fld>
            <a:endParaRPr lang="en-GB" altLang="en-US" smtClean="0">
              <a:solidFill>
                <a:srgbClr val="000000"/>
              </a:solidFill>
            </a:endParaRPr>
          </a:p>
        </p:txBody>
      </p:sp>
    </p:spTree>
    <p:extLst>
      <p:ext uri="{BB962C8B-B14F-4D97-AF65-F5344CB8AC3E}">
        <p14:creationId xmlns:p14="http://schemas.microsoft.com/office/powerpoint/2010/main" val="22378738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14</a:t>
            </a:fld>
            <a:endParaRPr lang="en-GB" altLang="en-US" smtClean="0">
              <a:solidFill>
                <a:srgbClr val="000000"/>
              </a:solidFill>
            </a:endParaRPr>
          </a:p>
        </p:txBody>
      </p:sp>
    </p:spTree>
    <p:extLst>
      <p:ext uri="{BB962C8B-B14F-4D97-AF65-F5344CB8AC3E}">
        <p14:creationId xmlns:p14="http://schemas.microsoft.com/office/powerpoint/2010/main" val="5603040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eaLnBrk="1" hangingPunct="1">
              <a:spcBef>
                <a:spcPct val="0"/>
              </a:spcBef>
              <a:buFont typeface="Arial" panose="020B0604020202020204" pitchFamily="34" charset="0"/>
              <a:buChar char="•"/>
            </a:pPr>
            <a:endParaRPr lang="en-GB" altLang="en-US" dirty="0"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15</a:t>
            </a:fld>
            <a:endParaRPr lang="en-GB" altLang="en-US" smtClean="0">
              <a:solidFill>
                <a:srgbClr val="000000"/>
              </a:solidFill>
            </a:endParaRPr>
          </a:p>
        </p:txBody>
      </p:sp>
    </p:spTree>
    <p:extLst>
      <p:ext uri="{BB962C8B-B14F-4D97-AF65-F5344CB8AC3E}">
        <p14:creationId xmlns:p14="http://schemas.microsoft.com/office/powerpoint/2010/main" val="37014606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As a prospective candidate, an important element of Carter’s appeal had been his reputation as an outsider to Washington politics –</a:t>
            </a:r>
            <a:r>
              <a:rPr lang="en-GB" sz="1200" kern="1200" baseline="0" dirty="0" smtClean="0">
                <a:solidFill>
                  <a:schemeClr val="tx1"/>
                </a:solidFill>
                <a:effectLst/>
                <a:latin typeface="+mn-lt"/>
                <a:ea typeface="+mn-ea"/>
                <a:cs typeface="+mn-cs"/>
              </a:rPr>
              <a:t> an anti-Nixon, the former Vice President and Congressmen</a:t>
            </a: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His previous office wa</a:t>
            </a:r>
            <a:r>
              <a:rPr lang="en-GB" sz="1200" kern="1200" baseline="0" dirty="0" smtClean="0">
                <a:solidFill>
                  <a:schemeClr val="tx1"/>
                </a:solidFill>
                <a:effectLst/>
                <a:latin typeface="+mn-lt"/>
                <a:ea typeface="+mn-ea"/>
                <a:cs typeface="+mn-cs"/>
              </a:rPr>
              <a:t>s</a:t>
            </a:r>
            <a:r>
              <a:rPr lang="en-GB" sz="1200" kern="1200" dirty="0" smtClean="0">
                <a:solidFill>
                  <a:schemeClr val="tx1"/>
                </a:solidFill>
                <a:effectLst/>
                <a:latin typeface="+mn-lt"/>
                <a:ea typeface="+mn-ea"/>
                <a:cs typeface="+mn-cs"/>
              </a:rPr>
              <a:t> a State Governor, and Carter came from a social background that marked him as atypical amongst previous incumbents of the White House: famously, he grew up as a peanut farmer in rural Georgia. </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He also promised to bring a new, moral approach to American politics at a time when respect for officeholders was at a low post-Watergate – an attitude which similarly informed the foreign policy of the Carter Administration.</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Rejecting the need to maintain polarities that had remained largely unchanged since the end of the Second World War, Cater challenged prevailing orthodoxies by at least entertaining the possibility of harmonious</a:t>
            </a:r>
            <a:r>
              <a:rPr lang="en-GB" sz="1200" kern="1200" baseline="0" dirty="0" smtClean="0">
                <a:solidFill>
                  <a:schemeClr val="tx1"/>
                </a:solidFill>
                <a:effectLst/>
                <a:latin typeface="+mn-lt"/>
                <a:ea typeface="+mn-ea"/>
                <a:cs typeface="+mn-cs"/>
              </a:rPr>
              <a:t> relations </a:t>
            </a:r>
            <a:r>
              <a:rPr lang="en-GB" sz="1200" kern="1200" dirty="0" smtClean="0">
                <a:solidFill>
                  <a:schemeClr val="tx1"/>
                </a:solidFill>
                <a:effectLst/>
                <a:latin typeface="+mn-lt"/>
                <a:ea typeface="+mn-ea"/>
                <a:cs typeface="+mn-cs"/>
              </a:rPr>
              <a:t>between the United States and the Soviet.</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“We can no longer separate the traditional issues of war and peace from the new global questions of justice, equity, and human rights.”</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However laudable these sentiments were, though, Carter quickly received a number of setbacks to his favoured foreign policy strategy.</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stark contrast to Carter’s general</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hesitancy about military intervention overseas, the Soviet Union was rather less cautious about expanding its borders, invading Afghanistan in 1980 –</a:t>
            </a:r>
            <a:r>
              <a:rPr lang="en-GB" sz="1200" kern="1200" baseline="0" dirty="0" smtClean="0">
                <a:solidFill>
                  <a:schemeClr val="tx1"/>
                </a:solidFill>
                <a:effectLst/>
                <a:latin typeface="+mn-lt"/>
                <a:ea typeface="+mn-ea"/>
                <a:cs typeface="+mn-cs"/>
              </a:rPr>
              <a:t> something which proved disastrous for its in the long-term and which ultimately had similarly negative legacies for the US</a:t>
            </a:r>
            <a:endParaRPr lang="en-GB" sz="1200" kern="1200" dirty="0" smtClean="0">
              <a:solidFill>
                <a:schemeClr val="tx1"/>
              </a:solidFill>
              <a:effectLst/>
              <a:latin typeface="+mn-lt"/>
              <a:ea typeface="+mn-ea"/>
              <a:cs typeface="+mn-cs"/>
            </a:endParaRP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Prior</a:t>
            </a:r>
            <a:r>
              <a:rPr lang="en-GB" sz="1200" kern="1200" baseline="0" dirty="0" smtClean="0">
                <a:solidFill>
                  <a:schemeClr val="tx1"/>
                </a:solidFill>
                <a:effectLst/>
                <a:latin typeface="+mn-lt"/>
                <a:ea typeface="+mn-ea"/>
                <a:cs typeface="+mn-cs"/>
              </a:rPr>
              <a:t> to this, in</a:t>
            </a:r>
            <a:r>
              <a:rPr lang="en-GB" sz="1200" kern="1200" dirty="0" smtClean="0">
                <a:solidFill>
                  <a:schemeClr val="tx1"/>
                </a:solidFill>
                <a:effectLst/>
                <a:latin typeface="+mn-lt"/>
                <a:ea typeface="+mn-ea"/>
                <a:cs typeface="+mn-cs"/>
              </a:rPr>
              <a:t> 1979, the Iranian Revolution deposed the </a:t>
            </a:r>
            <a:r>
              <a:rPr lang="en-GB" sz="1200" kern="1200" dirty="0" err="1" smtClean="0">
                <a:solidFill>
                  <a:schemeClr val="tx1"/>
                </a:solidFill>
                <a:effectLst/>
                <a:latin typeface="+mn-lt"/>
                <a:ea typeface="+mn-ea"/>
                <a:cs typeface="+mn-cs"/>
              </a:rPr>
              <a:t>Westernh</a:t>
            </a:r>
            <a:r>
              <a:rPr lang="en-GB" sz="1200" kern="1200" dirty="0" smtClean="0">
                <a:solidFill>
                  <a:schemeClr val="tx1"/>
                </a:solidFill>
                <a:effectLst/>
                <a:latin typeface="+mn-lt"/>
                <a:ea typeface="+mn-ea"/>
                <a:cs typeface="+mn-cs"/>
              </a:rPr>
              <a:t>-backed Shah Royal Family, establishing an Islamic Republic under the leadership of the Grand Ayatollah </a:t>
            </a:r>
            <a:r>
              <a:rPr lang="en-GB" sz="1200" kern="1200" dirty="0" err="1" smtClean="0">
                <a:solidFill>
                  <a:schemeClr val="tx1"/>
                </a:solidFill>
                <a:effectLst/>
                <a:latin typeface="+mn-lt"/>
                <a:ea typeface="+mn-ea"/>
                <a:cs typeface="+mn-cs"/>
              </a:rPr>
              <a:t>Ruhollah</a:t>
            </a:r>
            <a:r>
              <a:rPr lang="en-GB" sz="1200" kern="1200" dirty="0" smtClean="0">
                <a:solidFill>
                  <a:schemeClr val="tx1"/>
                </a:solidFill>
                <a:effectLst/>
                <a:latin typeface="+mn-lt"/>
                <a:ea typeface="+mn-ea"/>
                <a:cs typeface="+mn-cs"/>
              </a:rPr>
              <a:t> Khomeini. This removed an important ally in the Middle East, replacing it with a regime hostile to the United States</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Amidst the Iranian Revolution in 1979, a group of revolutionary students raided the US embassy in Tehran, taking sixty-six American civilians hostage – partly in an attempt to blackmail the United States into delivering Shah Mohammad Reza Pahlavi from safe custody to be tried and executed in Iran.</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The Hostage Crisis created international headlines, and in the face of it the Carter Administration’s response was largely judged inept by public opinion in the United States. Negotiations with the Iranian authorities proved unsuccessful, and his previous visible backing for the autocratic Iranian royal family at a White House state function in 1977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A release of eventually negotiated for January 20 1981, four hundred and forty-four days after the crisis had begun. By this time Carter’s reputation and influence had largely dissipated,</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with the return of the detainees to the United States occurred on the same day that  Ronald Reagan was inaugurated as the new President, having defeated Carter in the 1980 election.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the interim, Carter’s Presidency had further been undermined by an ongoing energy crisis</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uncertainty and chaos that coincided with the Iranian</a:t>
            </a:r>
            <a:r>
              <a:rPr lang="en-GB" sz="1200" kern="1200" baseline="0" dirty="0" smtClean="0">
                <a:solidFill>
                  <a:schemeClr val="tx1"/>
                </a:solidFill>
                <a:effectLst/>
                <a:latin typeface="+mn-lt"/>
                <a:ea typeface="+mn-ea"/>
                <a:cs typeface="+mn-cs"/>
              </a:rPr>
              <a:t> Revolution </a:t>
            </a:r>
            <a:r>
              <a:rPr lang="en-GB" sz="1200" kern="1200" dirty="0" smtClean="0">
                <a:solidFill>
                  <a:schemeClr val="tx1"/>
                </a:solidFill>
                <a:effectLst/>
                <a:latin typeface="+mn-lt"/>
                <a:ea typeface="+mn-ea"/>
                <a:cs typeface="+mn-cs"/>
              </a:rPr>
              <a:t>caused instability in the Middle East and a knock-on reduction in the supply of crude oil to the United States. </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The crisis</a:t>
            </a:r>
            <a:r>
              <a:rPr lang="en-GB" sz="1200" kern="1200" baseline="0" dirty="0" smtClean="0">
                <a:solidFill>
                  <a:schemeClr val="tx1"/>
                </a:solidFill>
                <a:effectLst/>
                <a:latin typeface="+mn-lt"/>
                <a:ea typeface="+mn-ea"/>
                <a:cs typeface="+mn-cs"/>
              </a:rPr>
              <a:t> </a:t>
            </a:r>
            <a:r>
              <a:rPr lang="en-GB" sz="1200" kern="1200" baseline="0" dirty="0" smtClean="0">
                <a:solidFill>
                  <a:schemeClr val="tx1"/>
                </a:solidFill>
                <a:effectLst/>
                <a:latin typeface="+mn-lt"/>
                <a:ea typeface="+mn-ea"/>
                <a:cs typeface="Arial" pitchFamily="34" charset="0"/>
              </a:rPr>
              <a:t>came o</a:t>
            </a:r>
            <a:r>
              <a:rPr lang="en-GB" dirty="0" smtClean="0">
                <a:cs typeface="Arial" pitchFamily="34" charset="0"/>
              </a:rPr>
              <a:t>n heals of energy crisis caused by the 1973 Oil Embargo: placed on US by OPEC (Organisation of Petroleum Exporting Countries) nations – Saudi Arabia, Kuwait, Libya, Iraq, Algeria – for its support of Israel in Yom Kippur War, which had exposed the US dependency</a:t>
            </a:r>
            <a:r>
              <a:rPr lang="en-GB" baseline="0" dirty="0" smtClean="0">
                <a:cs typeface="Arial" pitchFamily="34" charset="0"/>
              </a:rPr>
              <a:t> on foreign </a:t>
            </a:r>
            <a:r>
              <a:rPr lang="en-GB" baseline="0" dirty="0" err="1" smtClean="0">
                <a:cs typeface="Arial" pitchFamily="34" charset="0"/>
              </a:rPr>
              <a:t>oild</a:t>
            </a:r>
            <a:endParaRPr lang="en-GB" dirty="0" smtClean="0">
              <a:cs typeface="Arial" pitchFamily="34" charset="0"/>
            </a:endParaRPr>
          </a:p>
          <a:p>
            <a:pPr marL="171450" lvl="0" indent="-171450">
              <a:buFont typeface="Arial" panose="020B0604020202020204" pitchFamily="34" charset="0"/>
              <a:buChar char="•"/>
            </a:pPr>
            <a:endParaRPr lang="en-GB" sz="1200" kern="1200" baseline="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result in both 1973</a:t>
            </a:r>
            <a:r>
              <a:rPr lang="en-GB" sz="1200" kern="1200" baseline="0" dirty="0" smtClean="0">
                <a:solidFill>
                  <a:schemeClr val="tx1"/>
                </a:solidFill>
                <a:effectLst/>
                <a:latin typeface="+mn-lt"/>
                <a:ea typeface="+mn-ea"/>
                <a:cs typeface="+mn-cs"/>
              </a:rPr>
              <a:t> and 1979 </a:t>
            </a:r>
            <a:r>
              <a:rPr lang="en-GB" sz="1200" kern="1200" dirty="0" smtClean="0">
                <a:solidFill>
                  <a:schemeClr val="tx1"/>
                </a:solidFill>
                <a:effectLst/>
                <a:latin typeface="+mn-lt"/>
                <a:ea typeface="+mn-ea"/>
                <a:cs typeface="+mn-cs"/>
              </a:rPr>
              <a:t>was an increase in the cost of petrol, and a spate of panic buying at gas stations across North America.</a:t>
            </a:r>
            <a:endParaRPr lang="en-GB" sz="1200" kern="1200" baseline="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Dealing with the issues of access to fossil fuels and energy conservation had in fact been an important plank of the Carter Presidency. He publically encouraged Americans to reduce energy consumption and to live thriftily, carrying this into effect at the White House: he installed solar panels and wore cardigans and sweaters in an effort to reduce heating costs – something which became the target of lampoonists</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At the height of the 1979 energy crisis, Carter delivered an infamous speech, which twinned together the situation in the Middle East, domestic politics, and the Vietnam War.</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“true problems” affecting the United States, according to Carter, were “deeper than gasoline lines or energy shortages, deeper even than inflation or recession,” and rested with what he saw as “a fundamental threat to American democracy.”</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threat,” he said “</a:t>
            </a:r>
            <a:r>
              <a:rPr lang="en-GB" sz="1200" kern="1200" dirty="0" err="1" smtClean="0">
                <a:solidFill>
                  <a:schemeClr val="tx1"/>
                </a:solidFill>
                <a:effectLst/>
                <a:latin typeface="+mn-lt"/>
                <a:ea typeface="+mn-ea"/>
                <a:cs typeface="+mn-cs"/>
              </a:rPr>
              <a:t>iis</a:t>
            </a:r>
            <a:r>
              <a:rPr lang="en-GB" sz="1200" kern="1200" dirty="0" smtClean="0">
                <a:solidFill>
                  <a:schemeClr val="tx1"/>
                </a:solidFill>
                <a:effectLst/>
                <a:latin typeface="+mn-lt"/>
                <a:ea typeface="+mn-ea"/>
                <a:cs typeface="+mn-cs"/>
              </a:rPr>
              <a:t> a crisis of confidence [which]</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strikes at the very heart and soul and spirit of our national will. We can see this crisis in the growing doubt about the meaning of our own lives and in the loss of a unity of purpose for our nation.”</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An important root of this crisis lay in the divisions and conflicts evinced during the 1960s. As Carter put it, “we were sure that ours was a nation of the ballot, not the bullet, until the murders of John Kennedy and Robert Kennedy and Martin Luther King. We were taught that our armies were always invincible and our causes were always just, only to suffer the agony of Vietnam. We respected the presidency as a place of honour until the shock of Watergate.”</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naming this ‘crisis of confidence,’ Carter effectively sealed his epitaph as President – at least according to popular culture perception, as signified by the image from </a:t>
            </a:r>
            <a:r>
              <a:rPr lang="en-GB" sz="1200" i="1" kern="1200" dirty="0" smtClean="0">
                <a:solidFill>
                  <a:schemeClr val="tx1"/>
                </a:solidFill>
                <a:effectLst/>
                <a:latin typeface="+mn-lt"/>
                <a:ea typeface="+mn-ea"/>
                <a:cs typeface="+mn-cs"/>
              </a:rPr>
              <a:t>The Simpsons </a:t>
            </a:r>
            <a:r>
              <a:rPr lang="en-GB" sz="1200" kern="1200" dirty="0" smtClean="0">
                <a:solidFill>
                  <a:schemeClr val="tx1"/>
                </a:solidFill>
                <a:effectLst/>
                <a:latin typeface="+mn-lt"/>
                <a:ea typeface="+mn-ea"/>
                <a:cs typeface="+mn-cs"/>
              </a:rPr>
              <a:t>on-screen.</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phrase ‘crisis of confidence’ seems to cement the stereotype of a dull, if well-meaning cardigan-wearing man who Americans were only too happy to drop in favour of Reagan’s Hollywood razzmatazz.</a:t>
            </a: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11536035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t>Reagan</a:t>
            </a:r>
            <a:r>
              <a:rPr lang="en-GB" baseline="0" dirty="0" smtClean="0"/>
              <a:t> routed Carter in the electoral college and the PR battle, exuding </a:t>
            </a:r>
            <a:r>
              <a:rPr lang="en-GB" sz="1200" dirty="0" smtClean="0">
                <a:cs typeface="Arial" pitchFamily="34" charset="0"/>
              </a:rPr>
              <a:t>an optimism and confidence that contrasted starkly with Carter’s earlier stances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smtClean="0">
              <a:cs typeface="Arial" pitchFamily="34" charset="0"/>
            </a:endParaRP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smtClean="0">
                <a:cs typeface="Arial" pitchFamily="34" charset="0"/>
              </a:rPr>
              <a:t>We will focus on Reagan’s appeal in</a:t>
            </a:r>
            <a:r>
              <a:rPr lang="en-GB" sz="1200" baseline="0" dirty="0" smtClean="0">
                <a:cs typeface="Arial" pitchFamily="34" charset="0"/>
              </a:rPr>
              <a:t> greater depth on Thursday, but for now a few details merit mentioning</a:t>
            </a:r>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21</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22</a:t>
            </a:fld>
            <a:endParaRPr lang="en-GB" dirty="0"/>
          </a:p>
        </p:txBody>
      </p:sp>
    </p:spTree>
    <p:extLst>
      <p:ext uri="{BB962C8B-B14F-4D97-AF65-F5344CB8AC3E}">
        <p14:creationId xmlns:p14="http://schemas.microsoft.com/office/powerpoint/2010/main" val="33564375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23</a:t>
            </a:fld>
            <a:endParaRPr lang="en-GB" dirty="0"/>
          </a:p>
        </p:txBody>
      </p:sp>
    </p:spTree>
    <p:extLst>
      <p:ext uri="{BB962C8B-B14F-4D97-AF65-F5344CB8AC3E}">
        <p14:creationId xmlns:p14="http://schemas.microsoft.com/office/powerpoint/2010/main" val="28678095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24</a:t>
            </a:fld>
            <a:endParaRPr lang="en-GB" dirty="0"/>
          </a:p>
        </p:txBody>
      </p:sp>
    </p:spTree>
    <p:extLst>
      <p:ext uri="{BB962C8B-B14F-4D97-AF65-F5344CB8AC3E}">
        <p14:creationId xmlns:p14="http://schemas.microsoft.com/office/powerpoint/2010/main" val="32722349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25</a:t>
            </a:fld>
            <a:endParaRPr lang="en-GB" dirty="0"/>
          </a:p>
        </p:txBody>
      </p:sp>
    </p:spTree>
    <p:extLst>
      <p:ext uri="{BB962C8B-B14F-4D97-AF65-F5344CB8AC3E}">
        <p14:creationId xmlns:p14="http://schemas.microsoft.com/office/powerpoint/2010/main" val="26579408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26</a:t>
            </a:fld>
            <a:endParaRPr lang="en-GB" dirty="0"/>
          </a:p>
        </p:txBody>
      </p:sp>
    </p:spTree>
    <p:extLst>
      <p:ext uri="{BB962C8B-B14F-4D97-AF65-F5344CB8AC3E}">
        <p14:creationId xmlns:p14="http://schemas.microsoft.com/office/powerpoint/2010/main" val="25495691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First of</a:t>
            </a:r>
            <a:r>
              <a:rPr lang="en-GB" baseline="0" dirty="0" smtClean="0"/>
              <a:t> all, Reagan’s already commented-upon status as a onetime movie actor needs to be set against a long career in politics – one which, in fact, started with Reagan being a registered Democrat</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As his compliance with HUAC suggests, though, the Cold War hardened Reagan’s political views, and he became increasingly conservative in the 1950s and 1960s</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Enjoying a national profile, he honed his oratory skills and entered the national political stage with a vociferous endorsement of the 1964 Republican presidential candidate Barry Goldwater</a:t>
            </a:r>
          </a:p>
          <a:p>
            <a:pPr marL="171450" indent="-171450">
              <a:buFont typeface="Arial" panose="020B0604020202020204" pitchFamily="34" charset="0"/>
              <a:buChar char="•"/>
            </a:pPr>
            <a:endParaRPr lang="en-GB" baseline="0" dirty="0" smtClean="0"/>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t>This traction carried Reagan into a successful run for governorship of California, a position in which he gained further notoriety – and rancour – for his position on student protests at UC Berkeley, once infamously stating “</a:t>
            </a:r>
            <a:r>
              <a:rPr lang="en-GB" sz="1200" dirty="0" smtClean="0"/>
              <a:t>If it takes a bloodbath, let's get it over with.”</a:t>
            </a: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27</a:t>
            </a:fld>
            <a:endParaRPr lang="en-GB" dirty="0">
              <a:solidFill>
                <a:prstClr val="black"/>
              </a:solidFill>
            </a:endParaRPr>
          </a:p>
        </p:txBody>
      </p:sp>
    </p:spTree>
    <p:extLst>
      <p:ext uri="{BB962C8B-B14F-4D97-AF65-F5344CB8AC3E}">
        <p14:creationId xmlns:p14="http://schemas.microsoft.com/office/powerpoint/2010/main" val="1445001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28</a:t>
            </a:fld>
            <a:endParaRPr lang="en-GB" dirty="0">
              <a:solidFill>
                <a:prstClr val="black"/>
              </a:solidFill>
            </a:endParaRPr>
          </a:p>
        </p:txBody>
      </p:sp>
    </p:spTree>
    <p:extLst>
      <p:ext uri="{BB962C8B-B14F-4D97-AF65-F5344CB8AC3E}">
        <p14:creationId xmlns:p14="http://schemas.microsoft.com/office/powerpoint/2010/main" val="25334984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29</a:t>
            </a:fld>
            <a:endParaRPr lang="en-GB" dirty="0">
              <a:solidFill>
                <a:prstClr val="black"/>
              </a:solidFill>
            </a:endParaRPr>
          </a:p>
        </p:txBody>
      </p:sp>
    </p:spTree>
    <p:extLst>
      <p:ext uri="{BB962C8B-B14F-4D97-AF65-F5344CB8AC3E}">
        <p14:creationId xmlns:p14="http://schemas.microsoft.com/office/powerpoint/2010/main" val="26183443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30</a:t>
            </a:fld>
            <a:endParaRPr lang="en-GB" dirty="0">
              <a:solidFill>
                <a:prstClr val="black"/>
              </a:solidFill>
            </a:endParaRPr>
          </a:p>
        </p:txBody>
      </p:sp>
    </p:spTree>
    <p:extLst>
      <p:ext uri="{BB962C8B-B14F-4D97-AF65-F5344CB8AC3E}">
        <p14:creationId xmlns:p14="http://schemas.microsoft.com/office/powerpoint/2010/main" val="7574365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31</a:t>
            </a:fld>
            <a:endParaRPr lang="en-GB" dirty="0">
              <a:solidFill>
                <a:prstClr val="black"/>
              </a:solidFill>
            </a:endParaRPr>
          </a:p>
        </p:txBody>
      </p:sp>
    </p:spTree>
    <p:extLst>
      <p:ext uri="{BB962C8B-B14F-4D97-AF65-F5344CB8AC3E}">
        <p14:creationId xmlns:p14="http://schemas.microsoft.com/office/powerpoint/2010/main" val="2768633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11/12/2017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a:p>
        </p:txBody>
      </p:sp>
    </p:spTree>
    <p:extLst>
      <p:ext uri="{BB962C8B-B14F-4D97-AF65-F5344CB8AC3E}">
        <p14:creationId xmlns:p14="http://schemas.microsoft.com/office/powerpoint/2010/main" val="443243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11/12/2017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a:p>
        </p:txBody>
      </p:sp>
    </p:spTree>
    <p:extLst>
      <p:ext uri="{BB962C8B-B14F-4D97-AF65-F5344CB8AC3E}">
        <p14:creationId xmlns:p14="http://schemas.microsoft.com/office/powerpoint/2010/main" val="2646768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11/12/2017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a:p>
        </p:txBody>
      </p:sp>
    </p:spTree>
    <p:extLst>
      <p:ext uri="{BB962C8B-B14F-4D97-AF65-F5344CB8AC3E}">
        <p14:creationId xmlns:p14="http://schemas.microsoft.com/office/powerpoint/2010/main" val="3709714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11/12/2017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a:p>
        </p:txBody>
      </p:sp>
    </p:spTree>
    <p:extLst>
      <p:ext uri="{BB962C8B-B14F-4D97-AF65-F5344CB8AC3E}">
        <p14:creationId xmlns:p14="http://schemas.microsoft.com/office/powerpoint/2010/main" val="1469137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11/12/2017</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a:p>
        </p:txBody>
      </p:sp>
    </p:spTree>
    <p:extLst>
      <p:ext uri="{BB962C8B-B14F-4D97-AF65-F5344CB8AC3E}">
        <p14:creationId xmlns:p14="http://schemas.microsoft.com/office/powerpoint/2010/main" val="1585155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11/12/2017</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a:p>
        </p:txBody>
      </p:sp>
    </p:spTree>
    <p:extLst>
      <p:ext uri="{BB962C8B-B14F-4D97-AF65-F5344CB8AC3E}">
        <p14:creationId xmlns:p14="http://schemas.microsoft.com/office/powerpoint/2010/main" val="1106824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11/12/2017</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a:p>
        </p:txBody>
      </p:sp>
    </p:spTree>
    <p:extLst>
      <p:ext uri="{BB962C8B-B14F-4D97-AF65-F5344CB8AC3E}">
        <p14:creationId xmlns:p14="http://schemas.microsoft.com/office/powerpoint/2010/main" val="2859051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11/12/2017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a:p>
        </p:txBody>
      </p:sp>
    </p:spTree>
    <p:extLst>
      <p:ext uri="{BB962C8B-B14F-4D97-AF65-F5344CB8AC3E}">
        <p14:creationId xmlns:p14="http://schemas.microsoft.com/office/powerpoint/2010/main" val="3028922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11/12/2017</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a:p>
        </p:txBody>
      </p:sp>
    </p:spTree>
    <p:extLst>
      <p:ext uri="{BB962C8B-B14F-4D97-AF65-F5344CB8AC3E}">
        <p14:creationId xmlns:p14="http://schemas.microsoft.com/office/powerpoint/2010/main" val="96800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11/12/2017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a:p>
        </p:txBody>
      </p:sp>
    </p:spTree>
    <p:extLst>
      <p:ext uri="{BB962C8B-B14F-4D97-AF65-F5344CB8AC3E}">
        <p14:creationId xmlns:p14="http://schemas.microsoft.com/office/powerpoint/2010/main" val="3498368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11/12/2017</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a:p>
        </p:txBody>
      </p:sp>
    </p:spTree>
    <p:extLst>
      <p:ext uri="{BB962C8B-B14F-4D97-AF65-F5344CB8AC3E}">
        <p14:creationId xmlns:p14="http://schemas.microsoft.com/office/powerpoint/2010/main" val="1589876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11/12/2017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a:p>
        </p:txBody>
      </p:sp>
    </p:spTree>
    <p:extLst>
      <p:ext uri="{BB962C8B-B14F-4D97-AF65-F5344CB8AC3E}">
        <p14:creationId xmlns:p14="http://schemas.microsoft.com/office/powerpoint/2010/main" val="12408511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hyperlink" Target="http://mlk-kpp01.stanford.edu/index.php/encyclopedia/documentsentry/doc_beyond_vietnam/"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hyperlink" Target="https://www.youtube.com/watch?v=_DnVvcYCW0s" TargetMode="Externa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6.xml.rels><?xml version="1.0" encoding="UTF-8" standalone="yes"?>
<Relationships xmlns="http://schemas.openxmlformats.org/package/2006/relationships"><Relationship Id="rId3" Type="http://schemas.openxmlformats.org/officeDocument/2006/relationships/hyperlink" Target="http://www.presidency.ucsb.edu/ws/?pid=7552"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png"/></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Wi9y5-Vo61w" TargetMode="External"/><Relationship Id="rId7" Type="http://schemas.openxmlformats.org/officeDocument/2006/relationships/image" Target="../media/image46.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2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49.png"/><Relationship Id="rId4" Type="http://schemas.openxmlformats.org/officeDocument/2006/relationships/image" Target="../media/image48.png"/></Relationships>
</file>

<file path=ppt/slides/_rels/slide23.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image" Target="../media/image47.png"/><Relationship Id="rId7"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4.png"/><Relationship Id="rId4" Type="http://schemas.openxmlformats.org/officeDocument/2006/relationships/image" Target="../media/image48.png"/></Relationships>
</file>

<file path=ppt/slides/_rels/slide24.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hyperlink" Target="http://www.youtube.com/watch?v=EU-IBF8nwSY" TargetMode="External"/><Relationship Id="rId7" Type="http://schemas.openxmlformats.org/officeDocument/2006/relationships/image" Target="../media/image51.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46.png"/><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54.png"/><Relationship Id="rId4" Type="http://schemas.openxmlformats.org/officeDocument/2006/relationships/image" Target="../media/image53.png"/></Relationships>
</file>

<file path=ppt/slides/_rels/slide2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56.jpeg"/></Relationships>
</file>

<file path=ppt/slides/_rels/slide2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58.png"/><Relationship Id="rId4" Type="http://schemas.openxmlformats.org/officeDocument/2006/relationships/image" Target="../media/image57.png"/></Relationships>
</file>

<file path=ppt/slides/_rels/slide2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 y="646906"/>
            <a:ext cx="9144002" cy="6636341"/>
          </a:xfrm>
          <a:prstGeom prst="rect">
            <a:avLst/>
          </a:prstGeom>
        </p:spPr>
        <p:txBody>
          <a:bodyPr wrap="square" lIns="540000" tIns="360000" rIns="540000" bIns="360000" numCol="2" spcCol="360000">
            <a:spAutoFit/>
          </a:bodyPr>
          <a:lstStyle/>
          <a:p>
            <a:pPr>
              <a:defRPr/>
            </a:pPr>
            <a:r>
              <a:rPr lang="en-GB" sz="1000" b="1" u="sng" dirty="0" smtClean="0">
                <a:solidFill>
                  <a:prstClr val="black"/>
                </a:solidFill>
                <a:cs typeface="Arial" charset="0"/>
              </a:rPr>
              <a:t>1. Origins of the Cold War</a:t>
            </a:r>
          </a:p>
          <a:p>
            <a:pPr marL="285750" indent="-285750">
              <a:buFontTx/>
              <a:buChar char="-"/>
              <a:defRPr/>
            </a:pPr>
            <a:r>
              <a:rPr lang="en-GB" sz="1000" dirty="0" smtClean="0">
                <a:solidFill>
                  <a:prstClr val="black"/>
                </a:solidFill>
                <a:cs typeface="Arial" charset="0"/>
              </a:rPr>
              <a:t>WWII victory</a:t>
            </a:r>
          </a:p>
          <a:p>
            <a:pPr marL="285750" indent="-285750">
              <a:buFontTx/>
              <a:buChar char="-"/>
              <a:defRPr/>
            </a:pPr>
            <a:r>
              <a:rPr lang="en-GB" sz="1000" dirty="0">
                <a:solidFill>
                  <a:prstClr val="black"/>
                </a:solidFill>
                <a:cs typeface="Arial" charset="0"/>
              </a:rPr>
              <a:t>A-Bomb diplomacy</a:t>
            </a:r>
          </a:p>
          <a:p>
            <a:pPr marL="285750" indent="-285750">
              <a:buFontTx/>
              <a:buChar char="-"/>
              <a:defRPr/>
            </a:pPr>
            <a:r>
              <a:rPr lang="en-GB" sz="1000" dirty="0" smtClean="0">
                <a:solidFill>
                  <a:prstClr val="black"/>
                </a:solidFill>
                <a:cs typeface="Arial" charset="0"/>
              </a:rPr>
              <a:t>Soviet expansion</a:t>
            </a:r>
          </a:p>
          <a:p>
            <a:pPr marL="285750" indent="-285750">
              <a:buFontTx/>
              <a:buChar char="-"/>
              <a:defRPr/>
            </a:pPr>
            <a:r>
              <a:rPr lang="en-GB" sz="1000" dirty="0" smtClean="0">
                <a:solidFill>
                  <a:prstClr val="black"/>
                </a:solidFill>
                <a:cs typeface="Arial" charset="0"/>
              </a:rPr>
              <a:t>Etymology of the Cold War</a:t>
            </a:r>
          </a:p>
          <a:p>
            <a:pPr>
              <a:defRPr/>
            </a:pPr>
            <a:endParaRPr lang="en-GB" sz="1000" dirty="0" smtClean="0">
              <a:solidFill>
                <a:prstClr val="black"/>
              </a:solidFill>
              <a:cs typeface="Arial" charset="0"/>
            </a:endParaRPr>
          </a:p>
          <a:p>
            <a:pPr>
              <a:defRPr/>
            </a:pPr>
            <a:r>
              <a:rPr lang="en-GB" sz="1000" b="1" u="sng" dirty="0" smtClean="0">
                <a:solidFill>
                  <a:prstClr val="black"/>
                </a:solidFill>
                <a:cs typeface="Arial" charset="0"/>
              </a:rPr>
              <a:t>2. Cold War in Action</a:t>
            </a:r>
          </a:p>
          <a:p>
            <a:pPr marL="285750" indent="-285750">
              <a:buFontTx/>
              <a:buChar char="-"/>
              <a:defRPr/>
            </a:pPr>
            <a:r>
              <a:rPr lang="en-GB" sz="1000" dirty="0">
                <a:solidFill>
                  <a:prstClr val="black"/>
                </a:solidFill>
                <a:cs typeface="Arial" charset="0"/>
              </a:rPr>
              <a:t>Containment</a:t>
            </a:r>
          </a:p>
          <a:p>
            <a:pPr marL="285750" indent="-285750">
              <a:buFontTx/>
              <a:buChar char="-"/>
              <a:defRPr/>
            </a:pPr>
            <a:r>
              <a:rPr lang="en-GB" sz="1000" dirty="0" smtClean="0">
                <a:solidFill>
                  <a:prstClr val="black"/>
                </a:solidFill>
                <a:cs typeface="Arial" charset="0"/>
              </a:rPr>
              <a:t>Truman Doctrine</a:t>
            </a:r>
          </a:p>
          <a:p>
            <a:pPr marL="285750" indent="-285750">
              <a:buFontTx/>
              <a:buChar char="-"/>
              <a:defRPr/>
            </a:pPr>
            <a:r>
              <a:rPr lang="en-GB" sz="1000" dirty="0" smtClean="0">
                <a:solidFill>
                  <a:prstClr val="black"/>
                </a:solidFill>
                <a:cs typeface="Arial" charset="0"/>
              </a:rPr>
              <a:t>Marshall Plan</a:t>
            </a:r>
          </a:p>
          <a:p>
            <a:pPr marL="285750" indent="-285750">
              <a:buFontTx/>
              <a:buChar char="-"/>
              <a:defRPr/>
            </a:pPr>
            <a:r>
              <a:rPr lang="en-GB" sz="1000" dirty="0" smtClean="0">
                <a:solidFill>
                  <a:prstClr val="black"/>
                </a:solidFill>
                <a:cs typeface="Arial" charset="0"/>
              </a:rPr>
              <a:t>Asia</a:t>
            </a:r>
          </a:p>
          <a:p>
            <a:pPr marL="285750" indent="-285750">
              <a:buFontTx/>
              <a:buChar char="-"/>
              <a:defRPr/>
            </a:pPr>
            <a:r>
              <a:rPr lang="en-GB" sz="1000" dirty="0" smtClean="0">
                <a:solidFill>
                  <a:prstClr val="black"/>
                </a:solidFill>
                <a:cs typeface="Arial" charset="0"/>
              </a:rPr>
              <a:t>Korean </a:t>
            </a:r>
            <a:r>
              <a:rPr lang="en-GB" sz="1000" dirty="0">
                <a:solidFill>
                  <a:prstClr val="black"/>
                </a:solidFill>
                <a:cs typeface="Arial" charset="0"/>
              </a:rPr>
              <a:t>War</a:t>
            </a:r>
          </a:p>
          <a:p>
            <a:pPr marL="285750" indent="-285750">
              <a:buFontTx/>
              <a:buChar char="-"/>
              <a:defRPr/>
            </a:pPr>
            <a:endParaRPr lang="en-GB" sz="1000" dirty="0" smtClean="0">
              <a:solidFill>
                <a:prstClr val="black"/>
              </a:solidFill>
              <a:cs typeface="Arial" charset="0"/>
            </a:endParaRPr>
          </a:p>
          <a:p>
            <a:pPr>
              <a:defRPr/>
            </a:pPr>
            <a:r>
              <a:rPr lang="en-GB" sz="1000" b="1" u="sng" dirty="0" smtClean="0">
                <a:solidFill>
                  <a:prstClr val="black"/>
                </a:solidFill>
                <a:cs typeface="Arial" charset="0"/>
              </a:rPr>
              <a:t>3. </a:t>
            </a:r>
            <a:r>
              <a:rPr lang="en-GB" sz="1000" b="1" u="sng" dirty="0" smtClean="0">
                <a:solidFill>
                  <a:prstClr val="black"/>
                </a:solidFill>
              </a:rPr>
              <a:t>Cold War Home Front</a:t>
            </a:r>
          </a:p>
          <a:p>
            <a:pPr marL="285750" indent="-285750">
              <a:buFontTx/>
              <a:buChar char="-"/>
              <a:defRPr/>
            </a:pPr>
            <a:r>
              <a:rPr lang="en-GB" sz="1000" dirty="0" smtClean="0">
                <a:solidFill>
                  <a:prstClr val="black"/>
                </a:solidFill>
                <a:cs typeface="Arial" charset="0"/>
              </a:rPr>
              <a:t>POWs</a:t>
            </a:r>
          </a:p>
          <a:p>
            <a:pPr marL="285750" indent="-285750">
              <a:buFontTx/>
              <a:buChar char="-"/>
              <a:defRPr/>
            </a:pPr>
            <a:r>
              <a:rPr lang="en-GB" sz="1000" dirty="0" smtClean="0">
                <a:solidFill>
                  <a:prstClr val="black"/>
                </a:solidFill>
                <a:cs typeface="Arial" charset="0"/>
              </a:rPr>
              <a:t>HUAC</a:t>
            </a:r>
          </a:p>
          <a:p>
            <a:pPr marL="285750" indent="-285750">
              <a:buFontTx/>
              <a:buChar char="-"/>
              <a:defRPr/>
            </a:pPr>
            <a:r>
              <a:rPr lang="en-GB" sz="1000" dirty="0" smtClean="0">
                <a:solidFill>
                  <a:prstClr val="black"/>
                </a:solidFill>
                <a:cs typeface="Arial" charset="0"/>
              </a:rPr>
              <a:t>McCarthyism</a:t>
            </a:r>
          </a:p>
          <a:p>
            <a:pPr marL="285750" indent="-285750">
              <a:buFontTx/>
              <a:buChar char="-"/>
              <a:defRPr/>
            </a:pPr>
            <a:r>
              <a:rPr lang="en-GB" sz="1000" dirty="0" smtClean="0">
                <a:solidFill>
                  <a:prstClr val="black"/>
                </a:solidFill>
                <a:cs typeface="Arial" charset="0"/>
              </a:rPr>
              <a:t>‘Lavender Scare’</a:t>
            </a:r>
          </a:p>
          <a:p>
            <a:pPr marL="285750" indent="-285750">
              <a:buFontTx/>
              <a:buChar char="-"/>
              <a:defRPr/>
            </a:pPr>
            <a:r>
              <a:rPr lang="en-GB" sz="1000" dirty="0" smtClean="0">
                <a:solidFill>
                  <a:prstClr val="black"/>
                </a:solidFill>
                <a:cs typeface="Arial" charset="0"/>
              </a:rPr>
              <a:t>Containment and Conformity?</a:t>
            </a:r>
          </a:p>
          <a:p>
            <a:pPr marL="285750" indent="-285750">
              <a:buFontTx/>
              <a:buChar char="-"/>
              <a:defRPr/>
            </a:pPr>
            <a:r>
              <a:rPr lang="en-GB" sz="1000" dirty="0" smtClean="0">
                <a:solidFill>
                  <a:prstClr val="black"/>
                </a:solidFill>
                <a:cs typeface="Arial" charset="0"/>
              </a:rPr>
              <a:t>Kitchen Debates</a:t>
            </a:r>
          </a:p>
          <a:p>
            <a:pPr marL="285750" indent="-285750">
              <a:buFontTx/>
              <a:buChar char="-"/>
              <a:defRPr/>
            </a:pPr>
            <a:r>
              <a:rPr lang="en-GB" sz="1000" dirty="0" smtClean="0">
                <a:solidFill>
                  <a:prstClr val="black"/>
                </a:solidFill>
                <a:cs typeface="Arial" charset="0"/>
              </a:rPr>
              <a:t>The ‘Other’ 50s</a:t>
            </a:r>
          </a:p>
          <a:p>
            <a:pPr>
              <a:defRPr/>
            </a:pPr>
            <a:endParaRPr lang="en-GB" sz="1600" dirty="0" smtClean="0">
              <a:solidFill>
                <a:prstClr val="black"/>
              </a:solidFill>
              <a:cs typeface="Arial" charset="0"/>
            </a:endParaRPr>
          </a:p>
          <a:p>
            <a:pPr>
              <a:defRPr/>
            </a:pPr>
            <a:r>
              <a:rPr lang="en-GB" sz="1600" b="1" u="sng" dirty="0" smtClean="0">
                <a:solidFill>
                  <a:prstClr val="black"/>
                </a:solidFill>
                <a:cs typeface="Arial" charset="0"/>
              </a:rPr>
              <a:t>4</a:t>
            </a:r>
            <a:r>
              <a:rPr lang="en-GB" sz="1600" b="1" u="sng" dirty="0" smtClean="0">
                <a:solidFill>
                  <a:prstClr val="black"/>
                </a:solidFill>
                <a:cs typeface="Arial" charset="0"/>
              </a:rPr>
              <a:t>.</a:t>
            </a:r>
            <a:r>
              <a:rPr lang="en-GB" sz="1600" u="sng" dirty="0" smtClean="0">
                <a:solidFill>
                  <a:prstClr val="black"/>
                </a:solidFill>
                <a:cs typeface="Arial" charset="0"/>
              </a:rPr>
              <a:t> </a:t>
            </a:r>
            <a:r>
              <a:rPr lang="en-GB" sz="1600" b="1" u="sng" dirty="0" smtClean="0">
                <a:solidFill>
                  <a:prstClr val="black"/>
                </a:solidFill>
                <a:cs typeface="Arial" charset="0"/>
              </a:rPr>
              <a:t>The Sixties</a:t>
            </a:r>
            <a:endParaRPr lang="en-GB" sz="1600" u="sng" dirty="0" smtClean="0">
              <a:solidFill>
                <a:prstClr val="black"/>
              </a:solidFill>
              <a:cs typeface="Arial" charset="0"/>
            </a:endParaRPr>
          </a:p>
          <a:p>
            <a:pPr marL="285750" indent="-285750">
              <a:buFontTx/>
              <a:buChar char="-"/>
              <a:defRPr/>
            </a:pPr>
            <a:r>
              <a:rPr lang="en-GB" sz="1600" dirty="0" smtClean="0">
                <a:solidFill>
                  <a:prstClr val="black"/>
                </a:solidFill>
                <a:cs typeface="Arial" charset="0"/>
              </a:rPr>
              <a:t>New </a:t>
            </a:r>
            <a:r>
              <a:rPr lang="en-GB" sz="1600" dirty="0">
                <a:solidFill>
                  <a:prstClr val="black"/>
                </a:solidFill>
                <a:cs typeface="Arial" charset="0"/>
              </a:rPr>
              <a:t>Frontier</a:t>
            </a:r>
          </a:p>
          <a:p>
            <a:pPr marL="285750" indent="-285750">
              <a:buFontTx/>
              <a:buChar char="-"/>
              <a:defRPr/>
            </a:pPr>
            <a:r>
              <a:rPr lang="en-GB" sz="1600" dirty="0">
                <a:solidFill>
                  <a:prstClr val="black"/>
                </a:solidFill>
                <a:cs typeface="Arial" charset="0"/>
              </a:rPr>
              <a:t>Military-Industrial </a:t>
            </a:r>
            <a:r>
              <a:rPr lang="en-GB" sz="1600" dirty="0" smtClean="0">
                <a:solidFill>
                  <a:prstClr val="black"/>
                </a:solidFill>
                <a:cs typeface="Arial" charset="0"/>
              </a:rPr>
              <a:t>Complex</a:t>
            </a:r>
          </a:p>
          <a:p>
            <a:pPr marL="285750" indent="-285750">
              <a:buFontTx/>
              <a:buChar char="-"/>
              <a:defRPr/>
            </a:pPr>
            <a:r>
              <a:rPr lang="en-GB" sz="1600" dirty="0" smtClean="0">
                <a:solidFill>
                  <a:prstClr val="black"/>
                </a:solidFill>
                <a:cs typeface="Arial" charset="0"/>
              </a:rPr>
              <a:t>Domino </a:t>
            </a:r>
            <a:r>
              <a:rPr lang="en-GB" sz="1600" dirty="0">
                <a:solidFill>
                  <a:prstClr val="black"/>
                </a:solidFill>
                <a:cs typeface="Arial" charset="0"/>
              </a:rPr>
              <a:t>Theory</a:t>
            </a:r>
          </a:p>
          <a:p>
            <a:pPr marL="285750" indent="-285750">
              <a:buFontTx/>
              <a:buChar char="-"/>
              <a:defRPr/>
            </a:pPr>
            <a:r>
              <a:rPr lang="en-GB" sz="1600" dirty="0" smtClean="0">
                <a:solidFill>
                  <a:prstClr val="black"/>
                </a:solidFill>
                <a:cs typeface="Arial" charset="0"/>
              </a:rPr>
              <a:t>Bay of Pigs and Cuban Missile Crisis</a:t>
            </a:r>
          </a:p>
          <a:p>
            <a:pPr marL="285750" indent="-285750">
              <a:buFontTx/>
              <a:buChar char="-"/>
              <a:defRPr/>
            </a:pPr>
            <a:r>
              <a:rPr lang="en-GB" sz="1600" dirty="0" smtClean="0">
                <a:solidFill>
                  <a:prstClr val="black"/>
                </a:solidFill>
                <a:cs typeface="Arial" charset="0"/>
              </a:rPr>
              <a:t>Vietnam War</a:t>
            </a:r>
          </a:p>
          <a:p>
            <a:pPr marL="285750" indent="-285750">
              <a:buFontTx/>
              <a:buChar char="-"/>
              <a:defRPr/>
            </a:pPr>
            <a:r>
              <a:rPr lang="en-GB" sz="1600" dirty="0" smtClean="0">
                <a:solidFill>
                  <a:prstClr val="black"/>
                </a:solidFill>
                <a:cs typeface="Arial" charset="0"/>
              </a:rPr>
              <a:t>1968</a:t>
            </a:r>
          </a:p>
          <a:p>
            <a:pPr marL="285750" indent="-285750">
              <a:buFontTx/>
              <a:buChar char="-"/>
              <a:defRPr/>
            </a:pPr>
            <a:endParaRPr lang="en-GB" sz="1600" dirty="0">
              <a:solidFill>
                <a:prstClr val="black"/>
              </a:solidFill>
              <a:cs typeface="Arial" charset="0"/>
            </a:endParaRPr>
          </a:p>
          <a:p>
            <a:pPr>
              <a:defRPr/>
            </a:pPr>
            <a:r>
              <a:rPr lang="en-GB" sz="1600" b="1" u="sng" dirty="0">
                <a:solidFill>
                  <a:prstClr val="black"/>
                </a:solidFill>
                <a:cs typeface="Arial" charset="0"/>
              </a:rPr>
              <a:t>5</a:t>
            </a:r>
            <a:r>
              <a:rPr lang="en-GB" sz="1600" b="1" u="sng" dirty="0" smtClean="0">
                <a:solidFill>
                  <a:prstClr val="black"/>
                </a:solidFill>
                <a:cs typeface="Arial" charset="0"/>
              </a:rPr>
              <a:t>. ‘The Crisis of Confidence’</a:t>
            </a:r>
          </a:p>
          <a:p>
            <a:pPr marL="285750" indent="-285750">
              <a:buFontTx/>
              <a:buChar char="-"/>
              <a:defRPr/>
            </a:pPr>
            <a:r>
              <a:rPr lang="en-GB" sz="1600" dirty="0" smtClean="0">
                <a:solidFill>
                  <a:prstClr val="black"/>
                </a:solidFill>
                <a:cs typeface="Arial" charset="0"/>
              </a:rPr>
              <a:t>‘Silent Majority’</a:t>
            </a:r>
          </a:p>
          <a:p>
            <a:pPr marL="285750" indent="-285750">
              <a:buFontTx/>
              <a:buChar char="-"/>
              <a:defRPr/>
            </a:pPr>
            <a:r>
              <a:rPr lang="en-GB" sz="1600" dirty="0" smtClean="0">
                <a:solidFill>
                  <a:prstClr val="black"/>
                </a:solidFill>
                <a:cs typeface="Arial" charset="0"/>
              </a:rPr>
              <a:t>Cold War Thaw</a:t>
            </a:r>
          </a:p>
          <a:p>
            <a:pPr marL="285750" indent="-285750">
              <a:buFontTx/>
              <a:buChar char="-"/>
              <a:defRPr/>
            </a:pPr>
            <a:r>
              <a:rPr lang="en-GB" sz="1600" dirty="0" smtClean="0">
                <a:solidFill>
                  <a:prstClr val="black"/>
                </a:solidFill>
                <a:cs typeface="Arial" charset="0"/>
              </a:rPr>
              <a:t>Watergate</a:t>
            </a:r>
          </a:p>
          <a:p>
            <a:pPr marL="285750" indent="-285750">
              <a:buFontTx/>
              <a:buChar char="-"/>
              <a:defRPr/>
            </a:pPr>
            <a:r>
              <a:rPr lang="en-GB" sz="1600" dirty="0" smtClean="0">
                <a:solidFill>
                  <a:prstClr val="black"/>
                </a:solidFill>
                <a:cs typeface="Arial" charset="0"/>
              </a:rPr>
              <a:t>Carter Presidency</a:t>
            </a:r>
          </a:p>
          <a:p>
            <a:pPr>
              <a:defRPr/>
            </a:pPr>
            <a:endParaRPr lang="en-GB" sz="1600" u="sng" dirty="0">
              <a:solidFill>
                <a:prstClr val="black"/>
              </a:solidFill>
              <a:cs typeface="Arial" charset="0"/>
            </a:endParaRPr>
          </a:p>
          <a:p>
            <a:pPr>
              <a:defRPr/>
            </a:pPr>
            <a:r>
              <a:rPr lang="en-GB" sz="1600" b="1" u="sng" dirty="0" smtClean="0">
                <a:solidFill>
                  <a:prstClr val="black"/>
                </a:solidFill>
                <a:cs typeface="Arial" charset="0"/>
              </a:rPr>
              <a:t>6. The Reagan Era</a:t>
            </a:r>
          </a:p>
          <a:p>
            <a:pPr marL="285750" indent="-285750">
              <a:buFontTx/>
              <a:buChar char="-"/>
              <a:defRPr/>
            </a:pPr>
            <a:r>
              <a:rPr lang="en-GB" sz="1600" dirty="0" smtClean="0">
                <a:solidFill>
                  <a:prstClr val="black"/>
                </a:solidFill>
                <a:cs typeface="Arial" charset="0"/>
              </a:rPr>
              <a:t>1980, 1984 elections</a:t>
            </a:r>
          </a:p>
          <a:p>
            <a:pPr marL="285750" indent="-285750">
              <a:buFontTx/>
              <a:buChar char="-"/>
              <a:defRPr/>
            </a:pPr>
            <a:r>
              <a:rPr lang="en-GB" sz="1600" dirty="0" smtClean="0">
                <a:solidFill>
                  <a:prstClr val="black"/>
                </a:solidFill>
                <a:cs typeface="Arial" charset="0"/>
              </a:rPr>
              <a:t>Public image</a:t>
            </a:r>
          </a:p>
          <a:p>
            <a:pPr marL="285750" indent="-285750">
              <a:buFontTx/>
              <a:buChar char="-"/>
              <a:defRPr/>
            </a:pPr>
            <a:r>
              <a:rPr lang="en-GB" sz="1600" dirty="0" smtClean="0">
                <a:solidFill>
                  <a:prstClr val="black"/>
                </a:solidFill>
                <a:cs typeface="Arial" charset="0"/>
              </a:rPr>
              <a:t>Reagan’s politics</a:t>
            </a:r>
          </a:p>
          <a:p>
            <a:pPr marL="285750" indent="-285750">
              <a:buFontTx/>
              <a:buChar char="-"/>
              <a:defRPr/>
            </a:pPr>
            <a:endParaRPr lang="en-GB" sz="1600" dirty="0">
              <a:solidFill>
                <a:prstClr val="black"/>
              </a:solidFill>
              <a:cs typeface="Arial" charset="0"/>
            </a:endParaRPr>
          </a:p>
          <a:p>
            <a:pPr>
              <a:defRPr/>
            </a:pPr>
            <a:endParaRPr lang="en-GB" sz="1600" b="1" u="sng" dirty="0">
              <a:solidFill>
                <a:prstClr val="black"/>
              </a:solidFill>
              <a:cs typeface="Arial" charset="0"/>
            </a:endParaRPr>
          </a:p>
          <a:p>
            <a:pPr>
              <a:defRPr/>
            </a:pPr>
            <a:endParaRPr lang="en-GB" sz="1600" b="1" u="sng" dirty="0" smtClean="0">
              <a:solidFill>
                <a:srgbClr val="FF0000"/>
              </a:solidFill>
              <a:cs typeface="Arial" charset="0"/>
            </a:endParaRPr>
          </a:p>
          <a:p>
            <a:pPr algn="r">
              <a:defRPr/>
            </a:pPr>
            <a:r>
              <a:rPr lang="en-GB" sz="1600" b="1" u="sng" dirty="0" smtClean="0">
                <a:solidFill>
                  <a:srgbClr val="FF0000"/>
                </a:solidFill>
                <a:cs typeface="Arial" charset="0"/>
              </a:rPr>
              <a:t>AIMS</a:t>
            </a:r>
          </a:p>
          <a:p>
            <a:pPr marL="285750" indent="-285750" algn="r">
              <a:buFont typeface="Arial" panose="020B0604020202020204" pitchFamily="34" charset="0"/>
              <a:buChar char="•"/>
              <a:defRPr/>
            </a:pPr>
            <a:r>
              <a:rPr lang="en-GB" sz="1600" b="1" dirty="0" smtClean="0">
                <a:solidFill>
                  <a:srgbClr val="FF0000"/>
                </a:solidFill>
                <a:cs typeface="Arial" charset="0"/>
              </a:rPr>
              <a:t>Chronicle key events of Cold War, and its impact on US society, culture, economy and foreign policy</a:t>
            </a:r>
          </a:p>
          <a:p>
            <a:pPr marL="285750" indent="-285750" algn="r">
              <a:buFont typeface="Arial" panose="020B0604020202020204" pitchFamily="34" charset="0"/>
              <a:buChar char="•"/>
              <a:defRPr/>
            </a:pPr>
            <a:r>
              <a:rPr lang="en-GB" sz="1600" b="1" dirty="0" smtClean="0">
                <a:solidFill>
                  <a:srgbClr val="FF0000"/>
                </a:solidFill>
                <a:cs typeface="Arial" charset="0"/>
              </a:rPr>
              <a:t>Examine impact of Cold War on domestic life, focussing on 1950s and 1960s especially</a:t>
            </a:r>
          </a:p>
          <a:p>
            <a:pPr marL="285750" indent="-285750" algn="r">
              <a:buFont typeface="Arial" panose="020B0604020202020204" pitchFamily="34" charset="0"/>
              <a:buChar char="•"/>
              <a:defRPr/>
            </a:pPr>
            <a:r>
              <a:rPr lang="en-GB" sz="1600" b="1" dirty="0" smtClean="0">
                <a:solidFill>
                  <a:srgbClr val="FF0000"/>
                </a:solidFill>
                <a:cs typeface="Arial" charset="0"/>
              </a:rPr>
              <a:t>Contextualises the rise to power of Ronald Reagan</a:t>
            </a:r>
          </a:p>
        </p:txBody>
      </p:sp>
      <p:sp>
        <p:nvSpPr>
          <p:cNvPr id="4" name="Rectangle 3"/>
          <p:cNvSpPr/>
          <p:nvPr/>
        </p:nvSpPr>
        <p:spPr>
          <a:xfrm>
            <a:off x="-23813" y="6350"/>
            <a:ext cx="9144001" cy="1281113"/>
          </a:xfrm>
          <a:prstGeom prst="rect">
            <a:avLst/>
          </a:prstGeom>
        </p:spPr>
        <p:txBody>
          <a:bodyPr lIns="540000" tIns="360000" rIns="540000" bIns="360000">
            <a:spAutoFit/>
          </a:bodyPr>
          <a:lstStyle/>
          <a:p>
            <a:pPr>
              <a:defRPr/>
            </a:pPr>
            <a:r>
              <a:rPr lang="en-GB" b="1" dirty="0" smtClean="0">
                <a:solidFill>
                  <a:srgbClr val="FF0000"/>
                </a:solidFill>
                <a:effectLst>
                  <a:outerShdw blurRad="38100" dist="38100" dir="2700000" algn="tl">
                    <a:srgbClr val="000000">
                      <a:alpha val="43137"/>
                    </a:srgbClr>
                  </a:outerShdw>
                </a:effectLst>
                <a:cs typeface="Arial" charset="0"/>
              </a:rPr>
              <a:t>AHHI5016 </a:t>
            </a:r>
            <a:r>
              <a:rPr lang="en-GB" b="1" dirty="0">
                <a:solidFill>
                  <a:srgbClr val="FF0000"/>
                </a:solidFill>
                <a:effectLst>
                  <a:outerShdw blurRad="38100" dist="38100" dir="2700000" algn="tl">
                    <a:srgbClr val="000000">
                      <a:alpha val="43137"/>
                    </a:srgbClr>
                  </a:outerShdw>
                </a:effectLst>
                <a:cs typeface="Arial" charset="0"/>
              </a:rPr>
              <a:t>Week </a:t>
            </a:r>
            <a:r>
              <a:rPr lang="en-GB" b="1" dirty="0" smtClean="0">
                <a:solidFill>
                  <a:srgbClr val="FF0000"/>
                </a:solidFill>
                <a:effectLst>
                  <a:outerShdw blurRad="38100" dist="38100" dir="2700000" algn="tl">
                    <a:srgbClr val="000000">
                      <a:alpha val="43137"/>
                    </a:srgbClr>
                  </a:outerShdw>
                </a:effectLst>
                <a:cs typeface="Arial" charset="0"/>
              </a:rPr>
              <a:t>10</a:t>
            </a:r>
            <a:endParaRPr lang="en-GB" b="1" dirty="0">
              <a:solidFill>
                <a:srgbClr val="FF0000"/>
              </a:solidFill>
              <a:effectLst>
                <a:outerShdw blurRad="38100" dist="38100" dir="2700000" algn="tl">
                  <a:srgbClr val="000000">
                    <a:alpha val="43137"/>
                  </a:srgbClr>
                </a:outerShdw>
              </a:effectLst>
              <a:cs typeface="Arial" charset="0"/>
            </a:endParaRPr>
          </a:p>
          <a:p>
            <a:pPr>
              <a:defRPr/>
            </a:pPr>
            <a:r>
              <a:rPr lang="en-GB" b="1" dirty="0" smtClean="0">
                <a:solidFill>
                  <a:srgbClr val="FF0000"/>
                </a:solidFill>
                <a:effectLst>
                  <a:outerShdw blurRad="38100" dist="38100" dir="2700000" algn="tl">
                    <a:srgbClr val="000000">
                      <a:alpha val="43137"/>
                    </a:srgbClr>
                  </a:outerShdw>
                </a:effectLst>
                <a:cs typeface="Arial" charset="0"/>
              </a:rPr>
              <a:t>Cold Warriors: From McCarthy to Reagan</a:t>
            </a:r>
            <a:endParaRPr lang="en-GB" b="1" i="1" dirty="0">
              <a:solidFill>
                <a:srgbClr val="FF0000"/>
              </a:solidFill>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8267569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1113" y="-3175"/>
            <a:ext cx="7175401" cy="7338411"/>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4. </a:t>
            </a:r>
            <a:r>
              <a:rPr lang="en-GB" sz="2400" b="1" u="sng" dirty="0" smtClean="0">
                <a:solidFill>
                  <a:prstClr val="black"/>
                </a:solidFill>
              </a:rPr>
              <a:t>The Sixties: New Frontier</a:t>
            </a:r>
          </a:p>
          <a:p>
            <a:pPr>
              <a:defRPr/>
            </a:pPr>
            <a:endParaRPr lang="en-GB" sz="1000" b="1" u="sng" dirty="0" smtClean="0">
              <a:solidFill>
                <a:prstClr val="black"/>
              </a:solidFill>
            </a:endParaRPr>
          </a:p>
          <a:p>
            <a:pPr lvl="0" algn="just"/>
            <a:r>
              <a:rPr lang="en-GB" dirty="0">
                <a:solidFill>
                  <a:prstClr val="black"/>
                </a:solidFill>
              </a:rPr>
              <a:t>“We stand today on the edge of </a:t>
            </a:r>
            <a:r>
              <a:rPr lang="en-GB" b="1" dirty="0">
                <a:solidFill>
                  <a:srgbClr val="FF0000"/>
                </a:solidFill>
              </a:rPr>
              <a:t>a New Frontier </a:t>
            </a:r>
            <a:r>
              <a:rPr lang="en-GB" b="1" dirty="0"/>
              <a:t>– the frontier of the 1960s</a:t>
            </a:r>
            <a:r>
              <a:rPr lang="en-GB" dirty="0">
                <a:solidFill>
                  <a:prstClr val="black"/>
                </a:solidFill>
              </a:rPr>
              <a:t>, the frontier of unknown opportunities and perils, the frontier of unfilled hopes and unfilled threats …</a:t>
            </a:r>
          </a:p>
          <a:p>
            <a:pPr lvl="0" algn="just"/>
            <a:r>
              <a:rPr lang="en-GB" dirty="0">
                <a:solidFill>
                  <a:prstClr val="black"/>
                </a:solidFill>
              </a:rPr>
              <a:t>	“It is </a:t>
            </a:r>
            <a:r>
              <a:rPr lang="en-GB" dirty="0" smtClean="0">
                <a:solidFill>
                  <a:prstClr val="black"/>
                </a:solidFill>
              </a:rPr>
              <a:t>time </a:t>
            </a:r>
            <a:r>
              <a:rPr lang="en-GB" b="1" dirty="0" smtClean="0">
                <a:solidFill>
                  <a:prstClr val="black"/>
                </a:solidFill>
              </a:rPr>
              <a:t>for </a:t>
            </a:r>
            <a:r>
              <a:rPr lang="en-GB" b="1" dirty="0">
                <a:solidFill>
                  <a:prstClr val="black"/>
                </a:solidFill>
              </a:rPr>
              <a:t>a new generation of leadership</a:t>
            </a:r>
            <a:r>
              <a:rPr lang="en-GB" dirty="0">
                <a:solidFill>
                  <a:prstClr val="black"/>
                </a:solidFill>
              </a:rPr>
              <a:t>. All over the world, particularly in the newer nations, young men are coming to power, men who are not bound by the traditions of the past, men who are not blinded by the old fears and hates and rivalries –  young men who can cast off the old slogans and the old delusions.”</a:t>
            </a:r>
          </a:p>
          <a:p>
            <a:pPr marL="342900" lvl="0" indent="-342900" algn="r">
              <a:buFontTx/>
              <a:buChar char="-"/>
            </a:pPr>
            <a:r>
              <a:rPr lang="en-GB" sz="1600" dirty="0">
                <a:solidFill>
                  <a:prstClr val="black"/>
                </a:solidFill>
              </a:rPr>
              <a:t>John F Kennedy, accepting Democratic presidential nomination, Los Angeles, </a:t>
            </a:r>
            <a:r>
              <a:rPr lang="pt-BR" sz="1600" dirty="0">
                <a:solidFill>
                  <a:prstClr val="black"/>
                </a:solidFill>
              </a:rPr>
              <a:t>July 15 1960</a:t>
            </a:r>
          </a:p>
          <a:p>
            <a:pPr lvl="0" algn="just"/>
            <a:endParaRPr lang="pt-BR" sz="2000" dirty="0">
              <a:solidFill>
                <a:prstClr val="black"/>
              </a:solidFill>
            </a:endParaRPr>
          </a:p>
          <a:p>
            <a:pPr lvl="0" algn="just"/>
            <a:r>
              <a:rPr lang="en-GB" dirty="0">
                <a:solidFill>
                  <a:prstClr val="black"/>
                </a:solidFill>
              </a:rPr>
              <a:t>“</a:t>
            </a:r>
            <a:r>
              <a:rPr lang="en-GB" b="1" i="1" dirty="0"/>
              <a:t>Let the word go forth from this time and place, to friend and foe alike, that the torch has been passed to </a:t>
            </a:r>
            <a:r>
              <a:rPr lang="en-GB" b="1" i="1" dirty="0">
                <a:solidFill>
                  <a:srgbClr val="0000FF"/>
                </a:solidFill>
              </a:rPr>
              <a:t>a new generation of Americans </a:t>
            </a:r>
            <a:r>
              <a:rPr lang="en-GB" dirty="0" smtClean="0">
                <a:solidFill>
                  <a:prstClr val="black"/>
                </a:solidFill>
              </a:rPr>
              <a:t>– born </a:t>
            </a:r>
            <a:r>
              <a:rPr lang="en-GB" dirty="0">
                <a:solidFill>
                  <a:prstClr val="black"/>
                </a:solidFill>
              </a:rPr>
              <a:t>in this century, tempered by war, disciplined by a hard and bitter peace, proud of our ancient heritage. and unwilling to witness or permit the slow undoing of those human rights to which this nation has always been committed, and to which we are committed today at home and around the world</a:t>
            </a:r>
            <a:r>
              <a:rPr lang="en-GB" dirty="0" smtClean="0">
                <a:solidFill>
                  <a:prstClr val="black"/>
                </a:solidFill>
              </a:rPr>
              <a:t>.”</a:t>
            </a:r>
            <a:endParaRPr lang="en-GB" dirty="0">
              <a:solidFill>
                <a:prstClr val="black"/>
              </a:solidFill>
            </a:endParaRPr>
          </a:p>
          <a:p>
            <a:pPr marL="342900" lvl="0" indent="-342900" algn="r">
              <a:buFontTx/>
              <a:buChar char="-"/>
            </a:pPr>
            <a:r>
              <a:rPr lang="en-GB" sz="1600" dirty="0">
                <a:solidFill>
                  <a:prstClr val="black"/>
                </a:solidFill>
              </a:rPr>
              <a:t>Kennedy, inaugural address, January 20 </a:t>
            </a:r>
            <a:r>
              <a:rPr lang="en-GB" sz="1600" dirty="0" smtClean="0">
                <a:solidFill>
                  <a:prstClr val="black"/>
                </a:solidFill>
              </a:rPr>
              <a:t>1961</a:t>
            </a:r>
            <a:endParaRPr lang="en-GB" sz="1000" b="1" u="sng" dirty="0" smtClean="0">
              <a:solidFill>
                <a:prstClr val="black"/>
              </a:solidFill>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13754" y="-3175"/>
            <a:ext cx="2274720" cy="36724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13754" y="3378451"/>
            <a:ext cx="2274720" cy="3479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92228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3174"/>
            <a:ext cx="4355976" cy="2448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9367" y="-22056"/>
            <a:ext cx="9155113" cy="7046023"/>
          </a:xfrm>
          <a:prstGeom prst="rect">
            <a:avLst/>
          </a:prstGeom>
        </p:spPr>
        <p:txBody>
          <a:bodyPr wrap="square" lIns="540000" tIns="540000" rIns="540000" bIns="540000">
            <a:spAutoFit/>
          </a:bodyPr>
          <a:lstStyle/>
          <a:p>
            <a:pPr algn="just"/>
            <a:r>
              <a:rPr lang="en-GB" sz="2400" b="1" u="sng" dirty="0">
                <a:solidFill>
                  <a:srgbClr val="FF0000"/>
                </a:solidFill>
                <a:cs typeface="Arial" charset="0"/>
              </a:rPr>
              <a:t>4. </a:t>
            </a:r>
            <a:r>
              <a:rPr lang="en-GB" sz="2400" b="1" u="sng" dirty="0">
                <a:solidFill>
                  <a:srgbClr val="FF0000"/>
                </a:solidFill>
              </a:rPr>
              <a:t>The Sixties: </a:t>
            </a:r>
            <a:r>
              <a:rPr lang="en-GB" sz="2400" b="1" u="sng" dirty="0" smtClean="0">
                <a:solidFill>
                  <a:srgbClr val="FF0000"/>
                </a:solidFill>
              </a:rPr>
              <a:t>Military Industrial Complex </a:t>
            </a:r>
            <a:endParaRPr lang="en-GB" sz="2400" b="1" u="sng" dirty="0">
              <a:solidFill>
                <a:srgbClr val="FF0000"/>
              </a:solidFill>
            </a:endParaRPr>
          </a:p>
          <a:p>
            <a:pPr algn="just"/>
            <a:endParaRPr lang="en-GB" sz="1000" dirty="0" smtClean="0"/>
          </a:p>
          <a:p>
            <a:pPr algn="just"/>
            <a:endParaRPr lang="en-GB" sz="1760" dirty="0" smtClean="0"/>
          </a:p>
          <a:p>
            <a:pPr algn="just"/>
            <a:endParaRPr lang="en-GB" sz="1760" dirty="0"/>
          </a:p>
          <a:p>
            <a:pPr algn="just"/>
            <a:endParaRPr lang="en-GB" sz="1760" dirty="0" smtClean="0"/>
          </a:p>
          <a:p>
            <a:pPr algn="just"/>
            <a:endParaRPr lang="en-GB" sz="1760" dirty="0" smtClean="0"/>
          </a:p>
          <a:p>
            <a:pPr algn="just"/>
            <a:endParaRPr lang="en-GB" sz="1760" dirty="0"/>
          </a:p>
          <a:p>
            <a:pPr algn="just"/>
            <a:endParaRPr lang="en-GB" sz="1000" dirty="0"/>
          </a:p>
          <a:p>
            <a:pPr algn="just"/>
            <a:r>
              <a:rPr lang="en-GB" sz="1700" dirty="0" smtClean="0"/>
              <a:t>“ … Until the latest of our world conflicts, the United States had no armaments industry … But now we can no longer risk emergency improvisation of national </a:t>
            </a:r>
            <a:r>
              <a:rPr lang="en-GB" sz="1700" dirty="0" err="1" smtClean="0"/>
              <a:t>defense</a:t>
            </a:r>
            <a:r>
              <a:rPr lang="en-GB" sz="1700" dirty="0" smtClean="0"/>
              <a:t>; we have been compelled to create </a:t>
            </a:r>
            <a:r>
              <a:rPr lang="en-GB" sz="1700" b="1" dirty="0" smtClean="0">
                <a:solidFill>
                  <a:srgbClr val="FF0000"/>
                </a:solidFill>
              </a:rPr>
              <a:t>a permanent armaments industry of vast proportions</a:t>
            </a:r>
            <a:r>
              <a:rPr lang="en-GB" sz="1700" dirty="0" smtClean="0"/>
              <a:t>. Added to this, 3½ million men and women are directly engaged in the </a:t>
            </a:r>
            <a:r>
              <a:rPr lang="en-GB" sz="1700" dirty="0" err="1" smtClean="0"/>
              <a:t>defense</a:t>
            </a:r>
            <a:r>
              <a:rPr lang="en-GB" sz="1700" dirty="0" smtClean="0"/>
              <a:t> establishment. 	</a:t>
            </a:r>
          </a:p>
          <a:p>
            <a:pPr algn="just"/>
            <a:r>
              <a:rPr lang="en-GB" sz="1700" dirty="0"/>
              <a:t>	</a:t>
            </a:r>
            <a:r>
              <a:rPr lang="en-GB" sz="1700" dirty="0" smtClean="0"/>
              <a:t>“This conjunction of an immense military establishment and a large arms industry is </a:t>
            </a:r>
            <a:r>
              <a:rPr lang="en-GB" sz="1700" b="1" dirty="0" smtClean="0"/>
              <a:t>new in the American experience</a:t>
            </a:r>
            <a:r>
              <a:rPr lang="en-GB" sz="1700" dirty="0" smtClean="0"/>
              <a:t>. The </a:t>
            </a:r>
            <a:r>
              <a:rPr lang="en-GB" sz="1700" b="1" dirty="0" smtClean="0">
                <a:solidFill>
                  <a:srgbClr val="FF0000"/>
                </a:solidFill>
                <a:effectLst>
                  <a:outerShdw blurRad="38100" dist="38100" dir="2700000" algn="tl">
                    <a:srgbClr val="000000">
                      <a:alpha val="43137"/>
                    </a:srgbClr>
                  </a:outerShdw>
                </a:effectLst>
              </a:rPr>
              <a:t>total influence </a:t>
            </a:r>
            <a:r>
              <a:rPr lang="en-GB" sz="1700" dirty="0" smtClean="0"/>
              <a:t>– economic, political, even spiritual – is felt in every city, every State house, every office of the Federal government. We recognize the imperative need for this development. Yet we must not fail to comprehend its </a:t>
            </a:r>
            <a:r>
              <a:rPr lang="en-GB" sz="1700" i="1" dirty="0" smtClean="0"/>
              <a:t>grave implications</a:t>
            </a:r>
            <a:r>
              <a:rPr lang="en-GB" sz="1700" dirty="0" smtClean="0"/>
              <a:t>. Our toil, resources and livelihood are all involved; so is the very structure of our society.</a:t>
            </a:r>
          </a:p>
          <a:p>
            <a:pPr algn="just"/>
            <a:r>
              <a:rPr lang="en-GB" sz="1700" dirty="0"/>
              <a:t>	</a:t>
            </a:r>
            <a:r>
              <a:rPr lang="en-GB" sz="1700" dirty="0" smtClean="0"/>
              <a:t>“In the councils of government, </a:t>
            </a:r>
            <a:r>
              <a:rPr lang="en-GB" sz="1700" b="1" dirty="0" smtClean="0"/>
              <a:t>We must guard against the acquisition of unwarranted influence, whether sought or unsought, by the </a:t>
            </a:r>
            <a:r>
              <a:rPr lang="en-GB" sz="1700" b="1" dirty="0" smtClean="0">
                <a:solidFill>
                  <a:srgbClr val="FF0000"/>
                </a:solidFill>
                <a:effectLst>
                  <a:outerShdw blurRad="38100" dist="38100" dir="2700000" algn="tl">
                    <a:srgbClr val="000000">
                      <a:alpha val="43137"/>
                    </a:srgbClr>
                  </a:outerShdw>
                </a:effectLst>
              </a:rPr>
              <a:t>military-industrial complex</a:t>
            </a:r>
            <a:r>
              <a:rPr lang="en-GB" sz="1700" dirty="0" smtClean="0"/>
              <a:t>. The potential for the disastrous rise of misplaced power exists and will persist. </a:t>
            </a:r>
            <a:r>
              <a:rPr lang="en-GB" sz="1700" dirty="0"/>
              <a:t>We must never let the weight of this combination endanger our liberties or democratic </a:t>
            </a:r>
            <a:r>
              <a:rPr lang="en-GB" sz="1700" dirty="0" smtClean="0"/>
              <a:t>processes.”</a:t>
            </a:r>
            <a:endParaRPr lang="en-GB" sz="1700" dirty="0"/>
          </a:p>
          <a:p>
            <a:pPr marL="285750" indent="-285750" algn="r">
              <a:buFontTx/>
              <a:buChar char="-"/>
            </a:pPr>
            <a:r>
              <a:rPr lang="en-GB" sz="1700" dirty="0" smtClean="0"/>
              <a:t>President Dwight D Eisenhower, Farewell </a:t>
            </a:r>
            <a:r>
              <a:rPr lang="en-GB" sz="1700" dirty="0"/>
              <a:t>Address to the </a:t>
            </a:r>
            <a:r>
              <a:rPr lang="en-GB" sz="1700" dirty="0" smtClean="0"/>
              <a:t>Nation, January 17 1961</a:t>
            </a:r>
          </a:p>
        </p:txBody>
      </p:sp>
    </p:spTree>
    <p:extLst>
      <p:ext uri="{BB962C8B-B14F-4D97-AF65-F5344CB8AC3E}">
        <p14:creationId xmlns:p14="http://schemas.microsoft.com/office/powerpoint/2010/main" val="25749591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0293066"/>
          </a:xfrm>
          <a:prstGeom prst="rect">
            <a:avLst/>
          </a:prstGeom>
        </p:spPr>
        <p:txBody>
          <a:bodyPr wrap="square" lIns="540000" tIns="540000" rIns="540000" bIns="540000">
            <a:spAutoFit/>
          </a:bodyPr>
          <a:lstStyle/>
          <a:p>
            <a:pPr algn="just"/>
            <a:r>
              <a:rPr lang="en-GB" sz="2400" b="1" u="sng" dirty="0">
                <a:solidFill>
                  <a:prstClr val="black"/>
                </a:solidFill>
                <a:cs typeface="Arial" charset="0"/>
              </a:rPr>
              <a:t>4. </a:t>
            </a:r>
            <a:r>
              <a:rPr lang="en-GB" sz="2400" b="1" u="sng" dirty="0">
                <a:solidFill>
                  <a:prstClr val="black"/>
                </a:solidFill>
              </a:rPr>
              <a:t>The Sixties: </a:t>
            </a:r>
            <a:r>
              <a:rPr lang="en-GB" sz="2400" b="1" u="sng" dirty="0" smtClean="0">
                <a:solidFill>
                  <a:prstClr val="black"/>
                </a:solidFill>
              </a:rPr>
              <a:t>Domino Effect</a:t>
            </a:r>
          </a:p>
          <a:p>
            <a:pPr algn="just"/>
            <a:endParaRPr lang="en-GB" sz="2400" b="1" u="sng" dirty="0">
              <a:solidFill>
                <a:prstClr val="black"/>
              </a:solidFill>
            </a:endParaRPr>
          </a:p>
          <a:p>
            <a:pPr algn="just"/>
            <a:endParaRPr lang="en-GB" sz="2400" b="1" u="sng" dirty="0" smtClean="0">
              <a:solidFill>
                <a:prstClr val="black"/>
              </a:solidFill>
            </a:endParaRPr>
          </a:p>
          <a:p>
            <a:pPr algn="just"/>
            <a:endParaRPr lang="en-GB" sz="2400" b="1" u="sng" dirty="0">
              <a:solidFill>
                <a:prstClr val="black"/>
              </a:solidFill>
            </a:endParaRPr>
          </a:p>
          <a:p>
            <a:r>
              <a:rPr lang="en-GB" sz="2000" dirty="0" smtClean="0"/>
              <a:t>Q: “Mr</a:t>
            </a:r>
            <a:r>
              <a:rPr lang="en-GB" sz="2000" dirty="0"/>
              <a:t>. President, would you mind commenting on the strategic importance of Indochina to the free world? I think there has </a:t>
            </a:r>
            <a:r>
              <a:rPr lang="en-GB" sz="2000" dirty="0" smtClean="0"/>
              <a:t>been </a:t>
            </a:r>
            <a:r>
              <a:rPr lang="en-GB" sz="2000" dirty="0"/>
              <a:t>across the </a:t>
            </a:r>
            <a:r>
              <a:rPr lang="en-GB" sz="2000" dirty="0" smtClean="0"/>
              <a:t>country </a:t>
            </a:r>
            <a:r>
              <a:rPr lang="en-GB" sz="2000" dirty="0"/>
              <a:t>some lack of understanding on just what it means to us</a:t>
            </a:r>
            <a:r>
              <a:rPr lang="en-GB" sz="2000" dirty="0" smtClean="0"/>
              <a:t>.”</a:t>
            </a:r>
            <a:endParaRPr lang="en-GB" sz="2000" dirty="0"/>
          </a:p>
          <a:p>
            <a:pPr algn="just"/>
            <a:endParaRPr lang="en-GB" sz="2000" dirty="0"/>
          </a:p>
          <a:p>
            <a:pPr algn="just"/>
            <a:r>
              <a:rPr lang="en-GB" sz="2000" dirty="0" smtClean="0"/>
              <a:t>A. “First </a:t>
            </a:r>
            <a:r>
              <a:rPr lang="en-GB" sz="2000" dirty="0"/>
              <a:t>of all, you have the specific value of a locality in its production of materials that the world needs.</a:t>
            </a:r>
          </a:p>
          <a:p>
            <a:pPr algn="just"/>
            <a:r>
              <a:rPr lang="en-GB" sz="2000" dirty="0" smtClean="0"/>
              <a:t>	“Then </a:t>
            </a:r>
            <a:r>
              <a:rPr lang="en-GB" sz="2000" dirty="0"/>
              <a:t>you have the possibility that many human beings pass under a dictatorship that is inimical to the free world.</a:t>
            </a:r>
          </a:p>
          <a:p>
            <a:pPr algn="just"/>
            <a:r>
              <a:rPr lang="en-GB" sz="2000" dirty="0" smtClean="0"/>
              <a:t>	“Finally</a:t>
            </a:r>
            <a:r>
              <a:rPr lang="en-GB" sz="2000" dirty="0"/>
              <a:t>, you have broader considerations that might follow what you would call the </a:t>
            </a:r>
            <a:r>
              <a:rPr lang="en-GB" sz="2000" dirty="0" smtClean="0"/>
              <a:t>‘</a:t>
            </a:r>
            <a:r>
              <a:rPr lang="en-GB" sz="2000" b="1" dirty="0" smtClean="0"/>
              <a:t>falling domino principle</a:t>
            </a:r>
            <a:r>
              <a:rPr lang="en-GB" sz="2000" dirty="0" smtClean="0"/>
              <a:t>.’ You </a:t>
            </a:r>
            <a:r>
              <a:rPr lang="en-GB" sz="2000" dirty="0"/>
              <a:t>have a row of dominoes set up, you knock over the first one, and what will happen to the last one is the certainty that it will go over very quickly. </a:t>
            </a:r>
            <a:endParaRPr lang="en-GB" sz="2000" dirty="0" smtClean="0"/>
          </a:p>
          <a:p>
            <a:pPr algn="just"/>
            <a:r>
              <a:rPr lang="en-GB" sz="2000" dirty="0" smtClean="0"/>
              <a:t>	“ … Asia</a:t>
            </a:r>
            <a:r>
              <a:rPr lang="en-GB" sz="2000" dirty="0"/>
              <a:t>, after all, has already lost some 450 million of its peoples to the Communist dictatorship, and we simply can't afford greater losses</a:t>
            </a:r>
            <a:r>
              <a:rPr lang="en-GB" sz="2000" dirty="0" smtClean="0"/>
              <a:t>.”</a:t>
            </a:r>
          </a:p>
          <a:p>
            <a:pPr marL="342900" indent="-342900" algn="r">
              <a:buFontTx/>
              <a:buChar char="-"/>
            </a:pPr>
            <a:r>
              <a:rPr lang="en-GB" sz="1600" dirty="0" smtClean="0">
                <a:solidFill>
                  <a:prstClr val="black"/>
                </a:solidFill>
              </a:rPr>
              <a:t>President Eisenhower press conference, April 7 1954</a:t>
            </a:r>
          </a:p>
          <a:p>
            <a:pPr algn="just"/>
            <a:endParaRPr lang="en-GB" sz="2000" u="sng" dirty="0" smtClean="0">
              <a:solidFill>
                <a:prstClr val="black"/>
              </a:solidFill>
            </a:endParaRPr>
          </a:p>
          <a:p>
            <a:pPr algn="just"/>
            <a:endParaRPr lang="en-GB" b="1" u="sng" dirty="0" smtClean="0">
              <a:solidFill>
                <a:prstClr val="black"/>
              </a:solidFill>
            </a:endParaRPr>
          </a:p>
          <a:p>
            <a:pPr algn="just"/>
            <a:endParaRPr lang="en-GB" b="1" u="sng" dirty="0">
              <a:solidFill>
                <a:prstClr val="black"/>
              </a:solidFill>
            </a:endParaRPr>
          </a:p>
          <a:p>
            <a:pPr algn="just"/>
            <a:endParaRPr lang="en-GB" b="1" u="sng" dirty="0">
              <a:solidFill>
                <a:prstClr val="black"/>
              </a:solidFill>
            </a:endParaRPr>
          </a:p>
          <a:p>
            <a:pPr algn="just"/>
            <a:endParaRPr lang="en-GB" b="1" u="sng" dirty="0" smtClean="0">
              <a:solidFill>
                <a:prstClr val="black"/>
              </a:solidFill>
            </a:endParaRPr>
          </a:p>
          <a:p>
            <a:pPr algn="just"/>
            <a:endParaRPr lang="en-GB" b="1" u="sng" dirty="0" smtClean="0">
              <a:solidFill>
                <a:prstClr val="black"/>
              </a:solidFill>
            </a:endParaRPr>
          </a:p>
          <a:p>
            <a:pPr algn="just"/>
            <a:endParaRPr lang="en-GB" b="1" u="sng" dirty="0">
              <a:solidFill>
                <a:prstClr val="black"/>
              </a:solidFill>
            </a:endParaRPr>
          </a:p>
          <a:p>
            <a:pPr algn="just"/>
            <a:endParaRPr lang="en-GB" b="1" u="sng" dirty="0" smtClean="0">
              <a:solidFill>
                <a:prstClr val="black"/>
              </a:solidFill>
            </a:endParaRPr>
          </a:p>
          <a:p>
            <a:pPr algn="just"/>
            <a:endParaRPr lang="en-GB" b="1" u="sng" dirty="0">
              <a:solidFill>
                <a:prstClr val="black"/>
              </a:solidFill>
            </a:endParaRPr>
          </a:p>
          <a:p>
            <a:pPr algn="just"/>
            <a:endParaRPr lang="en-GB" dirty="0" smtClean="0"/>
          </a:p>
        </p:txBody>
      </p:sp>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3175"/>
            <a:ext cx="3648621" cy="19246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722378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0" y="7937"/>
            <a:ext cx="6286500" cy="3533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834" y="1412776"/>
            <a:ext cx="2436964" cy="3017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6"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076157" y="3519558"/>
            <a:ext cx="5067844" cy="33384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28835" y="0"/>
            <a:ext cx="9263633" cy="1983099"/>
          </a:xfrm>
          <a:prstGeom prst="rect">
            <a:avLst/>
          </a:prstGeom>
        </p:spPr>
        <p:txBody>
          <a:bodyPr wrap="square" lIns="540000" tIns="540000" rIns="540000" bIns="540000">
            <a:spAutoFit/>
          </a:bodyPr>
          <a:lstStyle/>
          <a:p>
            <a:pPr>
              <a:defRPr/>
            </a:pPr>
            <a:r>
              <a:rPr lang="en-GB" sz="2400" b="1" u="sng" dirty="0" smtClean="0">
                <a:solidFill>
                  <a:srgbClr val="0000FF"/>
                </a:solidFill>
                <a:cs typeface="Arial" charset="0"/>
              </a:rPr>
              <a:t>4. </a:t>
            </a:r>
            <a:r>
              <a:rPr lang="en-GB" sz="2400" b="1" u="sng" dirty="0" smtClean="0">
                <a:solidFill>
                  <a:srgbClr val="0000FF"/>
                </a:solidFill>
              </a:rPr>
              <a:t>The Sixties: Bay of Pigs (1961)</a:t>
            </a:r>
          </a:p>
          <a:p>
            <a:pPr>
              <a:defRPr/>
            </a:pPr>
            <a:r>
              <a:rPr lang="en-GB" sz="2400" b="1" u="sng" dirty="0" smtClean="0">
                <a:solidFill>
                  <a:srgbClr val="0000FF"/>
                </a:solidFill>
              </a:rPr>
              <a:t>and Cuban Missile Crisis (1962)</a:t>
            </a:r>
            <a:endParaRPr lang="en-GB" sz="1000" b="1" u="sng" dirty="0" smtClean="0">
              <a:solidFill>
                <a:srgbClr val="0000FF"/>
              </a:solidFill>
            </a:endParaRPr>
          </a:p>
          <a:p>
            <a:pPr>
              <a:defRPr/>
            </a:pPr>
            <a:endParaRPr lang="en-GB" sz="1000" b="1" u="sng" dirty="0" smtClean="0">
              <a:solidFill>
                <a:prstClr val="black"/>
              </a:solidFill>
            </a:endParaRPr>
          </a:p>
        </p:txBody>
      </p:sp>
      <p:pic>
        <p:nvPicPr>
          <p:cNvPr id="15367"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835" y="4425167"/>
            <a:ext cx="4292456" cy="24129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199213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55113" cy="1890766"/>
          </a:xfrm>
          <a:prstGeom prst="rect">
            <a:avLst/>
          </a:prstGeom>
        </p:spPr>
        <p:txBody>
          <a:bodyPr wrap="square" lIns="540000" tIns="540000" rIns="540000" bIns="540000">
            <a:spAutoFit/>
          </a:bodyPr>
          <a:lstStyle/>
          <a:p>
            <a:pPr algn="just"/>
            <a:r>
              <a:rPr lang="en-GB" sz="2400" b="1" u="sng" dirty="0">
                <a:solidFill>
                  <a:prstClr val="black"/>
                </a:solidFill>
                <a:cs typeface="Arial" charset="0"/>
              </a:rPr>
              <a:t>4. </a:t>
            </a:r>
            <a:r>
              <a:rPr lang="en-GB" sz="2400" b="1" u="sng" dirty="0">
                <a:solidFill>
                  <a:prstClr val="black"/>
                </a:solidFill>
              </a:rPr>
              <a:t>The Sixties: </a:t>
            </a:r>
            <a:r>
              <a:rPr lang="en-GB" sz="2400" b="1" u="sng" dirty="0" smtClean="0">
                <a:solidFill>
                  <a:prstClr val="black"/>
                </a:solidFill>
              </a:rPr>
              <a:t>Vietnam War</a:t>
            </a:r>
            <a:endParaRPr lang="en-GB" sz="2400" b="1" u="sng" dirty="0">
              <a:solidFill>
                <a:prstClr val="black"/>
              </a:solidFill>
            </a:endParaRPr>
          </a:p>
          <a:p>
            <a:pPr algn="just"/>
            <a:endParaRPr lang="en-GB" sz="1000" dirty="0" smtClean="0"/>
          </a:p>
          <a:p>
            <a:pPr algn="just"/>
            <a:endParaRPr lang="en-GB" dirty="0" smtClean="0"/>
          </a:p>
        </p:txBody>
      </p:sp>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937" y="1192425"/>
            <a:ext cx="2957513" cy="4432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3092450" y="764704"/>
            <a:ext cx="6051550" cy="6220843"/>
          </a:xfrm>
          <a:prstGeom prst="rect">
            <a:avLst/>
          </a:prstGeom>
          <a:noFill/>
        </p:spPr>
        <p:txBody>
          <a:bodyPr wrap="square" lIns="360000" tIns="360000" rIns="360000" bIns="360000" rtlCol="0">
            <a:spAutoFit/>
          </a:bodyPr>
          <a:lstStyle/>
          <a:p>
            <a:pPr marL="285750" indent="-285750">
              <a:buFont typeface="Arial" panose="020B0604020202020204" pitchFamily="34" charset="0"/>
              <a:buChar char="•"/>
            </a:pPr>
            <a:r>
              <a:rPr lang="en-GB" sz="1700" dirty="0" smtClean="0"/>
              <a:t>1930: </a:t>
            </a:r>
            <a:r>
              <a:rPr lang="en-GB" sz="1700" dirty="0" err="1" smtClean="0"/>
              <a:t>Ho</a:t>
            </a:r>
            <a:r>
              <a:rPr lang="en-GB" sz="1700" dirty="0" smtClean="0"/>
              <a:t> Chi Minh est. Indochinese Communist Party (ILP)</a:t>
            </a:r>
          </a:p>
          <a:p>
            <a:pPr marL="285750" indent="-285750">
              <a:buFont typeface="Arial" panose="020B0604020202020204" pitchFamily="34" charset="0"/>
              <a:buChar char="•"/>
            </a:pPr>
            <a:r>
              <a:rPr lang="en-GB" sz="1700" dirty="0" smtClean="0"/>
              <a:t>1941–45: Japanese invasion and occupation of French Indochina; resisted by ILP</a:t>
            </a:r>
          </a:p>
          <a:p>
            <a:pPr marL="285750" indent="-285750">
              <a:buFont typeface="Arial" panose="020B0604020202020204" pitchFamily="34" charset="0"/>
              <a:buChar char="•"/>
            </a:pPr>
            <a:r>
              <a:rPr lang="en-GB" sz="1700" dirty="0" smtClean="0"/>
              <a:t>1946–54: First Indochina War leads to end of French colonial rule; US military aides French</a:t>
            </a:r>
          </a:p>
          <a:p>
            <a:pPr marL="285750" indent="-285750">
              <a:buFont typeface="Arial" panose="020B0604020202020204" pitchFamily="34" charset="0"/>
              <a:buChar char="•"/>
            </a:pPr>
            <a:r>
              <a:rPr lang="en-GB" sz="1700" dirty="0" smtClean="0"/>
              <a:t>1954: Geneva conference separates north and south Vietnam with view to eventual reunification </a:t>
            </a:r>
          </a:p>
          <a:p>
            <a:pPr marL="285750" indent="-285750">
              <a:buFont typeface="Arial" panose="020B0604020202020204" pitchFamily="34" charset="0"/>
              <a:buChar char="•"/>
            </a:pPr>
            <a:r>
              <a:rPr lang="en-GB" sz="1700" dirty="0" smtClean="0"/>
              <a:t>1955: Pro-western Ngo </a:t>
            </a:r>
            <a:r>
              <a:rPr lang="en-GB" sz="1700" dirty="0" err="1" smtClean="0"/>
              <a:t>Dinh</a:t>
            </a:r>
            <a:r>
              <a:rPr lang="en-GB" sz="1700" dirty="0" smtClean="0"/>
              <a:t> Diem declared President of south Vietnam, refuses to participate in reunification; beginning of guerrilla resistance in south Vietnam; US military continues to advise/train Diem regime forces</a:t>
            </a:r>
          </a:p>
          <a:p>
            <a:pPr marL="285750" indent="-285750">
              <a:buFont typeface="Arial" panose="020B0604020202020204" pitchFamily="34" charset="0"/>
              <a:buChar char="•"/>
            </a:pPr>
            <a:r>
              <a:rPr lang="en-GB" sz="1700" b="1" dirty="0" smtClean="0">
                <a:solidFill>
                  <a:srgbClr val="FF0000"/>
                </a:solidFill>
              </a:rPr>
              <a:t>1964: Gulf of Tonkin incident </a:t>
            </a:r>
            <a:r>
              <a:rPr lang="en-GB" sz="1700" dirty="0" smtClean="0"/>
              <a:t>(sinking of US navy ships) prompts Congress  to approve use of military forces in Vietnam (w/o formally declaring war)</a:t>
            </a:r>
          </a:p>
          <a:p>
            <a:pPr marL="285750" indent="-285750">
              <a:buFont typeface="Arial" panose="020B0604020202020204" pitchFamily="34" charset="0"/>
              <a:buChar char="•"/>
            </a:pPr>
            <a:r>
              <a:rPr lang="en-GB" sz="1700" b="1" dirty="0" smtClean="0">
                <a:solidFill>
                  <a:srgbClr val="0000FF"/>
                </a:solidFill>
              </a:rPr>
              <a:t>1968: Tet Offensive </a:t>
            </a:r>
            <a:r>
              <a:rPr lang="en-GB" sz="1700" dirty="0" smtClean="0"/>
              <a:t>provides key public relations victory for Communist North (esp. in United States)</a:t>
            </a:r>
          </a:p>
          <a:p>
            <a:pPr marL="285750" indent="-285750">
              <a:buFont typeface="Arial" panose="020B0604020202020204" pitchFamily="34" charset="0"/>
              <a:buChar char="•"/>
            </a:pPr>
            <a:r>
              <a:rPr lang="en-GB" sz="1700" dirty="0" smtClean="0"/>
              <a:t>1973: Cease-fire between US and north Vietnam</a:t>
            </a:r>
          </a:p>
          <a:p>
            <a:pPr marL="285750" indent="-285750">
              <a:buFont typeface="Arial" panose="020B0604020202020204" pitchFamily="34" charset="0"/>
              <a:buChar char="•"/>
            </a:pPr>
            <a:r>
              <a:rPr lang="en-GB" sz="1700" dirty="0" smtClean="0"/>
              <a:t>1974:  Resumption of north–south hostilities</a:t>
            </a:r>
          </a:p>
          <a:p>
            <a:pPr marL="285750" indent="-285750">
              <a:buFont typeface="Arial" panose="020B0604020202020204" pitchFamily="34" charset="0"/>
              <a:buChar char="•"/>
            </a:pPr>
            <a:r>
              <a:rPr lang="en-GB" sz="1700" dirty="0" smtClean="0"/>
              <a:t>1975: Fall of Saigon; US forces leave Vietnam; unified Socialist Republic of Vietnam formed </a:t>
            </a:r>
            <a:endParaRPr lang="en-GB" sz="1700" b="1" dirty="0" smtClean="0"/>
          </a:p>
        </p:txBody>
      </p:sp>
    </p:spTree>
    <p:extLst>
      <p:ext uri="{BB962C8B-B14F-4D97-AF65-F5344CB8AC3E}">
        <p14:creationId xmlns:p14="http://schemas.microsoft.com/office/powerpoint/2010/main" val="11212063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864270"/>
            <a:ext cx="9144000" cy="6082343"/>
          </a:xfrm>
          <a:prstGeom prst="rect">
            <a:avLst/>
          </a:prstGeom>
          <a:noFill/>
        </p:spPr>
        <p:txBody>
          <a:bodyPr wrap="square" lIns="540000" tIns="360000" rIns="540000" bIns="360000" rtlCol="0">
            <a:spAutoFit/>
          </a:bodyPr>
          <a:lstStyle/>
          <a:p>
            <a:endParaRPr lang="en-GB" sz="1700" dirty="0" smtClean="0"/>
          </a:p>
          <a:p>
            <a:endParaRPr lang="en-GB" sz="1700" dirty="0"/>
          </a:p>
          <a:p>
            <a:endParaRPr lang="en-GB" sz="1700" dirty="0" smtClean="0"/>
          </a:p>
          <a:p>
            <a:endParaRPr lang="en-GB" sz="1700" dirty="0"/>
          </a:p>
          <a:p>
            <a:endParaRPr lang="en-GB" sz="1700" dirty="0" smtClean="0"/>
          </a:p>
          <a:p>
            <a:endParaRPr lang="en-GB" sz="1700" dirty="0" smtClean="0"/>
          </a:p>
          <a:p>
            <a:endParaRPr lang="en-GB" sz="1700" dirty="0"/>
          </a:p>
          <a:p>
            <a:endParaRPr lang="en-GB" sz="1700" dirty="0"/>
          </a:p>
          <a:p>
            <a:endParaRPr lang="en-GB" sz="1700" dirty="0" smtClean="0"/>
          </a:p>
          <a:p>
            <a:endParaRPr lang="en-GB" sz="1700" dirty="0" smtClean="0"/>
          </a:p>
          <a:p>
            <a:endParaRPr lang="en-GB" sz="1700" dirty="0"/>
          </a:p>
          <a:p>
            <a:endParaRPr lang="en-GB" sz="1700" dirty="0" smtClean="0"/>
          </a:p>
          <a:p>
            <a:endParaRPr lang="en-GB" sz="1700" dirty="0" smtClean="0"/>
          </a:p>
          <a:p>
            <a:pPr marL="285750" indent="-285750">
              <a:buFont typeface="Arial" panose="020B0604020202020204" pitchFamily="34" charset="0"/>
              <a:buChar char="•"/>
            </a:pPr>
            <a:endParaRPr lang="en-GB" sz="1700" dirty="0" smtClean="0"/>
          </a:p>
          <a:p>
            <a:pPr marL="285750" indent="-285750">
              <a:buFont typeface="Arial" panose="020B0604020202020204" pitchFamily="34" charset="0"/>
              <a:buChar char="•"/>
            </a:pPr>
            <a:endParaRPr lang="en-GB" sz="800" dirty="0"/>
          </a:p>
          <a:p>
            <a:pPr marL="285750" indent="-285750">
              <a:buFont typeface="Arial" panose="020B0604020202020204" pitchFamily="34" charset="0"/>
              <a:buChar char="•"/>
            </a:pPr>
            <a:r>
              <a:rPr lang="en-GB" sz="1700" dirty="0" smtClean="0"/>
              <a:t>Total number of US military personnel deployed in Vietnam over the course of the war was  2.7 million, peaking at 536,000 </a:t>
            </a:r>
            <a:r>
              <a:rPr lang="en-GB" sz="1700" dirty="0"/>
              <a:t>in 1968. </a:t>
            </a:r>
            <a:r>
              <a:rPr lang="en-GB" sz="1700" dirty="0" smtClean="0"/>
              <a:t> </a:t>
            </a:r>
          </a:p>
          <a:p>
            <a:pPr marL="285750" indent="-285750">
              <a:buFont typeface="Arial" panose="020B0604020202020204" pitchFamily="34" charset="0"/>
              <a:buChar char="•"/>
            </a:pPr>
            <a:r>
              <a:rPr lang="en-GB" sz="1700" dirty="0" smtClean="0"/>
              <a:t>648,500 (about 25%) of </a:t>
            </a:r>
            <a:r>
              <a:rPr lang="en-GB" sz="1700" dirty="0"/>
              <a:t>total </a:t>
            </a:r>
            <a:r>
              <a:rPr lang="en-GB" sz="1700" dirty="0" smtClean="0"/>
              <a:t>forces were </a:t>
            </a:r>
            <a:r>
              <a:rPr lang="en-GB" sz="1700" dirty="0"/>
              <a:t>draftees.</a:t>
            </a:r>
            <a:endParaRPr lang="en-GB" sz="1700" dirty="0" smtClean="0"/>
          </a:p>
          <a:p>
            <a:pPr marL="285750" indent="-285750">
              <a:buFont typeface="Arial" panose="020B0604020202020204" pitchFamily="34" charset="0"/>
              <a:buChar char="•"/>
            </a:pPr>
            <a:r>
              <a:rPr lang="en-GB" sz="1700" dirty="0" smtClean="0"/>
              <a:t>US casualties totalled 58,220 dead, 303,644 wounded</a:t>
            </a:r>
          </a:p>
          <a:p>
            <a:pPr marL="285750" indent="-285750">
              <a:buFont typeface="Arial" panose="020B0604020202020204" pitchFamily="34" charset="0"/>
              <a:buChar char="•"/>
            </a:pPr>
            <a:r>
              <a:rPr lang="en-GB" sz="1700" dirty="0" smtClean="0"/>
              <a:t>Widespread</a:t>
            </a:r>
            <a:r>
              <a:rPr lang="en-GB" sz="1700" b="1" dirty="0" smtClean="0"/>
              <a:t> opposition </a:t>
            </a:r>
            <a:r>
              <a:rPr lang="en-GB" sz="1700" dirty="0" smtClean="0"/>
              <a:t>to involvement in Vietnam in US (including amongst Vietnam veterans); intersections with Civil Rights movement and counterculture</a:t>
            </a:r>
            <a:endParaRPr lang="en-GB" dirty="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1411" y="820501"/>
            <a:ext cx="3622589" cy="23848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76" y="917090"/>
            <a:ext cx="3432423" cy="22882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3582" y="2620814"/>
            <a:ext cx="3408337" cy="227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94924" y="2708920"/>
            <a:ext cx="2643103" cy="2056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11935" y="942208"/>
            <a:ext cx="1785937"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504903" y="2436794"/>
            <a:ext cx="1749177" cy="2419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11113" y="-3175"/>
            <a:ext cx="9155113" cy="1890766"/>
          </a:xfrm>
          <a:prstGeom prst="rect">
            <a:avLst/>
          </a:prstGeom>
        </p:spPr>
        <p:txBody>
          <a:bodyPr wrap="square" lIns="540000" tIns="540000" rIns="540000" bIns="540000">
            <a:spAutoFit/>
          </a:bodyPr>
          <a:lstStyle/>
          <a:p>
            <a:pPr algn="just"/>
            <a:r>
              <a:rPr lang="en-GB" sz="2400" b="1" u="sng" dirty="0">
                <a:solidFill>
                  <a:prstClr val="black"/>
                </a:solidFill>
                <a:cs typeface="Arial" charset="0"/>
              </a:rPr>
              <a:t>4. </a:t>
            </a:r>
            <a:r>
              <a:rPr lang="en-GB" sz="2400" b="1" u="sng" dirty="0">
                <a:solidFill>
                  <a:prstClr val="black"/>
                </a:solidFill>
              </a:rPr>
              <a:t>The Sixties: </a:t>
            </a:r>
            <a:r>
              <a:rPr lang="en-GB" sz="2400" b="1" u="sng" dirty="0" smtClean="0">
                <a:solidFill>
                  <a:prstClr val="black"/>
                </a:solidFill>
              </a:rPr>
              <a:t>Vietnam War</a:t>
            </a:r>
            <a:endParaRPr lang="en-GB" sz="2400" b="1" u="sng" dirty="0">
              <a:solidFill>
                <a:prstClr val="black"/>
              </a:solidFill>
            </a:endParaRPr>
          </a:p>
          <a:p>
            <a:pPr algn="just"/>
            <a:endParaRPr lang="en-GB" sz="1000" dirty="0" smtClean="0"/>
          </a:p>
          <a:p>
            <a:pPr algn="just"/>
            <a:endParaRPr lang="en-GB" dirty="0" smtClean="0"/>
          </a:p>
        </p:txBody>
      </p:sp>
    </p:spTree>
    <p:extLst>
      <p:ext uri="{BB962C8B-B14F-4D97-AF65-F5344CB8AC3E}">
        <p14:creationId xmlns:p14="http://schemas.microsoft.com/office/powerpoint/2010/main" val="42319113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966" y="2924944"/>
            <a:ext cx="9143852" cy="4651182"/>
          </a:xfrm>
          <a:prstGeom prst="rect">
            <a:avLst/>
          </a:prstGeom>
          <a:noFill/>
        </p:spPr>
        <p:txBody>
          <a:bodyPr wrap="square" lIns="540000" tIns="360000" rIns="540000" bIns="360000" rtlCol="0">
            <a:spAutoFit/>
          </a:bodyPr>
          <a:lstStyle/>
          <a:p>
            <a:pPr algn="just"/>
            <a:r>
              <a:rPr lang="en-GB" sz="1500" dirty="0" smtClean="0"/>
              <a:t>“There is a very obvious, almost facile connection between the war in Vietnam and the struggle I and others have been waging in America. A few years ago … </a:t>
            </a:r>
            <a:r>
              <a:rPr lang="en-GB" sz="1500" dirty="0"/>
              <a:t>i</a:t>
            </a:r>
            <a:r>
              <a:rPr lang="en-GB" sz="1500" dirty="0" smtClean="0"/>
              <a:t>t seemed as if there was a real promise of hope through the poverty program … </a:t>
            </a:r>
            <a:r>
              <a:rPr lang="en-GB" sz="1500" b="1" dirty="0" smtClean="0"/>
              <a:t>Then came the build-up in Vietnam, and I watched this program broken and eviscerated as if it were some plaything of a society gone mad on war</a:t>
            </a:r>
            <a:r>
              <a:rPr lang="en-GB" sz="1500" dirty="0" smtClean="0"/>
              <a:t>. </a:t>
            </a:r>
          </a:p>
          <a:p>
            <a:pPr algn="just"/>
            <a:r>
              <a:rPr lang="en-GB" sz="1500" dirty="0" smtClean="0"/>
              <a:t>	“A more tragic recognition of reality took place when it became clear the war was doing far more than devastating the hopes of the poor at home. It was sending their sons, brothers and husbands to fight and to die in </a:t>
            </a:r>
            <a:r>
              <a:rPr lang="en-GB" sz="1500" b="1" dirty="0" smtClean="0"/>
              <a:t>extraordinarily high proportions relative to the rest of the population</a:t>
            </a:r>
            <a:r>
              <a:rPr lang="en-GB" sz="1500" dirty="0" smtClean="0"/>
              <a:t>. We were </a:t>
            </a:r>
            <a:r>
              <a:rPr lang="en-GB" sz="1500" b="1" dirty="0" smtClean="0"/>
              <a:t>taking the black young men who had been crippled by our society and sending them 8000 miles away to guarantee liberties in Southeast Asia which they had not found in southwest Georgia and East Harlem</a:t>
            </a:r>
            <a:r>
              <a:rPr lang="en-GB" sz="1500" dirty="0" smtClean="0"/>
              <a:t>. So we have been repeatedly faced with the cruel irony of watching Negro and white boys on TV screens as they kill and die together for a nation that has been unable to seat them together in the same schools. So we watch them in brutal solidarity burning the huts of a poor village, but we realize that </a:t>
            </a:r>
            <a:r>
              <a:rPr lang="en-GB" sz="1500" b="1" dirty="0" smtClean="0"/>
              <a:t>they would hardly live on the same block in Chicago</a:t>
            </a:r>
            <a:r>
              <a:rPr lang="en-GB" sz="1500" dirty="0" smtClean="0"/>
              <a:t>.”</a:t>
            </a:r>
          </a:p>
          <a:p>
            <a:pPr marL="171450" indent="-171450" algn="r">
              <a:buFontTx/>
              <a:buChar char="-"/>
            </a:pPr>
            <a:r>
              <a:rPr lang="en-GB" sz="1300" dirty="0" smtClean="0"/>
              <a:t>Martin Luther King, ‘Beyond Vietnam Speech,’ New York, April </a:t>
            </a:r>
            <a:r>
              <a:rPr lang="en-GB" sz="1300" dirty="0"/>
              <a:t>1967 (see: </a:t>
            </a:r>
            <a:r>
              <a:rPr lang="en-GB" sz="1300" dirty="0">
                <a:hlinkClick r:id="rId3"/>
              </a:rPr>
              <a:t>http://mlk-kpp01.stanford.edu/index.php/encyclopedia/documentsentry/doc_beyond_vietnam</a:t>
            </a:r>
            <a:r>
              <a:rPr lang="en-GB" sz="1300" dirty="0" smtClean="0">
                <a:hlinkClick r:id="rId3"/>
              </a:rPr>
              <a:t>/</a:t>
            </a:r>
            <a:r>
              <a:rPr lang="en-GB" sz="1300" dirty="0" smtClean="0"/>
              <a:t>)</a:t>
            </a:r>
          </a:p>
          <a:p>
            <a:pPr algn="just"/>
            <a:r>
              <a:rPr lang="en-GB" sz="1000" dirty="0" smtClean="0"/>
              <a:t> </a:t>
            </a:r>
          </a:p>
          <a:p>
            <a:endParaRPr lang="en-GB" sz="1200" dirty="0"/>
          </a:p>
          <a:p>
            <a:pPr algn="just"/>
            <a:endParaRPr lang="en-GB" sz="1000" b="1" dirty="0">
              <a:cs typeface="Arial" pitchFamily="34" charset="0"/>
            </a:endParaRPr>
          </a:p>
        </p:txBody>
      </p:sp>
      <p:sp>
        <p:nvSpPr>
          <p:cNvPr id="9" name="TextBox 8"/>
          <p:cNvSpPr txBox="1"/>
          <p:nvPr/>
        </p:nvSpPr>
        <p:spPr>
          <a:xfrm>
            <a:off x="3830823" y="678093"/>
            <a:ext cx="948495" cy="825180"/>
          </a:xfrm>
          <a:prstGeom prst="rect">
            <a:avLst/>
          </a:prstGeom>
          <a:noFill/>
        </p:spPr>
        <p:txBody>
          <a:bodyPr wrap="square" lIns="108000" tIns="180000" rIns="108000" bIns="180000" rtlCol="0">
            <a:spAutoFit/>
          </a:bodyPr>
          <a:lstStyle/>
          <a:p>
            <a:r>
              <a:rPr lang="en-GB" sz="1000" i="1" dirty="0" smtClean="0"/>
              <a:t>King at anti-war march, Chicago, 1967</a:t>
            </a: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9318" y="188640"/>
            <a:ext cx="4392488" cy="2928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0" y="738379"/>
            <a:ext cx="4779318" cy="2835301"/>
          </a:xfrm>
          <a:prstGeom prst="rect">
            <a:avLst/>
          </a:prstGeom>
          <a:noFill/>
        </p:spPr>
        <p:txBody>
          <a:bodyPr wrap="square" lIns="360000" tIns="360000" rIns="360000" bIns="360000" rtlCol="0">
            <a:spAutoFit/>
          </a:bodyPr>
          <a:lstStyle/>
          <a:p>
            <a:pPr marL="285750" indent="-285750" algn="r">
              <a:buFontTx/>
              <a:buChar char="-"/>
            </a:pPr>
            <a:endParaRPr lang="en-GB" sz="1700" dirty="0" smtClean="0">
              <a:cs typeface="Arial" pitchFamily="34" charset="0"/>
            </a:endParaRPr>
          </a:p>
          <a:p>
            <a:pPr marL="342900" indent="-342900" algn="just">
              <a:buFont typeface="Arial" panose="020B0604020202020204" pitchFamily="34" charset="0"/>
              <a:buChar char="•"/>
            </a:pPr>
            <a:r>
              <a:rPr lang="en-GB" sz="2000" dirty="0" smtClean="0">
                <a:cs typeface="Arial" pitchFamily="34" charset="0"/>
              </a:rPr>
              <a:t>King argued the war siphoned funds from Great Society programmes</a:t>
            </a:r>
          </a:p>
          <a:p>
            <a:pPr marL="342900" indent="-342900" algn="just">
              <a:buFont typeface="Arial" panose="020B0604020202020204" pitchFamily="34" charset="0"/>
              <a:buChar char="•"/>
            </a:pPr>
            <a:r>
              <a:rPr lang="en-GB" sz="2000" dirty="0" smtClean="0">
                <a:cs typeface="Arial" pitchFamily="34" charset="0"/>
              </a:rPr>
              <a:t>Argued against African Americans (and the disenfranchised more generally) fighting for liberties they did not enjoy  in the United States</a:t>
            </a:r>
            <a:endParaRPr lang="pt-BR" sz="2000" b="1" dirty="0" smtClean="0">
              <a:cs typeface="Arial" pitchFamily="34" charset="0"/>
            </a:endParaRPr>
          </a:p>
        </p:txBody>
      </p:sp>
      <p:sp>
        <p:nvSpPr>
          <p:cNvPr id="6" name="Rectangle 5"/>
          <p:cNvSpPr/>
          <p:nvPr/>
        </p:nvSpPr>
        <p:spPr>
          <a:xfrm>
            <a:off x="-1" y="-5680"/>
            <a:ext cx="9119221" cy="1096363"/>
          </a:xfrm>
          <a:prstGeom prst="rect">
            <a:avLst/>
          </a:prstGeom>
        </p:spPr>
        <p:txBody>
          <a:bodyPr wrap="square" lIns="540000" tIns="360000" rIns="540000" bIns="360000">
            <a:spAutoFit/>
          </a:bodyPr>
          <a:lstStyle/>
          <a:p>
            <a:pPr algn="just"/>
            <a:r>
              <a:rPr lang="en-GB" sz="2400" b="1" u="sng" dirty="0">
                <a:solidFill>
                  <a:prstClr val="black"/>
                </a:solidFill>
                <a:cs typeface="Arial" charset="0"/>
              </a:rPr>
              <a:t>4. </a:t>
            </a:r>
            <a:r>
              <a:rPr lang="en-GB" sz="2400" b="1" u="sng" dirty="0">
                <a:solidFill>
                  <a:prstClr val="black"/>
                </a:solidFill>
              </a:rPr>
              <a:t>The </a:t>
            </a:r>
            <a:r>
              <a:rPr lang="en-GB" sz="2400" b="1" u="sng" dirty="0" smtClean="0">
                <a:solidFill>
                  <a:prstClr val="black"/>
                </a:solidFill>
              </a:rPr>
              <a:t>Sixties: Vietnam War</a:t>
            </a:r>
            <a:endParaRPr lang="en-GB" sz="2400" b="1" u="sng" dirty="0">
              <a:solidFill>
                <a:prstClr val="black"/>
              </a:solidFill>
            </a:endParaRPr>
          </a:p>
        </p:txBody>
      </p:sp>
    </p:spTree>
    <p:extLst>
      <p:ext uri="{BB962C8B-B14F-4D97-AF65-F5344CB8AC3E}">
        <p14:creationId xmlns:p14="http://schemas.microsoft.com/office/powerpoint/2010/main" val="18644982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665" y="1274381"/>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5724129" cy="1835027"/>
          </a:xfrm>
          <a:prstGeom prst="rect">
            <a:avLst/>
          </a:prstGeom>
        </p:spPr>
        <p:txBody>
          <a:bodyPr wrap="square" lIns="540000" tIns="360000" rIns="540000" bIns="360000">
            <a:spAutoFit/>
          </a:bodyPr>
          <a:lstStyle/>
          <a:p>
            <a:pPr algn="just"/>
            <a:r>
              <a:rPr lang="en-GB" sz="2400" b="1" u="sng" dirty="0">
                <a:solidFill>
                  <a:prstClr val="black"/>
                </a:solidFill>
                <a:cs typeface="Arial" charset="0"/>
              </a:rPr>
              <a:t>4. </a:t>
            </a:r>
            <a:r>
              <a:rPr lang="en-GB" sz="2400" b="1" u="sng" dirty="0">
                <a:solidFill>
                  <a:prstClr val="black"/>
                </a:solidFill>
              </a:rPr>
              <a:t>The Sixties: Vietnam War</a:t>
            </a:r>
          </a:p>
          <a:p>
            <a:pPr algn="just"/>
            <a:endParaRPr lang="en-GB" sz="2400" b="1" i="1" u="sng" dirty="0">
              <a:solidFill>
                <a:prstClr val="black"/>
              </a:solidFill>
            </a:endParaRPr>
          </a:p>
          <a:p>
            <a:pPr algn="just"/>
            <a:r>
              <a:rPr lang="en-GB" sz="2400" b="1" i="1" dirty="0" smtClean="0">
                <a:solidFill>
                  <a:prstClr val="black"/>
                </a:solidFill>
              </a:rPr>
              <a:t>Muhammad Ali (1941–2016)</a:t>
            </a:r>
            <a:endParaRPr lang="en-GB" sz="1000" b="1" i="1" u="sng" dirty="0" smtClean="0">
              <a:solidFill>
                <a:prstClr val="black"/>
              </a:solidFill>
            </a:endParaRPr>
          </a:p>
        </p:txBody>
      </p:sp>
      <p:pic>
        <p:nvPicPr>
          <p:cNvPr id="2560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0879" y="1708126"/>
            <a:ext cx="3766370" cy="37663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108520" y="5492628"/>
            <a:ext cx="3612061" cy="578959"/>
          </a:xfrm>
          <a:prstGeom prst="rect">
            <a:avLst/>
          </a:prstGeom>
          <a:noFill/>
        </p:spPr>
        <p:txBody>
          <a:bodyPr wrap="square" lIns="108000" tIns="180000" rIns="108000" bIns="180000" rtlCol="0">
            <a:spAutoFit/>
          </a:bodyPr>
          <a:lstStyle/>
          <a:p>
            <a:pPr algn="r"/>
            <a:r>
              <a:rPr lang="en-GB" sz="1400" dirty="0" smtClean="0"/>
              <a:t>Muhammad Ali with Malcom X, 1964</a:t>
            </a:r>
            <a:endParaRPr lang="en-GB" sz="1400" dirty="0"/>
          </a:p>
        </p:txBody>
      </p:sp>
      <p:pic>
        <p:nvPicPr>
          <p:cNvPr id="5" name="Picture 4"/>
          <p:cNvPicPr>
            <a:picLocks noChangeAspect="1"/>
          </p:cNvPicPr>
          <p:nvPr/>
        </p:nvPicPr>
        <p:blipFill>
          <a:blip r:embed="rId4"/>
          <a:stretch>
            <a:fillRect/>
          </a:stretch>
        </p:blipFill>
        <p:spPr>
          <a:xfrm>
            <a:off x="4349085" y="3420519"/>
            <a:ext cx="4794915" cy="3421457"/>
          </a:xfrm>
          <a:prstGeom prst="rect">
            <a:avLst/>
          </a:prstGeom>
        </p:spPr>
      </p:pic>
      <p:pic>
        <p:nvPicPr>
          <p:cNvPr id="6" name="Picture 5"/>
          <p:cNvPicPr>
            <a:picLocks noChangeAspect="1"/>
          </p:cNvPicPr>
          <p:nvPr/>
        </p:nvPicPr>
        <p:blipFill>
          <a:blip r:embed="rId5"/>
          <a:stretch>
            <a:fillRect/>
          </a:stretch>
        </p:blipFill>
        <p:spPr>
          <a:xfrm>
            <a:off x="4381006" y="19019"/>
            <a:ext cx="4775870" cy="3193957"/>
          </a:xfrm>
          <a:prstGeom prst="rect">
            <a:avLst/>
          </a:prstGeom>
        </p:spPr>
      </p:pic>
    </p:spTree>
    <p:extLst>
      <p:ext uri="{BB962C8B-B14F-4D97-AF65-F5344CB8AC3E}">
        <p14:creationId xmlns:p14="http://schemas.microsoft.com/office/powerpoint/2010/main" val="22213574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4665" y="1274381"/>
            <a:ext cx="9119220" cy="140414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200" dirty="0">
              <a:solidFill>
                <a:prstClr val="black"/>
              </a:solidFill>
            </a:endParaRPr>
          </a:p>
          <a:p>
            <a:pPr marL="342900" indent="-342900" algn="just">
              <a:buFont typeface="Arial" panose="020B0604020202020204" pitchFamily="34" charset="0"/>
              <a:buChar char="•"/>
            </a:pPr>
            <a:endParaRPr lang="en-GB" sz="22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269665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2" descr="https://upload.wikimedia.org/wikipedia/en/4/4e/MLK_mugshot_birmingham.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10" name="Rectangle 9"/>
          <p:cNvSpPr/>
          <p:nvPr/>
        </p:nvSpPr>
        <p:spPr>
          <a:xfrm>
            <a:off x="-1" y="-5680"/>
            <a:ext cx="9119221" cy="2296692"/>
          </a:xfrm>
          <a:prstGeom prst="rect">
            <a:avLst/>
          </a:prstGeom>
        </p:spPr>
        <p:txBody>
          <a:bodyPr wrap="square" lIns="540000" tIns="360000" rIns="540000" bIns="360000">
            <a:spAutoFit/>
          </a:bodyPr>
          <a:lstStyle/>
          <a:p>
            <a:pPr algn="just"/>
            <a:r>
              <a:rPr lang="en-GB" sz="2400" b="1" u="sng" dirty="0">
                <a:solidFill>
                  <a:prstClr val="black"/>
                </a:solidFill>
                <a:cs typeface="Arial" charset="0"/>
              </a:rPr>
              <a:t>4. </a:t>
            </a:r>
            <a:r>
              <a:rPr lang="en-GB" sz="2400" b="1" u="sng" dirty="0">
                <a:solidFill>
                  <a:prstClr val="black"/>
                </a:solidFill>
              </a:rPr>
              <a:t>The Sixties: Vietnam War</a:t>
            </a:r>
          </a:p>
          <a:p>
            <a:pPr algn="just"/>
            <a:endParaRPr lang="en-GB" sz="2400" b="1" i="1" u="sng" dirty="0">
              <a:solidFill>
                <a:prstClr val="black"/>
              </a:solidFill>
            </a:endParaRPr>
          </a:p>
          <a:p>
            <a:pPr algn="just"/>
            <a:r>
              <a:rPr lang="en-GB" sz="2400" b="1" i="1" dirty="0" smtClean="0">
                <a:solidFill>
                  <a:prstClr val="black"/>
                </a:solidFill>
              </a:rPr>
              <a:t>Stokely Carmichael</a:t>
            </a:r>
          </a:p>
          <a:p>
            <a:pPr algn="just"/>
            <a:r>
              <a:rPr lang="en-GB" sz="1000" b="1" i="1" dirty="0" smtClean="0">
                <a:solidFill>
                  <a:prstClr val="black"/>
                </a:solidFill>
              </a:rPr>
              <a:t>https</a:t>
            </a:r>
            <a:r>
              <a:rPr lang="en-GB" sz="1000" b="1" i="1" dirty="0">
                <a:solidFill>
                  <a:prstClr val="black"/>
                </a:solidFill>
              </a:rPr>
              <a:t>://www.youtube.com/watch?v=_DnVvcYCW0s</a:t>
            </a:r>
            <a:endParaRPr lang="en-GB" sz="1000" b="1" i="1" dirty="0" smtClean="0">
              <a:solidFill>
                <a:prstClr val="black"/>
              </a:solidFill>
            </a:endParaRPr>
          </a:p>
          <a:p>
            <a:pPr algn="just"/>
            <a:endParaRPr lang="en-GB" sz="1000" b="1" i="1" u="sng" dirty="0">
              <a:solidFill>
                <a:prstClr val="black"/>
              </a:solidFill>
            </a:endParaRPr>
          </a:p>
          <a:p>
            <a:pPr algn="just"/>
            <a:endParaRPr lang="en-GB" sz="1000" b="1" i="1" u="sng" dirty="0" smtClean="0">
              <a:solidFill>
                <a:prstClr val="black"/>
              </a:solidFill>
            </a:endParaRPr>
          </a:p>
        </p:txBody>
      </p:sp>
      <p:pic>
        <p:nvPicPr>
          <p:cNvPr id="307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4293096"/>
            <a:ext cx="3810000" cy="2400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2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31021" y="764705"/>
            <a:ext cx="4127043"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 y="1700808"/>
            <a:ext cx="4831021" cy="3804797"/>
          </a:xfrm>
          <a:prstGeom prst="rect">
            <a:avLst/>
          </a:prstGeom>
        </p:spPr>
        <p:txBody>
          <a:bodyPr wrap="square" lIns="360000" tIns="360000" rIns="360000" bIns="360000">
            <a:spAutoFit/>
          </a:bodyPr>
          <a:lstStyle/>
          <a:p>
            <a:pPr marL="285750" indent="-285750" algn="just">
              <a:buFont typeface="Arial" panose="020B0604020202020204" pitchFamily="34" charset="0"/>
              <a:buChar char="•"/>
            </a:pPr>
            <a:r>
              <a:rPr lang="en-GB" sz="2000" dirty="0" smtClean="0"/>
              <a:t>Student Nonviolent Coordinating Committee (SNCC) and its chair Stokely Carmichael  (AKA Kwame Ture) forwarded critique of US society and the Vietnam War based on an understanding of American history, of European imperialism, and pan-African consciousness (see: </a:t>
            </a:r>
            <a:r>
              <a:rPr lang="en-GB" sz="2000" dirty="0" smtClean="0">
                <a:hlinkClick r:id="rId5"/>
              </a:rPr>
              <a:t>https://www.youtube.com/watch?v=_DnVvcYCW0s</a:t>
            </a:r>
            <a:r>
              <a:rPr lang="en-GB" sz="2000" dirty="0" smtClean="0"/>
              <a:t>)</a:t>
            </a:r>
          </a:p>
        </p:txBody>
      </p:sp>
    </p:spTree>
    <p:extLst>
      <p:ext uri="{BB962C8B-B14F-4D97-AF65-F5344CB8AC3E}">
        <p14:creationId xmlns:p14="http://schemas.microsoft.com/office/powerpoint/2010/main" val="21367153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1113" y="-3176"/>
            <a:ext cx="4622992" cy="5060865"/>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4. </a:t>
            </a:r>
            <a:r>
              <a:rPr lang="en-GB" sz="2400" b="1" u="sng" dirty="0" smtClean="0">
                <a:solidFill>
                  <a:prstClr val="black"/>
                </a:solidFill>
              </a:rPr>
              <a:t>The Sixties: 1968</a:t>
            </a:r>
          </a:p>
          <a:p>
            <a:pPr>
              <a:defRPr/>
            </a:pPr>
            <a:endParaRPr lang="en-GB" sz="1000" b="1" u="sng" dirty="0" smtClean="0">
              <a:solidFill>
                <a:prstClr val="black"/>
              </a:solidFill>
            </a:endParaRPr>
          </a:p>
          <a:p>
            <a:pPr marL="171450" lvl="0" indent="-171450">
              <a:buFont typeface="Arial" panose="020B0604020202020204" pitchFamily="34" charset="0"/>
              <a:buChar char="•"/>
            </a:pPr>
            <a:r>
              <a:rPr lang="en-GB" sz="2000" dirty="0" smtClean="0">
                <a:solidFill>
                  <a:prstClr val="black"/>
                </a:solidFill>
              </a:rPr>
              <a:t>Tet offensive</a:t>
            </a:r>
          </a:p>
          <a:p>
            <a:pPr marL="171450" lvl="0" indent="-171450">
              <a:buFont typeface="Arial" panose="020B0604020202020204" pitchFamily="34" charset="0"/>
              <a:buChar char="•"/>
            </a:pPr>
            <a:r>
              <a:rPr lang="en-GB" sz="2000" dirty="0" smtClean="0">
                <a:solidFill>
                  <a:prstClr val="black"/>
                </a:solidFill>
              </a:rPr>
              <a:t>Johnson shock withdrawal from Democrat presidential primary </a:t>
            </a:r>
          </a:p>
          <a:p>
            <a:pPr marL="171450" lvl="0" indent="-171450">
              <a:buFont typeface="Arial" panose="020B0604020202020204" pitchFamily="34" charset="0"/>
              <a:buChar char="•"/>
            </a:pPr>
            <a:r>
              <a:rPr lang="en-GB" sz="2000" dirty="0" smtClean="0">
                <a:solidFill>
                  <a:prstClr val="black"/>
                </a:solidFill>
              </a:rPr>
              <a:t>Assassinations of Robert Kennedy and Martin Luther King</a:t>
            </a:r>
          </a:p>
          <a:p>
            <a:pPr marL="171450" indent="-171450">
              <a:buFont typeface="Arial" panose="020B0604020202020204" pitchFamily="34" charset="0"/>
              <a:buChar char="•"/>
            </a:pPr>
            <a:r>
              <a:rPr lang="en-GB" sz="2000" dirty="0" smtClean="0">
                <a:solidFill>
                  <a:prstClr val="black"/>
                </a:solidFill>
              </a:rPr>
              <a:t>Riots in cities throughout US</a:t>
            </a:r>
          </a:p>
          <a:p>
            <a:pPr marL="171450" indent="-171450">
              <a:buFont typeface="Arial" panose="020B0604020202020204" pitchFamily="34" charset="0"/>
              <a:buChar char="•"/>
            </a:pPr>
            <a:r>
              <a:rPr lang="en-GB" sz="2000" dirty="0" smtClean="0">
                <a:solidFill>
                  <a:prstClr val="black"/>
                </a:solidFill>
              </a:rPr>
              <a:t>Riots at Chicago Democratic National Convention</a:t>
            </a:r>
          </a:p>
          <a:p>
            <a:pPr marL="171450" lvl="0" indent="-171450">
              <a:buFont typeface="Arial" panose="020B0604020202020204" pitchFamily="34" charset="0"/>
              <a:buChar char="•"/>
            </a:pPr>
            <a:r>
              <a:rPr lang="en-GB" sz="2000" dirty="0" smtClean="0">
                <a:solidFill>
                  <a:prstClr val="black"/>
                </a:solidFill>
              </a:rPr>
              <a:t>International uprisings: Prague, Paris</a:t>
            </a:r>
          </a:p>
          <a:p>
            <a:pPr lvl="0" algn="just"/>
            <a:endParaRPr lang="en-GB" sz="2400" b="1" u="sng" dirty="0" smtClean="0">
              <a:solidFill>
                <a:prstClr val="black"/>
              </a:solidFill>
            </a:endParaRPr>
          </a:p>
        </p:txBody>
      </p:sp>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1879" y="45749"/>
            <a:ext cx="4532121" cy="26704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76964" y="3640251"/>
            <a:ext cx="4767036" cy="32177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12037" y="4203394"/>
            <a:ext cx="1804466" cy="25848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6" name="Picture 8"/>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55575" y="4203394"/>
            <a:ext cx="2021040" cy="25547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7" name="Picture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86500" y="2173076"/>
            <a:ext cx="2857500" cy="1905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8" name="Picture 1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211960" y="2109576"/>
            <a:ext cx="2268537" cy="1968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19304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1113" y="-3176"/>
            <a:ext cx="6773863" cy="1613767"/>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4. </a:t>
            </a:r>
            <a:r>
              <a:rPr lang="en-GB" sz="2400" b="1" u="sng" dirty="0" smtClean="0">
                <a:solidFill>
                  <a:prstClr val="black"/>
                </a:solidFill>
              </a:rPr>
              <a:t>The Sixties: 1968</a:t>
            </a:r>
          </a:p>
          <a:p>
            <a:pPr>
              <a:defRPr/>
            </a:pPr>
            <a:endParaRPr lang="en-GB" sz="1000" b="1" u="sng" dirty="0" smtClean="0">
              <a:solidFill>
                <a:prstClr val="black"/>
              </a:solidFill>
            </a:endParaRP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199" y="1025029"/>
            <a:ext cx="2613371" cy="3355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5575" y="996221"/>
            <a:ext cx="6005695" cy="3384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3274" y="4290126"/>
            <a:ext cx="9197274" cy="2629430"/>
          </a:xfrm>
          <a:prstGeom prst="rect">
            <a:avLst/>
          </a:prstGeom>
        </p:spPr>
        <p:txBody>
          <a:bodyPr wrap="square" lIns="540000" tIns="540000" rIns="540000" bIns="540000">
            <a:spAutoFit/>
          </a:bodyPr>
          <a:lstStyle/>
          <a:p>
            <a:pPr marL="171450" lvl="0" indent="-171450" algn="just">
              <a:buFont typeface="Arial" panose="020B0604020202020204" pitchFamily="34" charset="0"/>
              <a:buChar char="•"/>
            </a:pPr>
            <a:r>
              <a:rPr lang="en-GB" sz="2000" dirty="0" smtClean="0">
                <a:solidFill>
                  <a:prstClr val="black"/>
                </a:solidFill>
              </a:rPr>
              <a:t>Nixon wins presidential election for Republican Party – ran on a ticket promising “law and order” and on behalf of </a:t>
            </a:r>
            <a:r>
              <a:rPr lang="en-GB" sz="2000" dirty="0" smtClean="0"/>
              <a:t>“</a:t>
            </a:r>
            <a:r>
              <a:rPr lang="en-GB" sz="2000" dirty="0"/>
              <a:t>the great, quite forgotten </a:t>
            </a:r>
            <a:r>
              <a:rPr lang="en-GB" sz="2000" dirty="0" smtClean="0"/>
              <a:t>majority – the </a:t>
            </a:r>
            <a:r>
              <a:rPr lang="en-GB" sz="2000" dirty="0" err="1"/>
              <a:t>nonshouters</a:t>
            </a:r>
            <a:r>
              <a:rPr lang="en-GB" sz="2000" dirty="0"/>
              <a:t> and the </a:t>
            </a:r>
            <a:r>
              <a:rPr lang="en-GB" sz="2000" dirty="0" err="1" smtClean="0"/>
              <a:t>nondemonstrators</a:t>
            </a:r>
            <a:r>
              <a:rPr lang="en-GB" sz="2000" dirty="0" smtClean="0"/>
              <a:t>”</a:t>
            </a:r>
          </a:p>
          <a:p>
            <a:pPr marL="171450" lvl="0" indent="-171450" algn="just">
              <a:buFont typeface="Arial" panose="020B0604020202020204" pitchFamily="34" charset="0"/>
              <a:buChar char="•"/>
            </a:pPr>
            <a:endParaRPr lang="en-GB" sz="2000" dirty="0" smtClean="0"/>
          </a:p>
          <a:p>
            <a:pPr marL="171450" lvl="0" indent="-171450" algn="just">
              <a:buFont typeface="Arial" panose="020B0604020202020204" pitchFamily="34" charset="0"/>
              <a:buChar char="•"/>
            </a:pPr>
            <a:r>
              <a:rPr lang="en-GB" sz="2000" dirty="0" smtClean="0">
                <a:solidFill>
                  <a:prstClr val="black"/>
                </a:solidFill>
              </a:rPr>
              <a:t>Promised to “end the war and win the peace” in Vietnam</a:t>
            </a:r>
            <a:endParaRPr lang="en-GB" sz="2000" b="1" u="sng" dirty="0" smtClean="0">
              <a:solidFill>
                <a:prstClr val="black"/>
              </a:solidFill>
            </a:endParaRPr>
          </a:p>
        </p:txBody>
      </p:sp>
    </p:spTree>
    <p:extLst>
      <p:ext uri="{BB962C8B-B14F-4D97-AF65-F5344CB8AC3E}">
        <p14:creationId xmlns:p14="http://schemas.microsoft.com/office/powerpoint/2010/main" val="23071990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1113" y="-3176"/>
            <a:ext cx="9155113" cy="71075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a:t>
            </a:r>
            <a:r>
              <a:rPr lang="en-GB" sz="2400" b="1" u="sng" dirty="0">
                <a:solidFill>
                  <a:prstClr val="black"/>
                </a:solidFill>
              </a:rPr>
              <a:t>Crisis of Confidence</a:t>
            </a:r>
            <a:r>
              <a:rPr lang="en-GB" sz="2400" b="1" u="sng" dirty="0" smtClean="0">
                <a:solidFill>
                  <a:prstClr val="black"/>
                </a:solidFill>
              </a:rPr>
              <a:t>’: ‘Silent </a:t>
            </a:r>
            <a:r>
              <a:rPr lang="en-GB" sz="2400" b="1" u="sng" dirty="0">
                <a:solidFill>
                  <a:prstClr val="black"/>
                </a:solidFill>
              </a:rPr>
              <a:t>Majority</a:t>
            </a:r>
            <a:r>
              <a:rPr lang="en-GB" sz="2400" b="1" u="sng" dirty="0" smtClean="0">
                <a:solidFill>
                  <a:prstClr val="black"/>
                </a:solidFill>
              </a:rPr>
              <a:t>’</a:t>
            </a:r>
          </a:p>
          <a:p>
            <a:pPr>
              <a:defRPr/>
            </a:pPr>
            <a:endParaRPr lang="en-GB" sz="1000" b="1" u="sng" dirty="0">
              <a:solidFill>
                <a:prstClr val="black"/>
              </a:solidFill>
            </a:endParaRPr>
          </a:p>
          <a:p>
            <a:pPr algn="just"/>
            <a:r>
              <a:rPr lang="en-GB" sz="1700" dirty="0" smtClean="0"/>
              <a:t>“Tonight </a:t>
            </a:r>
            <a:r>
              <a:rPr lang="en-GB" sz="1700" dirty="0"/>
              <a:t>I want to talk </a:t>
            </a:r>
            <a:r>
              <a:rPr lang="en-GB" sz="1700" dirty="0" smtClean="0"/>
              <a:t>on </a:t>
            </a:r>
            <a:r>
              <a:rPr lang="en-GB" sz="1700" dirty="0"/>
              <a:t>a subject of deep concern to all </a:t>
            </a:r>
            <a:r>
              <a:rPr lang="en-GB" sz="1700" dirty="0" smtClean="0"/>
              <a:t>Americans – the </a:t>
            </a:r>
            <a:r>
              <a:rPr lang="en-GB" sz="1700" dirty="0"/>
              <a:t>war in Vietnam</a:t>
            </a:r>
            <a:r>
              <a:rPr lang="en-GB" sz="1700" dirty="0" smtClean="0"/>
              <a:t>. I </a:t>
            </a:r>
            <a:r>
              <a:rPr lang="en-GB" sz="1700" dirty="0"/>
              <a:t>believe that one of the reasons for the deep division about Vietnam is that </a:t>
            </a:r>
            <a:r>
              <a:rPr lang="en-GB" sz="1700" b="1" dirty="0"/>
              <a:t>many Americans have lost confidence in what their Government has told them about our policy</a:t>
            </a:r>
            <a:r>
              <a:rPr lang="en-GB" sz="1700" dirty="0"/>
              <a:t>. Tonight, therefore, I would like to answer some </a:t>
            </a:r>
            <a:r>
              <a:rPr lang="en-GB" sz="1700" dirty="0" smtClean="0"/>
              <a:t>questions I </a:t>
            </a:r>
            <a:r>
              <a:rPr lang="en-GB" sz="1700" dirty="0"/>
              <a:t>know are on the minds of many of you listening </a:t>
            </a:r>
            <a:r>
              <a:rPr lang="en-GB" sz="1700" dirty="0" smtClean="0"/>
              <a:t>…  [and] the great </a:t>
            </a:r>
            <a:r>
              <a:rPr lang="en-GB" sz="1700" dirty="0"/>
              <a:t>question is: How can we win America’s peace</a:t>
            </a:r>
            <a:r>
              <a:rPr lang="en-GB" sz="1700" dirty="0" smtClean="0"/>
              <a:t>?</a:t>
            </a:r>
          </a:p>
          <a:p>
            <a:pPr algn="just"/>
            <a:r>
              <a:rPr lang="en-GB" sz="1700" dirty="0" smtClean="0"/>
              <a:t>	“… For </a:t>
            </a:r>
            <a:r>
              <a:rPr lang="en-GB" sz="1700" dirty="0"/>
              <a:t>the United States, </a:t>
            </a:r>
            <a:r>
              <a:rPr lang="en-GB" sz="1700" dirty="0" smtClean="0"/>
              <a:t>[a] first </a:t>
            </a:r>
            <a:r>
              <a:rPr lang="en-GB" sz="1700" dirty="0"/>
              <a:t>defeat in our Nation’s history would result in a </a:t>
            </a:r>
            <a:r>
              <a:rPr lang="en-GB" sz="1700" b="1" dirty="0"/>
              <a:t>collapse of confidence </a:t>
            </a:r>
            <a:r>
              <a:rPr lang="en-GB" sz="1700" dirty="0"/>
              <a:t>in American </a:t>
            </a:r>
            <a:r>
              <a:rPr lang="en-GB" sz="1700" dirty="0" smtClean="0"/>
              <a:t>leadership throughout </a:t>
            </a:r>
            <a:r>
              <a:rPr lang="en-GB" sz="1700" dirty="0"/>
              <a:t>the world.	</a:t>
            </a:r>
            <a:endParaRPr lang="en-GB" sz="1700" dirty="0" smtClean="0"/>
          </a:p>
          <a:p>
            <a:pPr algn="just"/>
            <a:r>
              <a:rPr lang="en-GB" sz="1700" dirty="0"/>
              <a:t>	</a:t>
            </a:r>
            <a:r>
              <a:rPr lang="en-GB" sz="1700" dirty="0" smtClean="0"/>
              <a:t>“</a:t>
            </a:r>
            <a:r>
              <a:rPr lang="en-GB" sz="1700" b="1" dirty="0" smtClean="0"/>
              <a:t>Far </a:t>
            </a:r>
            <a:r>
              <a:rPr lang="en-GB" sz="1700" b="1" dirty="0"/>
              <a:t>more dangerous, we would lose confidence in ourselves</a:t>
            </a:r>
            <a:r>
              <a:rPr lang="en-GB" sz="1700" dirty="0"/>
              <a:t>. Oh, the immediate reaction would be a sense of relief that our men were coming home. But as we saw the consequences of what we had done, inevitable remorse and divisive recrimination would scar our spirit as a people.</a:t>
            </a:r>
          </a:p>
          <a:p>
            <a:pPr algn="just"/>
            <a:r>
              <a:rPr lang="en-GB" sz="1700" dirty="0" smtClean="0"/>
              <a:t>	“We </a:t>
            </a:r>
            <a:r>
              <a:rPr lang="en-GB" sz="1700" dirty="0"/>
              <a:t>have faced other </a:t>
            </a:r>
            <a:r>
              <a:rPr lang="en-GB" sz="1700" b="1" dirty="0"/>
              <a:t>crisis</a:t>
            </a:r>
            <a:r>
              <a:rPr lang="en-GB" sz="1700" dirty="0"/>
              <a:t> in our history and have become stronger by rejecting the easy way out and taking the right way in meeting our </a:t>
            </a:r>
            <a:r>
              <a:rPr lang="en-GB" sz="1700" dirty="0" smtClean="0"/>
              <a:t>challenges … </a:t>
            </a:r>
            <a:r>
              <a:rPr lang="en-GB" sz="1700" dirty="0"/>
              <a:t>Let historians not record that when America was the most powerful nation in the world we passed on the other side of the road and allowed the last hopes for peace and freedom of millions of people to be suffocated by the forces of totalitarianism.</a:t>
            </a:r>
          </a:p>
          <a:p>
            <a:pPr algn="just"/>
            <a:r>
              <a:rPr lang="en-GB" sz="1700" dirty="0" smtClean="0"/>
              <a:t>	“</a:t>
            </a:r>
            <a:r>
              <a:rPr lang="en-GB" sz="1700" b="1" dirty="0" smtClean="0"/>
              <a:t>And </a:t>
            </a:r>
            <a:r>
              <a:rPr lang="en-GB" sz="1700" b="1" dirty="0"/>
              <a:t>so tonight-to you, the great silent majority of my fellow </a:t>
            </a:r>
            <a:r>
              <a:rPr lang="en-GB" sz="1700" b="1" dirty="0" smtClean="0"/>
              <a:t>American – I </a:t>
            </a:r>
            <a:r>
              <a:rPr lang="en-GB" sz="1700" b="1" dirty="0"/>
              <a:t>ask for your support</a:t>
            </a:r>
            <a:r>
              <a:rPr lang="en-GB" sz="1700" b="1" dirty="0" smtClean="0"/>
              <a:t>. I </a:t>
            </a:r>
            <a:r>
              <a:rPr lang="en-GB" sz="1700" b="1" dirty="0"/>
              <a:t>pledged in my campaign for the Presidency to end the war in a way that we could win the peace. I have initiated a plan of action which will enable me to keep that </a:t>
            </a:r>
            <a:r>
              <a:rPr lang="en-GB" sz="1700" b="1" dirty="0" smtClean="0"/>
              <a:t>pledge</a:t>
            </a:r>
            <a:r>
              <a:rPr lang="en-GB" sz="1700" dirty="0" smtClean="0"/>
              <a:t>.”</a:t>
            </a:r>
            <a:endParaRPr lang="en-GB" sz="1700" dirty="0"/>
          </a:p>
          <a:p>
            <a:pPr marL="342900" indent="-342900" algn="r">
              <a:buFontTx/>
              <a:buChar char="-"/>
            </a:pPr>
            <a:r>
              <a:rPr lang="en-GB" sz="1700" dirty="0" smtClean="0"/>
              <a:t>Richard Nixon, Address </a:t>
            </a:r>
            <a:r>
              <a:rPr lang="en-GB" sz="1700" dirty="0"/>
              <a:t>to the Nation on the War in </a:t>
            </a:r>
            <a:r>
              <a:rPr lang="en-GB" sz="1700" dirty="0" smtClean="0"/>
              <a:t>Vietnam, November 3 1969</a:t>
            </a:r>
          </a:p>
        </p:txBody>
      </p:sp>
    </p:spTree>
    <p:extLst>
      <p:ext uri="{BB962C8B-B14F-4D97-AF65-F5344CB8AC3E}">
        <p14:creationId xmlns:p14="http://schemas.microsoft.com/office/powerpoint/2010/main" val="31594096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18071" y="3305241"/>
            <a:ext cx="5007036" cy="3552759"/>
          </a:xfrm>
          <a:prstGeom prst="rect">
            <a:avLst/>
          </a:prstGeom>
        </p:spPr>
        <p:txBody>
          <a:bodyPr wrap="square" lIns="540000" tIns="540000" rIns="540000" bIns="540000">
            <a:spAutoFit/>
          </a:bodyPr>
          <a:lstStyle/>
          <a:p>
            <a:pPr marL="285750" indent="-285750">
              <a:buFont typeface="Arial" panose="020B0604020202020204" pitchFamily="34" charset="0"/>
              <a:buChar char="•"/>
            </a:pPr>
            <a:r>
              <a:rPr lang="en-GB" sz="2000" dirty="0" smtClean="0"/>
              <a:t>1972: Nixon in China</a:t>
            </a:r>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1973</a:t>
            </a:r>
            <a:r>
              <a:rPr lang="en-GB" sz="2000" dirty="0"/>
              <a:t>: Cease-fire between US and </a:t>
            </a:r>
            <a:r>
              <a:rPr lang="en-GB" sz="2000" dirty="0" smtClean="0"/>
              <a:t>north </a:t>
            </a:r>
            <a:r>
              <a:rPr lang="en-GB" sz="2000" dirty="0"/>
              <a:t>Vietnam</a:t>
            </a:r>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1975</a:t>
            </a:r>
            <a:r>
              <a:rPr lang="en-GB" sz="2000" dirty="0"/>
              <a:t>: Fall of Saigon; US forces leave Vietnam; unified Socialist Republic of Vietnam </a:t>
            </a:r>
            <a:r>
              <a:rPr lang="en-GB" sz="2000" dirty="0" smtClean="0"/>
              <a:t>formed</a:t>
            </a:r>
            <a:endParaRPr lang="en-GB" sz="1000" b="1" u="sng" dirty="0">
              <a:solidFill>
                <a:prstClr val="black"/>
              </a:solidFill>
            </a:endParaRP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63" y="1030884"/>
            <a:ext cx="8814220" cy="27701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5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81349" y="3801068"/>
            <a:ext cx="4147015" cy="27242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18072" y="0"/>
            <a:ext cx="7607449" cy="1613767"/>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Crisis of Confidence’: Cold War Thaw</a:t>
            </a:r>
          </a:p>
          <a:p>
            <a:endParaRPr lang="en-GB" sz="1000" dirty="0" smtClean="0"/>
          </a:p>
        </p:txBody>
      </p:sp>
    </p:spTree>
    <p:extLst>
      <p:ext uri="{BB962C8B-B14F-4D97-AF65-F5344CB8AC3E}">
        <p14:creationId xmlns:p14="http://schemas.microsoft.com/office/powerpoint/2010/main" val="27922363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18072" y="0"/>
            <a:ext cx="7607449" cy="1613767"/>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Crisis of Confidence’: Watergate</a:t>
            </a:r>
          </a:p>
          <a:p>
            <a:endParaRPr lang="en-GB" sz="1000" dirty="0" smtClean="0"/>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85652" y="4569536"/>
            <a:ext cx="2381250" cy="1914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60032" y="1064216"/>
            <a:ext cx="4166353" cy="29131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6992" y="1064217"/>
            <a:ext cx="2289340" cy="33468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484103" y="4569536"/>
            <a:ext cx="2459850" cy="1967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411759" y="1064217"/>
            <a:ext cx="2440815" cy="2862322"/>
          </a:xfrm>
          <a:prstGeom prst="rect">
            <a:avLst/>
          </a:prstGeom>
        </p:spPr>
        <p:txBody>
          <a:bodyPr wrap="square">
            <a:spAutoFit/>
          </a:bodyPr>
          <a:lstStyle/>
          <a:p>
            <a:pPr marL="285750" indent="-285750">
              <a:buFont typeface="Arial" panose="020B0604020202020204" pitchFamily="34" charset="0"/>
              <a:buChar char="•"/>
            </a:pPr>
            <a:r>
              <a:rPr lang="en-GB" sz="2000" dirty="0" smtClean="0"/>
              <a:t>Wire tapping of Democratic Party </a:t>
            </a:r>
          </a:p>
          <a:p>
            <a:pPr marL="285750" indent="-285750">
              <a:buFont typeface="Arial" panose="020B0604020202020204" pitchFamily="34" charset="0"/>
              <a:buChar char="•"/>
            </a:pPr>
            <a:r>
              <a:rPr lang="en-GB" sz="2000" dirty="0" smtClean="0"/>
              <a:t>Nixon </a:t>
            </a:r>
            <a:r>
              <a:rPr lang="en-GB" sz="2000" dirty="0"/>
              <a:t>resigned the presidency on August </a:t>
            </a:r>
            <a:r>
              <a:rPr lang="en-GB" sz="2000" dirty="0" smtClean="0"/>
              <a:t>9 1974</a:t>
            </a:r>
          </a:p>
          <a:p>
            <a:pPr marL="285750" indent="-285750">
              <a:buFont typeface="Arial" panose="020B0604020202020204" pitchFamily="34" charset="0"/>
              <a:buChar char="•"/>
            </a:pPr>
            <a:r>
              <a:rPr lang="en-GB" sz="2000" dirty="0" smtClean="0"/>
              <a:t>Successor Gerald </a:t>
            </a:r>
            <a:r>
              <a:rPr lang="en-GB" sz="2000" dirty="0"/>
              <a:t>Ford </a:t>
            </a:r>
            <a:r>
              <a:rPr lang="en-GB" sz="2000" dirty="0" smtClean="0"/>
              <a:t>quickly pardoned </a:t>
            </a:r>
            <a:r>
              <a:rPr lang="en-GB" sz="2000" dirty="0"/>
              <a:t>Nixon over Watergate</a:t>
            </a:r>
          </a:p>
        </p:txBody>
      </p:sp>
    </p:spTree>
    <p:extLst>
      <p:ext uri="{BB962C8B-B14F-4D97-AF65-F5344CB8AC3E}">
        <p14:creationId xmlns:p14="http://schemas.microsoft.com/office/powerpoint/2010/main" val="188173228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7473154"/>
          </a:xfrm>
          <a:prstGeom prst="rect">
            <a:avLst/>
          </a:prstGeom>
          <a:noFill/>
        </p:spPr>
        <p:txBody>
          <a:bodyPr wrap="square" lIns="180000" tIns="180000" rIns="180000" bIns="180000" rtlCol="0">
            <a:spAutoFit/>
          </a:bodyPr>
          <a:lstStyle/>
          <a:p>
            <a:pPr lvl="1"/>
            <a:endParaRPr lang="en-GB" dirty="0" smtClean="0">
              <a:cs typeface="Arial" pitchFamily="34" charset="0"/>
            </a:endParaRPr>
          </a:p>
          <a:p>
            <a:pPr lvl="1"/>
            <a:endParaRPr lang="en-GB" dirty="0" smtClean="0">
              <a:cs typeface="Arial" pitchFamily="34" charset="0"/>
            </a:endParaRPr>
          </a:p>
          <a:p>
            <a:pPr lvl="1"/>
            <a:endParaRPr lang="en-GB" dirty="0" smtClean="0">
              <a:cs typeface="Arial" pitchFamily="34" charset="0"/>
            </a:endParaRPr>
          </a:p>
          <a:p>
            <a:pPr lvl="1"/>
            <a:endParaRPr lang="en-GB" dirty="0">
              <a:cs typeface="Arial" pitchFamily="34" charset="0"/>
            </a:endParaRPr>
          </a:p>
          <a:p>
            <a:pPr lvl="1"/>
            <a:endParaRPr lang="en-GB" dirty="0" smtClean="0">
              <a:cs typeface="Arial" pitchFamily="34" charset="0"/>
            </a:endParaRPr>
          </a:p>
          <a:p>
            <a:pPr lvl="1"/>
            <a:endParaRPr lang="en-GB" dirty="0">
              <a:cs typeface="Arial" pitchFamily="34" charset="0"/>
            </a:endParaRPr>
          </a:p>
          <a:p>
            <a:pPr lvl="1"/>
            <a:endParaRPr lang="en-GB" dirty="0" smtClean="0">
              <a:cs typeface="Arial" pitchFamily="34" charset="0"/>
            </a:endParaRPr>
          </a:p>
          <a:p>
            <a:pPr lvl="1"/>
            <a:endParaRPr lang="en-GB" dirty="0">
              <a:cs typeface="Arial" pitchFamily="34" charset="0"/>
            </a:endParaRPr>
          </a:p>
          <a:p>
            <a:pPr lvl="1"/>
            <a:endParaRPr lang="en-GB" dirty="0" smtClean="0">
              <a:cs typeface="Arial" pitchFamily="34" charset="0"/>
            </a:endParaRPr>
          </a:p>
          <a:p>
            <a:pPr lvl="1"/>
            <a:endParaRPr lang="en-GB" dirty="0">
              <a:cs typeface="Arial" pitchFamily="34" charset="0"/>
            </a:endParaRPr>
          </a:p>
          <a:p>
            <a:pPr lvl="1"/>
            <a:endParaRPr lang="en-GB" dirty="0" smtClean="0">
              <a:cs typeface="Arial" pitchFamily="34" charset="0"/>
            </a:endParaRPr>
          </a:p>
          <a:p>
            <a:pPr lvl="1"/>
            <a:endParaRPr lang="en-GB" dirty="0">
              <a:cs typeface="Arial" pitchFamily="34" charset="0"/>
            </a:endParaRPr>
          </a:p>
          <a:p>
            <a:pPr lvl="1"/>
            <a:endParaRPr lang="en-GB" dirty="0" smtClean="0">
              <a:cs typeface="Arial" pitchFamily="34" charset="0"/>
            </a:endParaRPr>
          </a:p>
          <a:p>
            <a:pPr lvl="1"/>
            <a:endParaRPr lang="en-GB" dirty="0" smtClean="0">
              <a:cs typeface="Arial" pitchFamily="34" charset="0"/>
            </a:endParaRPr>
          </a:p>
          <a:p>
            <a:pPr marL="742950" lvl="1" indent="-285750">
              <a:buFont typeface="Arial" panose="020B0604020202020204" pitchFamily="34" charset="0"/>
              <a:buChar char="•"/>
            </a:pPr>
            <a:r>
              <a:rPr lang="en-GB" dirty="0" smtClean="0">
                <a:cs typeface="Arial" pitchFamily="34" charset="0"/>
              </a:rPr>
              <a:t>Carter had been elected as something of an outsider to Washington politics: he was the Democratic Governor of Georgia, and had famously previously been a peanut farmer</a:t>
            </a:r>
          </a:p>
          <a:p>
            <a:pPr marL="742950" lvl="1" indent="-285750">
              <a:buFont typeface="Arial" panose="020B0604020202020204" pitchFamily="34" charset="0"/>
              <a:buChar char="•"/>
            </a:pPr>
            <a:r>
              <a:rPr lang="en-GB" dirty="0" smtClean="0">
                <a:cs typeface="Arial" pitchFamily="34" charset="0"/>
              </a:rPr>
              <a:t>Promised to bring a new, moral approach to politics, and to restore dignity to the office of Presidency</a:t>
            </a:r>
          </a:p>
          <a:p>
            <a:pPr marL="742950" lvl="1" indent="-285750">
              <a:buFont typeface="Arial" panose="020B0604020202020204" pitchFamily="34" charset="0"/>
              <a:buChar char="•"/>
            </a:pPr>
            <a:r>
              <a:rPr lang="en-GB" dirty="0" smtClean="0">
                <a:cs typeface="Arial" pitchFamily="34" charset="0"/>
              </a:rPr>
              <a:t>In foreign policy, Carter posed a challenged to the Cold War orthodoxy</a:t>
            </a:r>
          </a:p>
          <a:p>
            <a:pPr marL="742950" lvl="1" indent="-285750">
              <a:buFont typeface="Arial" panose="020B0604020202020204" pitchFamily="34" charset="0"/>
              <a:buChar char="•"/>
            </a:pPr>
            <a:r>
              <a:rPr lang="en-GB" dirty="0" smtClean="0">
                <a:cs typeface="Arial" pitchFamily="34" charset="0"/>
              </a:rPr>
              <a:t>Advocated </a:t>
            </a:r>
            <a:r>
              <a:rPr lang="en-GB" dirty="0">
                <a:cs typeface="Arial" pitchFamily="34" charset="0"/>
              </a:rPr>
              <a:t>a foreign policy that placed an emphasis on Human </a:t>
            </a:r>
            <a:r>
              <a:rPr lang="en-GB" dirty="0" smtClean="0">
                <a:cs typeface="Arial" pitchFamily="34" charset="0"/>
              </a:rPr>
              <a:t>Rights: </a:t>
            </a:r>
            <a:r>
              <a:rPr lang="en-GB" dirty="0"/>
              <a:t>“We can no longer separate the traditional issues of war and peace from the new global questions of justice, equity, and human </a:t>
            </a:r>
            <a:r>
              <a:rPr lang="en-GB" dirty="0" smtClean="0"/>
              <a:t>rights”  (</a:t>
            </a:r>
            <a:r>
              <a:rPr lang="en-GB" dirty="0">
                <a:cs typeface="Arial" pitchFamily="34" charset="0"/>
              </a:rPr>
              <a:t>University of Notre Dame, Indiana, May 22 1977 </a:t>
            </a:r>
            <a:r>
              <a:rPr lang="en-GB" sz="1400" dirty="0">
                <a:cs typeface="Arial" pitchFamily="34" charset="0"/>
              </a:rPr>
              <a:t>(</a:t>
            </a:r>
            <a:r>
              <a:rPr lang="en-GB" sz="1400" dirty="0">
                <a:cs typeface="Arial" pitchFamily="34" charset="0"/>
                <a:hlinkClick r:id="rId3"/>
              </a:rPr>
              <a:t>http://www.presidency.ucsb.edu/ws/?pid=7552</a:t>
            </a:r>
            <a:r>
              <a:rPr lang="en-GB" sz="1400" dirty="0">
                <a:cs typeface="Arial" pitchFamily="34" charset="0"/>
              </a:rPr>
              <a:t>)</a:t>
            </a:r>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endParaRPr lang="en-GB" dirty="0">
              <a:cs typeface="Arial" pitchFamily="34" charset="0"/>
            </a:endParaRPr>
          </a:p>
        </p:txBody>
      </p:sp>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04104" y="908720"/>
            <a:ext cx="2481990" cy="30528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8072" y="0"/>
            <a:ext cx="7607449"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Crisis of Confidence’: </a:t>
            </a:r>
            <a:r>
              <a:rPr lang="pt-BR" sz="2400" b="1" u="sng" dirty="0">
                <a:cs typeface="Arial" pitchFamily="34" charset="0"/>
              </a:rPr>
              <a:t>Carter Presidency </a:t>
            </a:r>
            <a:endParaRPr lang="en-GB" sz="1000" u="sng" dirty="0" smtClean="0"/>
          </a:p>
        </p:txBody>
      </p:sp>
    </p:spTree>
    <p:extLst>
      <p:ext uri="{BB962C8B-B14F-4D97-AF65-F5344CB8AC3E}">
        <p14:creationId xmlns:p14="http://schemas.microsoft.com/office/powerpoint/2010/main" val="20193172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512" y="1052736"/>
            <a:ext cx="9180512" cy="5626495"/>
          </a:xfrm>
          <a:prstGeom prst="rect">
            <a:avLst/>
          </a:prstGeom>
          <a:noFill/>
        </p:spPr>
        <p:txBody>
          <a:bodyPr wrap="square" lIns="180000" tIns="180000" rIns="360000" bIns="180000" rtlCol="0">
            <a:spAutoFit/>
          </a:bodyPr>
          <a:lstStyle/>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sz="2000" b="1" dirty="0" smtClean="0">
              <a:cs typeface="Arial" pitchFamily="34" charset="0"/>
            </a:endParaRPr>
          </a:p>
          <a:p>
            <a:pPr lvl="1"/>
            <a:endParaRPr lang="en-GB" sz="2000" b="1" dirty="0">
              <a:cs typeface="Arial" pitchFamily="34" charset="0"/>
            </a:endParaRPr>
          </a:p>
          <a:p>
            <a:pPr lvl="1"/>
            <a:r>
              <a:rPr lang="en-GB" sz="2000" b="1" dirty="0" smtClean="0">
                <a:cs typeface="Arial" pitchFamily="34" charset="0"/>
              </a:rPr>
              <a:t>Setbacks</a:t>
            </a:r>
          </a:p>
          <a:p>
            <a:pPr marL="742950" lvl="1" indent="-285750">
              <a:buFont typeface="Arial" panose="020B0604020202020204" pitchFamily="34" charset="0"/>
              <a:buChar char="•"/>
            </a:pPr>
            <a:r>
              <a:rPr lang="en-GB" altLang="en-US" sz="2000" dirty="0" smtClean="0"/>
              <a:t>In 1980, the Soviet Union invaded  Afghanistan (embarking on its own ‘</a:t>
            </a:r>
            <a:r>
              <a:rPr lang="en-GB" altLang="en-US" sz="2000" dirty="0"/>
              <a:t>Vietnam</a:t>
            </a:r>
            <a:r>
              <a:rPr lang="en-GB" altLang="en-US" sz="2000" dirty="0" smtClean="0"/>
              <a:t>’)</a:t>
            </a:r>
          </a:p>
          <a:p>
            <a:pPr marL="742950" lvl="1" indent="-285750">
              <a:buFont typeface="Arial" panose="020B0604020202020204" pitchFamily="34" charset="0"/>
              <a:buChar char="•"/>
            </a:pPr>
            <a:r>
              <a:rPr lang="en-GB" altLang="en-US" sz="2000" dirty="0" smtClean="0"/>
              <a:t>Iranian </a:t>
            </a:r>
            <a:r>
              <a:rPr lang="en-GB" altLang="en-US" sz="2000" dirty="0"/>
              <a:t>Revolution in 1979 usurped the US-backed Shah, and brought an anti-American regime into </a:t>
            </a:r>
            <a:r>
              <a:rPr lang="en-GB" altLang="en-US" sz="2000" dirty="0" smtClean="0"/>
              <a:t>power (Carter had outspokenly </a:t>
            </a:r>
            <a:r>
              <a:rPr lang="en-GB" altLang="en-US" sz="2000" dirty="0"/>
              <a:t>endorsed Shah Mohammad Reza Pahlavi in </a:t>
            </a:r>
            <a:r>
              <a:rPr lang="en-GB" altLang="en-US" sz="2000" dirty="0" smtClean="0"/>
              <a:t>a state reception at the White House in 1977, see above)</a:t>
            </a:r>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71564" y="950144"/>
            <a:ext cx="4492724" cy="30775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8072" y="0"/>
            <a:ext cx="7607449"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Crisis of Confidence’: </a:t>
            </a:r>
            <a:r>
              <a:rPr lang="pt-BR" sz="2400" b="1" u="sng" dirty="0">
                <a:cs typeface="Arial" pitchFamily="34" charset="0"/>
              </a:rPr>
              <a:t>Carter Presidency </a:t>
            </a:r>
            <a:endParaRPr lang="en-GB" sz="1000" u="sng" dirty="0" smtClean="0"/>
          </a:p>
        </p:txBody>
      </p:sp>
      <p:pic>
        <p:nvPicPr>
          <p:cNvPr id="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950144"/>
            <a:ext cx="28575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20272" y="950144"/>
            <a:ext cx="195232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644605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24" y="1052736"/>
            <a:ext cx="9152424" cy="5780383"/>
          </a:xfrm>
          <a:prstGeom prst="rect">
            <a:avLst/>
          </a:prstGeom>
          <a:noFill/>
        </p:spPr>
        <p:txBody>
          <a:bodyPr wrap="square" lIns="180000" tIns="180000" rIns="360000" bIns="180000" rtlCol="0">
            <a:spAutoFit/>
          </a:bodyPr>
          <a:lstStyle/>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sz="1400" b="1" i="1" dirty="0" smtClean="0">
              <a:cs typeface="Arial" pitchFamily="34" charset="0"/>
            </a:endParaRPr>
          </a:p>
          <a:p>
            <a:pPr lvl="1"/>
            <a:r>
              <a:rPr lang="en-GB" sz="1400" b="1" i="1" dirty="0" smtClean="0">
                <a:cs typeface="Arial" pitchFamily="34" charset="0"/>
              </a:rPr>
              <a:t>Cars queueing at a Maryland gas station, June 1979</a:t>
            </a:r>
          </a:p>
          <a:p>
            <a:pPr marL="742950" lvl="1" indent="-285750">
              <a:buFontTx/>
              <a:buChar char="-"/>
            </a:pPr>
            <a:endParaRPr lang="en-GB" dirty="0" smtClean="0">
              <a:cs typeface="Arial" pitchFamily="34" charset="0"/>
            </a:endParaRPr>
          </a:p>
          <a:p>
            <a:pPr marL="742950" lvl="1" indent="-285750" algn="just">
              <a:buFont typeface="Arial" panose="020B0604020202020204" pitchFamily="34" charset="0"/>
              <a:buChar char="•"/>
            </a:pPr>
            <a:r>
              <a:rPr lang="en-GB" dirty="0">
                <a:cs typeface="Arial" pitchFamily="34" charset="0"/>
              </a:rPr>
              <a:t>On heals of energy crisis caused by the 1973 Oil Embargo: placed on US by OPEC (Organisation of Petroleum Exporting Countries) nations – Saudi Arabia, Kuwait, Libya, Iraq, Algeria – for its support of Israel in Yom Kippur </a:t>
            </a:r>
            <a:r>
              <a:rPr lang="en-GB" dirty="0" smtClean="0">
                <a:cs typeface="Arial" pitchFamily="34" charset="0"/>
              </a:rPr>
              <a:t>War</a:t>
            </a:r>
          </a:p>
          <a:p>
            <a:pPr marL="742950" lvl="1" indent="-285750" algn="just">
              <a:buFont typeface="Arial" panose="020B0604020202020204" pitchFamily="34" charset="0"/>
              <a:buChar char="•"/>
            </a:pPr>
            <a:endParaRPr lang="en-GB" dirty="0" smtClean="0">
              <a:cs typeface="Arial" pitchFamily="34" charset="0"/>
            </a:endParaRPr>
          </a:p>
          <a:p>
            <a:pPr marL="742950" lvl="1" indent="-285750" algn="just">
              <a:buFont typeface="Arial" panose="020B0604020202020204" pitchFamily="34" charset="0"/>
              <a:buChar char="•"/>
            </a:pPr>
            <a:r>
              <a:rPr lang="en-GB" dirty="0" smtClean="0">
                <a:cs typeface="Arial" pitchFamily="34" charset="0"/>
              </a:rPr>
              <a:t>Energy conservation had been an important plank of Carter’s presidency: he installed solar panels and wore sweaters to reduce fuel consumption at the White House, and encouraged other Americans to do likewise (to much derision from satirists)</a:t>
            </a:r>
          </a:p>
        </p:txBody>
      </p:sp>
      <p:sp>
        <p:nvSpPr>
          <p:cNvPr id="5" name="Rectangle 4"/>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Crisis of Confidence’: </a:t>
            </a:r>
            <a:r>
              <a:rPr lang="pt-BR" sz="2400" b="1" u="sng" dirty="0">
                <a:cs typeface="Arial" pitchFamily="34" charset="0"/>
              </a:rPr>
              <a:t>Carter Presidency </a:t>
            </a:r>
            <a:endParaRPr lang="en-GB" sz="1000" u="sng" dirty="0" smtClean="0"/>
          </a:p>
        </p:txBody>
      </p:sp>
      <p:pic>
        <p:nvPicPr>
          <p:cNvPr id="3" name="Picture 2"/>
          <p:cNvPicPr>
            <a:picLocks noChangeAspect="1"/>
          </p:cNvPicPr>
          <p:nvPr/>
        </p:nvPicPr>
        <p:blipFill>
          <a:blip r:embed="rId3"/>
          <a:stretch>
            <a:fillRect/>
          </a:stretch>
        </p:blipFill>
        <p:spPr>
          <a:xfrm>
            <a:off x="741610" y="1253473"/>
            <a:ext cx="3743938" cy="2518284"/>
          </a:xfrm>
          <a:prstGeom prst="rect">
            <a:avLst/>
          </a:prstGeom>
        </p:spPr>
      </p:pic>
      <p:pic>
        <p:nvPicPr>
          <p:cNvPr id="4" name="Picture 3"/>
          <p:cNvPicPr>
            <a:picLocks noChangeAspect="1"/>
          </p:cNvPicPr>
          <p:nvPr/>
        </p:nvPicPr>
        <p:blipFill>
          <a:blip r:embed="rId4"/>
          <a:stretch>
            <a:fillRect/>
          </a:stretch>
        </p:blipFill>
        <p:spPr>
          <a:xfrm>
            <a:off x="5890184" y="1253473"/>
            <a:ext cx="2133376" cy="2842185"/>
          </a:xfrm>
          <a:prstGeom prst="rect">
            <a:avLst/>
          </a:prstGeom>
        </p:spPr>
      </p:pic>
    </p:spTree>
    <p:extLst>
      <p:ext uri="{BB962C8B-B14F-4D97-AF65-F5344CB8AC3E}">
        <p14:creationId xmlns:p14="http://schemas.microsoft.com/office/powerpoint/2010/main" val="4872423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24" y="0"/>
            <a:ext cx="9152424" cy="5780383"/>
          </a:xfrm>
          <a:prstGeom prst="rect">
            <a:avLst/>
          </a:prstGeom>
          <a:noFill/>
        </p:spPr>
        <p:txBody>
          <a:bodyPr wrap="square" lIns="360000" tIns="180000" rIns="360000" bIns="180000" rtlCol="0">
            <a:spAutoFit/>
          </a:bodyPr>
          <a:lstStyle/>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endParaRPr lang="en-GB" sz="2000" dirty="0" smtClean="0">
              <a:cs typeface="Arial" pitchFamily="34" charset="0"/>
            </a:endParaRPr>
          </a:p>
          <a:p>
            <a:pPr algn="just"/>
            <a:r>
              <a:rPr lang="en-GB" sz="2000" dirty="0" smtClean="0">
                <a:cs typeface="Arial" pitchFamily="34" charset="0"/>
              </a:rPr>
              <a:t>“</a:t>
            </a:r>
            <a:r>
              <a:rPr lang="en-GB" sz="2000" dirty="0"/>
              <a:t>It’s clear that the true problems of our </a:t>
            </a:r>
            <a:r>
              <a:rPr lang="en-GB" sz="2000" dirty="0" smtClean="0"/>
              <a:t>are nation … deeper </a:t>
            </a:r>
            <a:r>
              <a:rPr lang="en-GB" sz="2000" dirty="0"/>
              <a:t>than gasoline lines or energy shortages, deeper even than inflation or </a:t>
            </a:r>
            <a:r>
              <a:rPr lang="en-GB" sz="2000" dirty="0" smtClean="0"/>
              <a:t>recession.</a:t>
            </a:r>
          </a:p>
          <a:p>
            <a:pPr algn="just"/>
            <a:r>
              <a:rPr lang="en-GB" sz="2000" dirty="0">
                <a:cs typeface="Arial" pitchFamily="34" charset="0"/>
              </a:rPr>
              <a:t>	</a:t>
            </a:r>
            <a:r>
              <a:rPr lang="en-GB" sz="2000" dirty="0" smtClean="0">
                <a:cs typeface="Arial" pitchFamily="34" charset="0"/>
              </a:rPr>
              <a:t>“…[And] I </a:t>
            </a:r>
            <a:r>
              <a:rPr lang="en-GB" sz="2000" dirty="0" smtClean="0"/>
              <a:t>want </a:t>
            </a:r>
            <a:r>
              <a:rPr lang="en-GB" sz="2000" dirty="0"/>
              <a:t>to talk </a:t>
            </a:r>
            <a:r>
              <a:rPr lang="en-GB" sz="2000" dirty="0" smtClean="0"/>
              <a:t>about </a:t>
            </a:r>
            <a:r>
              <a:rPr lang="en-GB" sz="2000" b="1" dirty="0"/>
              <a:t>a fundamental threat to American democracy</a:t>
            </a:r>
            <a:r>
              <a:rPr lang="en-GB" sz="2000" dirty="0"/>
              <a:t>.</a:t>
            </a:r>
          </a:p>
          <a:p>
            <a:pPr algn="just"/>
            <a:r>
              <a:rPr lang="en-GB" sz="2000" dirty="0"/>
              <a:t>	</a:t>
            </a:r>
            <a:r>
              <a:rPr lang="en-GB" sz="2000" dirty="0" smtClean="0"/>
              <a:t>“The </a:t>
            </a:r>
            <a:r>
              <a:rPr lang="en-GB" sz="2000" dirty="0"/>
              <a:t>threat is nearly invisible in ordinary ways. It is </a:t>
            </a:r>
            <a:r>
              <a:rPr lang="en-GB" sz="2000" b="1" dirty="0"/>
              <a:t>a crisis of confidence</a:t>
            </a:r>
            <a:r>
              <a:rPr lang="en-GB" sz="2000" dirty="0"/>
              <a:t>. It is </a:t>
            </a:r>
            <a:r>
              <a:rPr lang="en-GB" sz="2000" b="1" dirty="0"/>
              <a:t>a crisis that strikes at the very heart and soul and spirit of our national will</a:t>
            </a:r>
            <a:r>
              <a:rPr lang="en-GB" sz="2000" dirty="0"/>
              <a:t>. We can see this crisis in the growing doubt about the meaning of our own lives and in the loss of a unity of purpose for our nation.</a:t>
            </a:r>
          </a:p>
          <a:p>
            <a:pPr algn="just"/>
            <a:r>
              <a:rPr lang="en-GB" sz="2000" dirty="0" smtClean="0">
                <a:cs typeface="Arial" pitchFamily="34" charset="0"/>
              </a:rPr>
              <a:t> 	“… </a:t>
            </a:r>
            <a:r>
              <a:rPr lang="en-GB" sz="2000" b="1" dirty="0" smtClean="0">
                <a:cs typeface="Arial" pitchFamily="34" charset="0"/>
              </a:rPr>
              <a:t>W</a:t>
            </a:r>
            <a:r>
              <a:rPr lang="en-GB" sz="2000" b="1" dirty="0" smtClean="0"/>
              <a:t>e </a:t>
            </a:r>
            <a:r>
              <a:rPr lang="en-GB" sz="2000" b="1" dirty="0"/>
              <a:t>were sure that ours was a nation of the ballot, not the bullet, until the murders of John Kennedy and Robert Kennedy and Martin Luther </a:t>
            </a:r>
            <a:r>
              <a:rPr lang="en-GB" sz="2000" b="1" dirty="0" smtClean="0"/>
              <a:t>King. </a:t>
            </a:r>
            <a:r>
              <a:rPr lang="en-GB" sz="2000" b="1" dirty="0"/>
              <a:t>We were taught that our armies were always invincible and our causes were always just, only to suffer the </a:t>
            </a:r>
            <a:r>
              <a:rPr lang="en-GB" sz="2000" b="1" dirty="0" smtClean="0"/>
              <a:t> agony </a:t>
            </a:r>
            <a:r>
              <a:rPr lang="en-GB" sz="2000" b="1" dirty="0"/>
              <a:t>of Vietnam. We respected the presidency as a place of honor until the shock of Watergate</a:t>
            </a:r>
            <a:r>
              <a:rPr lang="en-GB" sz="2000" dirty="0" smtClean="0"/>
              <a:t>.”</a:t>
            </a:r>
          </a:p>
          <a:p>
            <a:pPr marL="285750" indent="-285750" algn="r">
              <a:buFontTx/>
              <a:buChar char="-"/>
            </a:pPr>
            <a:r>
              <a:rPr lang="en-GB" dirty="0" smtClean="0"/>
              <a:t>Jimmy </a:t>
            </a:r>
            <a:r>
              <a:rPr lang="en-GB" dirty="0"/>
              <a:t>Carter’s ‘Crisis of Confidence’ </a:t>
            </a:r>
            <a:r>
              <a:rPr lang="en-GB" dirty="0" smtClean="0"/>
              <a:t>speech</a:t>
            </a:r>
            <a:r>
              <a:rPr lang="en-GB" dirty="0"/>
              <a:t>, July 15 </a:t>
            </a:r>
            <a:r>
              <a:rPr lang="en-GB" dirty="0" smtClean="0"/>
              <a:t>1979</a:t>
            </a:r>
            <a:endParaRPr lang="en-GB" dirty="0" smtClean="0">
              <a:cs typeface="Arial" pitchFamily="34" charset="0"/>
            </a:endParaRPr>
          </a:p>
        </p:txBody>
      </p:sp>
      <p:sp>
        <p:nvSpPr>
          <p:cNvPr id="4" name="Rectangle 3"/>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5. ‘</a:t>
            </a:r>
            <a:r>
              <a:rPr lang="en-GB" sz="2400" b="1" u="sng" dirty="0" smtClean="0">
                <a:solidFill>
                  <a:prstClr val="black"/>
                </a:solidFill>
              </a:rPr>
              <a:t>The Crisis of Confidence’: </a:t>
            </a:r>
            <a:r>
              <a:rPr lang="pt-BR" sz="2400" b="1" u="sng" dirty="0">
                <a:cs typeface="Arial" pitchFamily="34" charset="0"/>
              </a:rPr>
              <a:t>Carter Presidency </a:t>
            </a:r>
            <a:endParaRPr lang="en-GB" sz="1000" u="sng" dirty="0" smtClean="0"/>
          </a:p>
        </p:txBody>
      </p:sp>
    </p:spTree>
    <p:extLst>
      <p:ext uri="{BB962C8B-B14F-4D97-AF65-F5344CB8AC3E}">
        <p14:creationId xmlns:p14="http://schemas.microsoft.com/office/powerpoint/2010/main" val="5398334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24" y="0"/>
            <a:ext cx="9152424" cy="1194512"/>
          </a:xfrm>
          <a:prstGeom prst="rect">
            <a:avLst/>
          </a:prstGeom>
          <a:noFill/>
        </p:spPr>
        <p:txBody>
          <a:bodyPr wrap="square" lIns="360000" tIns="180000" rIns="360000" bIns="180000" rtlCol="0">
            <a:spAutoFit/>
          </a:bodyPr>
          <a:lstStyle/>
          <a:p>
            <a:endParaRPr lang="en-GB" dirty="0" smtClean="0">
              <a:cs typeface="Arial" pitchFamily="34" charset="0"/>
            </a:endParaRPr>
          </a:p>
          <a:p>
            <a:endParaRPr lang="en-GB" dirty="0">
              <a:cs typeface="Arial" pitchFamily="34" charset="0"/>
            </a:endParaRPr>
          </a:p>
          <a:p>
            <a:endParaRPr lang="en-GB" dirty="0" smtClean="0">
              <a:cs typeface="Arial" pitchFamily="34" charset="0"/>
            </a:endParaRPr>
          </a:p>
        </p:txBody>
      </p:sp>
      <p:pic>
        <p:nvPicPr>
          <p:cNvPr id="5124"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2333" t="18746" r="57826" b="19105"/>
          <a:stretch/>
        </p:blipFill>
        <p:spPr bwMode="auto">
          <a:xfrm>
            <a:off x="2458892" y="994748"/>
            <a:ext cx="3994299" cy="57627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0" y="2060848"/>
            <a:ext cx="2245230" cy="738664"/>
          </a:xfrm>
          <a:prstGeom prst="rect">
            <a:avLst/>
          </a:prstGeom>
        </p:spPr>
        <p:txBody>
          <a:bodyPr wrap="square">
            <a:spAutoFit/>
          </a:bodyPr>
          <a:lstStyle/>
          <a:p>
            <a:pPr lvl="1"/>
            <a:r>
              <a:rPr lang="en-GB" sz="1400" dirty="0" smtClean="0">
                <a:cs typeface="Arial" pitchFamily="34" charset="0"/>
              </a:rPr>
              <a:t>Jimmy Carter as depicted in </a:t>
            </a:r>
            <a:r>
              <a:rPr lang="en-GB" sz="1400" i="1" dirty="0" smtClean="0">
                <a:cs typeface="Arial" pitchFamily="34" charset="0"/>
              </a:rPr>
              <a:t>The Simpsons</a:t>
            </a:r>
            <a:endParaRPr lang="en-GB" sz="1400" i="1" dirty="0">
              <a:cs typeface="Arial" pitchFamily="34" charset="0"/>
            </a:endParaRPr>
          </a:p>
        </p:txBody>
      </p:sp>
      <p:sp>
        <p:nvSpPr>
          <p:cNvPr id="5" name="Rectangle 4"/>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5. ‘</a:t>
            </a:r>
            <a:r>
              <a:rPr lang="en-GB" sz="2400" b="1" u="sng" dirty="0">
                <a:solidFill>
                  <a:prstClr val="black"/>
                </a:solidFill>
              </a:rPr>
              <a:t>The Crisis of Confidence’: </a:t>
            </a:r>
            <a:r>
              <a:rPr lang="pt-BR" sz="2400" b="1" u="sng" dirty="0" smtClean="0">
                <a:cs typeface="Arial" pitchFamily="34" charset="0"/>
              </a:rPr>
              <a:t>Carter </a:t>
            </a:r>
            <a:r>
              <a:rPr lang="pt-BR" sz="2400" b="1" u="sng" dirty="0">
                <a:cs typeface="Arial" pitchFamily="34" charset="0"/>
              </a:rPr>
              <a:t>Presidency </a:t>
            </a:r>
            <a:endParaRPr lang="en-GB" sz="1000" u="sng" dirty="0" smtClean="0"/>
          </a:p>
        </p:txBody>
      </p:sp>
    </p:spTree>
    <p:extLst>
      <p:ext uri="{BB962C8B-B14F-4D97-AF65-F5344CB8AC3E}">
        <p14:creationId xmlns:p14="http://schemas.microsoft.com/office/powerpoint/2010/main" val="18569908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 y="881886"/>
            <a:ext cx="7113779" cy="3398193"/>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1600" dirty="0" smtClean="0">
                <a:cs typeface="Arial" pitchFamily="34" charset="0"/>
              </a:rPr>
              <a:t>Reagan carried 44 states to Carter’s six (plus DC), sweeping electoral college (489 to 49) and popular vote (50.8% to Carter’s 41%)</a:t>
            </a:r>
          </a:p>
          <a:p>
            <a:pPr marL="285750" indent="-285750" algn="just">
              <a:buFont typeface="Arial" panose="020B0604020202020204" pitchFamily="34" charset="0"/>
              <a:buChar char="•"/>
            </a:pPr>
            <a:endParaRPr lang="en-GB" sz="1600" dirty="0" smtClean="0">
              <a:cs typeface="Arial" pitchFamily="34" charset="0"/>
            </a:endParaRPr>
          </a:p>
          <a:p>
            <a:pPr marL="285750" indent="-285750" algn="just">
              <a:buFont typeface="Arial" panose="020B0604020202020204" pitchFamily="34" charset="0"/>
              <a:buChar char="•"/>
            </a:pPr>
            <a:r>
              <a:rPr lang="en-GB" sz="1600" dirty="0" smtClean="0">
                <a:cs typeface="Arial" pitchFamily="34" charset="0"/>
              </a:rPr>
              <a:t>Reagan exuded an optimism and confidence that contrasted starkly with Carter’s earlier stances</a:t>
            </a:r>
          </a:p>
          <a:p>
            <a:pPr marL="285750" indent="-285750" algn="just">
              <a:buFont typeface="Arial" panose="020B0604020202020204" pitchFamily="34" charset="0"/>
              <a:buChar char="•"/>
            </a:pPr>
            <a:endParaRPr lang="en-GB" sz="1600" dirty="0" smtClean="0">
              <a:cs typeface="Arial" pitchFamily="34" charset="0"/>
            </a:endParaRPr>
          </a:p>
          <a:p>
            <a:pPr marL="285750" indent="-285750" algn="just">
              <a:buFont typeface="Arial" panose="020B0604020202020204" pitchFamily="34" charset="0"/>
              <a:buChar char="•"/>
            </a:pPr>
            <a:r>
              <a:rPr lang="en-GB" sz="1600" dirty="0" smtClean="0">
                <a:cs typeface="Arial" pitchFamily="34" charset="0"/>
              </a:rPr>
              <a:t>Reagan won PR-battle against Carter: oft-repeated TV debate put-down “there you go again” (</a:t>
            </a:r>
            <a:r>
              <a:rPr lang="en-GB" sz="1600" dirty="0" smtClean="0">
                <a:cs typeface="Arial" pitchFamily="34" charset="0"/>
                <a:hlinkClick r:id="rId3"/>
              </a:rPr>
              <a:t>https://www.youtube.com/watch?v=Wi9y5-Vo61w</a:t>
            </a:r>
            <a:r>
              <a:rPr lang="en-GB" sz="1600" dirty="0" smtClean="0">
                <a:cs typeface="Arial" pitchFamily="34" charset="0"/>
              </a:rPr>
              <a:t>)</a:t>
            </a:r>
          </a:p>
          <a:p>
            <a:pPr marL="285750" indent="-285750" algn="just">
              <a:buFont typeface="Arial" panose="020B0604020202020204" pitchFamily="34" charset="0"/>
              <a:buChar char="•"/>
            </a:pPr>
            <a:endParaRPr lang="en-GB" sz="1600" dirty="0" smtClean="0">
              <a:cs typeface="Arial" pitchFamily="34" charset="0"/>
            </a:endParaRPr>
          </a:p>
          <a:p>
            <a:pPr algn="just"/>
            <a:endParaRPr lang="en-GB" sz="1200" dirty="0" smtClean="0"/>
          </a:p>
          <a:p>
            <a:pPr marL="285750" indent="-285750" algn="just">
              <a:lnSpc>
                <a:spcPct val="90000"/>
              </a:lnSpc>
              <a:buFontTx/>
              <a:buChar char="-"/>
            </a:pPr>
            <a:endParaRPr lang="en-GB" sz="1400" dirty="0"/>
          </a:p>
          <a:p>
            <a:pPr algn="just">
              <a:lnSpc>
                <a:spcPct val="90000"/>
              </a:lnSpc>
            </a:pPr>
            <a:endParaRPr lang="en-GB" sz="1400" dirty="0"/>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13778" y="476672"/>
            <a:ext cx="1805047" cy="2376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9512" y="3352800"/>
            <a:ext cx="2524125" cy="350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03848" y="3298540"/>
            <a:ext cx="2556879" cy="35594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62103" y="3212976"/>
            <a:ext cx="2874731" cy="37033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6. The Reagan Era: 1980 </a:t>
            </a:r>
            <a:r>
              <a:rPr lang="en-GB" sz="2400" b="1" u="sng" dirty="0" smtClean="0">
                <a:solidFill>
                  <a:prstClr val="black"/>
                </a:solidFill>
                <a:cs typeface="Arial" charset="0"/>
              </a:rPr>
              <a:t>Election</a:t>
            </a:r>
            <a:endParaRPr lang="en-GB" sz="1000" u="sng" dirty="0" smtClean="0"/>
          </a:p>
        </p:txBody>
      </p:sp>
    </p:spTree>
    <p:extLst>
      <p:ext uri="{BB962C8B-B14F-4D97-AF65-F5344CB8AC3E}">
        <p14:creationId xmlns:p14="http://schemas.microsoft.com/office/powerpoint/2010/main" val="29728857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6"/>
            <a:ext cx="6084168" cy="5657273"/>
          </a:xfrm>
          <a:prstGeom prst="rect">
            <a:avLst/>
          </a:prstGeom>
          <a:noFill/>
        </p:spPr>
        <p:txBody>
          <a:bodyPr wrap="square" lIns="540000" tIns="180000" rIns="540000" bIns="180000" rtlCol="0">
            <a:spAutoFit/>
          </a:bodyPr>
          <a:lstStyle/>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marL="285750" indent="-285750" algn="just">
              <a:buFont typeface="Arial" panose="020B0604020202020204" pitchFamily="34" charset="0"/>
              <a:buChar char="•"/>
            </a:pPr>
            <a:endParaRPr lang="en-GB" sz="1600" dirty="0" smtClean="0">
              <a:cs typeface="Arial" pitchFamily="34" charset="0"/>
            </a:endParaRPr>
          </a:p>
          <a:p>
            <a:pPr marL="285750" indent="-285750" algn="just">
              <a:buFont typeface="Arial" panose="020B0604020202020204" pitchFamily="34" charset="0"/>
              <a:buChar char="•"/>
            </a:pPr>
            <a:endParaRPr lang="en-GB" sz="2000" dirty="0" smtClean="0">
              <a:cs typeface="Arial" pitchFamily="34" charset="0"/>
            </a:endParaRPr>
          </a:p>
          <a:p>
            <a:pPr marL="285750" indent="-285750" algn="just">
              <a:buFont typeface="Arial" panose="020B0604020202020204" pitchFamily="34" charset="0"/>
              <a:buChar char="•"/>
            </a:pPr>
            <a:r>
              <a:rPr lang="en-GB" sz="2000" dirty="0" smtClean="0">
                <a:cs typeface="Arial" pitchFamily="34" charset="0"/>
              </a:rPr>
              <a:t>In 1984, Reagan defeated Democrat candidate Walter Mondale in all but Mondale’s home state (Minnesota), winning 59% of the popular vote</a:t>
            </a:r>
          </a:p>
          <a:p>
            <a:pPr marL="285750" indent="-285750" algn="just">
              <a:buFont typeface="Arial" panose="020B0604020202020204" pitchFamily="34" charset="0"/>
              <a:buChar char="•"/>
            </a:pPr>
            <a:endParaRPr lang="en-GB" sz="1600" dirty="0">
              <a:cs typeface="Arial" pitchFamily="34" charset="0"/>
            </a:endParaRPr>
          </a:p>
          <a:p>
            <a:pPr marL="285750" indent="-285750" algn="just">
              <a:buFont typeface="Arial" panose="020B0604020202020204" pitchFamily="34" charset="0"/>
              <a:buChar char="•"/>
            </a:pPr>
            <a:endParaRPr lang="en-GB" sz="1600" dirty="0">
              <a:cs typeface="Arial" pitchFamily="34" charset="0"/>
            </a:endParaRPr>
          </a:p>
          <a:p>
            <a:pPr algn="just"/>
            <a:endParaRPr lang="en-GB" sz="1600" dirty="0">
              <a:cs typeface="Arial" pitchFamily="34" charset="0"/>
            </a:endParaRPr>
          </a:p>
        </p:txBody>
      </p:sp>
      <p:pic>
        <p:nvPicPr>
          <p:cNvPr id="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980728"/>
            <a:ext cx="4608512" cy="2304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13997" y="15077"/>
            <a:ext cx="3219450" cy="391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6. The Reagan Era: </a:t>
            </a:r>
            <a:r>
              <a:rPr lang="en-GB" sz="2400" b="1" u="sng" dirty="0" smtClean="0">
                <a:solidFill>
                  <a:prstClr val="black"/>
                </a:solidFill>
                <a:cs typeface="Arial" charset="0"/>
              </a:rPr>
              <a:t>Election success</a:t>
            </a:r>
            <a:endParaRPr lang="en-GB" sz="1000" u="sng" dirty="0">
              <a:solidFill>
                <a:prstClr val="black"/>
              </a:solidFill>
            </a:endParaRPr>
          </a:p>
        </p:txBody>
      </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94335" y="4010118"/>
            <a:ext cx="2404151" cy="2411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8565982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pic>
        <p:nvPicPr>
          <p:cNvPr id="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1165965"/>
            <a:ext cx="4113676" cy="2056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13997" y="15077"/>
            <a:ext cx="3219450" cy="391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6. The Reagan Era: </a:t>
            </a:r>
            <a:r>
              <a:rPr lang="en-GB" sz="2400" b="1" u="sng" dirty="0" smtClean="0">
                <a:solidFill>
                  <a:prstClr val="black"/>
                </a:solidFill>
                <a:cs typeface="Arial" charset="0"/>
              </a:rPr>
              <a:t>Election success</a:t>
            </a:r>
            <a:endParaRPr lang="en-GB" sz="1000" u="sng" dirty="0">
              <a:solidFill>
                <a:prstClr val="black"/>
              </a:solidFill>
            </a:endParaRPr>
          </a:p>
        </p:txBody>
      </p:sp>
      <p:pic>
        <p:nvPicPr>
          <p:cNvPr id="9"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9512" y="4324692"/>
            <a:ext cx="1819011" cy="2526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94335" y="4010118"/>
            <a:ext cx="2404151" cy="2411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23728" y="4324692"/>
            <a:ext cx="1814527" cy="2526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280166" y="4328172"/>
            <a:ext cx="1963779" cy="25298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TextBox 12"/>
          <p:cNvSpPr txBox="1"/>
          <p:nvPr/>
        </p:nvSpPr>
        <p:spPr>
          <a:xfrm>
            <a:off x="19349" y="3101763"/>
            <a:ext cx="6023283" cy="1656177"/>
          </a:xfrm>
          <a:prstGeom prst="rect">
            <a:avLst/>
          </a:prstGeom>
          <a:noFill/>
        </p:spPr>
        <p:txBody>
          <a:bodyPr wrap="square" lIns="540000" tIns="180000" rIns="540000" bIns="180000" rtlCol="0">
            <a:spAutoFit/>
          </a:bodyPr>
          <a:lstStyle/>
          <a:p>
            <a:pPr marL="457200" indent="-457200" algn="just">
              <a:buFont typeface="Arial" panose="020B0604020202020204" pitchFamily="34" charset="0"/>
              <a:buChar char="•"/>
            </a:pPr>
            <a:r>
              <a:rPr lang="en-GB" sz="2800" b="1" dirty="0" smtClean="0">
                <a:solidFill>
                  <a:srgbClr val="FF0000"/>
                </a:solidFill>
                <a:effectLst>
                  <a:outerShdw blurRad="38100" dist="38100" dir="2700000" algn="tl">
                    <a:srgbClr val="000000">
                      <a:alpha val="43137"/>
                    </a:srgbClr>
                  </a:outerShdw>
                </a:effectLst>
                <a:cs typeface="Arial" pitchFamily="34" charset="0"/>
              </a:rPr>
              <a:t>Why do you think Reagan held such appeal amongst the American electorate?</a:t>
            </a:r>
            <a:endParaRPr lang="en-GB" sz="2800" b="1" dirty="0">
              <a:solidFill>
                <a:srgbClr val="FF0000"/>
              </a:solidFill>
              <a:effectLst>
                <a:outerShdw blurRad="38100" dist="38100" dir="2700000" algn="tl">
                  <a:srgbClr val="000000">
                    <a:alpha val="43137"/>
                  </a:srgbClr>
                </a:outerShdw>
              </a:effectLst>
              <a:cs typeface="Arial" pitchFamily="34" charset="0"/>
            </a:endParaRPr>
          </a:p>
        </p:txBody>
      </p:sp>
    </p:spTree>
    <p:extLst>
      <p:ext uri="{BB962C8B-B14F-4D97-AF65-F5344CB8AC3E}">
        <p14:creationId xmlns:p14="http://schemas.microsoft.com/office/powerpoint/2010/main" val="325691039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 y="903528"/>
            <a:ext cx="6660233" cy="3521303"/>
          </a:xfrm>
          <a:prstGeom prst="rect">
            <a:avLst/>
          </a:prstGeom>
          <a:noFill/>
        </p:spPr>
        <p:txBody>
          <a:bodyPr wrap="square" lIns="540000" tIns="180000" rIns="540000" bIns="180000" rtlCol="0">
            <a:spAutoFit/>
          </a:bodyPr>
          <a:lstStyle/>
          <a:p>
            <a:pPr marL="342900" indent="-342900" algn="just">
              <a:buFont typeface="Arial" panose="020B0604020202020204" pitchFamily="34" charset="0"/>
              <a:buChar char="•"/>
            </a:pPr>
            <a:r>
              <a:rPr lang="en-GB" sz="2400" dirty="0" smtClean="0">
                <a:cs typeface="Arial" pitchFamily="34" charset="0"/>
              </a:rPr>
              <a:t>Promise to restore national pride and promoted a nostalgic, conservative vision for the United States; see: ‘Prouder, Stronger, Better’ aka ‘Morning in America,’ 1984 campaign advert </a:t>
            </a:r>
            <a:r>
              <a:rPr lang="en-GB" sz="2000" dirty="0" smtClean="0">
                <a:cs typeface="Arial" pitchFamily="34" charset="0"/>
              </a:rPr>
              <a:t>(</a:t>
            </a:r>
            <a:r>
              <a:rPr lang="en-GB" sz="2000" dirty="0" smtClean="0">
                <a:cs typeface="Arial" pitchFamily="34" charset="0"/>
                <a:hlinkClick r:id="rId3"/>
              </a:rPr>
              <a:t>http://www.youtube.com/watch?v=EU-IBF8nwSY</a:t>
            </a:r>
            <a:r>
              <a:rPr lang="en-GB" sz="2000" dirty="0" smtClean="0">
                <a:cs typeface="Arial" pitchFamily="34" charset="0"/>
              </a:rPr>
              <a:t>)</a:t>
            </a:r>
          </a:p>
          <a:p>
            <a:pPr algn="just"/>
            <a:endParaRPr lang="en-GB" sz="1200" dirty="0" smtClean="0"/>
          </a:p>
          <a:p>
            <a:pPr marL="285750" indent="-285750" algn="just">
              <a:lnSpc>
                <a:spcPct val="90000"/>
              </a:lnSpc>
              <a:buFontTx/>
              <a:buChar char="-"/>
            </a:pPr>
            <a:endParaRPr lang="en-GB" sz="1400" dirty="0"/>
          </a:p>
          <a:p>
            <a:pPr algn="just">
              <a:lnSpc>
                <a:spcPct val="90000"/>
              </a:lnSpc>
            </a:pPr>
            <a:endParaRPr lang="en-GB" sz="1400" dirty="0"/>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549" y="3780519"/>
            <a:ext cx="2011585" cy="27934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40005" y="3780519"/>
            <a:ext cx="1980220" cy="27566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30265" y="3780519"/>
            <a:ext cx="2196243" cy="28292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655715" y="618755"/>
            <a:ext cx="2196243" cy="2746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0" y="0"/>
            <a:ext cx="93002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9" name="TextBox 8"/>
          <p:cNvSpPr txBox="1"/>
          <p:nvPr/>
        </p:nvSpPr>
        <p:spPr>
          <a:xfrm>
            <a:off x="-91643"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0" name="Rectangle 9"/>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6. The Reagan Era: </a:t>
            </a:r>
            <a:r>
              <a:rPr lang="en-GB" sz="2400" b="1" u="sng" dirty="0" smtClean="0">
                <a:solidFill>
                  <a:prstClr val="black"/>
                </a:solidFill>
                <a:cs typeface="Arial" charset="0"/>
              </a:rPr>
              <a:t>Public image</a:t>
            </a:r>
            <a:endParaRPr lang="en-GB" sz="1000" u="sng" dirty="0">
              <a:solidFill>
                <a:prstClr val="black"/>
              </a:solidFill>
            </a:endParaRPr>
          </a:p>
        </p:txBody>
      </p:sp>
      <p:pic>
        <p:nvPicPr>
          <p:cNvPr id="12"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48216" y="3786764"/>
            <a:ext cx="2321635" cy="28230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262169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 y="903528"/>
            <a:ext cx="6660233" cy="3428970"/>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dirty="0" smtClean="0">
                <a:cs typeface="Arial" pitchFamily="34" charset="0"/>
              </a:rPr>
              <a:t>Blended patriotism and media savvy: “the Teflon president,” “The Great Communicator”</a:t>
            </a:r>
          </a:p>
          <a:p>
            <a:pPr marL="285750" indent="-285750" algn="just">
              <a:buFont typeface="Arial" panose="020B0604020202020204" pitchFamily="34" charset="0"/>
              <a:buChar char="•"/>
            </a:pPr>
            <a:endParaRPr lang="en-GB" dirty="0">
              <a:cs typeface="Arial" pitchFamily="34" charset="0"/>
            </a:endParaRPr>
          </a:p>
          <a:p>
            <a:pPr marL="285750" indent="-285750" algn="just">
              <a:buFont typeface="Arial" panose="020B0604020202020204" pitchFamily="34" charset="0"/>
              <a:buChar char="•"/>
            </a:pPr>
            <a:r>
              <a:rPr lang="en-GB" dirty="0" smtClean="0">
                <a:cs typeface="Arial" pitchFamily="34" charset="0"/>
              </a:rPr>
              <a:t>Manicured personal appearance and attire: pompadour hairstyle, specially-tailored shirts (to fit his short neck) </a:t>
            </a:r>
            <a:r>
              <a:rPr lang="en-GB" i="1" dirty="0" smtClean="0">
                <a:cs typeface="Arial" pitchFamily="34" charset="0"/>
              </a:rPr>
              <a:t>yet also </a:t>
            </a:r>
            <a:r>
              <a:rPr lang="en-GB" dirty="0" smtClean="0">
                <a:cs typeface="Arial" pitchFamily="34" charset="0"/>
              </a:rPr>
              <a:t>comfortable to be seen in cowboy-style outfits</a:t>
            </a:r>
          </a:p>
          <a:p>
            <a:pPr marL="285750" indent="-285750" algn="just">
              <a:buFont typeface="Arial" panose="020B0604020202020204" pitchFamily="34" charset="0"/>
              <a:buChar char="•"/>
            </a:pPr>
            <a:endParaRPr lang="en-GB" dirty="0">
              <a:cs typeface="Arial" pitchFamily="34" charset="0"/>
            </a:endParaRPr>
          </a:p>
          <a:p>
            <a:pPr marL="285750" indent="-285750" algn="just">
              <a:buFont typeface="Arial" panose="020B0604020202020204" pitchFamily="34" charset="0"/>
              <a:buChar char="•"/>
            </a:pPr>
            <a:r>
              <a:rPr lang="en-GB" dirty="0" smtClean="0">
                <a:cs typeface="Arial" pitchFamily="34" charset="0"/>
              </a:rPr>
              <a:t>Highly effective use of campaign sloganeering and speeches (use of speechwriters, e.g. Peggy Noonan)</a:t>
            </a:r>
          </a:p>
          <a:p>
            <a:pPr algn="just"/>
            <a:endParaRPr lang="en-GB" sz="1200" dirty="0" smtClean="0"/>
          </a:p>
          <a:p>
            <a:pPr marL="285750" indent="-285750" algn="just">
              <a:lnSpc>
                <a:spcPct val="90000"/>
              </a:lnSpc>
              <a:buFontTx/>
              <a:buChar char="-"/>
            </a:pPr>
            <a:endParaRPr lang="en-GB" sz="1400" dirty="0"/>
          </a:p>
          <a:p>
            <a:pPr algn="just">
              <a:lnSpc>
                <a:spcPct val="90000"/>
              </a:lnSpc>
            </a:pPr>
            <a:endParaRPr lang="en-GB" sz="14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49" y="3780519"/>
            <a:ext cx="2011585" cy="27934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40005" y="3780519"/>
            <a:ext cx="1980220" cy="27566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30265" y="3780519"/>
            <a:ext cx="2196243" cy="28292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55715" y="618755"/>
            <a:ext cx="2196243" cy="2746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0" y="0"/>
            <a:ext cx="93002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9" name="TextBox 8"/>
          <p:cNvSpPr txBox="1"/>
          <p:nvPr/>
        </p:nvSpPr>
        <p:spPr>
          <a:xfrm>
            <a:off x="-91643"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0" name="Rectangle 9"/>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6. The Reagan Era: </a:t>
            </a:r>
            <a:r>
              <a:rPr lang="en-GB" sz="2400" b="1" u="sng" dirty="0" smtClean="0">
                <a:solidFill>
                  <a:prstClr val="black"/>
                </a:solidFill>
                <a:cs typeface="Arial" charset="0"/>
              </a:rPr>
              <a:t>Public image</a:t>
            </a:r>
            <a:endParaRPr lang="en-GB" sz="1000" u="sng" dirty="0">
              <a:solidFill>
                <a:prstClr val="black"/>
              </a:solidFill>
            </a:endParaRPr>
          </a:p>
        </p:txBody>
      </p:sp>
      <p:pic>
        <p:nvPicPr>
          <p:cNvPr id="12"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48216" y="3786764"/>
            <a:ext cx="2321635" cy="28230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6066780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831259"/>
            <a:ext cx="6667547" cy="6599069"/>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2000" dirty="0" smtClean="0">
                <a:cs typeface="Arial" pitchFamily="34" charset="0"/>
              </a:rPr>
              <a:t>b. 1911, Reagan entered a career in show-business after gaining a college degree (economics)</a:t>
            </a:r>
          </a:p>
          <a:p>
            <a:pPr marL="285750" indent="-285750" algn="just">
              <a:buFont typeface="Arial" panose="020B0604020202020204" pitchFamily="34" charset="0"/>
              <a:buChar char="•"/>
            </a:pPr>
            <a:endParaRPr lang="en-GB" sz="1000" dirty="0" smtClean="0">
              <a:cs typeface="Arial" pitchFamily="34" charset="0"/>
            </a:endParaRPr>
          </a:p>
          <a:p>
            <a:pPr marL="285750" indent="-285750" algn="just">
              <a:buFont typeface="Arial" panose="020B0604020202020204" pitchFamily="34" charset="0"/>
              <a:buChar char="•"/>
            </a:pPr>
            <a:r>
              <a:rPr lang="en-GB" sz="2000" dirty="0" smtClean="0">
                <a:cs typeface="Arial" pitchFamily="34" charset="0"/>
              </a:rPr>
              <a:t>Began career as a radio announcer in 1930s</a:t>
            </a:r>
          </a:p>
          <a:p>
            <a:pPr marL="285750" indent="-285750" algn="just">
              <a:buFont typeface="Arial" panose="020B0604020202020204" pitchFamily="34" charset="0"/>
              <a:buChar char="•"/>
            </a:pPr>
            <a:endParaRPr lang="en-GB" sz="1000" dirty="0" smtClean="0">
              <a:cs typeface="Arial" pitchFamily="34" charset="0"/>
            </a:endParaRPr>
          </a:p>
          <a:p>
            <a:pPr marL="285750" indent="-285750" algn="just">
              <a:buFont typeface="Arial" panose="020B0604020202020204" pitchFamily="34" charset="0"/>
              <a:buChar char="•"/>
            </a:pPr>
            <a:r>
              <a:rPr lang="en-GB" sz="2000" dirty="0" smtClean="0">
                <a:cs typeface="Arial" pitchFamily="34" charset="0"/>
              </a:rPr>
              <a:t>Moved to Hollywood, appearing in dozens of movies (mostly Bs)</a:t>
            </a:r>
          </a:p>
          <a:p>
            <a:pPr marL="285750" indent="-285750" algn="just">
              <a:buFont typeface="Arial" panose="020B0604020202020204" pitchFamily="34" charset="0"/>
              <a:buChar char="•"/>
            </a:pPr>
            <a:endParaRPr lang="en-GB" sz="1000" dirty="0">
              <a:cs typeface="Arial" pitchFamily="34" charset="0"/>
            </a:endParaRPr>
          </a:p>
          <a:p>
            <a:pPr marL="285750" indent="-285750" algn="just">
              <a:buFont typeface="Arial" panose="020B0604020202020204" pitchFamily="34" charset="0"/>
              <a:buChar char="•"/>
            </a:pPr>
            <a:r>
              <a:rPr lang="en-GB" sz="2000" dirty="0" smtClean="0">
                <a:cs typeface="Arial" pitchFamily="34" charset="0"/>
              </a:rPr>
              <a:t>Became anchor of </a:t>
            </a:r>
            <a:r>
              <a:rPr lang="en-GB" sz="2000" i="1" dirty="0" smtClean="0">
                <a:cs typeface="Arial" pitchFamily="34" charset="0"/>
              </a:rPr>
              <a:t>General Electric Theater </a:t>
            </a:r>
            <a:r>
              <a:rPr lang="en-GB" sz="2000" dirty="0" smtClean="0">
                <a:cs typeface="Arial" pitchFamily="34" charset="0"/>
              </a:rPr>
              <a:t>on national television (1954–1962)</a:t>
            </a:r>
          </a:p>
          <a:p>
            <a:pPr marL="285750" indent="-285750" algn="just">
              <a:buFont typeface="Arial" panose="020B0604020202020204" pitchFamily="34" charset="0"/>
              <a:buChar char="•"/>
            </a:pPr>
            <a:endParaRPr lang="en-GB" sz="1000" dirty="0">
              <a:cs typeface="Arial" pitchFamily="34" charset="0"/>
            </a:endParaRPr>
          </a:p>
          <a:p>
            <a:pPr marL="285750" indent="-285750" algn="just">
              <a:buFont typeface="Arial" panose="020B0604020202020204" pitchFamily="34" charset="0"/>
              <a:buChar char="•"/>
            </a:pPr>
            <a:r>
              <a:rPr lang="en-GB" sz="2000" dirty="0" smtClean="0">
                <a:cs typeface="Arial" pitchFamily="34" charset="0"/>
              </a:rPr>
              <a:t>President of the Screen Actor’s Guild (1947–1952; again 1959–1960)</a:t>
            </a:r>
          </a:p>
          <a:p>
            <a:pPr marL="285750" indent="-285750" algn="just">
              <a:buFont typeface="Arial" panose="020B0604020202020204" pitchFamily="34" charset="0"/>
              <a:buChar char="•"/>
            </a:pPr>
            <a:endParaRPr lang="en-GB" sz="1000" dirty="0">
              <a:cs typeface="Arial" pitchFamily="34" charset="0"/>
            </a:endParaRPr>
          </a:p>
          <a:p>
            <a:pPr marL="285750" indent="-285750" algn="just">
              <a:buFont typeface="Arial" panose="020B0604020202020204" pitchFamily="34" charset="0"/>
              <a:buChar char="•"/>
            </a:pPr>
            <a:r>
              <a:rPr lang="en-GB" sz="2000" dirty="0" smtClean="0">
                <a:cs typeface="Arial" pitchFamily="34" charset="0"/>
              </a:rPr>
              <a:t>Reagan had been an FBI informant on suspected Communists employed in film industry; testified at House Un-American Affairs Committee during McCarthy ‘witch trials’</a:t>
            </a:r>
          </a:p>
          <a:p>
            <a:pPr marL="285750" indent="-285750" algn="just">
              <a:buFont typeface="Arial" panose="020B0604020202020204" pitchFamily="34" charset="0"/>
              <a:buChar char="•"/>
            </a:pPr>
            <a:endParaRPr lang="en-GB" sz="1600" dirty="0">
              <a:cs typeface="Arial" pitchFamily="34" charset="0"/>
            </a:endParaRPr>
          </a:p>
          <a:p>
            <a:pPr marL="285750" indent="-285750" algn="just">
              <a:buFont typeface="Arial" panose="020B0604020202020204" pitchFamily="34" charset="0"/>
              <a:buChar char="•"/>
            </a:pPr>
            <a:endParaRPr lang="en-GB" sz="1600" dirty="0" smtClean="0">
              <a:cs typeface="Arial" pitchFamily="34" charset="0"/>
            </a:endParaRPr>
          </a:p>
          <a:p>
            <a:pPr marL="285750" indent="-285750" algn="just">
              <a:buFont typeface="Arial" panose="020B0604020202020204" pitchFamily="34" charset="0"/>
              <a:buChar char="•"/>
            </a:pPr>
            <a:endParaRPr lang="en-GB" sz="1600" dirty="0" smtClean="0">
              <a:cs typeface="Arial" pitchFamily="34" charset="0"/>
            </a:endParaRPr>
          </a:p>
          <a:p>
            <a:pPr algn="just"/>
            <a:endParaRPr lang="en-GB" sz="1200" dirty="0" smtClean="0"/>
          </a:p>
          <a:p>
            <a:pPr marL="285750" indent="-285750" algn="just">
              <a:lnSpc>
                <a:spcPct val="90000"/>
              </a:lnSpc>
              <a:buFontTx/>
              <a:buChar char="-"/>
            </a:pPr>
            <a:endParaRPr lang="en-GB" sz="1400" dirty="0"/>
          </a:p>
          <a:p>
            <a:pPr algn="just">
              <a:lnSpc>
                <a:spcPct val="90000"/>
              </a:lnSpc>
            </a:pPr>
            <a:endParaRPr lang="en-GB" sz="1400" dirty="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67547" y="-16875"/>
            <a:ext cx="2476453" cy="31409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67546" y="3124093"/>
            <a:ext cx="2474493" cy="1697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67547" y="4794895"/>
            <a:ext cx="2480313" cy="21429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Reagan’s </a:t>
            </a:r>
            <a:r>
              <a:rPr lang="en-GB" sz="2400" b="1" u="sng" dirty="0" smtClean="0">
                <a:solidFill>
                  <a:prstClr val="black"/>
                </a:solidFill>
                <a:cs typeface="Arial" charset="0"/>
              </a:rPr>
              <a:t>Politics: Cold Warrior </a:t>
            </a:r>
            <a:endParaRPr lang="en-GB" sz="1000" u="sng" dirty="0">
              <a:solidFill>
                <a:prstClr val="black"/>
              </a:solidFill>
            </a:endParaRPr>
          </a:p>
        </p:txBody>
      </p:sp>
    </p:spTree>
    <p:extLst>
      <p:ext uri="{BB962C8B-B14F-4D97-AF65-F5344CB8AC3E}">
        <p14:creationId xmlns:p14="http://schemas.microsoft.com/office/powerpoint/2010/main" val="108988666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08" y="62136"/>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913712"/>
            <a:ext cx="7092279" cy="7830175"/>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1600" dirty="0">
                <a:solidFill>
                  <a:prstClr val="black"/>
                </a:solidFill>
                <a:cs typeface="Arial" pitchFamily="34" charset="0"/>
              </a:rPr>
              <a:t>Having been a union organiser and registered Democrat, moved increasingly to the right (or as Reagan saw it, “the Democrats left me” not vice versa)</a:t>
            </a: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r>
              <a:rPr lang="en-GB" sz="1600" dirty="0">
                <a:solidFill>
                  <a:prstClr val="black"/>
                </a:solidFill>
                <a:cs typeface="Arial" pitchFamily="34" charset="0"/>
              </a:rPr>
              <a:t>Forum as spokesman for General Electric (1954–1962) allowed Reagan to tour country espousing increasingly right-wing political rhetoric to audiences of employees at GE factories</a:t>
            </a: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r>
              <a:rPr lang="en-GB" sz="1600" dirty="0">
                <a:solidFill>
                  <a:prstClr val="black"/>
                </a:solidFill>
                <a:cs typeface="Arial" pitchFamily="34" charset="0"/>
              </a:rPr>
              <a:t>Made an impact on national stage with advocacy of Republican presidential candidate (anti-New Deal conservative) Barry Goldwater in 1964 campaign </a:t>
            </a: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r>
              <a:rPr lang="en-GB" sz="1600" dirty="0">
                <a:solidFill>
                  <a:prstClr val="black"/>
                </a:solidFill>
                <a:cs typeface="Arial" pitchFamily="34" charset="0"/>
              </a:rPr>
              <a:t>Governor of California (1967–1975): most populous state in the Union; triumphed where Richard Nixon had failed in 1962 gubernatorial election</a:t>
            </a: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r>
              <a:rPr lang="en-GB" sz="1600" dirty="0">
                <a:solidFill>
                  <a:prstClr val="black"/>
                </a:solidFill>
                <a:cs typeface="Arial" pitchFamily="34" charset="0"/>
              </a:rPr>
              <a:t>Sent National Guard to suppress protestors at UC-Berkeley (infamous quote: “</a:t>
            </a:r>
            <a:r>
              <a:rPr lang="en-GB" sz="1600" dirty="0">
                <a:solidFill>
                  <a:prstClr val="black"/>
                </a:solidFill>
              </a:rPr>
              <a:t>If it takes a bloodbath, let's get it over with. No more appeasement.”)</a:t>
            </a: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endParaRPr>
          </a:p>
          <a:p>
            <a:pPr marL="285750" indent="-285750" algn="just">
              <a:buFont typeface="Arial" panose="020B0604020202020204" pitchFamily="34" charset="0"/>
              <a:buChar char="•"/>
            </a:pPr>
            <a:r>
              <a:rPr lang="en-GB" sz="1600" dirty="0">
                <a:solidFill>
                  <a:prstClr val="black"/>
                </a:solidFill>
              </a:rPr>
              <a:t>Strong showing in 1976 Republican Presidential Primary</a:t>
            </a: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algn="just"/>
            <a:endParaRPr lang="en-GB" sz="1200" dirty="0">
              <a:solidFill>
                <a:prstClr val="black"/>
              </a:solidFill>
            </a:endParaRPr>
          </a:p>
          <a:p>
            <a:pPr marL="285750" indent="-285750" algn="just">
              <a:lnSpc>
                <a:spcPct val="90000"/>
              </a:lnSpc>
              <a:buFontTx/>
              <a:buChar char="-"/>
            </a:pPr>
            <a:endParaRPr lang="en-GB" sz="1400" dirty="0">
              <a:solidFill>
                <a:prstClr val="black"/>
              </a:solidFill>
            </a:endParaRPr>
          </a:p>
          <a:p>
            <a:pPr algn="just">
              <a:lnSpc>
                <a:spcPct val="90000"/>
              </a:lnSpc>
            </a:pPr>
            <a:endParaRPr lang="en-GB" sz="1400" dirty="0">
              <a:solidFill>
                <a:prstClr val="black"/>
              </a:solidFill>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0179" y="260648"/>
            <a:ext cx="1931987" cy="299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1" name="Picture 7" descr="http://i.imgur.com/PPki2jm.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40459" y="3645024"/>
            <a:ext cx="1901707" cy="295232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Reagan’s </a:t>
            </a:r>
            <a:r>
              <a:rPr lang="en-GB" sz="2400" b="1" u="sng" dirty="0" smtClean="0">
                <a:solidFill>
                  <a:prstClr val="black"/>
                </a:solidFill>
                <a:cs typeface="Arial" charset="0"/>
              </a:rPr>
              <a:t>Politics: Cold Warrior </a:t>
            </a:r>
            <a:endParaRPr lang="en-GB" sz="1000" u="sng" dirty="0">
              <a:solidFill>
                <a:prstClr val="black"/>
              </a:solidFill>
            </a:endParaRPr>
          </a:p>
        </p:txBody>
      </p:sp>
    </p:spTree>
    <p:extLst>
      <p:ext uri="{BB962C8B-B14F-4D97-AF65-F5344CB8AC3E}">
        <p14:creationId xmlns:p14="http://schemas.microsoft.com/office/powerpoint/2010/main" val="69124788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08"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26635" y="3668756"/>
            <a:ext cx="7355664" cy="3189244"/>
          </a:xfrm>
          <a:prstGeom prst="rect">
            <a:avLst/>
          </a:prstGeom>
          <a:noFill/>
        </p:spPr>
        <p:txBody>
          <a:bodyPr wrap="square" lIns="540000" tIns="360000" rIns="540000" bIns="360000" rtlCol="0">
            <a:spAutoFit/>
          </a:bodyPr>
          <a:lstStyle/>
          <a:p>
            <a:pPr lvl="0" algn="just"/>
            <a:r>
              <a:rPr lang="en-GB" sz="1600" b="1" dirty="0"/>
              <a:t>‘A Time for Choosing,’ speech in favour of Republican Party presidential nominee Barry Goldwater, Los Angeles, October 27 </a:t>
            </a:r>
            <a:r>
              <a:rPr lang="en-GB" sz="1600" b="1" dirty="0" smtClean="0"/>
              <a:t>1964</a:t>
            </a:r>
          </a:p>
          <a:p>
            <a:pPr lvl="0" algn="just"/>
            <a:endParaRPr lang="en-GB" sz="1000" dirty="0"/>
          </a:p>
          <a:p>
            <a:pPr marL="285750" lvl="0" indent="-285750" algn="just">
              <a:buFont typeface="Arial" panose="020B0604020202020204" pitchFamily="34" charset="0"/>
              <a:buChar char="•"/>
            </a:pPr>
            <a:r>
              <a:rPr lang="en-GB" b="1" dirty="0" smtClean="0">
                <a:solidFill>
                  <a:srgbClr val="FF0000"/>
                </a:solidFill>
              </a:rPr>
              <a:t>Based </a:t>
            </a:r>
            <a:r>
              <a:rPr lang="en-GB" b="1" dirty="0">
                <a:solidFill>
                  <a:srgbClr val="FF0000"/>
                </a:solidFill>
              </a:rPr>
              <a:t>on </a:t>
            </a:r>
            <a:r>
              <a:rPr lang="en-GB" b="1" dirty="0" smtClean="0">
                <a:solidFill>
                  <a:srgbClr val="FF0000"/>
                </a:solidFill>
              </a:rPr>
              <a:t>this speech, </a:t>
            </a:r>
            <a:r>
              <a:rPr lang="en-GB" b="1" dirty="0">
                <a:solidFill>
                  <a:srgbClr val="FF0000"/>
                </a:solidFill>
              </a:rPr>
              <a:t>what would you say are the important features of Reagan’s politics? </a:t>
            </a:r>
            <a:endParaRPr lang="en-GB" b="1" dirty="0" smtClean="0">
              <a:solidFill>
                <a:srgbClr val="FF0000"/>
              </a:solidFill>
            </a:endParaRPr>
          </a:p>
          <a:p>
            <a:pPr marL="285750" lvl="0" indent="-285750" algn="just">
              <a:buFont typeface="Arial" panose="020B0604020202020204" pitchFamily="34" charset="0"/>
              <a:buChar char="•"/>
            </a:pPr>
            <a:endParaRPr lang="en-GB" sz="1000" b="1" dirty="0">
              <a:solidFill>
                <a:srgbClr val="FF0000"/>
              </a:solidFill>
            </a:endParaRPr>
          </a:p>
          <a:p>
            <a:pPr marL="285750" lvl="0" indent="-285750" algn="just">
              <a:buFont typeface="Arial" panose="020B0604020202020204" pitchFamily="34" charset="0"/>
              <a:buChar char="•"/>
            </a:pPr>
            <a:r>
              <a:rPr lang="en-GB" b="1" dirty="0" smtClean="0">
                <a:solidFill>
                  <a:srgbClr val="FF0000"/>
                </a:solidFill>
              </a:rPr>
              <a:t>What </a:t>
            </a:r>
            <a:r>
              <a:rPr lang="en-GB" b="1" dirty="0">
                <a:solidFill>
                  <a:srgbClr val="FF0000"/>
                </a:solidFill>
              </a:rPr>
              <a:t>rhetorical or linguistic techniques </a:t>
            </a:r>
            <a:r>
              <a:rPr lang="en-GB" b="1" dirty="0" smtClean="0">
                <a:solidFill>
                  <a:srgbClr val="FF0000"/>
                </a:solidFill>
              </a:rPr>
              <a:t>does Reagan use? </a:t>
            </a:r>
            <a:r>
              <a:rPr lang="en-GB" b="1" dirty="0">
                <a:solidFill>
                  <a:srgbClr val="FF0000"/>
                </a:solidFill>
              </a:rPr>
              <a:t>What references or allusions does he make to American cultural tropes and myths? What other sources does he claim as influences for his political views</a:t>
            </a:r>
            <a:r>
              <a:rPr lang="en-GB" b="1" dirty="0" smtClean="0">
                <a:solidFill>
                  <a:srgbClr val="FF0000"/>
                </a:solidFill>
              </a:rPr>
              <a:t>?</a:t>
            </a:r>
            <a:endParaRPr lang="en-GB" sz="1600" dirty="0">
              <a:solidFill>
                <a:srgbClr val="FF0000"/>
              </a:solidFill>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5" y="917516"/>
            <a:ext cx="1767437" cy="27390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Reagan’s </a:t>
            </a:r>
            <a:r>
              <a:rPr lang="en-GB" sz="2400" b="1" u="sng" dirty="0" smtClean="0">
                <a:solidFill>
                  <a:prstClr val="black"/>
                </a:solidFill>
                <a:cs typeface="Arial" charset="0"/>
              </a:rPr>
              <a:t>Politics: Goldwater speech</a:t>
            </a:r>
            <a:endParaRPr lang="en-GB" sz="1000" u="sng" dirty="0">
              <a:solidFill>
                <a:prstClr val="black"/>
              </a:solidFill>
            </a:endParaRPr>
          </a:p>
        </p:txBody>
      </p:sp>
      <p:pic>
        <p:nvPicPr>
          <p:cNvPr id="2050" name="Picture 2" descr="http://latimesblogs.latimes.com/.a/6a00d8341c630a53ef0148c8652d30970c-pi"/>
          <p:cNvPicPr>
            <a:picLocks noChangeAspect="1" noChangeArrowheads="1"/>
          </p:cNvPicPr>
          <p:nvPr/>
        </p:nvPicPr>
        <p:blipFill rotWithShape="1">
          <a:blip r:embed="rId4">
            <a:extLst>
              <a:ext uri="{28A0092B-C50C-407E-A947-70E740481C1C}">
                <a14:useLocalDpi xmlns:a14="http://schemas.microsoft.com/office/drawing/2010/main" val="0"/>
              </a:ext>
            </a:extLst>
          </a:blip>
          <a:srcRect t="3476" b="9451"/>
          <a:stretch/>
        </p:blipFill>
        <p:spPr bwMode="auto">
          <a:xfrm>
            <a:off x="6992028" y="944692"/>
            <a:ext cx="1965564" cy="4918721"/>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2769" y="929736"/>
            <a:ext cx="4043208" cy="28955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980133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930"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30034" y="914059"/>
            <a:ext cx="6978298" cy="6220843"/>
          </a:xfrm>
          <a:prstGeom prst="rect">
            <a:avLst/>
          </a:prstGeom>
          <a:noFill/>
        </p:spPr>
        <p:txBody>
          <a:bodyPr wrap="square" lIns="540000" tIns="360000" rIns="540000" bIns="360000" rtlCol="0">
            <a:spAutoFit/>
          </a:bodyPr>
          <a:lstStyle/>
          <a:p>
            <a:pPr lvl="0" algn="just"/>
            <a:r>
              <a:rPr lang="en-GB" sz="1600" b="1" dirty="0" smtClean="0"/>
              <a:t>‘Peace: Restoring the Margin of Safety,’ speech to Veterans of Foreign Wars (VFW) convention, Chicago, August 18 1980 </a:t>
            </a:r>
            <a:endParaRPr lang="en-GB" sz="1000" dirty="0"/>
          </a:p>
          <a:p>
            <a:pPr lvl="0" algn="just"/>
            <a:endParaRPr lang="en-GB" sz="1000" b="1" dirty="0"/>
          </a:p>
          <a:p>
            <a:pPr lvl="0" algn="just"/>
            <a:endParaRPr lang="en-GB" sz="1000" b="1" dirty="0"/>
          </a:p>
          <a:p>
            <a:pPr algn="just"/>
            <a:r>
              <a:rPr lang="en-GB" sz="1700" dirty="0"/>
              <a:t>For too long, we have lived with the “Vietnam Syndrome.” </a:t>
            </a:r>
            <a:endParaRPr lang="en-GB" sz="1700" dirty="0" smtClean="0"/>
          </a:p>
          <a:p>
            <a:pPr algn="just"/>
            <a:r>
              <a:rPr lang="en-GB" sz="1700" dirty="0"/>
              <a:t> </a:t>
            </a:r>
            <a:r>
              <a:rPr lang="en-GB" sz="1700" dirty="0" smtClean="0"/>
              <a:t>… </a:t>
            </a:r>
            <a:r>
              <a:rPr lang="en-GB" sz="1700" dirty="0"/>
              <a:t>	It is time we recognized that ours was, in truth, </a:t>
            </a:r>
            <a:r>
              <a:rPr lang="en-GB" sz="1700" b="1" dirty="0"/>
              <a:t>a noble cause</a:t>
            </a:r>
            <a:r>
              <a:rPr lang="en-GB" sz="1700" dirty="0"/>
              <a:t>. A small country newly free from colonial rule sought our help in establishing self-rule and the means of </a:t>
            </a:r>
            <a:r>
              <a:rPr lang="en-GB" sz="1700" dirty="0" err="1"/>
              <a:t>self-defense</a:t>
            </a:r>
            <a:r>
              <a:rPr lang="en-GB" sz="1700" dirty="0"/>
              <a:t> against a totalitarian </a:t>
            </a:r>
            <a:r>
              <a:rPr lang="en-GB" sz="1700" dirty="0" err="1"/>
              <a:t>neighbor</a:t>
            </a:r>
            <a:r>
              <a:rPr lang="en-GB" sz="1700" dirty="0"/>
              <a:t> bent on conquest. We </a:t>
            </a:r>
            <a:r>
              <a:rPr lang="en-GB" sz="1700" dirty="0" err="1"/>
              <a:t>dishonor</a:t>
            </a:r>
            <a:r>
              <a:rPr lang="en-GB" sz="1700" dirty="0"/>
              <a:t> the memory of 50,000 young Americans who died in that cause when we give way to feelings of guilt as if we were doing something shameful, and we have been shabby in our treatment of those who returned. They fought as well and as bravely as any Americans have ever fought in any war. They deserve our gratitude, our respect, and our continuing concern.</a:t>
            </a:r>
            <a:endParaRPr lang="en-US" sz="1700" dirty="0"/>
          </a:p>
          <a:p>
            <a:pPr algn="just"/>
            <a:r>
              <a:rPr lang="en-GB" sz="1700" dirty="0"/>
              <a:t> 	</a:t>
            </a:r>
            <a:r>
              <a:rPr lang="en-GB" sz="1700" b="1" dirty="0"/>
              <a:t>There is a lesson for all of us in Vietnam. If we are forced to fight, we must have the means and the determination to prevail or we will not have what it takes to secure the peace. And while we are at it, let us tell those who fought in that war that we will never again ask young men to fight and possibly die in a war our government is afraid to let them win.</a:t>
            </a:r>
            <a:endParaRPr lang="en-US" sz="1700" b="1" dirty="0"/>
          </a:p>
          <a:p>
            <a:pPr lvl="0" algn="just"/>
            <a:endParaRPr lang="en-GB" sz="1600" b="1" dirty="0" smtClean="0"/>
          </a:p>
        </p:txBody>
      </p:sp>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Reagan’s </a:t>
            </a:r>
            <a:r>
              <a:rPr lang="en-GB" sz="2400" b="1" u="sng" dirty="0" smtClean="0">
                <a:solidFill>
                  <a:prstClr val="black"/>
                </a:solidFill>
                <a:cs typeface="Arial" charset="0"/>
              </a:rPr>
              <a:t>Politics: VFW speech</a:t>
            </a:r>
            <a:endParaRPr lang="en-GB" sz="1000" u="sng" dirty="0">
              <a:solidFill>
                <a:prstClr val="black"/>
              </a:solidFill>
            </a:endParaRPr>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10476" y="1189441"/>
            <a:ext cx="2126019" cy="30316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948264" y="212705"/>
            <a:ext cx="1835696" cy="954107"/>
          </a:xfrm>
          <a:prstGeom prst="rect">
            <a:avLst/>
          </a:prstGeom>
        </p:spPr>
        <p:txBody>
          <a:bodyPr wrap="square">
            <a:spAutoFit/>
          </a:bodyPr>
          <a:lstStyle/>
          <a:p>
            <a:pPr algn="r"/>
            <a:r>
              <a:rPr lang="en-GB" sz="1400" i="1" dirty="0" smtClean="0"/>
              <a:t>Ronald and Nancy Reagan arriving at VFW Convention, August 1980 </a:t>
            </a:r>
            <a:endParaRPr lang="en-GB" sz="1400" i="1" dirty="0"/>
          </a:p>
        </p:txBody>
      </p:sp>
    </p:spTree>
    <p:extLst>
      <p:ext uri="{BB962C8B-B14F-4D97-AF65-F5344CB8AC3E}">
        <p14:creationId xmlns:p14="http://schemas.microsoft.com/office/powerpoint/2010/main" val="91880127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08"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30034" y="914059"/>
            <a:ext cx="5329453" cy="5528346"/>
          </a:xfrm>
          <a:prstGeom prst="rect">
            <a:avLst/>
          </a:prstGeom>
          <a:noFill/>
        </p:spPr>
        <p:txBody>
          <a:bodyPr wrap="square" lIns="540000" tIns="360000" rIns="540000" bIns="360000" rtlCol="0">
            <a:spAutoFit/>
          </a:bodyPr>
          <a:lstStyle/>
          <a:p>
            <a:pPr lvl="0" algn="just"/>
            <a:r>
              <a:rPr lang="en-GB" sz="1600" b="1" dirty="0" smtClean="0"/>
              <a:t>First Inaugural Address, Washington DC, January 21 1981</a:t>
            </a:r>
          </a:p>
          <a:p>
            <a:pPr lvl="0" algn="just"/>
            <a:endParaRPr lang="en-GB" sz="4000" dirty="0"/>
          </a:p>
          <a:p>
            <a:pPr lvl="0"/>
            <a:r>
              <a:rPr lang="en-GB" sz="4000" b="1" dirty="0" smtClean="0">
                <a:effectLst>
                  <a:outerShdw blurRad="38100" dist="38100" dir="2700000" algn="tl">
                    <a:srgbClr val="000000">
                      <a:alpha val="43137"/>
                    </a:srgbClr>
                  </a:outerShdw>
                </a:effectLst>
              </a:rPr>
              <a:t>“In </a:t>
            </a:r>
            <a:r>
              <a:rPr lang="en-GB" sz="4000" b="1" dirty="0">
                <a:effectLst>
                  <a:outerShdw blurRad="38100" dist="38100" dir="2700000" algn="tl">
                    <a:srgbClr val="000000">
                      <a:alpha val="43137"/>
                    </a:srgbClr>
                  </a:outerShdw>
                </a:effectLst>
              </a:rPr>
              <a:t>this present crisis, government is not the solution to our problem; government is the problem</a:t>
            </a:r>
            <a:r>
              <a:rPr lang="en-GB" sz="4000" b="1" dirty="0" smtClean="0">
                <a:effectLst>
                  <a:outerShdw blurRad="38100" dist="38100" dir="2700000" algn="tl">
                    <a:srgbClr val="000000">
                      <a:alpha val="43137"/>
                    </a:srgbClr>
                  </a:outerShdw>
                </a:effectLst>
              </a:rPr>
              <a:t>.” </a:t>
            </a:r>
            <a:endParaRPr lang="en-GB" sz="4000" b="1" dirty="0">
              <a:effectLst>
                <a:outerShdw blurRad="38100" dist="38100" dir="2700000" algn="tl">
                  <a:srgbClr val="000000">
                    <a:alpha val="43137"/>
                  </a:srgbClr>
                </a:outerShdw>
              </a:effectLst>
            </a:endParaRPr>
          </a:p>
        </p:txBody>
      </p:sp>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Reagan’s </a:t>
            </a:r>
            <a:r>
              <a:rPr lang="en-GB" sz="2400" b="1" u="sng" dirty="0" smtClean="0">
                <a:solidFill>
                  <a:prstClr val="black"/>
                </a:solidFill>
                <a:cs typeface="Arial" charset="0"/>
              </a:rPr>
              <a:t>Politics: First Inaugural Address</a:t>
            </a:r>
            <a:endParaRPr lang="en-GB" sz="1000" u="sng" dirty="0">
              <a:solidFill>
                <a:prstClr val="black"/>
              </a:solidFill>
            </a:endParaRPr>
          </a:p>
        </p:txBody>
      </p:sp>
      <p:sp>
        <p:nvSpPr>
          <p:cNvPr id="3" name="AutoShape 2" descr="https://upload.wikimedia.org/wikipedia/commons/8/85/Reagan_delivers_inaugural_address_198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9419" y="1237996"/>
            <a:ext cx="3737077" cy="24864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1714240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08"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40682" y="2997166"/>
            <a:ext cx="9184681" cy="3589353"/>
          </a:xfrm>
          <a:prstGeom prst="rect">
            <a:avLst/>
          </a:prstGeom>
          <a:noFill/>
        </p:spPr>
        <p:txBody>
          <a:bodyPr wrap="square" lIns="540000" tIns="360000" rIns="540000" bIns="360000" rtlCol="0">
            <a:spAutoFit/>
          </a:bodyPr>
          <a:lstStyle/>
          <a:p>
            <a:pPr lvl="0" algn="just"/>
            <a:r>
              <a:rPr lang="en-GB" sz="1600" b="1" dirty="0" smtClean="0"/>
              <a:t>Reagan remarks at the Annual Convention of the National Association of Evangelicals, Orlando, Florida, March 8 1983</a:t>
            </a:r>
          </a:p>
          <a:p>
            <a:pPr lvl="0" algn="just"/>
            <a:endParaRPr lang="en-GB" sz="1000" dirty="0" smtClean="0"/>
          </a:p>
          <a:p>
            <a:pPr marL="285750" lvl="0" indent="-285750" algn="just">
              <a:buFont typeface="Arial" panose="020B0604020202020204" pitchFamily="34" charset="0"/>
              <a:buChar char="•"/>
            </a:pPr>
            <a:r>
              <a:rPr lang="en-GB" sz="2400" b="1" dirty="0" smtClean="0">
                <a:solidFill>
                  <a:srgbClr val="FF0000"/>
                </a:solidFill>
              </a:rPr>
              <a:t>Labelled Soviet Union an irreligious “Evil Empire” engaged in existential struggle against virtuous, Christian Americanism</a:t>
            </a:r>
          </a:p>
          <a:p>
            <a:pPr marL="285750" lvl="0" indent="-285750" algn="just">
              <a:buFont typeface="Arial" panose="020B0604020202020204" pitchFamily="34" charset="0"/>
              <a:buChar char="•"/>
            </a:pPr>
            <a:endParaRPr lang="en-GB" sz="2400" b="1" dirty="0">
              <a:solidFill>
                <a:srgbClr val="FF0000"/>
              </a:solidFill>
            </a:endParaRPr>
          </a:p>
          <a:p>
            <a:pPr marL="285750" lvl="0" indent="-285750" algn="just">
              <a:buFont typeface="Arial" panose="020B0604020202020204" pitchFamily="34" charset="0"/>
              <a:buChar char="•"/>
            </a:pPr>
            <a:r>
              <a:rPr lang="en-GB" sz="2400" dirty="0" smtClean="0">
                <a:cs typeface="Arial" pitchFamily="34" charset="0"/>
              </a:rPr>
              <a:t>Had earlier promised that “</a:t>
            </a:r>
            <a:r>
              <a:rPr lang="en-GB" sz="2400" b="1" dirty="0" smtClean="0">
                <a:cs typeface="Arial" pitchFamily="34" charset="0"/>
              </a:rPr>
              <a:t>freedom </a:t>
            </a:r>
            <a:r>
              <a:rPr lang="en-GB" sz="2400" b="1" dirty="0">
                <a:cs typeface="Arial" pitchFamily="34" charset="0"/>
              </a:rPr>
              <a:t>and democracy [would] leave Marxism and Leninism on the ash heap of history</a:t>
            </a:r>
            <a:r>
              <a:rPr lang="en-GB" sz="2400" dirty="0">
                <a:cs typeface="Arial" pitchFamily="34" charset="0"/>
              </a:rPr>
              <a:t>” (speech to UK Parliament, June </a:t>
            </a:r>
            <a:r>
              <a:rPr lang="en-GB" sz="2400" dirty="0" smtClean="0">
                <a:cs typeface="Arial" pitchFamily="34" charset="0"/>
              </a:rPr>
              <a:t>1982()</a:t>
            </a:r>
            <a:endParaRPr lang="en-GB" sz="2400" dirty="0">
              <a:solidFill>
                <a:srgbClr val="7030A0"/>
              </a:solidFill>
            </a:endParaRPr>
          </a:p>
        </p:txBody>
      </p:sp>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Reagan’s </a:t>
            </a:r>
            <a:r>
              <a:rPr lang="en-GB" sz="2400" b="1" u="sng" dirty="0" smtClean="0">
                <a:solidFill>
                  <a:prstClr val="black"/>
                </a:solidFill>
                <a:cs typeface="Arial" charset="0"/>
              </a:rPr>
              <a:t>Politics: Evangelicals Association speech</a:t>
            </a:r>
            <a:endParaRPr lang="en-GB" sz="1000" u="sng" dirty="0">
              <a:solidFill>
                <a:prstClr val="black"/>
              </a:solidFill>
            </a:endParaRPr>
          </a:p>
        </p:txBody>
      </p:sp>
      <p:sp>
        <p:nvSpPr>
          <p:cNvPr id="3" name="AutoShape 2" descr="https://upload.wikimedia.org/wikipedia/commons/8/85/Reagan_delivers_inaugural_address_198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42" name="Picture 2" descr="http://eightiesclub.tripod.com/bdcc545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8130" y="998563"/>
            <a:ext cx="3115438" cy="2235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022370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526</TotalTime>
  <Words>2857</Words>
  <Application>Microsoft Office PowerPoint</Application>
  <PresentationFormat>On-screen Show (4:3)</PresentationFormat>
  <Paragraphs>431</Paragraphs>
  <Slides>31</Slides>
  <Notes>31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96</cp:revision>
  <dcterms:created xsi:type="dcterms:W3CDTF">2016-04-01T10:24:04Z</dcterms:created>
  <dcterms:modified xsi:type="dcterms:W3CDTF">2017-12-11T11:27:57Z</dcterms:modified>
</cp:coreProperties>
</file>