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5"/>
  </p:notesMasterIdLst>
  <p:sldIdLst>
    <p:sldId id="256" r:id="rId2"/>
    <p:sldId id="257" r:id="rId3"/>
    <p:sldId id="268" r:id="rId4"/>
    <p:sldId id="271" r:id="rId5"/>
    <p:sldId id="272" r:id="rId6"/>
    <p:sldId id="273" r:id="rId7"/>
    <p:sldId id="274" r:id="rId8"/>
    <p:sldId id="275" r:id="rId9"/>
    <p:sldId id="276" r:id="rId10"/>
    <p:sldId id="277" r:id="rId11"/>
    <p:sldId id="278" r:id="rId12"/>
    <p:sldId id="269" r:id="rId13"/>
    <p:sldId id="27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659" autoAdjust="0"/>
  </p:normalViewPr>
  <p:slideViewPr>
    <p:cSldViewPr>
      <p:cViewPr varScale="1">
        <p:scale>
          <a:sx n="43" d="100"/>
          <a:sy n="43" d="100"/>
        </p:scale>
        <p:origin x="1594" y="48"/>
      </p:cViewPr>
      <p:guideLst>
        <p:guide orient="horz" pos="2160"/>
        <p:guide pos="2880"/>
      </p:guideLst>
    </p:cSldViewPr>
  </p:slideViewPr>
  <p:notesTextViewPr>
    <p:cViewPr>
      <p:scale>
        <a:sx n="1" d="1"/>
        <a:sy n="1" d="1"/>
      </p:scale>
      <p:origin x="0" y="0"/>
    </p:cViewPr>
  </p:notesTextViewPr>
  <p:notesViewPr>
    <p:cSldViewPr>
      <p:cViewPr varScale="1">
        <p:scale>
          <a:sx n="90" d="100"/>
          <a:sy n="90" d="100"/>
        </p:scale>
        <p:origin x="-1680"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ma Vida" userId="0093f49b9458c82e" providerId="LiveId" clId="{595DD6DB-A3E3-45EF-BF27-DAC79C5710BB}"/>
    <pc:docChg chg="modSld">
      <pc:chgData name="Alma Vida" userId="0093f49b9458c82e" providerId="LiveId" clId="{595DD6DB-A3E3-45EF-BF27-DAC79C5710BB}" dt="2024-02-20T21:29:18.689" v="2" actId="20577"/>
      <pc:docMkLst>
        <pc:docMk/>
      </pc:docMkLst>
      <pc:sldChg chg="modSp mod">
        <pc:chgData name="Alma Vida" userId="0093f49b9458c82e" providerId="LiveId" clId="{595DD6DB-A3E3-45EF-BF27-DAC79C5710BB}" dt="2024-02-20T21:29:18.689" v="2" actId="20577"/>
        <pc:sldMkLst>
          <pc:docMk/>
          <pc:sldMk cId="1853285916" sldId="276"/>
        </pc:sldMkLst>
        <pc:spChg chg="mod">
          <ac:chgData name="Alma Vida" userId="0093f49b9458c82e" providerId="LiveId" clId="{595DD6DB-A3E3-45EF-BF27-DAC79C5710BB}" dt="2024-02-20T21:29:18.689" v="2" actId="20577"/>
          <ac:spMkLst>
            <pc:docMk/>
            <pc:sldMk cId="1853285916" sldId="27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513F61-DA0A-4A50-9F15-9176FD443DD1}" type="datetimeFigureOut">
              <a:rPr lang="en-IN" smtClean="0"/>
              <a:t>20-02-2024</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A9A69A-2338-423E-A8A5-986D8BC30118}" type="slidenum">
              <a:rPr lang="en-IN" smtClean="0"/>
              <a:t>‹#›</a:t>
            </a:fld>
            <a:endParaRPr lang="en-IN"/>
          </a:p>
        </p:txBody>
      </p:sp>
    </p:spTree>
    <p:extLst>
      <p:ext uri="{BB962C8B-B14F-4D97-AF65-F5344CB8AC3E}">
        <p14:creationId xmlns:p14="http://schemas.microsoft.com/office/powerpoint/2010/main" val="73512367"/>
      </p:ext>
    </p:extLst>
  </p:cSld>
  <p:clrMap bg1="lt1" tx1="dk1" bg2="lt2" tx2="dk2" accent1="accent1" accent2="accent2" accent3="accent3" accent4="accent4" accent5="accent5" accent6="accent6" hlink="hlink" folHlink="folHlink"/>
  <p:notesStyle>
    <a:lvl1pPr marL="0" algn="just" defTabSz="914400" rtl="0" eaLnBrk="1" latinLnBrk="0" hangingPunct="1">
      <a:defRPr sz="1200" kern="1200">
        <a:solidFill>
          <a:schemeClr val="tx1"/>
        </a:solidFill>
        <a:latin typeface="+mn-lt"/>
        <a:ea typeface="+mn-ea"/>
        <a:cs typeface="+mn-cs"/>
      </a:defRPr>
    </a:lvl1pPr>
    <a:lvl2pPr marL="457200" algn="just" defTabSz="914400" rtl="0" eaLnBrk="1" latinLnBrk="0" hangingPunct="1">
      <a:defRPr sz="1200" kern="1200">
        <a:solidFill>
          <a:schemeClr val="tx1"/>
        </a:solidFill>
        <a:latin typeface="+mn-lt"/>
        <a:ea typeface="+mn-ea"/>
        <a:cs typeface="+mn-cs"/>
      </a:defRPr>
    </a:lvl2pPr>
    <a:lvl3pPr marL="914400" algn="just" defTabSz="914400" rtl="0" eaLnBrk="1" latinLnBrk="0" hangingPunct="1">
      <a:defRPr sz="1200" kern="1200">
        <a:solidFill>
          <a:schemeClr val="tx1"/>
        </a:solidFill>
        <a:latin typeface="+mn-lt"/>
        <a:ea typeface="+mn-ea"/>
        <a:cs typeface="+mn-cs"/>
      </a:defRPr>
    </a:lvl3pPr>
    <a:lvl4pPr marL="1371600" algn="just" defTabSz="914400" rtl="0" eaLnBrk="1" latinLnBrk="0" hangingPunct="1">
      <a:defRPr sz="1200" kern="1200">
        <a:solidFill>
          <a:schemeClr val="tx1"/>
        </a:solidFill>
        <a:latin typeface="+mn-lt"/>
        <a:ea typeface="+mn-ea"/>
        <a:cs typeface="+mn-cs"/>
      </a:defRPr>
    </a:lvl4pPr>
    <a:lvl5pPr marL="1828800" algn="just"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FCA9A69A-2338-423E-A8A5-986D8BC30118}" type="slidenum">
              <a:rPr lang="en-IN" smtClean="0"/>
              <a:t>1</a:t>
            </a:fld>
            <a:endParaRPr lang="en-IN"/>
          </a:p>
        </p:txBody>
      </p:sp>
    </p:spTree>
    <p:extLst>
      <p:ext uri="{BB962C8B-B14F-4D97-AF65-F5344CB8AC3E}">
        <p14:creationId xmlns:p14="http://schemas.microsoft.com/office/powerpoint/2010/main" val="2479100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is prepared for providing training such that the capabilities can be improved as expected. This is to ensure that employees have better understanding of the way safety can be maintained for their health while ensuring that operations are improved.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CA9A69A-2338-423E-A8A5-986D8BC30118}" type="slidenum">
              <a:rPr lang="en-IN" smtClean="0"/>
              <a:t>3</a:t>
            </a:fld>
            <a:endParaRPr lang="en-IN"/>
          </a:p>
        </p:txBody>
      </p:sp>
    </p:spTree>
    <p:extLst>
      <p:ext uri="{BB962C8B-B14F-4D97-AF65-F5344CB8AC3E}">
        <p14:creationId xmlns:p14="http://schemas.microsoft.com/office/powerpoint/2010/main" val="1778483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housekeeping staff will have to ensure that they understand the customers requirements and make necessary changes as expected to develop the overall understanding. The staff members have to maintain frequent communication with the team members and reception to identify the demand of guests in different rooms. This will help the staff members to maintain collaboration in their practices to support the brand value of the Premier Inn hotels.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CA9A69A-2338-423E-A8A5-986D8BC30118}" type="slidenum">
              <a:rPr lang="en-IN" smtClean="0"/>
              <a:t>4</a:t>
            </a:fld>
            <a:endParaRPr lang="en-IN"/>
          </a:p>
        </p:txBody>
      </p:sp>
    </p:spTree>
    <p:extLst>
      <p:ext uri="{BB962C8B-B14F-4D97-AF65-F5344CB8AC3E}">
        <p14:creationId xmlns:p14="http://schemas.microsoft.com/office/powerpoint/2010/main" val="12561953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skills will help the staff members to easily cooperate with the guests and make relevant changes in the practices that are adopted. This is relevant for all the employees and trainees to ensure that efficiency and effectiveness can be maintained to achieve the success as expected. It will also ensure that the employees have their jobs for longer period with which necessary changes are made to support the overall understanding.</a:t>
            </a:r>
            <a:endParaRPr lang="en-IN" sz="1200" kern="1200" dirty="0">
              <a:solidFill>
                <a:schemeClr val="tx1"/>
              </a:solidFill>
              <a:effectLst/>
              <a:latin typeface="+mn-lt"/>
              <a:ea typeface="+mn-ea"/>
              <a:cs typeface="+mn-cs"/>
            </a:endParaRPr>
          </a:p>
          <a:p>
            <a:endParaRPr lang="en-IN" b="1" dirty="0"/>
          </a:p>
        </p:txBody>
      </p:sp>
      <p:sp>
        <p:nvSpPr>
          <p:cNvPr id="4" name="Slide Number Placeholder 3"/>
          <p:cNvSpPr>
            <a:spLocks noGrp="1"/>
          </p:cNvSpPr>
          <p:nvPr>
            <p:ph type="sldNum" sz="quarter" idx="10"/>
          </p:nvPr>
        </p:nvSpPr>
        <p:spPr/>
        <p:txBody>
          <a:bodyPr/>
          <a:lstStyle/>
          <a:p>
            <a:fld id="{FCA9A69A-2338-423E-A8A5-986D8BC30118}" type="slidenum">
              <a:rPr lang="en-IN" smtClean="0"/>
              <a:t>5</a:t>
            </a:fld>
            <a:endParaRPr lang="en-IN"/>
          </a:p>
        </p:txBody>
      </p:sp>
    </p:spTree>
    <p:extLst>
      <p:ext uri="{BB962C8B-B14F-4D97-AF65-F5344CB8AC3E}">
        <p14:creationId xmlns:p14="http://schemas.microsoft.com/office/powerpoint/2010/main" val="3858256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housekeeping staff will have to monitor the different activities with which overall practices can be easily conducted as expected. The different activities undertaken as mentioned will enable the members to collaboratively work easily with other members to maintain positive environment. The positive environment will eventually ensure that the members have better opportunity to contribute to the success of the hotel and they can be retained for a longer period.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CA9A69A-2338-423E-A8A5-986D8BC30118}" type="slidenum">
              <a:rPr lang="en-IN" smtClean="0"/>
              <a:t>6</a:t>
            </a:fld>
            <a:endParaRPr lang="en-IN"/>
          </a:p>
        </p:txBody>
      </p:sp>
    </p:spTree>
    <p:extLst>
      <p:ext uri="{BB962C8B-B14F-4D97-AF65-F5344CB8AC3E}">
        <p14:creationId xmlns:p14="http://schemas.microsoft.com/office/powerpoint/2010/main" val="4085426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precautions ensure that any allergy systems and various other injuries can be eliminated while ensuring that the health can be maintained as expected. This ensures that the employees are able to cater to their health with which their efficiency and effectiveness can be developed easily to develop the relevant operations. In this they are able to maintain cleanliness in the activities while ensuring that any unnecessary substance used can be reduced.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CA9A69A-2338-423E-A8A5-986D8BC30118}" type="slidenum">
              <a:rPr lang="en-IN" smtClean="0"/>
              <a:t>7</a:t>
            </a:fld>
            <a:endParaRPr lang="en-IN"/>
          </a:p>
        </p:txBody>
      </p:sp>
    </p:spTree>
    <p:extLst>
      <p:ext uri="{BB962C8B-B14F-4D97-AF65-F5344CB8AC3E}">
        <p14:creationId xmlns:p14="http://schemas.microsoft.com/office/powerpoint/2010/main" val="2142349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staff members have to ensure that every rule should be followed such that the goals of housekeeping department should be fulfilled. This eventually ensures that the customers have better brand value of the business with the help of which practices can be maintained as anticipated. Standardisation activities ensures that organisation of the practices can be promoted to support the overall development of the activities to improve the practices.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CA9A69A-2338-423E-A8A5-986D8BC30118}" type="slidenum">
              <a:rPr lang="en-IN" smtClean="0"/>
              <a:t>8</a:t>
            </a:fld>
            <a:endParaRPr lang="en-IN"/>
          </a:p>
        </p:txBody>
      </p:sp>
    </p:spTree>
    <p:extLst>
      <p:ext uri="{BB962C8B-B14F-4D97-AF65-F5344CB8AC3E}">
        <p14:creationId xmlns:p14="http://schemas.microsoft.com/office/powerpoint/2010/main" val="224625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use of different equipment will ensure that Premier Inn is capable of improving the cleanliness in the hotel rooms such that overall practices can be developed. The employees will also have to use different brushes such that cleanliness can be easily maintained and practices are developed for the overall guest experience as expected.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CA9A69A-2338-423E-A8A5-986D8BC30118}" type="slidenum">
              <a:rPr lang="en-IN" smtClean="0"/>
              <a:t>9</a:t>
            </a:fld>
            <a:endParaRPr lang="en-IN"/>
          </a:p>
        </p:txBody>
      </p:sp>
    </p:spTree>
    <p:extLst>
      <p:ext uri="{BB962C8B-B14F-4D97-AF65-F5344CB8AC3E}">
        <p14:creationId xmlns:p14="http://schemas.microsoft.com/office/powerpoint/2010/main" val="866928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They will have to follow the request of customers communicated by reception areas to ensure that practices are maintained as expected and managers should be reported for any inconvenience. This is to ensure that service quality is maintained as determined to develop the relevant operations.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CA9A69A-2338-423E-A8A5-986D8BC30118}" type="slidenum">
              <a:rPr lang="en-IN" smtClean="0"/>
              <a:t>10</a:t>
            </a:fld>
            <a:endParaRPr lang="en-IN"/>
          </a:p>
        </p:txBody>
      </p:sp>
    </p:spTree>
    <p:extLst>
      <p:ext uri="{BB962C8B-B14F-4D97-AF65-F5344CB8AC3E}">
        <p14:creationId xmlns:p14="http://schemas.microsoft.com/office/powerpoint/2010/main" val="397953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will help the employees to understand the practices with the help of which overall operations are easily conducted. It is relevant for the business to have better chance in maintaining the practices as expected.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CA9A69A-2338-423E-A8A5-986D8BC30118}" type="slidenum">
              <a:rPr lang="en-IN" smtClean="0"/>
              <a:t>11</a:t>
            </a:fld>
            <a:endParaRPr lang="en-IN"/>
          </a:p>
        </p:txBody>
      </p:sp>
    </p:spTree>
    <p:extLst>
      <p:ext uri="{BB962C8B-B14F-4D97-AF65-F5344CB8AC3E}">
        <p14:creationId xmlns:p14="http://schemas.microsoft.com/office/powerpoint/2010/main" val="2774272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A6644BB-90DB-4BD1-BDF5-39BAC95685F5}" type="datetimeFigureOut">
              <a:rPr lang="en-IN" smtClean="0"/>
              <a:t>20-02-2024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C3490C6-A539-4F8A-B0BF-1B96A820BFAA}"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A6644BB-90DB-4BD1-BDF5-39BAC95685F5}" type="datetimeFigureOut">
              <a:rPr lang="en-IN" smtClean="0"/>
              <a:t>20-02-2024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C3490C6-A539-4F8A-B0BF-1B96A820BFAA}"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6644BB-90DB-4BD1-BDF5-39BAC95685F5}" type="datetimeFigureOut">
              <a:rPr lang="en-IN" smtClean="0"/>
              <a:t>20-02-2024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C3490C6-A539-4F8A-B0BF-1B96A820BFAA}" type="slidenum">
              <a:rPr lang="en-IN" smtClean="0"/>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A6644BB-90DB-4BD1-BDF5-39BAC95685F5}" type="datetimeFigureOut">
              <a:rPr lang="en-IN" smtClean="0"/>
              <a:t>20-02-2024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C3490C6-A539-4F8A-B0BF-1B96A820BFAA}"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A6644BB-90DB-4BD1-BDF5-39BAC95685F5}" type="datetimeFigureOut">
              <a:rPr lang="en-IN" smtClean="0"/>
              <a:t>20-02-2024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C3490C6-A539-4F8A-B0BF-1B96A820BFAA}"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A6644BB-90DB-4BD1-BDF5-39BAC95685F5}" type="datetimeFigureOut">
              <a:rPr lang="en-IN" smtClean="0"/>
              <a:t>20-02-2024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C3490C6-A539-4F8A-B0BF-1B96A820BFAA}"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6644BB-90DB-4BD1-BDF5-39BAC95685F5}" type="datetimeFigureOut">
              <a:rPr lang="en-IN" smtClean="0"/>
              <a:t>20-02-2024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C3490C6-A539-4F8A-B0BF-1B96A820BFAA}"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6644BB-90DB-4BD1-BDF5-39BAC95685F5}" type="datetimeFigureOut">
              <a:rPr lang="en-IN" smtClean="0"/>
              <a:t>20-02-2024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C3490C6-A539-4F8A-B0BF-1B96A820BFAA}"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6644BB-90DB-4BD1-BDF5-39BAC95685F5}" type="datetimeFigureOut">
              <a:rPr lang="en-IN" smtClean="0"/>
              <a:t>20-02-2024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C3490C6-A539-4F8A-B0BF-1B96A820BFAA}"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A6644BB-90DB-4BD1-BDF5-39BAC95685F5}" type="datetimeFigureOut">
              <a:rPr lang="en-IN" smtClean="0"/>
              <a:t>20-02-2024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C3490C6-A539-4F8A-B0BF-1B96A820BFAA}"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A6644BB-90DB-4BD1-BDF5-39BAC95685F5}" type="datetimeFigureOut">
              <a:rPr lang="en-IN" smtClean="0"/>
              <a:t>20-02-2024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C3490C6-A539-4F8A-B0BF-1B96A820BFAA}"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6000">
              <a:schemeClr val="tx2">
                <a:lumMod val="40000"/>
                <a:lumOff val="60000"/>
                <a:alpha val="21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6644BB-90DB-4BD1-BDF5-39BAC95685F5}" type="datetimeFigureOut">
              <a:rPr lang="en-IN" smtClean="0"/>
              <a:t>20-02-2024</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3490C6-A539-4F8A-B0BF-1B96A820BFAA}"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Operating Hotel Facilities</a:t>
            </a:r>
            <a:endParaRPr lang="en-IN" dirty="0"/>
          </a:p>
        </p:txBody>
      </p:sp>
      <p:sp>
        <p:nvSpPr>
          <p:cNvPr id="3" name="Subtitle 2"/>
          <p:cNvSpPr>
            <a:spLocks noGrp="1"/>
          </p:cNvSpPr>
          <p:nvPr>
            <p:ph type="subTitle" idx="1"/>
          </p:nvPr>
        </p:nvSpPr>
        <p:spPr/>
        <p:txBody>
          <a:bodyPr/>
          <a:lstStyle/>
          <a:p>
            <a:r>
              <a:rPr lang="en-US" dirty="0"/>
              <a:t>Presentation on Premier Inn Guidance</a:t>
            </a:r>
            <a:endParaRPr lang="en-IN" dirty="0"/>
          </a:p>
        </p:txBody>
      </p:sp>
    </p:spTree>
    <p:extLst>
      <p:ext uri="{BB962C8B-B14F-4D97-AF65-F5344CB8AC3E}">
        <p14:creationId xmlns:p14="http://schemas.microsoft.com/office/powerpoint/2010/main" val="879483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850106"/>
          </a:xfrm>
        </p:spPr>
        <p:txBody>
          <a:bodyPr>
            <a:normAutofit/>
          </a:bodyPr>
          <a:lstStyle/>
          <a:p>
            <a:r>
              <a:rPr lang="en-US" sz="3600" b="1" dirty="0"/>
              <a:t>Table of Contents</a:t>
            </a:r>
            <a:endParaRPr lang="en-IN" sz="3600" b="1" dirty="0"/>
          </a:p>
        </p:txBody>
      </p:sp>
      <p:sp>
        <p:nvSpPr>
          <p:cNvPr id="3" name="Content Placeholder 2"/>
          <p:cNvSpPr>
            <a:spLocks noGrp="1"/>
          </p:cNvSpPr>
          <p:nvPr>
            <p:ph idx="1"/>
          </p:nvPr>
        </p:nvSpPr>
        <p:spPr/>
        <p:txBody>
          <a:bodyPr>
            <a:normAutofit fontScale="47500" lnSpcReduction="20000"/>
          </a:bodyPr>
          <a:lstStyle/>
          <a:p>
            <a:pPr algn="just">
              <a:lnSpc>
                <a:spcPct val="170000"/>
              </a:lnSpc>
            </a:pPr>
            <a:r>
              <a:rPr lang="en-GB" dirty="0"/>
              <a:t>Introduction</a:t>
            </a:r>
            <a:endParaRPr lang="en-IN" dirty="0"/>
          </a:p>
          <a:p>
            <a:pPr algn="just">
              <a:lnSpc>
                <a:spcPct val="170000"/>
              </a:lnSpc>
            </a:pPr>
            <a:r>
              <a:rPr lang="en-GB" dirty="0"/>
              <a:t>Roles and responsibilities of Housekeeping Department in Premier Inn</a:t>
            </a:r>
            <a:endParaRPr lang="en-IN" dirty="0"/>
          </a:p>
          <a:p>
            <a:pPr algn="just">
              <a:lnSpc>
                <a:spcPct val="170000"/>
              </a:lnSpc>
            </a:pPr>
            <a:r>
              <a:rPr lang="en-GB" dirty="0"/>
              <a:t>Skills Required</a:t>
            </a:r>
            <a:endParaRPr lang="en-IN" dirty="0"/>
          </a:p>
          <a:p>
            <a:pPr algn="just">
              <a:lnSpc>
                <a:spcPct val="170000"/>
              </a:lnSpc>
            </a:pPr>
            <a:r>
              <a:rPr lang="en-GB" dirty="0"/>
              <a:t>Activities conducted during Housekeeping Duties</a:t>
            </a:r>
            <a:endParaRPr lang="en-IN" dirty="0"/>
          </a:p>
          <a:p>
            <a:pPr algn="just">
              <a:lnSpc>
                <a:spcPct val="170000"/>
              </a:lnSpc>
            </a:pPr>
            <a:r>
              <a:rPr lang="en-GB" dirty="0"/>
              <a:t>Precautions to be taken</a:t>
            </a:r>
            <a:endParaRPr lang="en-IN" dirty="0"/>
          </a:p>
          <a:p>
            <a:pPr algn="just">
              <a:lnSpc>
                <a:spcPct val="170000"/>
              </a:lnSpc>
            </a:pPr>
            <a:r>
              <a:rPr lang="en-GB" dirty="0"/>
              <a:t>Rules to be followed</a:t>
            </a:r>
            <a:endParaRPr lang="en-IN" dirty="0"/>
          </a:p>
          <a:p>
            <a:pPr algn="just">
              <a:lnSpc>
                <a:spcPct val="170000"/>
              </a:lnSpc>
            </a:pPr>
            <a:r>
              <a:rPr lang="en-GB" dirty="0"/>
              <a:t>Equipment to be used</a:t>
            </a:r>
            <a:endParaRPr lang="en-IN" dirty="0"/>
          </a:p>
          <a:p>
            <a:pPr algn="just">
              <a:lnSpc>
                <a:spcPct val="170000"/>
              </a:lnSpc>
            </a:pPr>
            <a:r>
              <a:rPr lang="en-GB" dirty="0"/>
              <a:t>Reporting Activities</a:t>
            </a:r>
            <a:endParaRPr lang="en-IN" dirty="0"/>
          </a:p>
          <a:p>
            <a:pPr algn="just">
              <a:lnSpc>
                <a:spcPct val="170000"/>
              </a:lnSpc>
            </a:pPr>
            <a:r>
              <a:rPr lang="en-GB" dirty="0"/>
              <a:t>Conclusion</a:t>
            </a:r>
            <a:endParaRPr lang="en-IN" dirty="0"/>
          </a:p>
          <a:p>
            <a:pPr algn="just">
              <a:lnSpc>
                <a:spcPct val="170000"/>
              </a:lnSpc>
            </a:pPr>
            <a:r>
              <a:rPr lang="en-GB" dirty="0"/>
              <a:t>References</a:t>
            </a:r>
            <a:endParaRPr lang="en-IN" dirty="0"/>
          </a:p>
        </p:txBody>
      </p:sp>
    </p:spTree>
    <p:extLst>
      <p:ext uri="{BB962C8B-B14F-4D97-AF65-F5344CB8AC3E}">
        <p14:creationId xmlns:p14="http://schemas.microsoft.com/office/powerpoint/2010/main" val="761628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Introduction</a:t>
            </a:r>
            <a:endParaRPr lang="en-IN" sz="3600" b="1" dirty="0"/>
          </a:p>
        </p:txBody>
      </p:sp>
      <p:sp>
        <p:nvSpPr>
          <p:cNvPr id="3" name="Content Placeholder 2"/>
          <p:cNvSpPr>
            <a:spLocks noGrp="1"/>
          </p:cNvSpPr>
          <p:nvPr>
            <p:ph idx="1"/>
          </p:nvPr>
        </p:nvSpPr>
        <p:spPr/>
        <p:txBody>
          <a:bodyPr>
            <a:normAutofit/>
          </a:bodyPr>
          <a:lstStyle/>
          <a:p>
            <a:pPr algn="just">
              <a:lnSpc>
                <a:spcPct val="170000"/>
              </a:lnSpc>
            </a:pPr>
            <a:r>
              <a:rPr lang="en-GB" sz="2000" dirty="0"/>
              <a:t>Operating hotel facilities helps to ensure that investment is effectively used as per the laws as expected (Huang et al., 2023).</a:t>
            </a:r>
            <a:endParaRPr lang="en-IN" sz="2000" dirty="0"/>
          </a:p>
          <a:p>
            <a:pPr algn="just">
              <a:lnSpc>
                <a:spcPct val="170000"/>
              </a:lnSpc>
            </a:pPr>
            <a:r>
              <a:rPr lang="en-GB" sz="2000" dirty="0"/>
              <a:t>The hotel guide is based on Premier Inn which is one of the famous hotels all over the UK. </a:t>
            </a:r>
            <a:endParaRPr lang="en-IN" sz="2000" dirty="0"/>
          </a:p>
          <a:p>
            <a:pPr algn="just">
              <a:lnSpc>
                <a:spcPct val="170000"/>
              </a:lnSpc>
            </a:pPr>
            <a:r>
              <a:rPr lang="en-GB" sz="2000" dirty="0"/>
              <a:t>This was founded in 1987 with its headquarter in Dunstable, England (Premier Inn, 2024).</a:t>
            </a:r>
            <a:endParaRPr lang="en-IN" sz="2000" dirty="0"/>
          </a:p>
        </p:txBody>
      </p:sp>
    </p:spTree>
    <p:extLst>
      <p:ext uri="{BB962C8B-B14F-4D97-AF65-F5344CB8AC3E}">
        <p14:creationId xmlns:p14="http://schemas.microsoft.com/office/powerpoint/2010/main" val="3548477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936104"/>
          </a:xfrm>
        </p:spPr>
        <p:txBody>
          <a:bodyPr>
            <a:normAutofit fontScale="90000"/>
          </a:bodyPr>
          <a:lstStyle/>
          <a:p>
            <a:r>
              <a:rPr lang="en-US" sz="3600" b="1" dirty="0"/>
              <a:t>Roles and responsibilities of Housekeeping Department in Premier Inn</a:t>
            </a:r>
            <a:endParaRPr lang="en-IN" sz="3600" b="1" dirty="0"/>
          </a:p>
        </p:txBody>
      </p:sp>
      <p:sp>
        <p:nvSpPr>
          <p:cNvPr id="3" name="Content Placeholder 2"/>
          <p:cNvSpPr>
            <a:spLocks noGrp="1"/>
          </p:cNvSpPr>
          <p:nvPr>
            <p:ph idx="1"/>
          </p:nvPr>
        </p:nvSpPr>
        <p:spPr/>
        <p:txBody>
          <a:bodyPr>
            <a:normAutofit/>
          </a:bodyPr>
          <a:lstStyle/>
          <a:p>
            <a:pPr algn="just">
              <a:lnSpc>
                <a:spcPct val="170000"/>
              </a:lnSpc>
            </a:pPr>
            <a:r>
              <a:rPr lang="en-GB" sz="2000" dirty="0"/>
              <a:t>Notifying managers related to necessary repairs to maintain safety.</a:t>
            </a:r>
            <a:endParaRPr lang="en-IN" sz="2000" dirty="0"/>
          </a:p>
          <a:p>
            <a:pPr algn="just">
              <a:lnSpc>
                <a:spcPct val="170000"/>
              </a:lnSpc>
            </a:pPr>
            <a:r>
              <a:rPr lang="en-GB" sz="2000" dirty="0"/>
              <a:t>Assisting the guests to their rooms and notifying relevant information required.</a:t>
            </a:r>
            <a:endParaRPr lang="en-IN" sz="2000" dirty="0"/>
          </a:p>
          <a:p>
            <a:pPr algn="just">
              <a:lnSpc>
                <a:spcPct val="170000"/>
              </a:lnSpc>
            </a:pPr>
            <a:r>
              <a:rPr lang="en-GB" sz="2000" dirty="0"/>
              <a:t>Vacuuming, Mopping, Cleaning and maintain consistency in the practices as expected (</a:t>
            </a:r>
            <a:r>
              <a:rPr lang="en-GB" sz="2000" dirty="0" err="1"/>
              <a:t>Zamirai</a:t>
            </a:r>
            <a:r>
              <a:rPr lang="en-GB" sz="2000" dirty="0"/>
              <a:t> et al., 2020).</a:t>
            </a:r>
            <a:endParaRPr lang="en-IN" sz="2000" dirty="0"/>
          </a:p>
          <a:p>
            <a:pPr algn="just">
              <a:lnSpc>
                <a:spcPct val="170000"/>
              </a:lnSpc>
            </a:pPr>
            <a:r>
              <a:rPr lang="en-GB" sz="2000" dirty="0"/>
              <a:t>Cleaning the rooms by collecting trash and disinfecting the furniture and different materials.</a:t>
            </a:r>
            <a:endParaRPr lang="en-IN" sz="2000" dirty="0"/>
          </a:p>
        </p:txBody>
      </p:sp>
    </p:spTree>
    <p:extLst>
      <p:ext uri="{BB962C8B-B14F-4D97-AF65-F5344CB8AC3E}">
        <p14:creationId xmlns:p14="http://schemas.microsoft.com/office/powerpoint/2010/main" val="1853285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IN" sz="3600" b="1" dirty="0"/>
              <a:t>Skills Required</a:t>
            </a:r>
          </a:p>
        </p:txBody>
      </p:sp>
      <p:sp>
        <p:nvSpPr>
          <p:cNvPr id="3" name="Content Placeholder 2"/>
          <p:cNvSpPr>
            <a:spLocks noGrp="1"/>
          </p:cNvSpPr>
          <p:nvPr>
            <p:ph idx="1"/>
          </p:nvPr>
        </p:nvSpPr>
        <p:spPr/>
        <p:txBody>
          <a:bodyPr>
            <a:noAutofit/>
          </a:bodyPr>
          <a:lstStyle/>
          <a:p>
            <a:pPr algn="just">
              <a:lnSpc>
                <a:spcPct val="180000"/>
              </a:lnSpc>
            </a:pPr>
            <a:r>
              <a:rPr lang="en-GB" sz="2000" dirty="0"/>
              <a:t>The staff members should be honest to the manager such that relevant information can be provided (Johnston, Clark and </a:t>
            </a:r>
            <a:r>
              <a:rPr lang="en-GB" sz="2000" dirty="0" err="1"/>
              <a:t>Shulver</a:t>
            </a:r>
            <a:r>
              <a:rPr lang="en-GB" sz="2000" dirty="0"/>
              <a:t>, 2012).</a:t>
            </a:r>
            <a:endParaRPr lang="en-IN" sz="2000" dirty="0"/>
          </a:p>
          <a:p>
            <a:pPr algn="just">
              <a:lnSpc>
                <a:spcPct val="180000"/>
              </a:lnSpc>
            </a:pPr>
            <a:r>
              <a:rPr lang="en-GB" sz="2000" dirty="0"/>
              <a:t>Customer service skills to understand the customer’s requirement and fulfilling the same while maintaining flexibility in working environment.</a:t>
            </a:r>
            <a:endParaRPr lang="en-IN" sz="2000" dirty="0"/>
          </a:p>
          <a:p>
            <a:pPr algn="just">
              <a:lnSpc>
                <a:spcPct val="180000"/>
              </a:lnSpc>
            </a:pPr>
            <a:r>
              <a:rPr lang="en-GB" sz="2000" dirty="0"/>
              <a:t>Housekeeping staff has to be responsible and hard-working to ensure that reliability is maintained.</a:t>
            </a:r>
            <a:endParaRPr lang="en-IN" sz="2000" dirty="0"/>
          </a:p>
        </p:txBody>
      </p:sp>
    </p:spTree>
    <p:extLst>
      <p:ext uri="{BB962C8B-B14F-4D97-AF65-F5344CB8AC3E}">
        <p14:creationId xmlns:p14="http://schemas.microsoft.com/office/powerpoint/2010/main" val="1853285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052736"/>
          </a:xfrm>
        </p:spPr>
        <p:txBody>
          <a:bodyPr>
            <a:normAutofit fontScale="90000"/>
          </a:bodyPr>
          <a:lstStyle/>
          <a:p>
            <a:r>
              <a:rPr lang="en-US" sz="3600" b="1" dirty="0"/>
              <a:t>Activities conducted during Housekeeping Duties</a:t>
            </a:r>
            <a:endParaRPr lang="en-IN" sz="3600" b="1" dirty="0"/>
          </a:p>
        </p:txBody>
      </p:sp>
      <p:sp>
        <p:nvSpPr>
          <p:cNvPr id="3" name="Content Placeholder 2"/>
          <p:cNvSpPr>
            <a:spLocks noGrp="1"/>
          </p:cNvSpPr>
          <p:nvPr>
            <p:ph idx="1"/>
          </p:nvPr>
        </p:nvSpPr>
        <p:spPr>
          <a:xfrm>
            <a:off x="0" y="1124744"/>
            <a:ext cx="4427984" cy="5616624"/>
          </a:xfrm>
        </p:spPr>
        <p:txBody>
          <a:bodyPr>
            <a:normAutofit fontScale="92500" lnSpcReduction="10000"/>
          </a:bodyPr>
          <a:lstStyle/>
          <a:p>
            <a:pPr algn="just">
              <a:lnSpc>
                <a:spcPct val="170000"/>
              </a:lnSpc>
            </a:pPr>
            <a:r>
              <a:rPr lang="en-GB" sz="2000" dirty="0"/>
              <a:t>Hotel Room Cleaning will be conducted by the staff members with the process of making beds (</a:t>
            </a:r>
            <a:r>
              <a:rPr lang="en-GB" sz="2000" dirty="0" err="1"/>
              <a:t>Numonjonov</a:t>
            </a:r>
            <a:r>
              <a:rPr lang="en-GB" sz="2000" dirty="0"/>
              <a:t>, 2020).</a:t>
            </a:r>
            <a:endParaRPr lang="en-IN" sz="2000" dirty="0"/>
          </a:p>
          <a:p>
            <a:pPr algn="just">
              <a:lnSpc>
                <a:spcPct val="170000"/>
              </a:lnSpc>
            </a:pPr>
            <a:r>
              <a:rPr lang="en-GB" sz="2000" dirty="0"/>
              <a:t>Waste disposal, laundry, mopping, and dusting are also considered as housekeeping activities with which guest experience is improved.</a:t>
            </a:r>
            <a:endParaRPr lang="en-IN" sz="2000" dirty="0"/>
          </a:p>
          <a:p>
            <a:pPr algn="just">
              <a:lnSpc>
                <a:spcPct val="170000"/>
              </a:lnSpc>
            </a:pPr>
            <a:r>
              <a:rPr lang="en-GB" sz="2000" dirty="0"/>
              <a:t>Responding to guest and restocking amenities should also be considered to develop practices.</a:t>
            </a:r>
            <a:endParaRPr lang="en-IN" sz="2000" dirty="0"/>
          </a:p>
        </p:txBody>
      </p:sp>
      <p:pic>
        <p:nvPicPr>
          <p:cNvPr id="1026" name="Picture 2" descr="A to Z Laundering Procedures in Hotel Housekeeping - The Ultimate Gui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2060848"/>
            <a:ext cx="2562225" cy="2781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3285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778098"/>
          </a:xfrm>
        </p:spPr>
        <p:txBody>
          <a:bodyPr>
            <a:normAutofit/>
          </a:bodyPr>
          <a:lstStyle/>
          <a:p>
            <a:r>
              <a:rPr lang="en-IN" sz="3600" b="1" dirty="0"/>
              <a:t>Precautions to be taken</a:t>
            </a:r>
          </a:p>
        </p:txBody>
      </p:sp>
      <p:sp>
        <p:nvSpPr>
          <p:cNvPr id="3" name="Content Placeholder 2"/>
          <p:cNvSpPr>
            <a:spLocks noGrp="1"/>
          </p:cNvSpPr>
          <p:nvPr>
            <p:ph idx="1"/>
          </p:nvPr>
        </p:nvSpPr>
        <p:spPr>
          <a:xfrm>
            <a:off x="0" y="836712"/>
            <a:ext cx="4932040" cy="6021288"/>
          </a:xfrm>
        </p:spPr>
        <p:txBody>
          <a:bodyPr>
            <a:normAutofit/>
          </a:bodyPr>
          <a:lstStyle/>
          <a:p>
            <a:pPr algn="just">
              <a:lnSpc>
                <a:spcPct val="160000"/>
              </a:lnSpc>
            </a:pPr>
            <a:r>
              <a:rPr lang="en-GB" sz="2000" dirty="0"/>
              <a:t>Protective equipment should be used such that health can be maintained from any negative impact (Jones, 2010).</a:t>
            </a:r>
            <a:endParaRPr lang="en-IN" sz="2000" dirty="0"/>
          </a:p>
          <a:p>
            <a:pPr algn="just">
              <a:lnSpc>
                <a:spcPct val="160000"/>
              </a:lnSpc>
            </a:pPr>
            <a:r>
              <a:rPr lang="en-GB" sz="2000" dirty="0"/>
              <a:t>Rules should be followed such that the members are capable of making relevant change as anticipated.</a:t>
            </a:r>
            <a:endParaRPr lang="en-IN" sz="2000" dirty="0"/>
          </a:p>
          <a:p>
            <a:pPr algn="just">
              <a:lnSpc>
                <a:spcPct val="160000"/>
              </a:lnSpc>
            </a:pPr>
            <a:r>
              <a:rPr lang="en-GB" sz="2000" dirty="0"/>
              <a:t>Vacuum and electronic devices should be carefully used such that any accidents can be eliminated.</a:t>
            </a:r>
            <a:endParaRPr lang="en-IN" sz="2000" dirty="0"/>
          </a:p>
        </p:txBody>
      </p:sp>
      <p:pic>
        <p:nvPicPr>
          <p:cNvPr id="2050" name="Picture 2" descr="You are safe here - The Manila Hotel"/>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6096" y="2132856"/>
            <a:ext cx="2960909" cy="2232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3285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778098"/>
          </a:xfrm>
        </p:spPr>
        <p:txBody>
          <a:bodyPr>
            <a:normAutofit/>
          </a:bodyPr>
          <a:lstStyle/>
          <a:p>
            <a:r>
              <a:rPr lang="en-IN" sz="3600" b="1" dirty="0"/>
              <a:t>Rules to be followed</a:t>
            </a:r>
          </a:p>
        </p:txBody>
      </p:sp>
      <p:sp>
        <p:nvSpPr>
          <p:cNvPr id="3" name="Content Placeholder 2"/>
          <p:cNvSpPr>
            <a:spLocks noGrp="1"/>
          </p:cNvSpPr>
          <p:nvPr>
            <p:ph idx="1"/>
          </p:nvPr>
        </p:nvSpPr>
        <p:spPr>
          <a:xfrm>
            <a:off x="0" y="836712"/>
            <a:ext cx="4427984" cy="5904656"/>
          </a:xfrm>
        </p:spPr>
        <p:txBody>
          <a:bodyPr>
            <a:normAutofit lnSpcReduction="10000"/>
          </a:bodyPr>
          <a:lstStyle/>
          <a:p>
            <a:pPr algn="just">
              <a:lnSpc>
                <a:spcPct val="170000"/>
              </a:lnSpc>
            </a:pPr>
            <a:r>
              <a:rPr lang="en-GB" sz="2000" dirty="0"/>
              <a:t>Cleanliness is one of the most important rules which have to be followed by every employee to improve the practices (Ferdinand, and </a:t>
            </a:r>
            <a:r>
              <a:rPr lang="en-GB" sz="2000" dirty="0" err="1"/>
              <a:t>Kitchin</a:t>
            </a:r>
            <a:r>
              <a:rPr lang="en-GB" sz="2000" dirty="0"/>
              <a:t>, 2017).</a:t>
            </a:r>
            <a:endParaRPr lang="en-IN" sz="2000" dirty="0"/>
          </a:p>
          <a:p>
            <a:pPr algn="just">
              <a:lnSpc>
                <a:spcPct val="170000"/>
              </a:lnSpc>
            </a:pPr>
            <a:r>
              <a:rPr lang="en-GB" sz="2000" dirty="0"/>
              <a:t>Standardisation should be maintained for every room service to maintain standard services.</a:t>
            </a:r>
            <a:endParaRPr lang="en-IN" sz="2000" dirty="0"/>
          </a:p>
          <a:p>
            <a:pPr algn="just">
              <a:lnSpc>
                <a:spcPct val="170000"/>
              </a:lnSpc>
            </a:pPr>
            <a:r>
              <a:rPr lang="en-GB" sz="2000" dirty="0"/>
              <a:t>Every room equipment’s should be organised such that customer’s interest can be generated.</a:t>
            </a:r>
            <a:endParaRPr lang="en-IN" sz="2000" dirty="0"/>
          </a:p>
        </p:txBody>
      </p:sp>
      <p:pic>
        <p:nvPicPr>
          <p:cNvPr id="3074" name="Picture 2" descr="Efficient Hotel Cleaning to Keep Your Guests Saf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2276872"/>
            <a:ext cx="3879016" cy="235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3285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778098"/>
          </a:xfrm>
        </p:spPr>
        <p:txBody>
          <a:bodyPr>
            <a:normAutofit/>
          </a:bodyPr>
          <a:lstStyle/>
          <a:p>
            <a:r>
              <a:rPr lang="en-IN" sz="3600" b="1" dirty="0"/>
              <a:t>Equipment to be used</a:t>
            </a:r>
          </a:p>
        </p:txBody>
      </p:sp>
      <p:sp>
        <p:nvSpPr>
          <p:cNvPr id="3" name="Content Placeholder 2"/>
          <p:cNvSpPr>
            <a:spLocks noGrp="1"/>
          </p:cNvSpPr>
          <p:nvPr>
            <p:ph idx="1"/>
          </p:nvPr>
        </p:nvSpPr>
        <p:spPr>
          <a:xfrm>
            <a:off x="107504" y="764704"/>
            <a:ext cx="4680520" cy="6093296"/>
          </a:xfrm>
        </p:spPr>
        <p:txBody>
          <a:bodyPr>
            <a:noAutofit/>
          </a:bodyPr>
          <a:lstStyle/>
          <a:p>
            <a:pPr algn="just">
              <a:lnSpc>
                <a:spcPct val="160000"/>
              </a:lnSpc>
            </a:pPr>
            <a:r>
              <a:rPr lang="en-GB" sz="2000"/>
              <a:t>Vacuum </a:t>
            </a:r>
            <a:r>
              <a:rPr lang="en-GB" sz="2000" dirty="0"/>
              <a:t>cleaner should be used by the employees such that the small dust particles can be easily identified.</a:t>
            </a:r>
            <a:endParaRPr lang="en-IN" sz="2000" dirty="0"/>
          </a:p>
          <a:p>
            <a:pPr algn="just">
              <a:lnSpc>
                <a:spcPct val="160000"/>
              </a:lnSpc>
            </a:pPr>
            <a:r>
              <a:rPr lang="en-GB" sz="2000" dirty="0"/>
              <a:t>Trolleys should be maintained such that every needed resources can be made available (Fallon and Rutherford, 2010).</a:t>
            </a:r>
            <a:endParaRPr lang="en-IN" sz="2000" dirty="0"/>
          </a:p>
          <a:p>
            <a:pPr algn="just">
              <a:lnSpc>
                <a:spcPct val="160000"/>
              </a:lnSpc>
            </a:pPr>
            <a:r>
              <a:rPr lang="en-GB" sz="2000" dirty="0"/>
              <a:t>Polishing Machine should also be used to maintain cleanliness as expected.</a:t>
            </a:r>
            <a:endParaRPr lang="en-IN" sz="2000" dirty="0"/>
          </a:p>
        </p:txBody>
      </p:sp>
      <p:pic>
        <p:nvPicPr>
          <p:cNvPr id="4100" name="Picture 4" descr="Manufacturer of Ultrasonic Cleaner &amp; Medical Ultrasonic Cleaners by Sidilu  Renewable Energy, Bengalur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2230" y="2132856"/>
            <a:ext cx="3052971" cy="2088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3285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IN" sz="3600" b="1" dirty="0"/>
              <a:t>Reporting Activities</a:t>
            </a:r>
          </a:p>
        </p:txBody>
      </p:sp>
      <p:sp>
        <p:nvSpPr>
          <p:cNvPr id="3" name="Content Placeholder 2"/>
          <p:cNvSpPr>
            <a:spLocks noGrp="1"/>
          </p:cNvSpPr>
          <p:nvPr>
            <p:ph idx="1"/>
          </p:nvPr>
        </p:nvSpPr>
        <p:spPr>
          <a:xfrm>
            <a:off x="0" y="1340768"/>
            <a:ext cx="4427984" cy="5256584"/>
          </a:xfrm>
        </p:spPr>
        <p:txBody>
          <a:bodyPr>
            <a:normAutofit/>
          </a:bodyPr>
          <a:lstStyle/>
          <a:p>
            <a:pPr algn="just">
              <a:lnSpc>
                <a:spcPct val="160000"/>
              </a:lnSpc>
            </a:pPr>
            <a:r>
              <a:rPr lang="en-GB" sz="2400" dirty="0"/>
              <a:t>The housekeeping employees have to report to managers and stay connected with reception.</a:t>
            </a:r>
            <a:endParaRPr lang="en-IN" sz="2400" dirty="0"/>
          </a:p>
          <a:p>
            <a:pPr algn="just">
              <a:lnSpc>
                <a:spcPct val="160000"/>
              </a:lnSpc>
            </a:pPr>
            <a:r>
              <a:rPr lang="en-GB" sz="2400" dirty="0"/>
              <a:t>For this wireless device will be provided to improve the service efficiency (</a:t>
            </a:r>
            <a:r>
              <a:rPr lang="en-GB" sz="2400" dirty="0" err="1"/>
              <a:t>Casado</a:t>
            </a:r>
            <a:r>
              <a:rPr lang="en-GB" sz="2400" dirty="0"/>
              <a:t>, 2012).</a:t>
            </a:r>
            <a:endParaRPr lang="en-IN" sz="2400" dirty="0"/>
          </a:p>
        </p:txBody>
      </p:sp>
      <p:pic>
        <p:nvPicPr>
          <p:cNvPr id="5122" name="Picture 2" descr="Hotel Management - What It Is &amp; How to Start a Career | BU SHA | School of  Hospitality Administrat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2276872"/>
            <a:ext cx="3941168" cy="2299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3285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IN" sz="3600" b="1" dirty="0"/>
              <a:t>Conclusion</a:t>
            </a:r>
          </a:p>
        </p:txBody>
      </p:sp>
      <p:sp>
        <p:nvSpPr>
          <p:cNvPr id="3" name="Content Placeholder 2"/>
          <p:cNvSpPr>
            <a:spLocks noGrp="1"/>
          </p:cNvSpPr>
          <p:nvPr>
            <p:ph idx="1"/>
          </p:nvPr>
        </p:nvSpPr>
        <p:spPr/>
        <p:txBody>
          <a:bodyPr>
            <a:normAutofit/>
          </a:bodyPr>
          <a:lstStyle/>
          <a:p>
            <a:pPr algn="just">
              <a:lnSpc>
                <a:spcPct val="150000"/>
              </a:lnSpc>
            </a:pPr>
            <a:r>
              <a:rPr lang="en-GB" sz="2800" dirty="0"/>
              <a:t>It is concluded that the training activities ensures that skills are developed to support the necessary operations.</a:t>
            </a:r>
            <a:endParaRPr lang="en-IN" sz="2800" dirty="0"/>
          </a:p>
          <a:p>
            <a:pPr algn="just">
              <a:lnSpc>
                <a:spcPct val="150000"/>
              </a:lnSpc>
            </a:pPr>
            <a:r>
              <a:rPr lang="en-GB" sz="2800" dirty="0"/>
              <a:t>The housekeeping department ensures that they can easily cater to their needs while maintaining the relevant operations.</a:t>
            </a:r>
            <a:endParaRPr lang="en-IN" sz="2800" dirty="0"/>
          </a:p>
        </p:txBody>
      </p:sp>
    </p:spTree>
    <p:extLst>
      <p:ext uri="{BB962C8B-B14F-4D97-AF65-F5344CB8AC3E}">
        <p14:creationId xmlns:p14="http://schemas.microsoft.com/office/powerpoint/2010/main" val="1853285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868958"/>
          </a:xfrm>
        </p:spPr>
        <p:txBody>
          <a:bodyPr>
            <a:normAutofit/>
          </a:bodyPr>
          <a:lstStyle/>
          <a:p>
            <a:r>
              <a:rPr lang="en-US" sz="3600" b="1" dirty="0"/>
              <a:t>References</a:t>
            </a:r>
            <a:endParaRPr lang="en-IN" sz="3600" b="1" dirty="0"/>
          </a:p>
        </p:txBody>
      </p:sp>
      <p:sp>
        <p:nvSpPr>
          <p:cNvPr id="3" name="Content Placeholder 2"/>
          <p:cNvSpPr>
            <a:spLocks noGrp="1"/>
          </p:cNvSpPr>
          <p:nvPr>
            <p:ph idx="1"/>
          </p:nvPr>
        </p:nvSpPr>
        <p:spPr>
          <a:xfrm>
            <a:off x="107504" y="1196752"/>
            <a:ext cx="8928992" cy="5661248"/>
          </a:xfrm>
        </p:spPr>
        <p:txBody>
          <a:bodyPr>
            <a:noAutofit/>
          </a:bodyPr>
          <a:lstStyle/>
          <a:p>
            <a:pPr algn="just" fontAlgn="base">
              <a:lnSpc>
                <a:spcPct val="150000"/>
              </a:lnSpc>
            </a:pPr>
            <a:r>
              <a:rPr lang="en-IN" sz="1400" dirty="0" err="1"/>
              <a:t>Casado</a:t>
            </a:r>
            <a:r>
              <a:rPr lang="en-IN" sz="1400" dirty="0"/>
              <a:t>, M. (2012) Housekeeping Management. London: Wiley.</a:t>
            </a:r>
          </a:p>
          <a:p>
            <a:pPr algn="just" fontAlgn="base">
              <a:lnSpc>
                <a:spcPct val="150000"/>
              </a:lnSpc>
            </a:pPr>
            <a:r>
              <a:rPr lang="en-IN" sz="1400" dirty="0"/>
              <a:t>Fallon, M. and Rutherford, D. (2010) Hotel Management and Operations. London: Pearson.</a:t>
            </a:r>
          </a:p>
          <a:p>
            <a:pPr algn="just" fontAlgn="base">
              <a:lnSpc>
                <a:spcPct val="150000"/>
              </a:lnSpc>
            </a:pPr>
            <a:r>
              <a:rPr lang="en-IN" sz="1400" dirty="0"/>
              <a:t>Ferdinand, N. and </a:t>
            </a:r>
            <a:r>
              <a:rPr lang="en-IN" sz="1400" dirty="0" err="1"/>
              <a:t>Kitchin</a:t>
            </a:r>
            <a:r>
              <a:rPr lang="en-IN" sz="1400" dirty="0"/>
              <a:t>, P. (2017) Events Management - An International Approach. 2nd ed. London: SAGE Publications Ltd.</a:t>
            </a:r>
          </a:p>
          <a:p>
            <a:pPr algn="just">
              <a:lnSpc>
                <a:spcPct val="150000"/>
              </a:lnSpc>
            </a:pPr>
            <a:r>
              <a:rPr lang="en-GB" sz="1400" dirty="0"/>
              <a:t>Huang, L., Qin, J., Zhou, Y., Zhu, F., Liu, L. and Shao, L., (2023). Normalization techniques in training </a:t>
            </a:r>
            <a:r>
              <a:rPr lang="en-GB" sz="1400" dirty="0" err="1"/>
              <a:t>dnns</a:t>
            </a:r>
            <a:r>
              <a:rPr lang="en-GB" sz="1400" dirty="0"/>
              <a:t>: Methodology, analysis and application. </a:t>
            </a:r>
            <a:r>
              <a:rPr lang="en-IN" sz="1400" i="1" dirty="0"/>
              <a:t>IEEE Transactions on Pattern Analysis and Machine Intelligence</a:t>
            </a:r>
            <a:r>
              <a:rPr lang="en-IN" sz="1400" dirty="0"/>
              <a:t>.</a:t>
            </a:r>
          </a:p>
          <a:p>
            <a:pPr algn="just" fontAlgn="base">
              <a:lnSpc>
                <a:spcPct val="150000"/>
              </a:lnSpc>
            </a:pPr>
            <a:r>
              <a:rPr lang="en-IN" sz="1400" dirty="0"/>
              <a:t>Johnston, R., Clark, G. and </a:t>
            </a:r>
            <a:r>
              <a:rPr lang="en-IN" sz="1400" dirty="0" err="1"/>
              <a:t>Shulver</a:t>
            </a:r>
            <a:r>
              <a:rPr lang="en-IN" sz="1400" dirty="0"/>
              <a:t>, M. (2012) Service Operations Management. London: Pearson.</a:t>
            </a:r>
          </a:p>
          <a:p>
            <a:pPr algn="just" fontAlgn="base">
              <a:lnSpc>
                <a:spcPct val="150000"/>
              </a:lnSpc>
            </a:pPr>
            <a:r>
              <a:rPr lang="en-IN" sz="1400" dirty="0"/>
              <a:t>Jones, T. (2010) Professional Management Housekeeping Operations. London: Wiley.</a:t>
            </a:r>
          </a:p>
          <a:p>
            <a:pPr algn="just">
              <a:lnSpc>
                <a:spcPct val="150000"/>
              </a:lnSpc>
            </a:pPr>
            <a:r>
              <a:rPr lang="en-GB" sz="1400" dirty="0" err="1"/>
              <a:t>Numonjonov</a:t>
            </a:r>
            <a:r>
              <a:rPr lang="en-GB" sz="1400" dirty="0"/>
              <a:t>, S.U., (2020). Innovative methods of professional training. </a:t>
            </a:r>
            <a:r>
              <a:rPr lang="en-IN" sz="1400" i="1" dirty="0"/>
              <a:t>ISJ Theoretical &amp; Applied Science</a:t>
            </a:r>
            <a:r>
              <a:rPr lang="en-IN" sz="1400" dirty="0"/>
              <a:t>, </a:t>
            </a:r>
            <a:r>
              <a:rPr lang="en-IN" sz="1400" i="1" dirty="0"/>
              <a:t>1</a:t>
            </a:r>
            <a:r>
              <a:rPr lang="en-IN" sz="1400" dirty="0"/>
              <a:t>(81), pp.747-750.</a:t>
            </a:r>
          </a:p>
          <a:p>
            <a:pPr algn="just">
              <a:lnSpc>
                <a:spcPct val="150000"/>
              </a:lnSpc>
            </a:pPr>
            <a:r>
              <a:rPr lang="en-GB" sz="1400" dirty="0"/>
              <a:t>Premier Inn, (2024). </a:t>
            </a:r>
            <a:r>
              <a:rPr lang="en-GB" sz="1400" i="1" dirty="0"/>
              <a:t>About us </a:t>
            </a:r>
            <a:r>
              <a:rPr lang="en-GB" sz="1400" dirty="0"/>
              <a:t>[Online] Available Through &lt;https://www.premierinn.com/gb/en/why.html&gt; [Accessed on 30 January 2024]</a:t>
            </a:r>
            <a:endParaRPr lang="en-IN" sz="1400" dirty="0"/>
          </a:p>
          <a:p>
            <a:pPr algn="just">
              <a:lnSpc>
                <a:spcPct val="150000"/>
              </a:lnSpc>
            </a:pPr>
            <a:r>
              <a:rPr lang="en-GB" sz="1400" dirty="0" err="1"/>
              <a:t>Zamirai</a:t>
            </a:r>
            <a:r>
              <a:rPr lang="en-GB" sz="1400" dirty="0"/>
              <a:t>, P., Zhang, J., </a:t>
            </a:r>
            <a:r>
              <a:rPr lang="en-GB" sz="1400" dirty="0" err="1"/>
              <a:t>Aberger</a:t>
            </a:r>
            <a:r>
              <a:rPr lang="en-GB" sz="1400" dirty="0"/>
              <a:t>, C.R. and De Sa, C., (2020). Revisiting bfloat16 training. </a:t>
            </a:r>
            <a:r>
              <a:rPr lang="en-IN" sz="1400" i="1" dirty="0" err="1"/>
              <a:t>arXiv</a:t>
            </a:r>
            <a:r>
              <a:rPr lang="en-IN" sz="1400" i="1" dirty="0"/>
              <a:t> preprint arXiv:2010.06192</a:t>
            </a:r>
            <a:r>
              <a:rPr lang="en-IN" sz="1400" dirty="0"/>
              <a:t>.</a:t>
            </a:r>
          </a:p>
        </p:txBody>
      </p:sp>
    </p:spTree>
    <p:extLst>
      <p:ext uri="{BB962C8B-B14F-4D97-AF65-F5344CB8AC3E}">
        <p14:creationId xmlns:p14="http://schemas.microsoft.com/office/powerpoint/2010/main" val="3607870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53184" y="2708920"/>
            <a:ext cx="4437882" cy="1107996"/>
          </a:xfrm>
          <a:prstGeom prst="rect">
            <a:avLst/>
          </a:prstGeom>
          <a:noFill/>
        </p:spPr>
        <p:txBody>
          <a:bodyPr wrap="none" lIns="91440" tIns="45720" rIns="91440" bIns="45720">
            <a:spAutoFit/>
          </a:bodyPr>
          <a:lstStyle/>
          <a:p>
            <a:pPr algn="ctr"/>
            <a:r>
              <a:rPr lang="en-US" sz="6600" b="1" cap="none" spc="0"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glow rad="101600">
                    <a:schemeClr val="accent1">
                      <a:satMod val="175000"/>
                      <a:alpha val="40000"/>
                    </a:schemeClr>
                  </a:glow>
                  <a:outerShdw blurRad="41275" dist="12700" dir="12000000" algn="tl" rotWithShape="0">
                    <a:srgbClr val="000000">
                      <a:alpha val="40000"/>
                    </a:srgbClr>
                  </a:outerShdw>
                </a:effectLst>
              </a:rPr>
              <a:t>Thank You</a:t>
            </a:r>
          </a:p>
        </p:txBody>
      </p:sp>
    </p:spTree>
    <p:extLst>
      <p:ext uri="{BB962C8B-B14F-4D97-AF65-F5344CB8AC3E}">
        <p14:creationId xmlns:p14="http://schemas.microsoft.com/office/powerpoint/2010/main" val="2384546496"/>
      </p:ext>
    </p:extLst>
  </p:cSld>
  <p:clrMapOvr>
    <a:masterClrMapping/>
  </p:clrMapOvr>
</p:sld>
</file>

<file path=ppt/theme/theme1.xml><?xml version="1.0" encoding="utf-8"?>
<a:theme xmlns:a="http://schemas.openxmlformats.org/drawingml/2006/main" name="Theme8">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TotalTime>
  <Words>1348</Words>
  <Application>Microsoft Office PowerPoint</Application>
  <PresentationFormat>On-screen Show (4:3)</PresentationFormat>
  <Paragraphs>78</Paragraphs>
  <Slides>13</Slides>
  <Notes>10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13</vt:i4>
      </vt:variant>
    </vt:vector>
  </HeadingPairs>
  <TitlesOfParts>
    <vt:vector size="15" baseType="lpstr">
      <vt:lpstr>Arial</vt:lpstr>
      <vt:lpstr>Theme8</vt:lpstr>
      <vt:lpstr>Operating Hotel Facilities</vt:lpstr>
      <vt:lpstr>Table of Contents</vt:lpstr>
      <vt:lpstr>Introduction</vt:lpstr>
      <vt:lpstr>Roles and responsibilities of Housekeeping Department in Premier Inn</vt:lpstr>
      <vt:lpstr>Skills Required</vt:lpstr>
      <vt:lpstr>Activities conducted during Housekeeping Duties</vt:lpstr>
      <vt:lpstr>Precautions to be taken</vt:lpstr>
      <vt:lpstr>Rules to be followed</vt:lpstr>
      <vt:lpstr>Equipment to be used</vt:lpstr>
      <vt:lpstr>Reporting Activities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Alma Vida</cp:lastModifiedBy>
  <cp:revision>5</cp:revision>
  <dcterms:created xsi:type="dcterms:W3CDTF">2024-01-30T10:17:04Z</dcterms:created>
  <dcterms:modified xsi:type="dcterms:W3CDTF">2024-02-20T21:29:23Z</dcterms:modified>
</cp:coreProperties>
</file>