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2"/>
  </p:notesMasterIdLst>
  <p:sldIdLst>
    <p:sldId id="256" r:id="rId2"/>
    <p:sldId id="308" r:id="rId3"/>
    <p:sldId id="310" r:id="rId4"/>
    <p:sldId id="315" r:id="rId5"/>
    <p:sldId id="316" r:id="rId6"/>
    <p:sldId id="309" r:id="rId7"/>
    <p:sldId id="313" r:id="rId8"/>
    <p:sldId id="312" r:id="rId9"/>
    <p:sldId id="314" r:id="rId10"/>
    <p:sldId id="31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 snapToGrid="0" snapToObjects="1">
      <p:cViewPr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E829D-C773-4899-A9FC-8C956F49FC11}" type="datetimeFigureOut">
              <a:rPr lang="en-GB" smtClean="0"/>
              <a:t>31/03/2019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96FF1-5AFB-42EC-BB4A-0E2C73D0A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23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969807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75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192197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485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72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694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492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1995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4871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468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74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3/31/2019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9254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pi.manchester.ac.uk/media/services/supi/Academic-Poster-Guidance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 smtClean="0">
                <a:solidFill>
                  <a:schemeClr val="tx1"/>
                </a:solidFill>
              </a:rPr>
              <a:t>Supporting Human Flourishing 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tx1"/>
                </a:solidFill>
              </a:rPr>
              <a:t>2</a:t>
            </a:r>
            <a:r>
              <a:rPr lang="en-GB" sz="2800" b="1" baseline="30000" dirty="0" smtClean="0">
                <a:solidFill>
                  <a:schemeClr val="tx1"/>
                </a:solidFill>
              </a:rPr>
              <a:t>ND</a:t>
            </a:r>
            <a:r>
              <a:rPr lang="en-GB" sz="2800" b="1" dirty="0" smtClean="0">
                <a:solidFill>
                  <a:schemeClr val="tx1"/>
                </a:solidFill>
              </a:rPr>
              <a:t> APRIL 2019 </a:t>
            </a:r>
            <a:endParaRPr lang="en-GB" sz="2800" b="1" dirty="0" smtClean="0">
              <a:solidFill>
                <a:schemeClr val="tx1"/>
              </a:solidFill>
            </a:endParaRPr>
          </a:p>
          <a:p>
            <a:r>
              <a:rPr lang="en-GB" sz="2800" b="1" dirty="0" smtClean="0">
                <a:solidFill>
                  <a:schemeClr val="tx1"/>
                </a:solidFill>
              </a:rPr>
              <a:t>Academic Poster and Critical Essay </a:t>
            </a:r>
            <a:r>
              <a:rPr lang="en-GB" sz="2800" b="1" dirty="0" smtClean="0">
                <a:solidFill>
                  <a:schemeClr val="tx1"/>
                </a:solidFill>
              </a:rPr>
              <a:t>Guidance –PART II</a:t>
            </a:r>
            <a:endParaRPr lang="en-GB" sz="2800" b="1" dirty="0" smtClean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4821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3424844"/>
            <a:ext cx="10565476" cy="2987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sz="2800" dirty="0" smtClean="0"/>
              <a:t>Review Assessment Guidance</a:t>
            </a:r>
          </a:p>
          <a:p>
            <a:r>
              <a:rPr lang="en-GB" sz="2800" dirty="0" smtClean="0"/>
              <a:t>Researching/organising your poster – support and guidance</a:t>
            </a:r>
          </a:p>
          <a:p>
            <a:r>
              <a:rPr lang="en-GB" sz="2800" b="1" dirty="0" smtClean="0">
                <a:solidFill>
                  <a:srgbClr val="C00000"/>
                </a:solidFill>
              </a:rPr>
              <a:t>Critical </a:t>
            </a:r>
            <a:r>
              <a:rPr lang="en-GB" sz="2800" b="1" dirty="0" smtClean="0">
                <a:solidFill>
                  <a:srgbClr val="C00000"/>
                </a:solidFill>
              </a:rPr>
              <a:t>Essay – What needs to be included? </a:t>
            </a:r>
          </a:p>
          <a:p>
            <a:r>
              <a:rPr lang="en-GB" sz="2800" dirty="0" smtClean="0"/>
              <a:t>Module Review – Questionnaire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6241" y="171795"/>
            <a:ext cx="7642166" cy="295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53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Academic Poster accompanied by a critical </a:t>
            </a:r>
            <a:r>
              <a:rPr lang="en-GB" b="1" dirty="0" smtClean="0"/>
              <a:t>essay 1,500 -1,800. </a:t>
            </a:r>
            <a:r>
              <a:rPr lang="en-GB" b="1" dirty="0"/>
              <a:t>Critically evaluate an international (global) humanitarian organisation that works within the following areas that value human dignity and human rights.  </a:t>
            </a:r>
            <a:endParaRPr lang="en-GB" b="1" dirty="0" smtClean="0"/>
          </a:p>
          <a:p>
            <a:r>
              <a:rPr lang="en-GB" b="1" dirty="0" smtClean="0">
                <a:solidFill>
                  <a:srgbClr val="00B050"/>
                </a:solidFill>
              </a:rPr>
              <a:t>Poverty  </a:t>
            </a:r>
            <a:r>
              <a:rPr lang="en-GB" b="1" dirty="0">
                <a:solidFill>
                  <a:srgbClr val="00B050"/>
                </a:solidFill>
              </a:rPr>
              <a:t>- Hunger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(</a:t>
            </a:r>
            <a:r>
              <a:rPr lang="en-GB" b="1" dirty="0">
                <a:solidFill>
                  <a:srgbClr val="00B050"/>
                </a:solidFill>
              </a:rPr>
              <a:t>Global) Education – Global Education Projects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Health </a:t>
            </a:r>
            <a:r>
              <a:rPr lang="en-GB" b="1" dirty="0">
                <a:solidFill>
                  <a:srgbClr val="00B050"/>
                </a:solidFill>
              </a:rPr>
              <a:t>Disaster response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 smtClean="0">
                <a:solidFill>
                  <a:srgbClr val="00B050"/>
                </a:solidFill>
              </a:rPr>
              <a:t>Immigration/Refugee </a:t>
            </a:r>
            <a:endParaRPr lang="en-GB" b="1" dirty="0">
              <a:solidFill>
                <a:srgbClr val="00B05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400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 - What has been covered</a:t>
            </a:r>
          </a:p>
          <a:p>
            <a:r>
              <a:rPr lang="en-GB" dirty="0" smtClean="0"/>
              <a:t>What questions do you have?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7020" y="2286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029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Humanitarianism – Humanitarian Gesture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10327178" cy="35814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HG </a:t>
            </a:r>
            <a:r>
              <a:rPr lang="en-GB" b="1" i="1" dirty="0" smtClean="0"/>
              <a:t>‘the </a:t>
            </a:r>
            <a:r>
              <a:rPr lang="en-GB" b="1" i="1" dirty="0"/>
              <a:t>will to alleviate the suffering of others </a:t>
            </a:r>
            <a:r>
              <a:rPr lang="en-GB" dirty="0"/>
              <a:t>– is centuries old and genuinely global, the development of the international humanitarian system as we know it today can be located both geographically and </a:t>
            </a:r>
            <a:r>
              <a:rPr lang="en-GB" dirty="0" smtClean="0"/>
              <a:t>temporally’  </a:t>
            </a:r>
          </a:p>
          <a:p>
            <a:r>
              <a:rPr lang="en-GB" dirty="0" smtClean="0"/>
              <a:t>Its </a:t>
            </a:r>
            <a:r>
              <a:rPr lang="en-GB" dirty="0"/>
              <a:t>origins are in the Western and especially European experience of war and natural disaster, yet it is now active across the world in a range of operations: responding to needs in situations of conflict or natural disasters, supporting displaced populations in acute and protracted crises, risk reduction and preparedness, early recovery, livelihoods support, conflict resolution and peace-building. Over time, the efforts of the most prominent international actors – states, nongovernmental organisations (NGOs), international agencies, the Red Cross/Red Crescent Movement – have coalesced into a loosely connected ‘system’, with links on the level of finances, operations, personnel and values (ALNAP, 2012: 15).1  They work in collaboration, complementarity or competition with other providers of humanitarian assistance, such as affected communities themselves, diaspora groups, religious organisations, national actors, militaries and the private </a:t>
            </a:r>
            <a:r>
              <a:rPr lang="en-GB" dirty="0" smtClean="0"/>
              <a:t>sector.</a:t>
            </a:r>
          </a:p>
          <a:p>
            <a:r>
              <a:rPr lang="en-GB" dirty="0"/>
              <a:t>https://www.odi.org/sites/odi.org.uk/files/odi-assets/publications-opinion-files/8439.pdf</a:t>
            </a:r>
          </a:p>
        </p:txBody>
      </p:sp>
    </p:spTree>
    <p:extLst>
      <p:ext uri="{BB962C8B-B14F-4D97-AF65-F5344CB8AC3E}">
        <p14:creationId xmlns:p14="http://schemas.microsoft.com/office/powerpoint/2010/main" val="2969680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to take  ----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179" y="1640378"/>
            <a:ext cx="9601200" cy="4926677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rgbClr val="00B050"/>
                </a:solidFill>
              </a:rPr>
              <a:t>Choose an organisation </a:t>
            </a:r>
            <a:r>
              <a:rPr lang="en-GB" sz="2400" b="1" dirty="0" smtClean="0"/>
              <a:t>– Global Humanitarian Organisation</a:t>
            </a:r>
          </a:p>
          <a:p>
            <a:r>
              <a:rPr lang="en-GB" sz="2400" b="1" dirty="0" smtClean="0"/>
              <a:t>Explore </a:t>
            </a:r>
            <a:r>
              <a:rPr lang="en-GB" sz="2400" b="1" dirty="0" smtClean="0">
                <a:solidFill>
                  <a:srgbClr val="00B050"/>
                </a:solidFill>
              </a:rPr>
              <a:t>one of the themes </a:t>
            </a:r>
            <a:r>
              <a:rPr lang="en-GB" sz="2400" b="1" dirty="0" smtClean="0"/>
              <a:t>that has been presented – cast a critical eye, but be balanced with your research and within your work.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Identify an area of interest, within the theme </a:t>
            </a:r>
            <a:r>
              <a:rPr lang="en-GB" sz="2400" b="1" dirty="0" smtClean="0"/>
              <a:t>– perhaps a specific region, country, campaign, population, or other specific interest that can be examine and evaluated.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Title:</a:t>
            </a:r>
            <a:r>
              <a:rPr lang="en-GB" sz="2400" b="1" dirty="0" smtClean="0"/>
              <a:t>  </a:t>
            </a:r>
            <a:r>
              <a:rPr lang="en-GB" sz="2400" b="1" i="1" dirty="0" smtClean="0"/>
              <a:t>A critical question or statement </a:t>
            </a:r>
            <a:r>
              <a:rPr lang="en-GB" sz="2400" b="1" dirty="0" smtClean="0"/>
              <a:t>– this will help to define your parameters and framework for your poster as well as for the essay.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Design and layout </a:t>
            </a:r>
            <a:r>
              <a:rPr lang="en-GB" sz="2400" b="1" dirty="0" smtClean="0"/>
              <a:t>your information and findings– see the guidance that has been provided. 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Do not forget </a:t>
            </a:r>
            <a:r>
              <a:rPr lang="en-GB" sz="2400" b="1" dirty="0" smtClean="0"/>
              <a:t>to look at MOODLE and each of the sections that were explored – Some great resources to get you started.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662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What information do you need to consider or explore</a:t>
            </a:r>
            <a:r>
              <a:rPr lang="en-GB" dirty="0" smtClean="0"/>
              <a:t>?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34095"/>
            <a:ext cx="9601200" cy="4716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Essay and Academic Poster</a:t>
            </a:r>
            <a:endParaRPr lang="en-GB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b="1" i="1" dirty="0" smtClean="0"/>
              <a:t>This will depend on the organisation but perhaps the following could be considered</a:t>
            </a:r>
          </a:p>
          <a:p>
            <a:r>
              <a:rPr lang="en-GB" b="1" dirty="0" smtClean="0"/>
              <a:t>Understanding of Human Rights, Human Dignity….. Humanitarianism </a:t>
            </a:r>
            <a:endParaRPr lang="en-GB" b="1" dirty="0"/>
          </a:p>
          <a:p>
            <a:r>
              <a:rPr lang="en-GB" b="1" dirty="0" smtClean="0"/>
              <a:t>Mission Statement – Values.</a:t>
            </a:r>
          </a:p>
          <a:p>
            <a:r>
              <a:rPr lang="en-GB" b="1" dirty="0" smtClean="0"/>
              <a:t>Annual Reports</a:t>
            </a:r>
          </a:p>
          <a:p>
            <a:r>
              <a:rPr lang="en-GB" b="1" dirty="0" smtClean="0"/>
              <a:t>Funding Sources – Government, Foundation, UN etc…</a:t>
            </a:r>
          </a:p>
          <a:p>
            <a:r>
              <a:rPr lang="en-GB" b="1" dirty="0"/>
              <a:t>S</a:t>
            </a:r>
            <a:r>
              <a:rPr lang="en-GB" b="1" dirty="0" smtClean="0"/>
              <a:t>ustainable Development Goals (SDG’s) if applicable</a:t>
            </a:r>
          </a:p>
          <a:p>
            <a:r>
              <a:rPr lang="en-GB" b="1" dirty="0" smtClean="0"/>
              <a:t>Governmental/Non- government reports</a:t>
            </a:r>
          </a:p>
          <a:p>
            <a:r>
              <a:rPr lang="en-GB" b="1" dirty="0" smtClean="0"/>
              <a:t>Journal Articles or  other reports that reflect the topic area </a:t>
            </a:r>
            <a:endParaRPr lang="en-GB" b="1" dirty="0"/>
          </a:p>
          <a:p>
            <a:r>
              <a:rPr lang="en-GB" b="1" dirty="0" smtClean="0"/>
              <a:t>What else?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3525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Poster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hlinkClick r:id="rId2"/>
              </a:rPr>
              <a:t>http://</a:t>
            </a:r>
            <a:r>
              <a:rPr lang="en-GB" b="1" dirty="0" smtClean="0">
                <a:hlinkClick r:id="rId2"/>
              </a:rPr>
              <a:t>www.supi.manchester.ac.uk/media/services/supi/Academic-Poster-Guidance.pdf</a:t>
            </a:r>
            <a:endParaRPr lang="en-GB" b="1" dirty="0" smtClean="0"/>
          </a:p>
          <a:p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340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 Tutorials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35157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REVIEW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2571750"/>
            <a:ext cx="4114800" cy="3009900"/>
          </a:xfrm>
        </p:spPr>
      </p:pic>
    </p:spTree>
    <p:extLst>
      <p:ext uri="{BB962C8B-B14F-4D97-AF65-F5344CB8AC3E}">
        <p14:creationId xmlns:p14="http://schemas.microsoft.com/office/powerpoint/2010/main" val="16412795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2232</TotalTime>
  <Words>532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Franklin Gothic Book</vt:lpstr>
      <vt:lpstr>Crop</vt:lpstr>
      <vt:lpstr>Supporting Human Flourishing </vt:lpstr>
      <vt:lpstr>Aims </vt:lpstr>
      <vt:lpstr>Assessment Overview</vt:lpstr>
      <vt:lpstr>PowerPoint Presentation</vt:lpstr>
      <vt:lpstr>Humanitarianism – Humanitarian Gesture </vt:lpstr>
      <vt:lpstr>Steps to take  ----  </vt:lpstr>
      <vt:lpstr>What information do you need to consider or explore?  </vt:lpstr>
      <vt:lpstr>Poster Guidance</vt:lpstr>
      <vt:lpstr>NEXT SESSION? </vt:lpstr>
      <vt:lpstr>MODULE REVIEW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Ruth Groff</cp:lastModifiedBy>
  <cp:revision>72</cp:revision>
  <dcterms:created xsi:type="dcterms:W3CDTF">2017-02-12T11:19:02Z</dcterms:created>
  <dcterms:modified xsi:type="dcterms:W3CDTF">2019-03-31T15:18:05Z</dcterms:modified>
</cp:coreProperties>
</file>