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84" r:id="rId1"/>
  </p:sldMasterIdLst>
  <p:sldIdLst>
    <p:sldId id="256" r:id="rId2"/>
    <p:sldId id="263" r:id="rId3"/>
    <p:sldId id="290" r:id="rId4"/>
    <p:sldId id="291" r:id="rId5"/>
    <p:sldId id="292" r:id="rId6"/>
    <p:sldId id="264" r:id="rId7"/>
    <p:sldId id="289" r:id="rId8"/>
    <p:sldId id="257" r:id="rId9"/>
    <p:sldId id="267" r:id="rId10"/>
    <p:sldId id="266" r:id="rId11"/>
    <p:sldId id="262" r:id="rId12"/>
    <p:sldId id="260" r:id="rId13"/>
    <p:sldId id="293" r:id="rId14"/>
    <p:sldId id="294" r:id="rId15"/>
    <p:sldId id="295" r:id="rId16"/>
    <p:sldId id="259" r:id="rId17"/>
    <p:sldId id="258" r:id="rId18"/>
    <p:sldId id="273" r:id="rId19"/>
    <p:sldId id="272" r:id="rId20"/>
    <p:sldId id="271" r:id="rId21"/>
    <p:sldId id="268" r:id="rId22"/>
    <p:sldId id="274" r:id="rId23"/>
    <p:sldId id="269" r:id="rId24"/>
    <p:sldId id="270" r:id="rId25"/>
    <p:sldId id="278" r:id="rId26"/>
    <p:sldId id="275" r:id="rId27"/>
    <p:sldId id="281" r:id="rId28"/>
    <p:sldId id="280" r:id="rId29"/>
    <p:sldId id="285" r:id="rId30"/>
    <p:sldId id="284" r:id="rId31"/>
    <p:sldId id="283" r:id="rId32"/>
    <p:sldId id="286" r:id="rId33"/>
    <p:sldId id="287" r:id="rId34"/>
    <p:sldId id="288"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20" d="100"/>
          <a:sy n="120" d="100"/>
        </p:scale>
        <p:origin x="-320" y="-10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printerSettings" Target="printerSettings/printerSettings1.bin"/><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presProps" Target="presProps.xml"/><Relationship Id="rId38" Type="http://schemas.openxmlformats.org/officeDocument/2006/relationships/viewProps" Target="viewProps.xml"/><Relationship Id="rId39" Type="http://schemas.openxmlformats.org/officeDocument/2006/relationships/theme" Target="theme/theme1.xml"/><Relationship Id="rId4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over-TextureForeGround.jpg"/>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ctrTitle"/>
          </p:nvPr>
        </p:nvSpPr>
        <p:spPr>
          <a:xfrm>
            <a:off x="1371600" y="1796303"/>
            <a:ext cx="7086600" cy="1847850"/>
          </a:xfrm>
        </p:spPr>
        <p:txBody>
          <a:bodyPr vert="horz" lIns="91440" tIns="45720" rIns="91440" bIns="45720" rtlCol="0" anchor="b" anchorCtr="0">
            <a:noAutofit/>
            <a:scene3d>
              <a:camera prst="orthographicFront"/>
              <a:lightRig rig="threePt" dir="t">
                <a:rot lat="0" lon="0" rev="10800000"/>
              </a:lightRig>
            </a:scene3d>
            <a:sp3d extrusionH="25400">
              <a:bevelT w="12700" h="12700" prst="relaxedInset"/>
              <a:bevelB w="12700" h="12700" prst="relaxedInset"/>
            </a:sp3d>
          </a:bodyPr>
          <a:lstStyle>
            <a:lvl1pPr algn="ctr" defTabSz="914400" rtl="0" eaLnBrk="1" latinLnBrk="0" hangingPunct="1">
              <a:lnSpc>
                <a:spcPct val="100000"/>
              </a:lnSpc>
              <a:spcBef>
                <a:spcPct val="0"/>
              </a:spcBef>
              <a:buNone/>
              <a:defRPr sz="5400" kern="1200">
                <a:solidFill>
                  <a:schemeClr val="tx1">
                    <a:lumMod val="75000"/>
                    <a:lumOff val="25000"/>
                  </a:schemeClr>
                </a:solidFill>
                <a:effectLst>
                  <a:outerShdw blurRad="25400" dist="19050" dir="4200000" algn="ctr" rotWithShape="0">
                    <a:schemeClr val="bg1">
                      <a:alpha val="40000"/>
                    </a:schemeClr>
                  </a:outerShdw>
                </a:effectLst>
                <a:latin typeface="+mj-lt"/>
                <a:ea typeface="+mj-ea"/>
                <a:cs typeface="+mj-cs"/>
              </a:defRPr>
            </a:lvl1pPr>
          </a:lstStyle>
          <a:p>
            <a:r>
              <a:rPr lang="cy-GB" smtClean="0"/>
              <a:t>Click to edit Master title style</a:t>
            </a:r>
            <a:endParaRPr/>
          </a:p>
        </p:txBody>
      </p:sp>
      <p:sp>
        <p:nvSpPr>
          <p:cNvPr id="3" name="Subtitle 2"/>
          <p:cNvSpPr>
            <a:spLocks noGrp="1"/>
          </p:cNvSpPr>
          <p:nvPr>
            <p:ph type="subTitle" idx="1"/>
          </p:nvPr>
        </p:nvSpPr>
        <p:spPr>
          <a:xfrm>
            <a:off x="1371600" y="3666565"/>
            <a:ext cx="7086600" cy="1752600"/>
          </a:xfrm>
        </p:spPr>
        <p:txBody>
          <a:bodyPr vert="horz" lIns="91440" tIns="45720" rIns="91440" bIns="45720" rtlCol="0" anchor="t" anchorCtr="0">
            <a:noAutofit/>
            <a:scene3d>
              <a:camera prst="orthographicFront"/>
              <a:lightRig rig="threePt" dir="t">
                <a:rot lat="0" lon="0" rev="10800000"/>
              </a:lightRig>
            </a:scene3d>
            <a:sp3d extrusionH="25400">
              <a:bevelT w="12700" h="12700" prst="relaxedInset"/>
              <a:bevelB w="12700" h="12700" prst="relaxedInset"/>
            </a:sp3d>
          </a:bodyPr>
          <a:lstStyle>
            <a:lvl1pPr marL="0" indent="0" algn="ctr" defTabSz="914400" rtl="0" eaLnBrk="1" latinLnBrk="0" hangingPunct="1">
              <a:lnSpc>
                <a:spcPct val="100000"/>
              </a:lnSpc>
              <a:spcBef>
                <a:spcPct val="0"/>
              </a:spcBef>
              <a:buNone/>
              <a:defRPr sz="2000" b="0" kern="1200">
                <a:solidFill>
                  <a:schemeClr val="tx1">
                    <a:lumMod val="75000"/>
                    <a:lumOff val="25000"/>
                  </a:schemeClr>
                </a:solidFill>
                <a:effectLst>
                  <a:outerShdw blurRad="25400" dist="19050" dir="4200000" algn="ctr" rotWithShape="0">
                    <a:schemeClr val="bg1">
                      <a:alpha val="40000"/>
                    </a:schemeClr>
                  </a:outerShdw>
                </a:effectLst>
                <a:latin typeface="+mj-lt"/>
                <a:ea typeface="+mj-ea"/>
                <a:cs typeface="+mj-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dirty="0"/>
          </a:p>
        </p:txBody>
      </p:sp>
      <p:sp>
        <p:nvSpPr>
          <p:cNvPr id="4" name="Date Placeholder 3"/>
          <p:cNvSpPr>
            <a:spLocks noGrp="1"/>
          </p:cNvSpPr>
          <p:nvPr>
            <p:ph type="dt" sz="half" idx="10"/>
          </p:nvPr>
        </p:nvSpPr>
        <p:spPr>
          <a:xfrm>
            <a:off x="5988423" y="6221506"/>
            <a:ext cx="2743200" cy="365125"/>
          </a:xfrm>
        </p:spPr>
        <p:txBody>
          <a:bodyPr/>
          <a:lstStyle/>
          <a:p>
            <a:fld id="{E3A857D2-FD80-4BFF-880E-9D69D29DF805}" type="datetimeFigureOut">
              <a:rPr lang="en-GB" smtClean="0"/>
              <a:t>25/01/19</a:t>
            </a:fld>
            <a:endParaRPr lang="en-GB"/>
          </a:p>
        </p:txBody>
      </p:sp>
      <p:sp>
        <p:nvSpPr>
          <p:cNvPr id="5" name="Footer Placeholder 4"/>
          <p:cNvSpPr>
            <a:spLocks noGrp="1"/>
          </p:cNvSpPr>
          <p:nvPr>
            <p:ph type="ftr" sz="quarter" idx="11"/>
          </p:nvPr>
        </p:nvSpPr>
        <p:spPr>
          <a:xfrm>
            <a:off x="1295400" y="6221506"/>
            <a:ext cx="2743200" cy="365125"/>
          </a:xfrm>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E3A857D2-FD80-4BFF-880E-9D69D29DF805}" type="datetimeFigureOut">
              <a:rPr lang="en-GB" smtClean="0"/>
              <a:t>25/01/19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4BE2C-7199-4340-9CB1-681A67A8AD1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a:xfrm>
            <a:off x="1371600" y="1792224"/>
            <a:ext cx="7086600" cy="1847088"/>
          </a:xfrm>
        </p:spPr>
        <p:txBody>
          <a:bodyPr vert="horz" lIns="91440" tIns="45720" rIns="91440" bIns="45720" rtlCol="0" anchor="b" anchorCtr="0">
            <a:noAutofit/>
            <a:scene3d>
              <a:camera prst="orthographicFront"/>
              <a:lightRig rig="threePt" dir="t">
                <a:rot lat="0" lon="0" rev="10800000"/>
              </a:lightRig>
            </a:scene3d>
            <a:sp3d extrusionH="25400">
              <a:bevelT w="12700" h="12700" prst="relaxedInset"/>
              <a:bevelB w="12700" h="12700" prst="relaxedInset"/>
            </a:sp3d>
          </a:bodyPr>
          <a:lstStyle>
            <a:lvl1pPr algn="ctr" defTabSz="914400" rtl="0" eaLnBrk="1" latinLnBrk="0" hangingPunct="1">
              <a:lnSpc>
                <a:spcPct val="100000"/>
              </a:lnSpc>
              <a:spcBef>
                <a:spcPct val="0"/>
              </a:spcBef>
              <a:buNone/>
              <a:defRPr sz="5400" b="1" kern="1200">
                <a:solidFill>
                  <a:schemeClr val="tx1">
                    <a:lumMod val="75000"/>
                    <a:lumOff val="25000"/>
                  </a:schemeClr>
                </a:solidFill>
                <a:effectLst>
                  <a:outerShdw blurRad="25400" dist="19050" dir="4200000" algn="ctr" rotWithShape="0">
                    <a:schemeClr val="bg1">
                      <a:alpha val="40000"/>
                    </a:schemeClr>
                  </a:outerShdw>
                </a:effectLst>
                <a:latin typeface="+mj-lt"/>
                <a:ea typeface="+mj-ea"/>
                <a:cs typeface="+mj-cs"/>
              </a:defRPr>
            </a:lvl1pPr>
          </a:lstStyle>
          <a:p>
            <a:r>
              <a:rPr lang="cy-GB" smtClean="0"/>
              <a:t>Click to edit Master title style</a:t>
            </a:r>
            <a:endParaRPr/>
          </a:p>
        </p:txBody>
      </p:sp>
      <p:sp>
        <p:nvSpPr>
          <p:cNvPr id="3" name="Text Placeholder 2"/>
          <p:cNvSpPr>
            <a:spLocks noGrp="1"/>
          </p:cNvSpPr>
          <p:nvPr>
            <p:ph type="body" idx="1"/>
          </p:nvPr>
        </p:nvSpPr>
        <p:spPr>
          <a:xfrm>
            <a:off x="1371600" y="3666744"/>
            <a:ext cx="7086600" cy="1755648"/>
          </a:xfrm>
        </p:spPr>
        <p:txBody>
          <a:bodyPr vert="horz" lIns="91440" tIns="45720" rIns="91440" bIns="45720" rtlCol="0" anchor="t" anchorCtr="0">
            <a:noAutofit/>
            <a:scene3d>
              <a:camera prst="orthographicFront"/>
              <a:lightRig rig="threePt" dir="t">
                <a:rot lat="0" lon="0" rev="10800000"/>
              </a:lightRig>
            </a:scene3d>
            <a:sp3d extrusionH="25400">
              <a:bevelT w="12700" h="12700" prst="relaxedInset"/>
              <a:bevelB w="12700" h="12700" prst="relaxedInset"/>
            </a:sp3d>
          </a:bodyPr>
          <a:lstStyle>
            <a:lvl1pPr marL="0" indent="0" algn="ctr" defTabSz="914400" rtl="0" eaLnBrk="1" latinLnBrk="0" hangingPunct="1">
              <a:lnSpc>
                <a:spcPct val="100000"/>
              </a:lnSpc>
              <a:spcBef>
                <a:spcPct val="0"/>
              </a:spcBef>
              <a:buFont typeface="Wingdings" pitchFamily="2" charset="2"/>
              <a:buNone/>
              <a:defRPr sz="2000" b="0" kern="1200">
                <a:solidFill>
                  <a:schemeClr val="tx1">
                    <a:lumMod val="75000"/>
                    <a:lumOff val="25000"/>
                  </a:schemeClr>
                </a:solidFill>
                <a:effectLst>
                  <a:outerShdw blurRad="25400" dist="19050" dir="4200000" algn="ctr" rotWithShape="0">
                    <a:schemeClr val="bg1">
                      <a:alpha val="40000"/>
                    </a:schemeClr>
                  </a:outerShdw>
                </a:effectLst>
                <a:latin typeface="+mj-lt"/>
                <a:ea typeface="+mj-ea"/>
                <a:cs typeface="+mj-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E3A857D2-FD80-4BFF-880E-9D69D29DF805}" type="datetimeFigureOut">
              <a:rPr lang="en-GB" smtClean="0"/>
              <a:t>25/01/19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4BE2C-7199-4340-9CB1-681A67A8AD1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Interior-Overlay.png"/>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a:xfrm>
            <a:off x="1089024" y="274637"/>
            <a:ext cx="7272339" cy="1339009"/>
          </a:xfrm>
        </p:spPr>
        <p:txBody>
          <a:bodyPr/>
          <a:lstStyle/>
          <a:p>
            <a:r>
              <a:rPr lang="cy-GB" smtClean="0"/>
              <a:t>Click to edit Master title style</a:t>
            </a:r>
            <a:endParaRPr/>
          </a:p>
        </p:txBody>
      </p:sp>
      <p:sp>
        <p:nvSpPr>
          <p:cNvPr id="3" name="Content Placeholder 2"/>
          <p:cNvSpPr>
            <a:spLocks noGrp="1"/>
          </p:cNvSpPr>
          <p:nvPr>
            <p:ph sz="half" idx="1"/>
          </p:nvPr>
        </p:nvSpPr>
        <p:spPr>
          <a:xfrm>
            <a:off x="1089023" y="1816100"/>
            <a:ext cx="3429000" cy="4310063"/>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Content Placeholder 3"/>
          <p:cNvSpPr>
            <a:spLocks noGrp="1"/>
          </p:cNvSpPr>
          <p:nvPr>
            <p:ph sz="half" idx="2"/>
          </p:nvPr>
        </p:nvSpPr>
        <p:spPr>
          <a:xfrm>
            <a:off x="4932363" y="1816100"/>
            <a:ext cx="3429000" cy="4310063"/>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Date Placeholder 4"/>
          <p:cNvSpPr>
            <a:spLocks noGrp="1"/>
          </p:cNvSpPr>
          <p:nvPr>
            <p:ph type="dt" sz="half" idx="10"/>
          </p:nvPr>
        </p:nvSpPr>
        <p:spPr/>
        <p:txBody>
          <a:bodyPr/>
          <a:lstStyle/>
          <a:p>
            <a:fld id="{E3A857D2-FD80-4BFF-880E-9D69D29DF805}" type="datetimeFigureOut">
              <a:rPr lang="en-GB" smtClean="0"/>
              <a:t>25/01/19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74BE2C-7199-4340-9CB1-681A67A8AD1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Interior-Overlay.png"/>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a:xfrm>
            <a:off x="1089024" y="274637"/>
            <a:ext cx="7272339" cy="1339009"/>
          </a:xfrm>
        </p:spPr>
        <p:txBody>
          <a:bodyPr/>
          <a:lstStyle>
            <a:lvl1pPr>
              <a:defRPr/>
            </a:lvl1pPr>
          </a:lstStyle>
          <a:p>
            <a:r>
              <a:rPr lang="cy-GB" smtClean="0"/>
              <a:t>Click to edit Master title style</a:t>
            </a:r>
            <a:endParaRPr/>
          </a:p>
        </p:txBody>
      </p:sp>
      <p:sp>
        <p:nvSpPr>
          <p:cNvPr id="3" name="Text Placeholder 2"/>
          <p:cNvSpPr>
            <a:spLocks noGrp="1"/>
          </p:cNvSpPr>
          <p:nvPr>
            <p:ph type="body" idx="1"/>
          </p:nvPr>
        </p:nvSpPr>
        <p:spPr>
          <a:xfrm>
            <a:off x="1089024" y="1688679"/>
            <a:ext cx="3429000" cy="827088"/>
          </a:xfrm>
        </p:spPr>
        <p:txBody>
          <a:bodyPr anchor="ctr" anchorCtr="0">
            <a:noAutofit/>
          </a:bodyPr>
          <a:lstStyle>
            <a:lvl1pPr marL="0" indent="0" algn="ctr">
              <a:spcBef>
                <a:spcPts val="0"/>
              </a:spcBef>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1089024" y="2590800"/>
            <a:ext cx="3429000" cy="3535362"/>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Text Placeholder 4"/>
          <p:cNvSpPr>
            <a:spLocks noGrp="1"/>
          </p:cNvSpPr>
          <p:nvPr>
            <p:ph type="body" sz="quarter" idx="3"/>
          </p:nvPr>
        </p:nvSpPr>
        <p:spPr>
          <a:xfrm>
            <a:off x="4932363" y="1688679"/>
            <a:ext cx="3429000" cy="827088"/>
          </a:xfrm>
        </p:spPr>
        <p:txBody>
          <a:bodyPr anchor="ctr" anchorCtr="0">
            <a:noAutofit/>
          </a:bodyPr>
          <a:lstStyle>
            <a:lvl1pPr marL="0" indent="0" algn="ctr">
              <a:spcBef>
                <a:spcPts val="0"/>
              </a:spcBef>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932363" y="2590800"/>
            <a:ext cx="3429000" cy="3535362"/>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7" name="Date Placeholder 6"/>
          <p:cNvSpPr>
            <a:spLocks noGrp="1"/>
          </p:cNvSpPr>
          <p:nvPr>
            <p:ph type="dt" sz="half" idx="10"/>
          </p:nvPr>
        </p:nvSpPr>
        <p:spPr/>
        <p:txBody>
          <a:bodyPr/>
          <a:lstStyle/>
          <a:p>
            <a:fld id="{E3A857D2-FD80-4BFF-880E-9D69D29DF805}" type="datetimeFigureOut">
              <a:rPr lang="en-GB" smtClean="0"/>
              <a:t>25/01/19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74BE2C-7199-4340-9CB1-681A67A8AD1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Interior-Overlay.png"/>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cy-GB" smtClean="0"/>
              <a:t>Click to edit Master title style</a:t>
            </a:r>
            <a:endParaRPr/>
          </a:p>
        </p:txBody>
      </p:sp>
      <p:sp>
        <p:nvSpPr>
          <p:cNvPr id="3" name="Date Placeholder 2"/>
          <p:cNvSpPr>
            <a:spLocks noGrp="1"/>
          </p:cNvSpPr>
          <p:nvPr>
            <p:ph type="dt" sz="half" idx="10"/>
          </p:nvPr>
        </p:nvSpPr>
        <p:spPr/>
        <p:txBody>
          <a:bodyPr/>
          <a:lstStyle/>
          <a:p>
            <a:fld id="{E3A857D2-FD80-4BFF-880E-9D69D29DF805}" type="datetimeFigureOut">
              <a:rPr lang="en-GB" smtClean="0"/>
              <a:t>25/01/19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74BE2C-7199-4340-9CB1-681A67A8AD1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Interior-Overlay.png"/>
          <p:cNvPicPr>
            <a:picLocks noChangeAspect="1"/>
          </p:cNvPicPr>
          <p:nvPr/>
        </p:nvPicPr>
        <p:blipFill>
          <a:blip r:embed="rId2"/>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E3A857D2-FD80-4BFF-880E-9D69D29DF805}" type="datetimeFigureOut">
              <a:rPr lang="en-GB" smtClean="0"/>
              <a:t>25/01/19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74BE2C-7199-4340-9CB1-681A67A8AD1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Interior-Overlay.png"/>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a:xfrm>
            <a:off x="1084729" y="381000"/>
            <a:ext cx="3429000" cy="1649506"/>
          </a:xfrm>
        </p:spPr>
        <p:txBody>
          <a:bodyPr anchor="b"/>
          <a:lstStyle>
            <a:lvl1pPr algn="ctr">
              <a:lnSpc>
                <a:spcPct val="100000"/>
              </a:lnSpc>
              <a:defRPr sz="3600" b="1"/>
            </a:lvl1pPr>
          </a:lstStyle>
          <a:p>
            <a:r>
              <a:rPr lang="cy-GB" smtClean="0"/>
              <a:t>Click to edit Master title style</a:t>
            </a:r>
            <a:endParaRPr/>
          </a:p>
        </p:txBody>
      </p:sp>
      <p:sp>
        <p:nvSpPr>
          <p:cNvPr id="3" name="Content Placeholder 2"/>
          <p:cNvSpPr>
            <a:spLocks noGrp="1"/>
          </p:cNvSpPr>
          <p:nvPr>
            <p:ph idx="1"/>
          </p:nvPr>
        </p:nvSpPr>
        <p:spPr>
          <a:xfrm>
            <a:off x="4930588" y="381000"/>
            <a:ext cx="3429000" cy="5745163"/>
          </a:xfrm>
        </p:spPr>
        <p:txBody>
          <a:bodyPr>
            <a:normAutofit/>
          </a:bodyPr>
          <a:lstStyle>
            <a:lvl1pPr>
              <a:defRPr sz="2400"/>
            </a:lvl1pPr>
            <a:lvl2pPr>
              <a:defRPr sz="22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Text Placeholder 3"/>
          <p:cNvSpPr>
            <a:spLocks noGrp="1"/>
          </p:cNvSpPr>
          <p:nvPr>
            <p:ph type="body" sz="half" idx="2"/>
          </p:nvPr>
        </p:nvSpPr>
        <p:spPr>
          <a:xfrm>
            <a:off x="1084729" y="2057401"/>
            <a:ext cx="3429000" cy="36576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E3A857D2-FD80-4BFF-880E-9D69D29DF805}" type="datetimeFigureOut">
              <a:rPr lang="en-GB" smtClean="0"/>
              <a:t>25/01/19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74BE2C-7199-4340-9CB1-681A67A8AD1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Interior-Overlay.png"/>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a:xfrm>
            <a:off x="4932363" y="739588"/>
            <a:ext cx="3429000" cy="1290380"/>
          </a:xfrm>
        </p:spPr>
        <p:txBody>
          <a:bodyPr vert="horz" lIns="91440" tIns="45720" rIns="91440" bIns="45720" rtlCol="0" anchor="b">
            <a:noAutofit/>
          </a:bodyPr>
          <a:lstStyle>
            <a:lvl1pPr algn="ctr" defTabSz="914400" rtl="0" eaLnBrk="1" latinLnBrk="0" hangingPunct="1">
              <a:lnSpc>
                <a:spcPct val="100000"/>
              </a:lnSpc>
              <a:spcBef>
                <a:spcPct val="0"/>
              </a:spcBef>
              <a:buNone/>
              <a:defRPr sz="3600" b="1" kern="1200">
                <a:solidFill>
                  <a:schemeClr val="tx1">
                    <a:lumMod val="75000"/>
                    <a:lumOff val="25000"/>
                  </a:schemeClr>
                </a:solidFill>
                <a:latin typeface="+mj-lt"/>
                <a:ea typeface="+mj-ea"/>
                <a:cs typeface="+mj-cs"/>
              </a:defRPr>
            </a:lvl1pPr>
          </a:lstStyle>
          <a:p>
            <a:r>
              <a:rPr lang="cy-GB" smtClean="0"/>
              <a:t>Click to edit Master title style</a:t>
            </a:r>
            <a:endParaRPr dirty="0"/>
          </a:p>
        </p:txBody>
      </p:sp>
      <p:sp>
        <p:nvSpPr>
          <p:cNvPr id="3" name="Picture Placeholder 2"/>
          <p:cNvSpPr>
            <a:spLocks noGrp="1"/>
          </p:cNvSpPr>
          <p:nvPr>
            <p:ph type="pic" idx="1"/>
          </p:nvPr>
        </p:nvSpPr>
        <p:spPr>
          <a:xfrm>
            <a:off x="1088136" y="779929"/>
            <a:ext cx="3429000" cy="4935071"/>
          </a:xfrm>
          <a:ln w="76200" cmpd="dbl">
            <a:solidFill>
              <a:schemeClr val="tx1"/>
            </a:solidFill>
            <a:miter lim="800000"/>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smtClean="0"/>
              <a:t>Drag picture to placeholder or click icon to add</a:t>
            </a:r>
            <a:endParaRPr/>
          </a:p>
        </p:txBody>
      </p:sp>
      <p:sp>
        <p:nvSpPr>
          <p:cNvPr id="4" name="Text Placeholder 3"/>
          <p:cNvSpPr>
            <a:spLocks noGrp="1"/>
          </p:cNvSpPr>
          <p:nvPr>
            <p:ph type="body" sz="half" idx="2"/>
          </p:nvPr>
        </p:nvSpPr>
        <p:spPr>
          <a:xfrm>
            <a:off x="4932363" y="2057400"/>
            <a:ext cx="3429000" cy="3657600"/>
          </a:xfrm>
        </p:spPr>
        <p:txBody>
          <a:bodyPr vert="horz" lIns="91440" tIns="45720" rIns="91440" bIns="45720" rtlCol="0">
            <a:normAutofit/>
          </a:bodyPr>
          <a:lstStyle>
            <a:lvl1pPr marL="0" indent="0" algn="ctr">
              <a:spcBef>
                <a:spcPts val="600"/>
              </a:spcBef>
              <a:buNone/>
              <a:defRPr sz="1800" kern="1200">
                <a:solidFill>
                  <a:schemeClr val="tx1">
                    <a:lumMod val="75000"/>
                    <a:lumOff val="2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2000"/>
              </a:spcBef>
              <a:buFont typeface="Wingdings" pitchFamily="2" charset="2"/>
              <a:buNone/>
            </a:pPr>
            <a:r>
              <a:rPr lang="cy-GB" smtClean="0"/>
              <a:t>Click to edit Master text styles</a:t>
            </a:r>
          </a:p>
        </p:txBody>
      </p:sp>
      <p:sp>
        <p:nvSpPr>
          <p:cNvPr id="5" name="Date Placeholder 4"/>
          <p:cNvSpPr>
            <a:spLocks noGrp="1"/>
          </p:cNvSpPr>
          <p:nvPr>
            <p:ph type="dt" sz="half" idx="10"/>
          </p:nvPr>
        </p:nvSpPr>
        <p:spPr/>
        <p:txBody>
          <a:bodyPr/>
          <a:lstStyle/>
          <a:p>
            <a:fld id="{E3A857D2-FD80-4BFF-880E-9D69D29DF805}" type="datetimeFigureOut">
              <a:rPr lang="en-GB" smtClean="0"/>
              <a:t>25/01/19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74BE2C-7199-4340-9CB1-681A67A8AD1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8" name="Picture 7" descr="Interior-Overlay.png"/>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a:xfrm>
            <a:off x="1089025" y="3765177"/>
            <a:ext cx="7272338" cy="1098176"/>
          </a:xfrm>
        </p:spPr>
        <p:txBody>
          <a:bodyPr vert="horz" lIns="91440" tIns="45720" rIns="91440" bIns="45720" rtlCol="0" anchor="b">
            <a:noAutofit/>
          </a:bodyPr>
          <a:lstStyle>
            <a:lvl1pPr algn="ctr" defTabSz="914400" rtl="0" eaLnBrk="1" latinLnBrk="0" hangingPunct="1">
              <a:lnSpc>
                <a:spcPct val="100000"/>
              </a:lnSpc>
              <a:spcBef>
                <a:spcPct val="0"/>
              </a:spcBef>
              <a:buNone/>
              <a:defRPr sz="3600" b="1" kern="1200">
                <a:solidFill>
                  <a:schemeClr val="tx1">
                    <a:lumMod val="75000"/>
                    <a:lumOff val="25000"/>
                  </a:schemeClr>
                </a:solidFill>
                <a:latin typeface="+mj-lt"/>
                <a:ea typeface="+mj-ea"/>
                <a:cs typeface="+mj-cs"/>
              </a:defRPr>
            </a:lvl1pPr>
          </a:lstStyle>
          <a:p>
            <a:r>
              <a:rPr lang="cy-GB" smtClean="0"/>
              <a:t>Click to edit Master title style</a:t>
            </a:r>
            <a:endParaRPr/>
          </a:p>
        </p:txBody>
      </p:sp>
      <p:sp>
        <p:nvSpPr>
          <p:cNvPr id="3" name="Picture Placeholder 2"/>
          <p:cNvSpPr>
            <a:spLocks noGrp="1"/>
          </p:cNvSpPr>
          <p:nvPr>
            <p:ph type="pic" idx="1"/>
          </p:nvPr>
        </p:nvSpPr>
        <p:spPr>
          <a:xfrm>
            <a:off x="2578013" y="777240"/>
            <a:ext cx="4294363" cy="2866913"/>
          </a:xfrm>
          <a:ln w="76200" cmpd="dbl">
            <a:solidFill>
              <a:schemeClr val="tx1"/>
            </a:solidFill>
            <a:miter lim="800000"/>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smtClean="0"/>
              <a:t>Drag picture to placeholder or click icon to add</a:t>
            </a:r>
            <a:endParaRPr/>
          </a:p>
        </p:txBody>
      </p:sp>
      <p:sp>
        <p:nvSpPr>
          <p:cNvPr id="4" name="Text Placeholder 3"/>
          <p:cNvSpPr>
            <a:spLocks noGrp="1"/>
          </p:cNvSpPr>
          <p:nvPr>
            <p:ph type="body" sz="half" idx="2"/>
          </p:nvPr>
        </p:nvSpPr>
        <p:spPr>
          <a:xfrm>
            <a:off x="1089025" y="4867836"/>
            <a:ext cx="7272338" cy="1264022"/>
          </a:xfrm>
        </p:spPr>
        <p:txBody>
          <a:bodyPr vert="horz" lIns="91440" tIns="45720" rIns="91440" bIns="45720" rtlCol="0">
            <a:normAutofit/>
          </a:bodyPr>
          <a:lstStyle>
            <a:lvl1pPr marL="0" indent="0" algn="ctr">
              <a:spcBef>
                <a:spcPts val="0"/>
              </a:spcBef>
              <a:buNone/>
              <a:defRPr sz="1800" kern="1200">
                <a:solidFill>
                  <a:schemeClr val="tx1">
                    <a:lumMod val="75000"/>
                    <a:lumOff val="2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2000"/>
              </a:spcBef>
              <a:buFont typeface="Wingdings" pitchFamily="2" charset="2"/>
              <a:buNone/>
            </a:pPr>
            <a:r>
              <a:rPr lang="cy-GB" smtClean="0"/>
              <a:t>Click to edit Master text styles</a:t>
            </a:r>
          </a:p>
        </p:txBody>
      </p:sp>
      <p:sp>
        <p:nvSpPr>
          <p:cNvPr id="5" name="Date Placeholder 4"/>
          <p:cNvSpPr>
            <a:spLocks noGrp="1"/>
          </p:cNvSpPr>
          <p:nvPr>
            <p:ph type="dt" sz="half" idx="10"/>
          </p:nvPr>
        </p:nvSpPr>
        <p:spPr/>
        <p:txBody>
          <a:bodyPr/>
          <a:lstStyle/>
          <a:p>
            <a:fld id="{E3A857D2-FD80-4BFF-880E-9D69D29DF805}" type="datetimeFigureOut">
              <a:rPr lang="en-GB" smtClean="0"/>
              <a:t>25/01/19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74BE2C-7199-4340-9CB1-681A67A8AD1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cy-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E3A857D2-FD80-4BFF-880E-9D69D29DF805}" type="datetimeFigureOut">
              <a:rPr lang="en-GB" smtClean="0"/>
              <a:t>25/01/19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4BE2C-7199-4340-9CB1-681A67A8AD16}"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2"/>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7216588" y="609600"/>
            <a:ext cx="1524000" cy="5516563"/>
          </a:xfrm>
        </p:spPr>
        <p:txBody>
          <a:bodyPr vert="eaVert"/>
          <a:lstStyle/>
          <a:p>
            <a:r>
              <a:rPr lang="cy-GB" smtClean="0"/>
              <a:t>Click to edit Master title style</a:t>
            </a:r>
            <a:endParaRPr/>
          </a:p>
        </p:txBody>
      </p:sp>
      <p:sp>
        <p:nvSpPr>
          <p:cNvPr id="3" name="Vertical Text Placeholder 2"/>
          <p:cNvSpPr>
            <a:spLocks noGrp="1"/>
          </p:cNvSpPr>
          <p:nvPr>
            <p:ph type="body" orient="vert" idx="1"/>
          </p:nvPr>
        </p:nvSpPr>
        <p:spPr>
          <a:xfrm>
            <a:off x="1089024" y="609600"/>
            <a:ext cx="5921376" cy="5516563"/>
          </a:xfrm>
        </p:spPr>
        <p:txBody>
          <a:bodyPr vert="eaVert"/>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E3A857D2-FD80-4BFF-880E-9D69D29DF805}" type="datetimeFigureOut">
              <a:rPr lang="en-GB" smtClean="0"/>
              <a:t>25/01/19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74BE2C-7199-4340-9CB1-681A67A8AD1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89024" y="274637"/>
            <a:ext cx="7272339" cy="1339009"/>
          </a:xfrm>
          <a:prstGeom prst="rect">
            <a:avLst/>
          </a:prstGeom>
        </p:spPr>
        <p:txBody>
          <a:bodyPr vert="horz" lIns="91440" tIns="45720" rIns="91440" bIns="45720" rtlCol="0" anchor="ctr">
            <a:noAutofit/>
          </a:bodyPr>
          <a:lstStyle/>
          <a:p>
            <a:r>
              <a:rPr lang="cy-GB" smtClean="0"/>
              <a:t>Click to edit Master title style</a:t>
            </a:r>
            <a:endParaRPr/>
          </a:p>
        </p:txBody>
      </p:sp>
      <p:sp>
        <p:nvSpPr>
          <p:cNvPr id="3" name="Text Placeholder 2"/>
          <p:cNvSpPr>
            <a:spLocks noGrp="1"/>
          </p:cNvSpPr>
          <p:nvPr>
            <p:ph type="body" idx="1"/>
          </p:nvPr>
        </p:nvSpPr>
        <p:spPr>
          <a:xfrm>
            <a:off x="1089024" y="1801906"/>
            <a:ext cx="7272339" cy="4324257"/>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2"/>
          </p:nvPr>
        </p:nvSpPr>
        <p:spPr>
          <a:xfrm>
            <a:off x="6302187" y="6356350"/>
            <a:ext cx="2429435" cy="365125"/>
          </a:xfrm>
          <a:prstGeom prst="rect">
            <a:avLst/>
          </a:prstGeom>
        </p:spPr>
        <p:txBody>
          <a:bodyPr vert="horz" lIns="91440" tIns="45720" rIns="91440" bIns="45720" rtlCol="0" anchor="ctr"/>
          <a:lstStyle>
            <a:lvl1pPr algn="r">
              <a:defRPr sz="1200" b="1">
                <a:solidFill>
                  <a:schemeClr val="tx1">
                    <a:lumMod val="50000"/>
                    <a:lumOff val="50000"/>
                  </a:schemeClr>
                </a:solidFill>
              </a:defRPr>
            </a:lvl1pPr>
          </a:lstStyle>
          <a:p>
            <a:fld id="{E3A857D2-FD80-4BFF-880E-9D69D29DF805}" type="datetimeFigureOut">
              <a:rPr lang="en-GB" smtClean="0"/>
              <a:t>25/01/19</a:t>
            </a:fld>
            <a:endParaRPr lang="en-GB"/>
          </a:p>
        </p:txBody>
      </p:sp>
      <p:sp>
        <p:nvSpPr>
          <p:cNvPr id="5" name="Footer Placeholder 4"/>
          <p:cNvSpPr>
            <a:spLocks noGrp="1"/>
          </p:cNvSpPr>
          <p:nvPr>
            <p:ph type="ftr" sz="quarter" idx="3"/>
          </p:nvPr>
        </p:nvSpPr>
        <p:spPr>
          <a:xfrm>
            <a:off x="685800" y="6356350"/>
            <a:ext cx="2743200" cy="365125"/>
          </a:xfrm>
          <a:prstGeom prst="rect">
            <a:avLst/>
          </a:prstGeom>
        </p:spPr>
        <p:txBody>
          <a:bodyPr vert="horz" lIns="91440" tIns="45720" rIns="91440" bIns="45720" rtlCol="0" anchor="ctr"/>
          <a:lstStyle>
            <a:lvl1pPr algn="l">
              <a:defRPr sz="12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4420393" y="6356350"/>
            <a:ext cx="6096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7574BE2C-7199-4340-9CB1-681A67A8AD1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ctr" defTabSz="914400" rtl="0" eaLnBrk="1" latinLnBrk="0" hangingPunct="1">
        <a:lnSpc>
          <a:spcPts val="5200"/>
        </a:lnSpc>
        <a:spcBef>
          <a:spcPct val="0"/>
        </a:spcBef>
        <a:buNone/>
        <a:defRPr sz="4800" b="1" kern="1200">
          <a:solidFill>
            <a:schemeClr val="tx1">
              <a:lumMod val="75000"/>
              <a:lumOff val="25000"/>
            </a:schemeClr>
          </a:solidFill>
          <a:latin typeface="+mj-lt"/>
          <a:ea typeface="+mj-ea"/>
          <a:cs typeface="+mj-cs"/>
        </a:defRPr>
      </a:lvl1pPr>
    </p:titleStyle>
    <p:bodyStyle>
      <a:lvl1pPr marL="282575" indent="-282575" algn="l" defTabSz="914400" rtl="0" eaLnBrk="1" latinLnBrk="0" hangingPunct="1">
        <a:spcBef>
          <a:spcPts val="2000"/>
        </a:spcBef>
        <a:buFont typeface="Wingdings" pitchFamily="2" charset="2"/>
        <a:buChar char=""/>
        <a:defRPr sz="2400" kern="1200">
          <a:solidFill>
            <a:schemeClr val="tx1">
              <a:lumMod val="75000"/>
              <a:lumOff val="25000"/>
            </a:schemeClr>
          </a:solidFill>
          <a:latin typeface="+mn-lt"/>
          <a:ea typeface="+mn-ea"/>
          <a:cs typeface="+mn-cs"/>
        </a:defRPr>
      </a:lvl1pPr>
      <a:lvl2pPr marL="577850" indent="-295275" algn="l" defTabSz="914400" rtl="0" eaLnBrk="1" latinLnBrk="0" hangingPunct="1">
        <a:spcBef>
          <a:spcPts val="600"/>
        </a:spcBef>
        <a:buFont typeface="Wingdings" pitchFamily="2" charset="2"/>
        <a:buChar char=""/>
        <a:defRPr sz="2200" kern="1200">
          <a:solidFill>
            <a:schemeClr val="tx1">
              <a:lumMod val="75000"/>
              <a:lumOff val="25000"/>
            </a:schemeClr>
          </a:solidFill>
          <a:latin typeface="+mn-lt"/>
          <a:ea typeface="+mn-ea"/>
          <a:cs typeface="+mn-cs"/>
        </a:defRPr>
      </a:lvl2pPr>
      <a:lvl3pPr marL="860425" indent="-282575" algn="l" defTabSz="914400" rtl="0" eaLnBrk="1" latinLnBrk="0" hangingPunct="1">
        <a:spcBef>
          <a:spcPts val="600"/>
        </a:spcBef>
        <a:buFont typeface="Wingdings" pitchFamily="2" charset="2"/>
        <a:buChar char=""/>
        <a:defRPr sz="2000" kern="1200">
          <a:solidFill>
            <a:schemeClr val="tx1">
              <a:lumMod val="75000"/>
              <a:lumOff val="25000"/>
            </a:schemeClr>
          </a:solidFill>
          <a:latin typeface="+mn-lt"/>
          <a:ea typeface="+mn-ea"/>
          <a:cs typeface="+mn-cs"/>
        </a:defRPr>
      </a:lvl3pPr>
      <a:lvl4pPr marL="1143000" indent="-282575" algn="l" defTabSz="914400" rtl="0" eaLnBrk="1" latinLnBrk="0" hangingPunct="1">
        <a:spcBef>
          <a:spcPts val="600"/>
        </a:spcBef>
        <a:buFont typeface="Wingdings" pitchFamily="2" charset="2"/>
        <a:buChar char=""/>
        <a:defRPr sz="1800" kern="1200">
          <a:solidFill>
            <a:schemeClr val="tx1">
              <a:lumMod val="75000"/>
              <a:lumOff val="25000"/>
            </a:schemeClr>
          </a:solidFill>
          <a:latin typeface="+mn-lt"/>
          <a:ea typeface="+mn-ea"/>
          <a:cs typeface="+mn-cs"/>
        </a:defRPr>
      </a:lvl4pPr>
      <a:lvl5pPr marL="1425575" indent="-282575" algn="l" defTabSz="914400" rtl="0" eaLnBrk="1" latinLnBrk="0" hangingPunct="1">
        <a:spcBef>
          <a:spcPts val="600"/>
        </a:spcBef>
        <a:buFont typeface="Wingdings" pitchFamily="2" charset="2"/>
        <a:buChar char=""/>
        <a:defRPr sz="1800" kern="1200">
          <a:solidFill>
            <a:schemeClr val="tx1">
              <a:lumMod val="75000"/>
              <a:lumOff val="25000"/>
            </a:schemeClr>
          </a:solidFill>
          <a:latin typeface="+mn-lt"/>
          <a:ea typeface="+mn-ea"/>
          <a:cs typeface="+mn-cs"/>
        </a:defRPr>
      </a:lvl5pPr>
      <a:lvl6pPr marL="1711325" indent="-288925" algn="l" defTabSz="914400" rtl="0" eaLnBrk="1" latinLnBrk="0" hangingPunct="1">
        <a:spcBef>
          <a:spcPct val="20000"/>
        </a:spcBef>
        <a:buFont typeface="Wingdings" pitchFamily="2" charset="2"/>
        <a:buChar char=""/>
        <a:defRPr lang="en-US" sz="1800" kern="1200" dirty="0" smtClean="0">
          <a:solidFill>
            <a:schemeClr val="tx1">
              <a:lumMod val="75000"/>
              <a:lumOff val="25000"/>
            </a:schemeClr>
          </a:solidFill>
          <a:latin typeface="+mn-lt"/>
          <a:ea typeface="+mn-ea"/>
          <a:cs typeface="+mn-cs"/>
        </a:defRPr>
      </a:lvl6pPr>
      <a:lvl7pPr marL="2000250" indent="-288925" algn="l" defTabSz="914400" rtl="0" eaLnBrk="1" latinLnBrk="0" hangingPunct="1">
        <a:spcBef>
          <a:spcPct val="20000"/>
        </a:spcBef>
        <a:buFont typeface="Wingdings" pitchFamily="2" charset="2"/>
        <a:buChar char=""/>
        <a:defRPr lang="en-US" sz="1800" kern="1200" dirty="0" smtClean="0">
          <a:solidFill>
            <a:schemeClr val="tx1">
              <a:lumMod val="75000"/>
              <a:lumOff val="25000"/>
            </a:schemeClr>
          </a:solidFill>
          <a:latin typeface="+mn-lt"/>
          <a:ea typeface="+mn-ea"/>
          <a:cs typeface="+mn-cs"/>
        </a:defRPr>
      </a:lvl7pPr>
      <a:lvl8pPr marL="2290763" indent="-288925" algn="l" defTabSz="914400" rtl="0" eaLnBrk="1" latinLnBrk="0" hangingPunct="1">
        <a:spcBef>
          <a:spcPct val="20000"/>
        </a:spcBef>
        <a:buFont typeface="Wingdings" pitchFamily="2" charset="2"/>
        <a:buChar char=""/>
        <a:defRPr lang="en-US" sz="1800" kern="1200" dirty="0" smtClean="0">
          <a:solidFill>
            <a:schemeClr val="tx1">
              <a:lumMod val="75000"/>
              <a:lumOff val="25000"/>
            </a:schemeClr>
          </a:solidFill>
          <a:latin typeface="+mn-lt"/>
          <a:ea typeface="+mn-ea"/>
          <a:cs typeface="+mn-cs"/>
        </a:defRPr>
      </a:lvl8pPr>
      <a:lvl9pPr marL="2571750" indent="-288925" algn="l" defTabSz="914400" rtl="0" eaLnBrk="1" latinLnBrk="0" hangingPunct="1">
        <a:spcBef>
          <a:spcPct val="20000"/>
        </a:spcBef>
        <a:buFont typeface="Wingdings" pitchFamily="2" charset="2"/>
        <a:buChar char=""/>
        <a:defRPr lang="en-US" sz="1800" kern="1200" dirty="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asian-nation.org/1965-immigration-act.shtml"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history.com/topics/us-immigration-since-1965"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 Id="rId3" Type="http://schemas.openxmlformats.org/officeDocument/2006/relationships/hyperlink" Target="http://www.theosophical-society.org.uk/html/objectives_fundamentals.htm%23theosophy"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 Id="rId3" Type="http://schemas.openxmlformats.org/officeDocument/2006/relationships/image" Target="../media/image11.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gi.org/"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eckankar.org" TargetMode="External"/><Relationship Id="rId3" Type="http://schemas.openxmlformats.org/officeDocument/2006/relationships/image" Target="../media/image16.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Eastern-derived NRMs</a:t>
            </a:r>
            <a:br>
              <a:rPr lang="en-GB" dirty="0" smtClean="0"/>
            </a:br>
            <a:endParaRPr lang="en-GB" dirty="0"/>
          </a:p>
        </p:txBody>
      </p:sp>
      <p:sp>
        <p:nvSpPr>
          <p:cNvPr id="3" name="Subtitle 2"/>
          <p:cNvSpPr>
            <a:spLocks noGrp="1"/>
          </p:cNvSpPr>
          <p:nvPr>
            <p:ph type="subTitle" idx="1"/>
          </p:nvPr>
        </p:nvSpPr>
        <p:spPr/>
        <p:txBody>
          <a:bodyPr/>
          <a:lstStyle/>
          <a:p>
            <a:r>
              <a:rPr lang="en-GB" dirty="0" smtClean="0"/>
              <a:t>HPRS4010</a:t>
            </a:r>
            <a:endParaRPr lang="en-GB" dirty="0"/>
          </a:p>
        </p:txBody>
      </p:sp>
    </p:spTree>
    <p:extLst>
      <p:ext uri="{BB962C8B-B14F-4D97-AF65-F5344CB8AC3E}">
        <p14:creationId xmlns:p14="http://schemas.microsoft.com/office/powerpoint/2010/main" val="1607111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116633"/>
            <a:ext cx="8784976" cy="6624736"/>
          </a:xfrm>
        </p:spPr>
        <p:txBody>
          <a:bodyPr/>
          <a:lstStyle/>
          <a:p>
            <a:r>
              <a:rPr lang="en-GB" dirty="0"/>
              <a:t>Pre the 1950s NRMs tended not to 'deviate' a great deal from the Judeo-Xian tradition.  Since the 1950s they have tended to incorporate a number of religious traditions outside of the </a:t>
            </a:r>
            <a:r>
              <a:rPr lang="en-GB" dirty="0" smtClean="0"/>
              <a:t>Judeo-Christian tradition:</a:t>
            </a:r>
          </a:p>
          <a:p>
            <a:endParaRPr lang="en-GB" dirty="0" smtClean="0"/>
          </a:p>
          <a:p>
            <a:pPr marL="0" indent="0">
              <a:buNone/>
            </a:pPr>
            <a:r>
              <a:rPr lang="en-GB" dirty="0" smtClean="0"/>
              <a:t>Immigration and Naturalization Act 1965: ‘</a:t>
            </a:r>
            <a:r>
              <a:rPr lang="mr-IN" dirty="0" smtClean="0"/>
              <a:t>…</a:t>
            </a:r>
            <a:r>
              <a:rPr lang="en-US" dirty="0"/>
              <a:t>these new arrivals, particular from Asia, have transformed the demographic, economic, and cultural characteristics of many urban areas, the larger Asian American community, and mainstream American society in general’ </a:t>
            </a:r>
            <a:r>
              <a:rPr lang="en-US" sz="1800" dirty="0" smtClean="0">
                <a:hlinkClick r:id="rId2"/>
              </a:rPr>
              <a:t>http</a:t>
            </a:r>
            <a:r>
              <a:rPr lang="en-US" sz="1800" dirty="0">
                <a:hlinkClick r:id="rId2"/>
              </a:rPr>
              <a:t>://www.asian-nation.org/1965-immigration-</a:t>
            </a:r>
            <a:r>
              <a:rPr lang="en-US" sz="1800" dirty="0" smtClean="0">
                <a:hlinkClick r:id="rId2"/>
              </a:rPr>
              <a:t>act.shtml</a:t>
            </a:r>
            <a:endParaRPr lang="en-GB" sz="1800" dirty="0"/>
          </a:p>
        </p:txBody>
      </p:sp>
    </p:spTree>
    <p:extLst>
      <p:ext uri="{BB962C8B-B14F-4D97-AF65-F5344CB8AC3E}">
        <p14:creationId xmlns:p14="http://schemas.microsoft.com/office/powerpoint/2010/main" val="3554432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89024" y="404664"/>
            <a:ext cx="7272339" cy="5721499"/>
          </a:xfrm>
        </p:spPr>
        <p:txBody>
          <a:bodyPr>
            <a:normAutofit/>
          </a:bodyPr>
          <a:lstStyle/>
          <a:p>
            <a:pPr hangingPunct="0"/>
            <a:r>
              <a:rPr lang="en-GB" dirty="0"/>
              <a:t>“Over the next four decades, the policies put into effect in 1965 would greatly change the demographic makeup of the American population, as immigrants entering the United States under the new legislation came increasingly from countries in Asia, Africa and Latin America, as opposed to Europe” </a:t>
            </a:r>
            <a:r>
              <a:rPr lang="en-GB" dirty="0" smtClean="0"/>
              <a:t/>
            </a:r>
            <a:br>
              <a:rPr lang="en-GB" dirty="0" smtClean="0"/>
            </a:br>
            <a:r>
              <a:rPr lang="en-GB" sz="1200" dirty="0" smtClean="0"/>
              <a:t>(</a:t>
            </a:r>
            <a:r>
              <a:rPr lang="en-GB" sz="1200" dirty="0">
                <a:hlinkClick r:id="rId2"/>
              </a:rPr>
              <a:t>http://www.history.com/topics/us-immigration-since-1965</a:t>
            </a:r>
            <a:r>
              <a:rPr lang="en-GB" sz="1200" dirty="0"/>
              <a:t>)</a:t>
            </a:r>
            <a:r>
              <a:rPr lang="en-GB" sz="1200" dirty="0" smtClean="0"/>
              <a:t>.</a:t>
            </a:r>
            <a:endParaRPr lang="en-GB" dirty="0"/>
          </a:p>
          <a:p>
            <a:pPr hangingPunct="0"/>
            <a:r>
              <a:rPr lang="en-GB" dirty="0" smtClean="0"/>
              <a:t>Civil Rights movement important – said was discriminatory “equal treatment regardless of race or nationality”.  18 million legal immigrants in the 30 years following 1965, 3 times the previous 30 years By the 1990s more than 31% Asian and only 16% European. </a:t>
            </a:r>
            <a:r>
              <a:rPr lang="en-GB" sz="1100" dirty="0"/>
              <a:t>(http://</a:t>
            </a:r>
            <a:r>
              <a:rPr lang="en-GB" sz="1100" dirty="0" err="1"/>
              <a:t>www.history.com</a:t>
            </a:r>
            <a:r>
              <a:rPr lang="en-GB" sz="1100" dirty="0"/>
              <a:t>/topics/us-immigration-since-1965). </a:t>
            </a:r>
            <a:endParaRPr lang="en-GB" sz="1100" dirty="0" smtClean="0"/>
          </a:p>
          <a:p>
            <a:endParaRPr lang="en-US" sz="1100" dirty="0"/>
          </a:p>
        </p:txBody>
      </p:sp>
    </p:spTree>
    <p:extLst>
      <p:ext uri="{BB962C8B-B14F-4D97-AF65-F5344CB8AC3E}">
        <p14:creationId xmlns:p14="http://schemas.microsoft.com/office/powerpoint/2010/main" val="317115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9025" y="274637"/>
            <a:ext cx="4851128" cy="1339009"/>
          </a:xfrm>
        </p:spPr>
        <p:txBody>
          <a:bodyPr/>
          <a:lstStyle/>
          <a:p>
            <a:r>
              <a:rPr lang="en-US" dirty="0" smtClean="0"/>
              <a:t>Theosophy</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74849" r="-74849"/>
          <a:stretch>
            <a:fillRect/>
          </a:stretch>
        </p:blipFill>
        <p:spPr>
          <a:xfrm>
            <a:off x="3851920" y="260648"/>
            <a:ext cx="7272339" cy="4324257"/>
          </a:xfrm>
          <a:prstGeom prst="rect">
            <a:avLst/>
          </a:prstGeom>
        </p:spPr>
      </p:pic>
      <p:sp>
        <p:nvSpPr>
          <p:cNvPr id="6" name="TextBox 5"/>
          <p:cNvSpPr txBox="1"/>
          <p:nvPr/>
        </p:nvSpPr>
        <p:spPr>
          <a:xfrm>
            <a:off x="1115616" y="1412776"/>
            <a:ext cx="4614549" cy="2031325"/>
          </a:xfrm>
          <a:prstGeom prst="rect">
            <a:avLst/>
          </a:prstGeom>
          <a:noFill/>
        </p:spPr>
        <p:txBody>
          <a:bodyPr wrap="square" rtlCol="0">
            <a:spAutoFit/>
          </a:bodyPr>
          <a:lstStyle/>
          <a:p>
            <a:pPr lvl="0" hangingPunct="0"/>
            <a:r>
              <a:rPr lang="en-GB" dirty="0"/>
              <a:t>Swami Vivekananda - Vedanta Society, New York, 1894</a:t>
            </a:r>
          </a:p>
          <a:p>
            <a:pPr lvl="0" hangingPunct="0"/>
            <a:r>
              <a:rPr lang="en-GB" dirty="0" err="1"/>
              <a:t>Yogananda</a:t>
            </a:r>
            <a:r>
              <a:rPr lang="en-GB" dirty="0"/>
              <a:t> - Self-Realization Fellowship, 1920, India then USA</a:t>
            </a:r>
            <a:r>
              <a:rPr lang="en-GB" dirty="0" smtClean="0"/>
              <a:t>.</a:t>
            </a:r>
          </a:p>
          <a:p>
            <a:pPr lvl="0" hangingPunct="0"/>
            <a:r>
              <a:rPr lang="en-GB" dirty="0" smtClean="0"/>
              <a:t>Theosophy 1875 - </a:t>
            </a:r>
            <a:r>
              <a:rPr lang="en-GB" dirty="0"/>
              <a:t>Helena </a:t>
            </a:r>
            <a:r>
              <a:rPr lang="en-GB" dirty="0" err="1"/>
              <a:t>Petrova</a:t>
            </a:r>
            <a:r>
              <a:rPr lang="en-GB" dirty="0"/>
              <a:t> Blavatsky </a:t>
            </a:r>
            <a:r>
              <a:rPr lang="mr-IN" dirty="0" smtClean="0"/>
              <a:t>–</a:t>
            </a:r>
            <a:r>
              <a:rPr lang="en-GB" dirty="0" smtClean="0"/>
              <a:t> New York and Madras</a:t>
            </a:r>
            <a:endParaRPr lang="en-GB" dirty="0"/>
          </a:p>
          <a:p>
            <a:endParaRPr lang="en-US" dirty="0"/>
          </a:p>
        </p:txBody>
      </p:sp>
      <p:sp>
        <p:nvSpPr>
          <p:cNvPr id="7" name="TextBox 6"/>
          <p:cNvSpPr txBox="1"/>
          <p:nvPr/>
        </p:nvSpPr>
        <p:spPr>
          <a:xfrm>
            <a:off x="1331640" y="3429000"/>
            <a:ext cx="4611512" cy="2585323"/>
          </a:xfrm>
          <a:prstGeom prst="rect">
            <a:avLst/>
          </a:prstGeom>
          <a:noFill/>
        </p:spPr>
        <p:txBody>
          <a:bodyPr wrap="square" rtlCol="0">
            <a:spAutoFit/>
          </a:bodyPr>
          <a:lstStyle/>
          <a:p>
            <a:r>
              <a:rPr lang="en-GB" dirty="0"/>
              <a:t>“Derived from the two Greek words, “</a:t>
            </a:r>
            <a:r>
              <a:rPr lang="en-GB" i="1" dirty="0" err="1"/>
              <a:t>Theos</a:t>
            </a:r>
            <a:r>
              <a:rPr lang="en-GB" dirty="0"/>
              <a:t>” (a god, the Deity) and “</a:t>
            </a:r>
            <a:r>
              <a:rPr lang="en-GB" i="1" dirty="0"/>
              <a:t>Sophia</a:t>
            </a:r>
            <a:r>
              <a:rPr lang="en-GB" dirty="0"/>
              <a:t>” (wisdom), </a:t>
            </a:r>
            <a:r>
              <a:rPr lang="en-GB" u="sng" dirty="0">
                <a:hlinkClick r:id="rId3"/>
              </a:rPr>
              <a:t>Theosophy</a:t>
            </a:r>
            <a:r>
              <a:rPr lang="en-GB" dirty="0"/>
              <a:t> or </a:t>
            </a:r>
            <a:r>
              <a:rPr lang="en-GB" dirty="0" err="1"/>
              <a:t>Theosophia</a:t>
            </a:r>
            <a:r>
              <a:rPr lang="en-GB" dirty="0"/>
              <a:t> may be defined as “knowledge of divine things” or “Divine Wisdom such as that possessed by the gods”. Its philosophy is a contemporary presentation of the perennial wisdom underlying the world’s religions, sciences, and philosophies” </a:t>
            </a:r>
            <a:endParaRPr lang="en-US" dirty="0"/>
          </a:p>
        </p:txBody>
      </p:sp>
      <p:sp>
        <p:nvSpPr>
          <p:cNvPr id="8" name="TextBox 7"/>
          <p:cNvSpPr txBox="1"/>
          <p:nvPr/>
        </p:nvSpPr>
        <p:spPr>
          <a:xfrm>
            <a:off x="5940153" y="5053263"/>
            <a:ext cx="3024336" cy="1200329"/>
          </a:xfrm>
          <a:prstGeom prst="rect">
            <a:avLst/>
          </a:prstGeom>
          <a:noFill/>
        </p:spPr>
        <p:txBody>
          <a:bodyPr wrap="square" rtlCol="0">
            <a:spAutoFit/>
          </a:bodyPr>
          <a:lstStyle/>
          <a:p>
            <a:pPr lvl="0"/>
            <a:r>
              <a:rPr lang="en-GB" dirty="0"/>
              <a:t>Hinduism.  Tibetan masters.  Reincarnation.  The ‘mystical East’.</a:t>
            </a:r>
          </a:p>
          <a:p>
            <a:endParaRPr lang="en-US" dirty="0"/>
          </a:p>
        </p:txBody>
      </p:sp>
    </p:spTree>
    <p:extLst>
      <p:ext uri="{BB962C8B-B14F-4D97-AF65-F5344CB8AC3E}">
        <p14:creationId xmlns:p14="http://schemas.microsoft.com/office/powerpoint/2010/main" val="1052658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89024" y="188640"/>
            <a:ext cx="7272339" cy="5937523"/>
          </a:xfrm>
        </p:spPr>
        <p:txBody>
          <a:bodyPr>
            <a:normAutofit lnSpcReduction="10000"/>
          </a:bodyPr>
          <a:lstStyle/>
          <a:p>
            <a:pPr hangingPunct="0"/>
            <a:r>
              <a:rPr lang="en-GB" dirty="0"/>
              <a:t>Any or no religion – </a:t>
            </a:r>
          </a:p>
          <a:p>
            <a:pPr marL="0" indent="0">
              <a:buNone/>
            </a:pPr>
            <a:r>
              <a:rPr lang="en-GB" dirty="0"/>
              <a:t>… united by their wish to remove religious antagonisms… and by their desire to study religious truths and to share the results of their studies with others. Their bond of union is not the profession of a common belief, but a common search and aspiration for Truth. They hold that Truth should be sought by study, by reflection, by purity of life, by devotion to high ideals, and they regard Truth as a prize to be striven for, not as dogma to be imposed by authority. They consider that belief should be the result of individual study or intuition…and should rest on knowledge, not on assertion. They extend tolerance to all, even to the intolerant; not as a privilege they bestow but as a duty they perform, and they seek to remove ignorance, not punish it’ (on-</a:t>
            </a:r>
            <a:r>
              <a:rPr lang="en-GB" dirty="0" smtClean="0"/>
              <a:t>line)</a:t>
            </a:r>
            <a:endParaRPr lang="en-US" dirty="0"/>
          </a:p>
        </p:txBody>
      </p:sp>
    </p:spTree>
    <p:extLst>
      <p:ext uri="{BB962C8B-B14F-4D97-AF65-F5344CB8AC3E}">
        <p14:creationId xmlns:p14="http://schemas.microsoft.com/office/powerpoint/2010/main" val="912712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1196751"/>
            <a:ext cx="5328591" cy="5544617"/>
          </a:xfrm>
        </p:spPr>
        <p:txBody>
          <a:bodyPr>
            <a:normAutofit/>
          </a:bodyPr>
          <a:lstStyle/>
          <a:p>
            <a:pPr lvl="0" hangingPunct="0"/>
            <a:r>
              <a:rPr lang="en-GB" dirty="0"/>
              <a:t> ‘…</a:t>
            </a:r>
            <a:r>
              <a:rPr lang="en-GB" i="1" dirty="0"/>
              <a:t>the traditional Western cultural paradigm no longer dominates in so-called ‘Western’ societies, but that it has been replaced by an ‘Eastern’ one</a:t>
            </a:r>
            <a:r>
              <a:rPr lang="en-GB" dirty="0" smtClean="0"/>
              <a:t>’ (Campbell, 2007, 41). </a:t>
            </a:r>
          </a:p>
          <a:p>
            <a:pPr lvl="0" hangingPunct="0"/>
            <a:endParaRPr lang="en-GB" dirty="0" smtClean="0"/>
          </a:p>
          <a:p>
            <a:pPr lvl="0" hangingPunct="0"/>
            <a:endParaRPr lang="en-GB" dirty="0" smtClean="0"/>
          </a:p>
          <a:p>
            <a:pPr lvl="0" hangingPunct="0"/>
            <a:endParaRPr lang="en-GB" dirty="0"/>
          </a:p>
          <a:p>
            <a:pPr lvl="0" hangingPunct="0"/>
            <a:endParaRPr lang="en-GB" dirty="0"/>
          </a:p>
          <a:p>
            <a:endParaRPr lang="en-GB" dirty="0"/>
          </a:p>
        </p:txBody>
      </p:sp>
    </p:spTree>
    <p:extLst>
      <p:ext uri="{BB962C8B-B14F-4D97-AF65-F5344CB8AC3E}">
        <p14:creationId xmlns:p14="http://schemas.microsoft.com/office/powerpoint/2010/main" val="583027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hangingPunct="0"/>
            <a:r>
              <a:rPr lang="en-GB" dirty="0"/>
              <a:t>Kevin </a:t>
            </a:r>
            <a:r>
              <a:rPr lang="en-GB" dirty="0" err="1"/>
              <a:t>Tingay</a:t>
            </a:r>
            <a:r>
              <a:rPr lang="en-GB" dirty="0"/>
              <a:t> (2000, 37) ‘…the writings of Theosophists appear as a constant backdrop to many of the alternative spiritual traditions of the twentieth century.  The society can be seen as the major institutional culmination of the growth of interest in occultism in the nineteenth century and its influence continues to be felt in our own times’.  </a:t>
            </a:r>
          </a:p>
          <a:p>
            <a:pPr lvl="0" hangingPunct="0"/>
            <a:r>
              <a:rPr lang="en-GB" dirty="0" smtClean="0"/>
              <a:t>Carl </a:t>
            </a:r>
            <a:r>
              <a:rPr lang="en-GB" dirty="0"/>
              <a:t>Jung on the East: together give balance.    </a:t>
            </a:r>
          </a:p>
          <a:p>
            <a:endParaRPr lang="en-GB" dirty="0"/>
          </a:p>
        </p:txBody>
      </p:sp>
    </p:spTree>
    <p:extLst>
      <p:ext uri="{BB962C8B-B14F-4D97-AF65-F5344CB8AC3E}">
        <p14:creationId xmlns:p14="http://schemas.microsoft.com/office/powerpoint/2010/main" val="1909891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lstStyle/>
          <a:p>
            <a:pPr lvl="0" hangingPunct="0"/>
            <a:r>
              <a:rPr lang="en-GB" dirty="0"/>
              <a:t>Overlap between some eastern-derived NRMs and some self-religions.  Most eastern-derived NRMs are world affirming (Wallis) and self-religions are world-affirming.  </a:t>
            </a:r>
          </a:p>
          <a:p>
            <a:pPr lvl="0" hangingPunct="0"/>
            <a:r>
              <a:rPr lang="en-GB" dirty="0"/>
              <a:t>Steve Bruce argues that there 2 types of World-affirming NRMs: 1) those that add a spiritual dimension to a western secular psychotherapy, </a:t>
            </a:r>
            <a:r>
              <a:rPr lang="en-GB" dirty="0" err="1"/>
              <a:t>est</a:t>
            </a:r>
            <a:r>
              <a:rPr lang="en-GB" dirty="0"/>
              <a:t>, Exegesis. 2) those that tailor an oriental product to western needs, e.g. Transcendental Mediation (TM), International Society for Krishna Consciousness (ISKCON), </a:t>
            </a:r>
            <a:r>
              <a:rPr lang="en-GB" dirty="0" err="1"/>
              <a:t>Soka</a:t>
            </a:r>
            <a:r>
              <a:rPr lang="en-GB" dirty="0"/>
              <a:t> </a:t>
            </a:r>
            <a:r>
              <a:rPr lang="en-GB" dirty="0" err="1"/>
              <a:t>Gakkai</a:t>
            </a:r>
            <a:r>
              <a:rPr lang="en-GB" dirty="0"/>
              <a:t> (SG) (</a:t>
            </a:r>
            <a:r>
              <a:rPr lang="en-GB" dirty="0" err="1"/>
              <a:t>Nichiren</a:t>
            </a:r>
            <a:r>
              <a:rPr lang="en-GB" dirty="0"/>
              <a:t> </a:t>
            </a:r>
            <a:r>
              <a:rPr lang="en-GB" dirty="0" err="1"/>
              <a:t>Shoshu</a:t>
            </a:r>
            <a:r>
              <a:rPr lang="en-GB" dirty="0"/>
              <a:t> Buddhism), Osho.  </a:t>
            </a:r>
          </a:p>
          <a:p>
            <a:pPr hangingPunct="0"/>
            <a:r>
              <a:rPr lang="en-GB" sz="1000" dirty="0"/>
              <a:t>Bruce, S (1995) </a:t>
            </a:r>
            <a:r>
              <a:rPr lang="en-GB" sz="1000" i="1" dirty="0"/>
              <a:t>Religion in Modern Britain</a:t>
            </a:r>
            <a:r>
              <a:rPr lang="en-GB" sz="1000" dirty="0"/>
              <a:t>, Oxford, OUP. </a:t>
            </a:r>
          </a:p>
          <a:p>
            <a:endParaRPr lang="en-GB" dirty="0"/>
          </a:p>
        </p:txBody>
      </p:sp>
    </p:spTree>
    <p:extLst>
      <p:ext uri="{BB962C8B-B14F-4D97-AF65-F5344CB8AC3E}">
        <p14:creationId xmlns:p14="http://schemas.microsoft.com/office/powerpoint/2010/main" val="834407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lstStyle/>
          <a:p>
            <a:pPr lvl="0" hangingPunct="0"/>
            <a:r>
              <a:rPr lang="en-GB" dirty="0" smtClean="0"/>
              <a:t>How </a:t>
            </a:r>
            <a:r>
              <a:rPr lang="en-GB" dirty="0"/>
              <a:t>new are the eastern-derived NRMs? Are they NRMs at all</a:t>
            </a:r>
            <a:r>
              <a:rPr lang="en-GB" dirty="0" smtClean="0"/>
              <a:t>?</a:t>
            </a:r>
            <a:endParaRPr lang="en-GB" dirty="0"/>
          </a:p>
          <a:p>
            <a:pPr lvl="0" hangingPunct="0"/>
            <a:r>
              <a:rPr lang="en-GB" dirty="0"/>
              <a:t>2) To what extent are they “religions” especially those that overlap with self religions?</a:t>
            </a:r>
          </a:p>
          <a:p>
            <a:pPr lvl="0" hangingPunct="0"/>
            <a:r>
              <a:rPr lang="en-GB" dirty="0"/>
              <a:t>3) How have they been marketed for the West?</a:t>
            </a:r>
          </a:p>
          <a:p>
            <a:pPr lvl="0" hangingPunct="0"/>
            <a:r>
              <a:rPr lang="en-GB" dirty="0"/>
              <a:t>World affirming movements differ in the extent to which there is present a force other than the self.  </a:t>
            </a:r>
          </a:p>
          <a:p>
            <a:endParaRPr lang="en-GB" dirty="0"/>
          </a:p>
        </p:txBody>
      </p:sp>
    </p:spTree>
    <p:extLst>
      <p:ext uri="{BB962C8B-B14F-4D97-AF65-F5344CB8AC3E}">
        <p14:creationId xmlns:p14="http://schemas.microsoft.com/office/powerpoint/2010/main" val="28243157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normAutofit fontScale="70000" lnSpcReduction="20000"/>
          </a:bodyPr>
          <a:lstStyle/>
          <a:p>
            <a:pPr lvl="0" hangingPunct="0"/>
            <a:r>
              <a:rPr lang="en-GB" dirty="0"/>
              <a:t>Whether or not Osho and TM are 'theistic' is debatable.  The traditions from which they emerged held belief in some sort of supernatural power, e.g. Vishnu or Shiva, but these beliefs are more impersonal in the NRMs that emerged from them.  </a:t>
            </a:r>
            <a:endParaRPr lang="en-GB" dirty="0" smtClean="0"/>
          </a:p>
          <a:p>
            <a:pPr lvl="0" hangingPunct="0"/>
            <a:endParaRPr lang="en-GB" dirty="0"/>
          </a:p>
          <a:p>
            <a:pPr lvl="0" hangingPunct="0"/>
            <a:r>
              <a:rPr lang="en-GB" dirty="0"/>
              <a:t>Colin Campbell (2007, </a:t>
            </a:r>
            <a:r>
              <a:rPr lang="en-GB" dirty="0" smtClean="0"/>
              <a:t>33ff): </a:t>
            </a:r>
            <a:r>
              <a:rPr lang="en-GB" dirty="0"/>
              <a:t>interest in eastern derived NRMs are symbolic of wider cultural changes.  </a:t>
            </a:r>
            <a:endParaRPr lang="en-GB" dirty="0" smtClean="0"/>
          </a:p>
          <a:p>
            <a:pPr lvl="0" hangingPunct="0"/>
            <a:endParaRPr lang="en-GB" dirty="0"/>
          </a:p>
          <a:p>
            <a:pPr lvl="0" hangingPunct="0"/>
            <a:endParaRPr lang="en-GB" dirty="0" smtClean="0"/>
          </a:p>
          <a:p>
            <a:pPr lvl="0" hangingPunct="0"/>
            <a:endParaRPr lang="en-GB" dirty="0"/>
          </a:p>
          <a:p>
            <a:pPr lvl="0" hangingPunct="0"/>
            <a:endParaRPr lang="en-GB" dirty="0"/>
          </a:p>
          <a:p>
            <a:r>
              <a:rPr lang="en-GB" sz="1000" dirty="0" smtClean="0"/>
              <a:t>‘</a:t>
            </a:r>
            <a:endParaRPr lang="en-GB" dirty="0"/>
          </a:p>
        </p:txBody>
      </p:sp>
    </p:spTree>
    <p:extLst>
      <p:ext uri="{BB962C8B-B14F-4D97-AF65-F5344CB8AC3E}">
        <p14:creationId xmlns:p14="http://schemas.microsoft.com/office/powerpoint/2010/main" val="826495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normAutofit fontScale="25000" lnSpcReduction="20000"/>
          </a:bodyPr>
          <a:lstStyle/>
          <a:p>
            <a:pPr lvl="0" hangingPunct="0"/>
            <a:r>
              <a:rPr lang="en-GB" sz="7400" dirty="0"/>
              <a:t>Barrett: something ‘</a:t>
            </a:r>
            <a:r>
              <a:rPr lang="en-GB" sz="7400" i="1" dirty="0"/>
              <a:t>in all of us which longs to let go and give it all away</a:t>
            </a:r>
            <a:r>
              <a:rPr lang="en-GB" sz="7400" dirty="0"/>
              <a:t>’.  Some ‘</a:t>
            </a:r>
            <a:r>
              <a:rPr lang="en-GB" sz="7400" i="1" dirty="0"/>
              <a:t>want someone else to tell them what to so, to make all the decisions for them</a:t>
            </a:r>
            <a:r>
              <a:rPr lang="en-GB" sz="7400" dirty="0"/>
              <a:t>’.  </a:t>
            </a:r>
            <a:endParaRPr lang="en-GB" sz="7400" dirty="0" smtClean="0"/>
          </a:p>
          <a:p>
            <a:pPr lvl="0" hangingPunct="0"/>
            <a:endParaRPr lang="en-GB" sz="7400" dirty="0"/>
          </a:p>
          <a:p>
            <a:pPr lvl="0" hangingPunct="0"/>
            <a:r>
              <a:rPr lang="en-GB" sz="7400" dirty="0"/>
              <a:t>‘</a:t>
            </a:r>
            <a:r>
              <a:rPr lang="en-GB" sz="7400" i="1" dirty="0"/>
              <a:t>East is old, and old is original, and original is true</a:t>
            </a:r>
            <a:r>
              <a:rPr lang="en-GB" sz="7400" dirty="0"/>
              <a:t>’.  </a:t>
            </a:r>
            <a:endParaRPr lang="en-GB" sz="7400" dirty="0" smtClean="0"/>
          </a:p>
          <a:p>
            <a:pPr lvl="0" hangingPunct="0"/>
            <a:endParaRPr lang="en-GB" sz="7400" dirty="0"/>
          </a:p>
          <a:p>
            <a:pPr lvl="0" hangingPunct="0"/>
            <a:r>
              <a:rPr lang="en-GB" sz="7400" dirty="0"/>
              <a:t>‘</a:t>
            </a:r>
            <a:r>
              <a:rPr lang="en-GB" sz="7400" i="1" dirty="0"/>
              <a:t>An elderly man, sitting cross-legged with a blanket around him, uttering gnomic statements in an ancient language, must be holy</a:t>
            </a:r>
            <a:r>
              <a:rPr lang="en-GB" sz="7400" dirty="0"/>
              <a:t>’.</a:t>
            </a:r>
          </a:p>
          <a:p>
            <a:endParaRPr lang="en-GB" sz="1000" dirty="0" smtClean="0"/>
          </a:p>
          <a:p>
            <a:endParaRPr lang="en-GB" sz="1000" dirty="0"/>
          </a:p>
          <a:p>
            <a:endParaRPr lang="en-GB" sz="1000" dirty="0" smtClean="0"/>
          </a:p>
          <a:p>
            <a:endParaRPr lang="en-GB" sz="1000" dirty="0"/>
          </a:p>
          <a:p>
            <a:endParaRPr lang="en-GB" sz="1000" dirty="0" smtClean="0"/>
          </a:p>
          <a:p>
            <a:r>
              <a:rPr lang="en-GB" sz="1000" dirty="0" smtClean="0"/>
              <a:t>Barrett</a:t>
            </a:r>
            <a:r>
              <a:rPr lang="en-GB" sz="1000" dirty="0"/>
              <a:t>, D (1998) </a:t>
            </a:r>
            <a:r>
              <a:rPr lang="en-GB" sz="1000" i="1" dirty="0"/>
              <a:t>Sects, ‘Cults’ &amp; Alternative </a:t>
            </a:r>
            <a:r>
              <a:rPr lang="en-GB" sz="1000" dirty="0"/>
              <a:t>Religions, London, </a:t>
            </a:r>
            <a:r>
              <a:rPr lang="en-GB" sz="1000" dirty="0" err="1"/>
              <a:t>Blandford</a:t>
            </a:r>
            <a:r>
              <a:rPr lang="en-GB" sz="1000" dirty="0"/>
              <a:t>, 127.</a:t>
            </a:r>
          </a:p>
          <a:p>
            <a:endParaRPr lang="en-GB" dirty="0"/>
          </a:p>
        </p:txBody>
      </p:sp>
    </p:spTree>
    <p:extLst>
      <p:ext uri="{BB962C8B-B14F-4D97-AF65-F5344CB8AC3E}">
        <p14:creationId xmlns:p14="http://schemas.microsoft.com/office/powerpoint/2010/main" val="3026145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z="3200" dirty="0" err="1"/>
              <a:t>Bhaktivedanta</a:t>
            </a:r>
            <a:r>
              <a:rPr lang="en-GB" sz="3200" dirty="0"/>
              <a:t> Swami </a:t>
            </a:r>
            <a:r>
              <a:rPr lang="en-GB" sz="3200" dirty="0" err="1"/>
              <a:t>Praphupada</a:t>
            </a:r>
            <a:r>
              <a:rPr lang="en-GB" sz="3200" dirty="0"/>
              <a:t>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736" y="2348880"/>
            <a:ext cx="4729018" cy="3546764"/>
          </a:xfrm>
        </p:spPr>
      </p:pic>
      <p:sp>
        <p:nvSpPr>
          <p:cNvPr id="5" name="TextBox 4"/>
          <p:cNvSpPr txBox="1"/>
          <p:nvPr/>
        </p:nvSpPr>
        <p:spPr>
          <a:xfrm>
            <a:off x="251520" y="6453336"/>
            <a:ext cx="3231975" cy="246221"/>
          </a:xfrm>
          <a:prstGeom prst="rect">
            <a:avLst/>
          </a:prstGeom>
          <a:noFill/>
        </p:spPr>
        <p:txBody>
          <a:bodyPr wrap="none" rtlCol="0">
            <a:spAutoFit/>
          </a:bodyPr>
          <a:lstStyle/>
          <a:p>
            <a:r>
              <a:rPr lang="en-GB" sz="1000" dirty="0" smtClean="0"/>
              <a:t>http://www.harekrsna.de/Prabhupada-Stotram.htm</a:t>
            </a:r>
            <a:endParaRPr lang="en-GB" sz="1000" dirty="0"/>
          </a:p>
        </p:txBody>
      </p:sp>
    </p:spTree>
    <p:extLst>
      <p:ext uri="{BB962C8B-B14F-4D97-AF65-F5344CB8AC3E}">
        <p14:creationId xmlns:p14="http://schemas.microsoft.com/office/powerpoint/2010/main" val="566219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bhaktivedanta manor watford.jpg"/>
          <p:cNvPicPr>
            <a:picLocks noGrp="1" noChangeAspect="1"/>
          </p:cNvPicPr>
          <p:nvPr>
            <p:ph idx="1"/>
          </p:nvPr>
        </p:nvPicPr>
        <p:blipFill>
          <a:blip r:embed="rId2">
            <a:extLst>
              <a:ext uri="{28A0092B-C50C-407E-A947-70E740481C1C}">
                <a14:useLocalDpi xmlns:a14="http://schemas.microsoft.com/office/drawing/2010/main" val="0"/>
              </a:ext>
            </a:extLst>
          </a:blip>
          <a:srcRect t="-21354" b="-21354"/>
          <a:stretch>
            <a:fillRect/>
          </a:stretch>
        </p:blipFill>
        <p:spPr>
          <a:xfrm>
            <a:off x="1115616" y="-315416"/>
            <a:ext cx="7272339" cy="4324257"/>
          </a:xfrm>
        </p:spPr>
      </p:pic>
      <p:sp>
        <p:nvSpPr>
          <p:cNvPr id="6" name="TextBox 5"/>
          <p:cNvSpPr txBox="1"/>
          <p:nvPr/>
        </p:nvSpPr>
        <p:spPr>
          <a:xfrm>
            <a:off x="3810000" y="4344737"/>
            <a:ext cx="4134465" cy="369332"/>
          </a:xfrm>
          <a:prstGeom prst="rect">
            <a:avLst/>
          </a:prstGeom>
          <a:noFill/>
        </p:spPr>
        <p:txBody>
          <a:bodyPr wrap="none" rtlCol="0">
            <a:spAutoFit/>
          </a:bodyPr>
          <a:lstStyle/>
          <a:p>
            <a:r>
              <a:rPr lang="en-US" dirty="0" err="1" smtClean="0"/>
              <a:t>Bhaktivedanta</a:t>
            </a:r>
            <a:r>
              <a:rPr lang="en-US" dirty="0" smtClean="0"/>
              <a:t> Manor, near Watford, UK</a:t>
            </a:r>
            <a:endParaRPr lang="en-US" dirty="0"/>
          </a:p>
        </p:txBody>
      </p:sp>
    </p:spTree>
    <p:extLst>
      <p:ext uri="{BB962C8B-B14F-4D97-AF65-F5344CB8AC3E}">
        <p14:creationId xmlns:p14="http://schemas.microsoft.com/office/powerpoint/2010/main" val="5954560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belgium 1.jpg"/>
          <p:cNvPicPr>
            <a:picLocks noGrp="1" noChangeAspect="1"/>
          </p:cNvPicPr>
          <p:nvPr>
            <p:ph idx="1"/>
          </p:nvPr>
        </p:nvPicPr>
        <p:blipFill>
          <a:blip r:embed="rId2">
            <a:extLst>
              <a:ext uri="{28A0092B-C50C-407E-A947-70E740481C1C}">
                <a14:useLocalDpi xmlns:a14="http://schemas.microsoft.com/office/drawing/2010/main" val="0"/>
              </a:ext>
            </a:extLst>
          </a:blip>
          <a:srcRect l="-6444" r="-6444"/>
          <a:stretch>
            <a:fillRect/>
          </a:stretch>
        </p:blipFill>
        <p:spPr>
          <a:xfrm>
            <a:off x="1115616" y="476672"/>
            <a:ext cx="7272339" cy="4324257"/>
          </a:xfrm>
        </p:spPr>
      </p:pic>
      <p:sp>
        <p:nvSpPr>
          <p:cNvPr id="5" name="TextBox 4"/>
          <p:cNvSpPr txBox="1"/>
          <p:nvPr/>
        </p:nvSpPr>
        <p:spPr>
          <a:xfrm>
            <a:off x="3676316" y="5481053"/>
            <a:ext cx="3270021" cy="369332"/>
          </a:xfrm>
          <a:prstGeom prst="rect">
            <a:avLst/>
          </a:prstGeom>
          <a:noFill/>
        </p:spPr>
        <p:txBody>
          <a:bodyPr wrap="none" rtlCol="0">
            <a:spAutoFit/>
          </a:bodyPr>
          <a:lstStyle/>
          <a:p>
            <a:r>
              <a:rPr lang="en-US" dirty="0" err="1" smtClean="0"/>
              <a:t>Bhaktivedanta</a:t>
            </a:r>
            <a:r>
              <a:rPr lang="en-US" dirty="0" smtClean="0"/>
              <a:t> College, Belgium</a:t>
            </a:r>
            <a:endParaRPr lang="en-US" dirty="0"/>
          </a:p>
        </p:txBody>
      </p:sp>
    </p:spTree>
    <p:extLst>
      <p:ext uri="{BB962C8B-B14F-4D97-AF65-F5344CB8AC3E}">
        <p14:creationId xmlns:p14="http://schemas.microsoft.com/office/powerpoint/2010/main" val="164816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belgium 2.jpg"/>
          <p:cNvPicPr>
            <a:picLocks noGrp="1" noChangeAspect="1"/>
          </p:cNvPicPr>
          <p:nvPr>
            <p:ph idx="1"/>
          </p:nvPr>
        </p:nvPicPr>
        <p:blipFill>
          <a:blip r:embed="rId2" cstate="print">
            <a:extLst>
              <a:ext uri="{28A0092B-C50C-407E-A947-70E740481C1C}">
                <a14:useLocalDpi xmlns:a14="http://schemas.microsoft.com/office/drawing/2010/main" val="0"/>
              </a:ext>
            </a:extLst>
          </a:blip>
          <a:srcRect t="-2855" b="-2855"/>
          <a:stretch>
            <a:fillRect/>
          </a:stretch>
        </p:blipFill>
        <p:spPr>
          <a:xfrm>
            <a:off x="179512" y="0"/>
            <a:ext cx="7272339" cy="4324257"/>
          </a:xfrm>
        </p:spPr>
      </p:pic>
      <p:pic>
        <p:nvPicPr>
          <p:cNvPr id="6" name="Picture 5" descr="belgium 3.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9992" y="3356330"/>
            <a:ext cx="4372372" cy="3276766"/>
          </a:xfrm>
          <a:prstGeom prst="rect">
            <a:avLst/>
          </a:prstGeom>
        </p:spPr>
      </p:pic>
    </p:spTree>
    <p:extLst>
      <p:ext uri="{BB962C8B-B14F-4D97-AF65-F5344CB8AC3E}">
        <p14:creationId xmlns:p14="http://schemas.microsoft.com/office/powerpoint/2010/main" val="598842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ISKCON</a:t>
            </a:r>
            <a:endParaRPr lang="en-GB" dirty="0"/>
          </a:p>
        </p:txBody>
      </p:sp>
      <p:sp>
        <p:nvSpPr>
          <p:cNvPr id="2" name="Content Placeholder 1"/>
          <p:cNvSpPr>
            <a:spLocks noGrp="1"/>
          </p:cNvSpPr>
          <p:nvPr>
            <p:ph idx="1"/>
          </p:nvPr>
        </p:nvSpPr>
        <p:spPr>
          <a:xfrm>
            <a:off x="179513" y="2248347"/>
            <a:ext cx="8784976" cy="4493021"/>
          </a:xfrm>
        </p:spPr>
        <p:txBody>
          <a:bodyPr/>
          <a:lstStyle/>
          <a:p>
            <a:pPr hangingPunct="0"/>
            <a:r>
              <a:rPr lang="en-GB" sz="2000" dirty="0"/>
              <a:t>http://www.iskcon.com/</a:t>
            </a:r>
          </a:p>
          <a:p>
            <a:pPr hangingPunct="0"/>
            <a:r>
              <a:rPr lang="en-GB" sz="2000" dirty="0"/>
              <a:t>http://www.iskcon.org.uk/</a:t>
            </a:r>
          </a:p>
          <a:p>
            <a:pPr lvl="0" hangingPunct="0"/>
            <a:r>
              <a:rPr lang="en-GB" dirty="0"/>
              <a:t>Generally respected by most western Hindus as a legitimate branch of their religion.  Worship of Krishna as the supreme godhead dates back several 1000 years.</a:t>
            </a:r>
          </a:p>
          <a:p>
            <a:pPr lvl="0" hangingPunct="0"/>
            <a:r>
              <a:rPr lang="en-GB" dirty="0" err="1"/>
              <a:t>Bhaktivedanta</a:t>
            </a:r>
            <a:r>
              <a:rPr lang="en-GB" dirty="0"/>
              <a:t> Swami </a:t>
            </a:r>
            <a:r>
              <a:rPr lang="en-GB" dirty="0" err="1"/>
              <a:t>Praphupada</a:t>
            </a:r>
            <a:r>
              <a:rPr lang="en-GB" dirty="0"/>
              <a:t> India to New York 1965.  </a:t>
            </a:r>
          </a:p>
          <a:p>
            <a:pPr lvl="0" hangingPunct="0"/>
            <a:r>
              <a:rPr lang="en-GB" dirty="0"/>
              <a:t>1966 established ISKCON.  </a:t>
            </a:r>
          </a:p>
          <a:p>
            <a:pPr lvl="0" hangingPunct="0"/>
            <a:r>
              <a:rPr lang="en-GB" dirty="0"/>
              <a:t>1968, 3 members of ISKCON arrived in Britain.  George Harrison.  </a:t>
            </a:r>
          </a:p>
          <a:p>
            <a:endParaRPr lang="en-GB" dirty="0"/>
          </a:p>
        </p:txBody>
      </p:sp>
    </p:spTree>
    <p:extLst>
      <p:ext uri="{BB962C8B-B14F-4D97-AF65-F5344CB8AC3E}">
        <p14:creationId xmlns:p14="http://schemas.microsoft.com/office/powerpoint/2010/main" val="563474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lstStyle/>
          <a:p>
            <a:pPr lvl="0" hangingPunct="0"/>
            <a:r>
              <a:rPr lang="en-GB" dirty="0"/>
              <a:t>1969 HKs appeared on TOTP in George Harrison’s version of the HK chant.  Sold 70,000 copies on the 1st day.  </a:t>
            </a:r>
          </a:p>
          <a:p>
            <a:pPr lvl="0" hangingPunct="0"/>
            <a:r>
              <a:rPr lang="en-GB" dirty="0"/>
              <a:t>GH gave </a:t>
            </a:r>
            <a:r>
              <a:rPr lang="en-GB" dirty="0" err="1"/>
              <a:t>Bhaktivedanta</a:t>
            </a:r>
            <a:r>
              <a:rPr lang="en-GB" dirty="0"/>
              <a:t> near Watford to ISKCON.  British HQ.  </a:t>
            </a:r>
          </a:p>
          <a:p>
            <a:pPr lvl="0" hangingPunct="0"/>
            <a:r>
              <a:rPr lang="en-GB" dirty="0"/>
              <a:t>Flo Conway and Jim </a:t>
            </a:r>
            <a:r>
              <a:rPr lang="en-GB" dirty="0" err="1"/>
              <a:t>Siegelman</a:t>
            </a:r>
            <a:r>
              <a:rPr lang="en-GB" dirty="0"/>
              <a:t>, </a:t>
            </a:r>
            <a:r>
              <a:rPr lang="en-GB" i="1" dirty="0"/>
              <a:t>Snapping, </a:t>
            </a:r>
            <a:r>
              <a:rPr lang="en-GB" dirty="0"/>
              <a:t>written at the height of the brainwashing allegations against NRMs.  </a:t>
            </a:r>
          </a:p>
          <a:p>
            <a:r>
              <a:rPr lang="en-GB" dirty="0"/>
              <a:t>Conway, F and J </a:t>
            </a:r>
            <a:r>
              <a:rPr lang="en-GB" dirty="0" err="1"/>
              <a:t>Siegelman</a:t>
            </a:r>
            <a:r>
              <a:rPr lang="en-GB" dirty="0"/>
              <a:t> (1978) </a:t>
            </a:r>
            <a:r>
              <a:rPr lang="en-GB" i="1" dirty="0"/>
              <a:t>Snapping</a:t>
            </a:r>
            <a:r>
              <a:rPr lang="en-GB" dirty="0"/>
              <a:t>, New York, Delta.</a:t>
            </a:r>
          </a:p>
          <a:p>
            <a:endParaRPr lang="en-GB" dirty="0"/>
          </a:p>
        </p:txBody>
      </p:sp>
    </p:spTree>
    <p:extLst>
      <p:ext uri="{BB962C8B-B14F-4D97-AF65-F5344CB8AC3E}">
        <p14:creationId xmlns:p14="http://schemas.microsoft.com/office/powerpoint/2010/main" val="37492487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Maharishi Mahesh Yogi</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15816" y="2276872"/>
            <a:ext cx="3305175" cy="3619500"/>
          </a:xfrm>
        </p:spPr>
      </p:pic>
      <p:sp>
        <p:nvSpPr>
          <p:cNvPr id="5" name="TextBox 4"/>
          <p:cNvSpPr txBox="1"/>
          <p:nvPr/>
        </p:nvSpPr>
        <p:spPr>
          <a:xfrm>
            <a:off x="539552" y="6525344"/>
            <a:ext cx="184731" cy="369332"/>
          </a:xfrm>
          <a:prstGeom prst="rect">
            <a:avLst/>
          </a:prstGeom>
          <a:noFill/>
        </p:spPr>
        <p:txBody>
          <a:bodyPr wrap="none" rtlCol="0">
            <a:spAutoFit/>
          </a:bodyPr>
          <a:lstStyle/>
          <a:p>
            <a:endParaRPr lang="en-GB" dirty="0"/>
          </a:p>
        </p:txBody>
      </p:sp>
      <p:sp>
        <p:nvSpPr>
          <p:cNvPr id="7" name="TextBox 6"/>
          <p:cNvSpPr txBox="1"/>
          <p:nvPr/>
        </p:nvSpPr>
        <p:spPr>
          <a:xfrm>
            <a:off x="323528" y="6381328"/>
            <a:ext cx="3225563" cy="246221"/>
          </a:xfrm>
          <a:prstGeom prst="rect">
            <a:avLst/>
          </a:prstGeom>
          <a:noFill/>
        </p:spPr>
        <p:txBody>
          <a:bodyPr wrap="none" rtlCol="0">
            <a:spAutoFit/>
          </a:bodyPr>
          <a:lstStyle/>
          <a:p>
            <a:r>
              <a:rPr lang="en-GB" sz="1000" dirty="0" smtClean="0"/>
              <a:t>http://www.rediff.com/news/2008/feb/06yogi.htm</a:t>
            </a:r>
            <a:endParaRPr lang="en-GB" sz="1000" dirty="0"/>
          </a:p>
        </p:txBody>
      </p:sp>
    </p:spTree>
    <p:extLst>
      <p:ext uri="{BB962C8B-B14F-4D97-AF65-F5344CB8AC3E}">
        <p14:creationId xmlns:p14="http://schemas.microsoft.com/office/powerpoint/2010/main" val="36378287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z="4800" dirty="0" smtClean="0"/>
              <a:t>Transcendental Meditation (TM)</a:t>
            </a:r>
            <a:endParaRPr lang="en-GB" sz="4800" dirty="0"/>
          </a:p>
        </p:txBody>
      </p:sp>
      <p:sp>
        <p:nvSpPr>
          <p:cNvPr id="2" name="Content Placeholder 1"/>
          <p:cNvSpPr>
            <a:spLocks noGrp="1"/>
          </p:cNvSpPr>
          <p:nvPr>
            <p:ph idx="1"/>
          </p:nvPr>
        </p:nvSpPr>
        <p:spPr>
          <a:xfrm>
            <a:off x="179513" y="2248347"/>
            <a:ext cx="8784976" cy="4493021"/>
          </a:xfrm>
        </p:spPr>
        <p:txBody>
          <a:bodyPr>
            <a:normAutofit fontScale="92500" lnSpcReduction="10000"/>
          </a:bodyPr>
          <a:lstStyle/>
          <a:p>
            <a:r>
              <a:rPr lang="en-GB" dirty="0"/>
              <a:t>http://www.tm.org/</a:t>
            </a:r>
          </a:p>
          <a:p>
            <a:pPr lvl="0" hangingPunct="0"/>
            <a:r>
              <a:rPr lang="en-GB" dirty="0"/>
              <a:t> “The Transcendental Meditation</a:t>
            </a:r>
            <a:r>
              <a:rPr lang="en-GB" baseline="30000" dirty="0"/>
              <a:t>®</a:t>
            </a:r>
            <a:r>
              <a:rPr lang="en-GB" dirty="0"/>
              <a:t> (TM</a:t>
            </a:r>
            <a:r>
              <a:rPr lang="en-GB" baseline="30000" dirty="0"/>
              <a:t>®</a:t>
            </a:r>
            <a:r>
              <a:rPr lang="en-GB" dirty="0"/>
              <a:t>) program of Maharishi Mahesh Yogi is the single most effective meditation technique available to gain deep relaxation, eliminate stress, promote good health, increase creativity and intelligence, and attain inner happiness and </a:t>
            </a:r>
            <a:r>
              <a:rPr lang="en-GB" dirty="0" smtClean="0"/>
              <a:t>fulfilment</a:t>
            </a:r>
            <a:r>
              <a:rPr lang="en-GB" dirty="0"/>
              <a:t>”.</a:t>
            </a:r>
          </a:p>
          <a:p>
            <a:pPr lvl="0"/>
            <a:r>
              <a:rPr lang="en-GB" dirty="0"/>
              <a:t>Maharishi Mahesh Yogi, rediscovered, from Hindu scriptures, the teachings known as transcendental meditation.  In 1956 he began his mission to bring the ancient Hindu tradition of TM to the world.  He established the Spiritual Regeneration Movement in Madras in 1958, in Los Angeles in 1959 and in GB in 1960.    </a:t>
            </a:r>
          </a:p>
          <a:p>
            <a:r>
              <a:rPr lang="en-GB" sz="1100" dirty="0"/>
              <a:t>http://www.tm.org/ </a:t>
            </a:r>
          </a:p>
          <a:p>
            <a:endParaRPr lang="en-GB" dirty="0"/>
          </a:p>
        </p:txBody>
      </p:sp>
    </p:spTree>
    <p:extLst>
      <p:ext uri="{BB962C8B-B14F-4D97-AF65-F5344CB8AC3E}">
        <p14:creationId xmlns:p14="http://schemas.microsoft.com/office/powerpoint/2010/main" val="32875593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normAutofit fontScale="92500"/>
          </a:bodyPr>
          <a:lstStyle/>
          <a:p>
            <a:pPr lvl="0" hangingPunct="0"/>
            <a:r>
              <a:rPr lang="en-GB" dirty="0"/>
              <a:t>1972 World Plan; to create one teaching centre per million people in the world with the eventual aim of one TM teacher per 1000 people</a:t>
            </a:r>
            <a:r>
              <a:rPr lang="en-GB" dirty="0" smtClean="0"/>
              <a:t>.</a:t>
            </a:r>
          </a:p>
          <a:p>
            <a:pPr lvl="0" hangingPunct="0"/>
            <a:r>
              <a:rPr lang="en-GB" dirty="0" smtClean="0"/>
              <a:t>  </a:t>
            </a:r>
            <a:endParaRPr lang="en-GB" dirty="0"/>
          </a:p>
          <a:p>
            <a:pPr lvl="0" hangingPunct="0"/>
            <a:r>
              <a:rPr lang="en-GB" dirty="0"/>
              <a:t>1976 TM-</a:t>
            </a:r>
            <a:r>
              <a:rPr lang="en-GB" dirty="0" err="1"/>
              <a:t>Sidhi</a:t>
            </a:r>
            <a:r>
              <a:rPr lang="en-GB" dirty="0"/>
              <a:t> programme, including Yogic Flying.  </a:t>
            </a:r>
            <a:endParaRPr lang="en-GB" dirty="0" smtClean="0"/>
          </a:p>
          <a:p>
            <a:pPr lvl="0" hangingPunct="0"/>
            <a:endParaRPr lang="en-GB" dirty="0"/>
          </a:p>
          <a:p>
            <a:pPr lvl="0" hangingPunct="0"/>
            <a:r>
              <a:rPr lang="en-GB" dirty="0"/>
              <a:t>1980 TM established an Ideal Village in </a:t>
            </a:r>
            <a:r>
              <a:rPr lang="en-GB" dirty="0" err="1"/>
              <a:t>Skelmersdale</a:t>
            </a:r>
            <a:r>
              <a:rPr lang="en-GB" dirty="0"/>
              <a:t>, Lancashire</a:t>
            </a:r>
            <a:r>
              <a:rPr lang="en-GB" dirty="0" smtClean="0"/>
              <a:t>.</a:t>
            </a:r>
          </a:p>
          <a:p>
            <a:pPr lvl="0" hangingPunct="0"/>
            <a:endParaRPr lang="en-GB" dirty="0"/>
          </a:p>
          <a:p>
            <a:pPr lvl="0" hangingPunct="0"/>
            <a:r>
              <a:rPr lang="en-GB" dirty="0"/>
              <a:t>1990s the Natural law Party.</a:t>
            </a:r>
          </a:p>
          <a:p>
            <a:endParaRPr lang="en-GB" dirty="0"/>
          </a:p>
        </p:txBody>
      </p:sp>
    </p:spTree>
    <p:extLst>
      <p:ext uri="{BB962C8B-B14F-4D97-AF65-F5344CB8AC3E}">
        <p14:creationId xmlns:p14="http://schemas.microsoft.com/office/powerpoint/2010/main" val="3170827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lstStyle/>
          <a:p>
            <a:pPr lvl="0" hangingPunct="0"/>
            <a:r>
              <a:rPr lang="en-GB" dirty="0"/>
              <a:t>Eric </a:t>
            </a:r>
            <a:r>
              <a:rPr lang="en-GB" dirty="0" err="1"/>
              <a:t>Woodrum</a:t>
            </a:r>
            <a:r>
              <a:rPr lang="en-GB" dirty="0"/>
              <a:t> </a:t>
            </a:r>
            <a:r>
              <a:rPr lang="en-GB" dirty="0" smtClean="0"/>
              <a:t>(1982) history </a:t>
            </a:r>
            <a:r>
              <a:rPr lang="en-GB" dirty="0"/>
              <a:t>of TM into 3 distinct stages, arguing that it adapted to cultural changes: 1) 1959-65 an initial spiritual-mystical period.  More like a religion. 2) 1966-69 A voguish self sufficiency period where it expanded due to identification with the counterculture. 3) 1970 inwards a secularised popular religious phase.  Practical benefits emphasised and other-worldly themes dropped.</a:t>
            </a:r>
          </a:p>
          <a:p>
            <a:endParaRPr lang="en-GB" sz="1000" dirty="0" smtClean="0"/>
          </a:p>
          <a:p>
            <a:endParaRPr lang="en-GB" sz="1000" dirty="0"/>
          </a:p>
          <a:p>
            <a:endParaRPr lang="en-GB" sz="1000" dirty="0" smtClean="0"/>
          </a:p>
          <a:p>
            <a:endParaRPr lang="en-GB" dirty="0"/>
          </a:p>
        </p:txBody>
      </p:sp>
    </p:spTree>
    <p:extLst>
      <p:ext uri="{BB962C8B-B14F-4D97-AF65-F5344CB8AC3E}">
        <p14:creationId xmlns:p14="http://schemas.microsoft.com/office/powerpoint/2010/main" val="19080235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z="4800" dirty="0" err="1" smtClean="0"/>
              <a:t>Bhagwan</a:t>
            </a:r>
            <a:r>
              <a:rPr lang="en-GB" sz="4800" dirty="0" smtClean="0"/>
              <a:t> Shree Rajneesh (Osho)</a:t>
            </a:r>
            <a:endParaRPr lang="en-GB" sz="48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47864" y="2132856"/>
            <a:ext cx="2381250" cy="3790950"/>
          </a:xfrm>
        </p:spPr>
      </p:pic>
      <p:sp>
        <p:nvSpPr>
          <p:cNvPr id="5" name="TextBox 4"/>
          <p:cNvSpPr txBox="1"/>
          <p:nvPr/>
        </p:nvSpPr>
        <p:spPr>
          <a:xfrm>
            <a:off x="323528" y="6381328"/>
            <a:ext cx="5541902" cy="246221"/>
          </a:xfrm>
          <a:prstGeom prst="rect">
            <a:avLst/>
          </a:prstGeom>
          <a:noFill/>
        </p:spPr>
        <p:txBody>
          <a:bodyPr wrap="none" rtlCol="0">
            <a:spAutoFit/>
          </a:bodyPr>
          <a:lstStyle/>
          <a:p>
            <a:r>
              <a:rPr lang="en-GB" sz="1000" dirty="0" smtClean="0"/>
              <a:t>http://www.messagefrommasters.com/Meditation/Osho_quotes_on_meditation_part_4.htm</a:t>
            </a:r>
            <a:endParaRPr lang="en-GB" sz="1000" dirty="0"/>
          </a:p>
        </p:txBody>
      </p:sp>
    </p:spTree>
    <p:extLst>
      <p:ext uri="{BB962C8B-B14F-4D97-AF65-F5344CB8AC3E}">
        <p14:creationId xmlns:p14="http://schemas.microsoft.com/office/powerpoint/2010/main" val="13185829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normAutofit lnSpcReduction="10000"/>
          </a:bodyPr>
          <a:lstStyle/>
          <a:p>
            <a:r>
              <a:rPr lang="en-GB" dirty="0"/>
              <a:t>http://www.osho.com/</a:t>
            </a:r>
          </a:p>
          <a:p>
            <a:pPr lvl="0"/>
            <a:r>
              <a:rPr lang="en-GB" dirty="0" err="1"/>
              <a:t>Bhagwan</a:t>
            </a:r>
            <a:r>
              <a:rPr lang="en-GB" dirty="0"/>
              <a:t> Shree Rajneesh.</a:t>
            </a:r>
          </a:p>
          <a:p>
            <a:pPr lvl="0"/>
            <a:r>
              <a:rPr lang="en-GB" dirty="0"/>
              <a:t>Age 26 philosophy teacher at the Sanskrit college of Raipur for 9 years.  </a:t>
            </a:r>
          </a:p>
          <a:p>
            <a:pPr lvl="0"/>
            <a:r>
              <a:rPr lang="en-GB" dirty="0"/>
              <a:t>Wealth is a 'must' for salvation, as if people are too busy trying to survive they will be neglecting the nurture of their spiritual side.  </a:t>
            </a:r>
          </a:p>
          <a:p>
            <a:pPr lvl="0"/>
            <a:r>
              <a:rPr lang="en-GB" dirty="0"/>
              <a:t>Bible was a closed system, a collection of violent and pornographic tales.  The Rajneesh Bible, as he often referred to his lectures, was 'an open system'.  </a:t>
            </a:r>
          </a:p>
          <a:p>
            <a:endParaRPr lang="en-GB" dirty="0"/>
          </a:p>
        </p:txBody>
      </p:sp>
    </p:spTree>
    <p:extLst>
      <p:ext uri="{BB962C8B-B14F-4D97-AF65-F5344CB8AC3E}">
        <p14:creationId xmlns:p14="http://schemas.microsoft.com/office/powerpoint/2010/main" val="27992024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lstStyle/>
          <a:p>
            <a:pPr lvl="0"/>
            <a:r>
              <a:rPr lang="en-GB" dirty="0"/>
              <a:t>He taught that everything should be challenged, whether it came from the East or the West, and often altered his teachings, appearing contradictory.  </a:t>
            </a:r>
          </a:p>
          <a:p>
            <a:pPr lvl="0"/>
            <a:r>
              <a:rPr lang="en-GB" dirty="0"/>
              <a:t>“My message is very simple.  That’s why it is difficult to understand.  I teach the obvious; it is not complex at all.  Because it is not complex there is nothing much to understand in it.  It has to be lived, experienced.  My message is not verbal, logical, rational.  It is existential, so those who want to understand it intellectually will only misunderstand it”.  </a:t>
            </a:r>
          </a:p>
          <a:p>
            <a:r>
              <a:rPr lang="en-GB" sz="1000" dirty="0"/>
              <a:t>Quoted in Barrett, 145.</a:t>
            </a:r>
          </a:p>
          <a:p>
            <a:endParaRPr lang="en-GB" dirty="0"/>
          </a:p>
        </p:txBody>
      </p:sp>
    </p:spTree>
    <p:extLst>
      <p:ext uri="{BB962C8B-B14F-4D97-AF65-F5344CB8AC3E}">
        <p14:creationId xmlns:p14="http://schemas.microsoft.com/office/powerpoint/2010/main" val="3802007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normAutofit fontScale="92500" lnSpcReduction="20000"/>
          </a:bodyPr>
          <a:lstStyle/>
          <a:p>
            <a:pPr lvl="0"/>
            <a:r>
              <a:rPr lang="en-GB" dirty="0"/>
              <a:t> ‘Spirituality may be learned, but it cannot be taught’.  </a:t>
            </a:r>
          </a:p>
          <a:p>
            <a:pPr lvl="0"/>
            <a:r>
              <a:rPr lang="en-GB" dirty="0"/>
              <a:t>1964 Rajneesh meditation camps.  </a:t>
            </a:r>
          </a:p>
          <a:p>
            <a:pPr lvl="0"/>
            <a:r>
              <a:rPr lang="en-GB" dirty="0"/>
              <a:t>1969, Bombay, Poona 1974. </a:t>
            </a:r>
          </a:p>
          <a:p>
            <a:pPr lvl="0"/>
            <a:r>
              <a:rPr lang="en-GB" dirty="0"/>
              <a:t>1981 USA, 126 sq. mile Big Muddy Ranch in Oregon.  </a:t>
            </a:r>
            <a:r>
              <a:rPr lang="en-GB" dirty="0" err="1"/>
              <a:t>Rajneeshpuram</a:t>
            </a:r>
            <a:r>
              <a:rPr lang="en-GB" dirty="0"/>
              <a:t>.  By 1985 2,500 residents, 15,000 visitors.  </a:t>
            </a:r>
          </a:p>
          <a:p>
            <a:pPr lvl="0"/>
            <a:r>
              <a:rPr lang="en-GB" dirty="0" smtClean="0"/>
              <a:t>Ma </a:t>
            </a:r>
            <a:r>
              <a:rPr lang="en-GB" dirty="0" err="1"/>
              <a:t>Anand</a:t>
            </a:r>
            <a:r>
              <a:rPr lang="en-GB" dirty="0"/>
              <a:t> </a:t>
            </a:r>
            <a:r>
              <a:rPr lang="en-GB" dirty="0" err="1"/>
              <a:t>Sheela</a:t>
            </a:r>
            <a:r>
              <a:rPr lang="en-GB" dirty="0"/>
              <a:t>, imprisoned for conspiracy, wire-tapping, poisoning, attempted murder, and first and second degree assault of the County Commissioners.  </a:t>
            </a:r>
          </a:p>
          <a:p>
            <a:pPr lvl="0"/>
            <a:r>
              <a:rPr lang="en-GB" dirty="0"/>
              <a:t>1985 some top administrators left, including </a:t>
            </a:r>
            <a:r>
              <a:rPr lang="en-GB" dirty="0" err="1"/>
              <a:t>Sheela</a:t>
            </a:r>
            <a:r>
              <a:rPr lang="en-GB" dirty="0"/>
              <a:t>, Sally Croft and Susan Hagan.   Rajneesh arrested on immigration violation charges, ordered to leave the US.  </a:t>
            </a:r>
          </a:p>
          <a:p>
            <a:endParaRPr lang="en-GB" dirty="0"/>
          </a:p>
        </p:txBody>
      </p:sp>
    </p:spTree>
    <p:extLst>
      <p:ext uri="{BB962C8B-B14F-4D97-AF65-F5344CB8AC3E}">
        <p14:creationId xmlns:p14="http://schemas.microsoft.com/office/powerpoint/2010/main" val="27077603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lstStyle/>
          <a:p>
            <a:pPr lvl="0"/>
            <a:r>
              <a:rPr lang="en-GB" dirty="0"/>
              <a:t>December 1985 he was thrown out of Nepal.  February 1986 he was thrown out of Greece.  March 1986 he was ordered to leave Switzerland, England, Ireland, and Uruguay, Jamaica and Madrid.  January 1987, he travelled back to India.  In 13 months, a total of 21 countries had deported him or denied him entry.  </a:t>
            </a:r>
          </a:p>
          <a:p>
            <a:pPr lvl="0"/>
            <a:r>
              <a:rPr lang="en-GB" dirty="0"/>
              <a:t>1990 Rajneesh 'left his body'.  Poisoned? </a:t>
            </a:r>
          </a:p>
          <a:p>
            <a:pPr lvl="0"/>
            <a:r>
              <a:rPr lang="en-GB" dirty="0"/>
              <a:t>Sally Croft and Susan Hagan, imprisoned 1995 for five years after having been found guilty of conspiracy to murder the a US attorney.  Pleaded not guilty.  (Freed after 2 years in 1998.)  </a:t>
            </a:r>
          </a:p>
          <a:p>
            <a:endParaRPr lang="en-GB" dirty="0"/>
          </a:p>
        </p:txBody>
      </p:sp>
    </p:spTree>
    <p:extLst>
      <p:ext uri="{BB962C8B-B14F-4D97-AF65-F5344CB8AC3E}">
        <p14:creationId xmlns:p14="http://schemas.microsoft.com/office/powerpoint/2010/main" val="24108889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smtClean="0"/>
              <a:t>Soka</a:t>
            </a:r>
            <a:r>
              <a:rPr lang="en-GB" dirty="0" smtClean="0"/>
              <a:t> </a:t>
            </a:r>
            <a:r>
              <a:rPr lang="en-GB" dirty="0" err="1" smtClean="0"/>
              <a:t>Gakkai</a:t>
            </a:r>
            <a:endParaRPr lang="en-GB" dirty="0"/>
          </a:p>
        </p:txBody>
      </p:sp>
      <p:sp>
        <p:nvSpPr>
          <p:cNvPr id="2" name="Content Placeholder 1"/>
          <p:cNvSpPr>
            <a:spLocks noGrp="1"/>
          </p:cNvSpPr>
          <p:nvPr>
            <p:ph idx="1"/>
          </p:nvPr>
        </p:nvSpPr>
        <p:spPr>
          <a:xfrm>
            <a:off x="179513" y="2248347"/>
            <a:ext cx="8784976" cy="4493021"/>
          </a:xfrm>
        </p:spPr>
        <p:txBody>
          <a:bodyPr/>
          <a:lstStyle/>
          <a:p>
            <a:r>
              <a:rPr lang="en-GB" b="1" dirty="0"/>
              <a:t>NICHIREN SHOSHU BUDDHISM (NSB) </a:t>
            </a:r>
            <a:r>
              <a:rPr lang="en-GB" b="1" dirty="0" smtClean="0"/>
              <a:t/>
            </a:r>
            <a:br>
              <a:rPr lang="en-GB" b="1" dirty="0" smtClean="0"/>
            </a:br>
            <a:r>
              <a:rPr lang="en-GB" b="1" dirty="0" smtClean="0"/>
              <a:t>SOKA GAKKAI </a:t>
            </a:r>
            <a:r>
              <a:rPr lang="en-GB" b="1" dirty="0"/>
              <a:t>(SG</a:t>
            </a:r>
            <a:r>
              <a:rPr lang="en-GB" b="1" dirty="0" smtClean="0"/>
              <a:t>)</a:t>
            </a:r>
          </a:p>
          <a:p>
            <a:r>
              <a:rPr lang="en-GB" b="1" dirty="0"/>
              <a:t>http://www.sgi.org</a:t>
            </a:r>
            <a:r>
              <a:rPr lang="en-GB" b="1" dirty="0" smtClean="0"/>
              <a:t>/</a:t>
            </a:r>
          </a:p>
          <a:p>
            <a:endParaRPr lang="en-GB" b="1"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0750" y="3573016"/>
            <a:ext cx="4762500" cy="2705100"/>
          </a:xfrm>
          <a:prstGeom prst="rect">
            <a:avLst/>
          </a:prstGeom>
        </p:spPr>
      </p:pic>
      <p:sp>
        <p:nvSpPr>
          <p:cNvPr id="5" name="TextBox 4"/>
          <p:cNvSpPr txBox="1"/>
          <p:nvPr/>
        </p:nvSpPr>
        <p:spPr>
          <a:xfrm>
            <a:off x="251519" y="6412686"/>
            <a:ext cx="5190845" cy="246221"/>
          </a:xfrm>
          <a:prstGeom prst="rect">
            <a:avLst/>
          </a:prstGeom>
          <a:noFill/>
        </p:spPr>
        <p:txBody>
          <a:bodyPr wrap="none" rtlCol="0">
            <a:spAutoFit/>
          </a:bodyPr>
          <a:lstStyle/>
          <a:p>
            <a:r>
              <a:rPr lang="en-GB" sz="1000" dirty="0" smtClean="0"/>
              <a:t>http://www.tumblr.com/tagged/nam%20myoho%20renge%20kyo?before=1348325941</a:t>
            </a:r>
            <a:endParaRPr lang="en-GB" sz="1000" dirty="0"/>
          </a:p>
        </p:txBody>
      </p:sp>
    </p:spTree>
    <p:extLst>
      <p:ext uri="{BB962C8B-B14F-4D97-AF65-F5344CB8AC3E}">
        <p14:creationId xmlns:p14="http://schemas.microsoft.com/office/powerpoint/2010/main" val="11205062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normAutofit fontScale="92500" lnSpcReduction="10000"/>
          </a:bodyPr>
          <a:lstStyle/>
          <a:p>
            <a:pPr lvl="0"/>
            <a:r>
              <a:rPr lang="en-GB" dirty="0"/>
              <a:t>Materialistic and assertive in seeking converts.  </a:t>
            </a:r>
          </a:p>
          <a:p>
            <a:pPr hangingPunct="0"/>
            <a:r>
              <a:rPr lang="en-GB" dirty="0" err="1"/>
              <a:t>Soka</a:t>
            </a:r>
            <a:r>
              <a:rPr lang="en-GB" dirty="0"/>
              <a:t> </a:t>
            </a:r>
            <a:r>
              <a:rPr lang="en-GB" dirty="0" err="1"/>
              <a:t>Gakkai</a:t>
            </a:r>
            <a:r>
              <a:rPr lang="en-GB" dirty="0"/>
              <a:t> International (SGI) is a Buddhist association with more than 12 million members in 190 countries and territories worldwide. For SGI members, Buddhism is a practical philosophy of individual empowerment and inner transformation that enables people to develop themselves and take responsibility for their lives…As lay believers and "engaged Buddhists," SGI members strive in their everyday lives to develop the ability to live with confidence, to create value in any circumstances and to contribute to the well-being of friends, family and community. The promotion of peace, culture and education is central to SGI's activities.</a:t>
            </a:r>
          </a:p>
          <a:p>
            <a:r>
              <a:rPr lang="en-GB" u="sng" dirty="0">
                <a:hlinkClick r:id="rId2"/>
              </a:rPr>
              <a:t>http://www.sgi.org/</a:t>
            </a:r>
            <a:r>
              <a:rPr lang="en-GB" dirty="0"/>
              <a:t> </a:t>
            </a:r>
          </a:p>
          <a:p>
            <a:endParaRPr lang="en-GB" dirty="0"/>
          </a:p>
        </p:txBody>
      </p:sp>
    </p:spTree>
    <p:extLst>
      <p:ext uri="{BB962C8B-B14F-4D97-AF65-F5344CB8AC3E}">
        <p14:creationId xmlns:p14="http://schemas.microsoft.com/office/powerpoint/2010/main" val="2880272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lstStyle/>
          <a:p>
            <a:pPr hangingPunct="0"/>
            <a:r>
              <a:rPr lang="en-GB" dirty="0"/>
              <a:t> </a:t>
            </a:r>
            <a:r>
              <a:rPr lang="en-GB" dirty="0" smtClean="0"/>
              <a:t>C13th</a:t>
            </a:r>
            <a:r>
              <a:rPr lang="en-GB" dirty="0"/>
              <a:t>, </a:t>
            </a:r>
            <a:r>
              <a:rPr lang="en-GB" dirty="0" err="1"/>
              <a:t>Nichiren</a:t>
            </a:r>
            <a:r>
              <a:rPr lang="en-GB" dirty="0"/>
              <a:t> </a:t>
            </a:r>
            <a:r>
              <a:rPr lang="en-GB" dirty="0" err="1"/>
              <a:t>Daishonin</a:t>
            </a:r>
            <a:r>
              <a:rPr lang="en-GB" dirty="0"/>
              <a:t> (1222-1282), the true essence of Buddhism is in the </a:t>
            </a:r>
            <a:r>
              <a:rPr lang="en-GB" i="1" dirty="0"/>
              <a:t>Lotus Sutra.  Nam-</a:t>
            </a:r>
            <a:r>
              <a:rPr lang="en-GB" i="1" dirty="0" err="1"/>
              <a:t>myoho</a:t>
            </a:r>
            <a:r>
              <a:rPr lang="en-GB" i="1" dirty="0"/>
              <a:t>-</a:t>
            </a:r>
            <a:r>
              <a:rPr lang="en-GB" i="1" dirty="0" err="1"/>
              <a:t>renge-kyo</a:t>
            </a:r>
            <a:r>
              <a:rPr lang="en-GB" dirty="0"/>
              <a:t>.  </a:t>
            </a:r>
          </a:p>
          <a:p>
            <a:pPr lvl="0"/>
            <a:r>
              <a:rPr lang="en-GB" dirty="0"/>
              <a:t>In traditional Buddhism, everything is transient and suffering arises when people try to cling to what is impermanent.  SG: desires are essential and are the driving force that sustains life.  </a:t>
            </a:r>
          </a:p>
          <a:p>
            <a:pPr lvl="0"/>
            <a:r>
              <a:rPr lang="en-GB" dirty="0"/>
              <a:t>Barrett: ‘</a:t>
            </a:r>
            <a:r>
              <a:rPr lang="en-GB" i="1" dirty="0" err="1"/>
              <a:t>Nichiren</a:t>
            </a:r>
            <a:r>
              <a:rPr lang="en-GB" i="1" dirty="0"/>
              <a:t> </a:t>
            </a:r>
            <a:r>
              <a:rPr lang="en-GB" i="1" dirty="0" err="1"/>
              <a:t>Shoshu</a:t>
            </a:r>
            <a:r>
              <a:rPr lang="en-GB" i="1" dirty="0"/>
              <a:t> believes in a living, working faith which affects every part of our everyday lives in a contemporary world’</a:t>
            </a:r>
            <a:r>
              <a:rPr lang="en-GB" dirty="0"/>
              <a:t>.  </a:t>
            </a:r>
          </a:p>
          <a:p>
            <a:pPr hangingPunct="0"/>
            <a:endParaRPr lang="en-GB" sz="1000" dirty="0" smtClean="0"/>
          </a:p>
          <a:p>
            <a:pPr hangingPunct="0"/>
            <a:r>
              <a:rPr lang="en-GB" sz="1000" dirty="0" smtClean="0"/>
              <a:t>Barrett</a:t>
            </a:r>
            <a:r>
              <a:rPr lang="en-GB" sz="1000" dirty="0"/>
              <a:t>, D (1998) </a:t>
            </a:r>
            <a:r>
              <a:rPr lang="en-GB" sz="1000" i="1" dirty="0"/>
              <a:t>Sects, ‘Cults’ and Alternative Religions</a:t>
            </a:r>
            <a:r>
              <a:rPr lang="en-GB" sz="1000" dirty="0"/>
              <a:t>, London, </a:t>
            </a:r>
            <a:r>
              <a:rPr lang="en-GB" sz="1000" dirty="0" err="1"/>
              <a:t>Blandford</a:t>
            </a:r>
            <a:r>
              <a:rPr lang="en-GB" sz="1000" dirty="0"/>
              <a:t>, 157.</a:t>
            </a:r>
          </a:p>
          <a:p>
            <a:endParaRPr lang="en-GB" dirty="0"/>
          </a:p>
        </p:txBody>
      </p:sp>
    </p:spTree>
    <p:extLst>
      <p:ext uri="{BB962C8B-B14F-4D97-AF65-F5344CB8AC3E}">
        <p14:creationId xmlns:p14="http://schemas.microsoft.com/office/powerpoint/2010/main" val="2484656458"/>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normAutofit fontScale="92500" lnSpcReduction="20000"/>
          </a:bodyPr>
          <a:lstStyle/>
          <a:p>
            <a:pPr lvl="0"/>
            <a:r>
              <a:rPr lang="en-GB" dirty="0"/>
              <a:t>1930, two devotees of </a:t>
            </a:r>
            <a:r>
              <a:rPr lang="en-GB" dirty="0" err="1"/>
              <a:t>Nichiren</a:t>
            </a:r>
            <a:r>
              <a:rPr lang="en-GB" dirty="0"/>
              <a:t> </a:t>
            </a:r>
            <a:r>
              <a:rPr lang="en-GB" dirty="0" err="1"/>
              <a:t>Shoshu</a:t>
            </a:r>
            <a:r>
              <a:rPr lang="en-GB" dirty="0"/>
              <a:t>, </a:t>
            </a:r>
            <a:r>
              <a:rPr lang="en-GB" dirty="0" err="1"/>
              <a:t>Makiguchi</a:t>
            </a:r>
            <a:r>
              <a:rPr lang="en-GB" dirty="0"/>
              <a:t> (1871-1944) and Toda (1900-1958) founded </a:t>
            </a:r>
            <a:r>
              <a:rPr lang="en-GB" dirty="0" err="1"/>
              <a:t>Soka</a:t>
            </a:r>
            <a:r>
              <a:rPr lang="en-GB" dirty="0"/>
              <a:t> </a:t>
            </a:r>
            <a:r>
              <a:rPr lang="en-GB" dirty="0" err="1"/>
              <a:t>Gakkai</a:t>
            </a:r>
            <a:r>
              <a:rPr lang="en-GB" dirty="0"/>
              <a:t> (Value-Creating Society), the lay organisation to </a:t>
            </a:r>
            <a:r>
              <a:rPr lang="en-GB" dirty="0" err="1"/>
              <a:t>Nichiren</a:t>
            </a:r>
            <a:r>
              <a:rPr lang="en-GB" dirty="0"/>
              <a:t> </a:t>
            </a:r>
            <a:r>
              <a:rPr lang="en-GB" dirty="0" err="1"/>
              <a:t>Shoshu</a:t>
            </a:r>
            <a:r>
              <a:rPr lang="en-GB" dirty="0"/>
              <a:t>.  </a:t>
            </a:r>
          </a:p>
          <a:p>
            <a:pPr lvl="0"/>
            <a:r>
              <a:rPr lang="en-GB" dirty="0"/>
              <a:t>After WW2 Toda revived SG.  </a:t>
            </a:r>
          </a:p>
          <a:p>
            <a:pPr lvl="0"/>
            <a:r>
              <a:rPr lang="en-GB" dirty="0" err="1"/>
              <a:t>Daisaku</a:t>
            </a:r>
            <a:r>
              <a:rPr lang="en-GB" dirty="0"/>
              <a:t> Ikeda (b. 1928).  1975, Ikeda established </a:t>
            </a:r>
            <a:r>
              <a:rPr lang="en-GB" dirty="0" err="1"/>
              <a:t>Soka</a:t>
            </a:r>
            <a:r>
              <a:rPr lang="en-GB" dirty="0"/>
              <a:t> </a:t>
            </a:r>
            <a:r>
              <a:rPr lang="en-GB" dirty="0" err="1"/>
              <a:t>Gakkai</a:t>
            </a:r>
            <a:r>
              <a:rPr lang="en-GB" dirty="0"/>
              <a:t> International (SGI).  </a:t>
            </a:r>
          </a:p>
          <a:p>
            <a:pPr lvl="0"/>
            <a:r>
              <a:rPr lang="en-GB" dirty="0"/>
              <a:t>1990 </a:t>
            </a:r>
            <a:r>
              <a:rPr lang="en-GB" dirty="0" err="1"/>
              <a:t>Nichiren</a:t>
            </a:r>
            <a:r>
              <a:rPr lang="en-GB" dirty="0"/>
              <a:t> </a:t>
            </a:r>
            <a:r>
              <a:rPr lang="en-GB" dirty="0" err="1"/>
              <a:t>Shoshu</a:t>
            </a:r>
            <a:r>
              <a:rPr lang="en-GB" dirty="0"/>
              <a:t> excommunicated </a:t>
            </a:r>
            <a:r>
              <a:rPr lang="en-GB" dirty="0" err="1"/>
              <a:t>Soka</a:t>
            </a:r>
            <a:r>
              <a:rPr lang="en-GB" dirty="0"/>
              <a:t> </a:t>
            </a:r>
            <a:r>
              <a:rPr lang="en-GB" dirty="0" err="1"/>
              <a:t>Gakkai</a:t>
            </a:r>
            <a:r>
              <a:rPr lang="en-GB" dirty="0"/>
              <a:t>.  </a:t>
            </a:r>
          </a:p>
          <a:p>
            <a:pPr lvl="0"/>
            <a:r>
              <a:rPr lang="en-GB" dirty="0"/>
              <a:t>Richard </a:t>
            </a:r>
            <a:r>
              <a:rPr lang="en-GB" dirty="0" err="1"/>
              <a:t>Causton</a:t>
            </a:r>
            <a:r>
              <a:rPr lang="en-GB" dirty="0"/>
              <a:t>, UK, 1974</a:t>
            </a:r>
            <a:r>
              <a:rPr lang="en-GB" dirty="0" smtClean="0"/>
              <a:t>.</a:t>
            </a:r>
          </a:p>
          <a:p>
            <a:pPr lvl="0"/>
            <a:r>
              <a:rPr lang="en-GB" dirty="0"/>
              <a:t>1964 </a:t>
            </a:r>
            <a:r>
              <a:rPr lang="en-GB" dirty="0" err="1"/>
              <a:t>Komeito</a:t>
            </a:r>
            <a:r>
              <a:rPr lang="en-GB" dirty="0"/>
              <a:t> (Clean Government Party).</a:t>
            </a:r>
          </a:p>
          <a:p>
            <a:pPr lvl="0"/>
            <a:r>
              <a:rPr lang="en-GB" dirty="0"/>
              <a:t>1994 Shin Shinto (New Frontier Party).  </a:t>
            </a:r>
          </a:p>
          <a:p>
            <a:pPr lvl="0"/>
            <a:endParaRPr lang="en-GB" dirty="0"/>
          </a:p>
          <a:p>
            <a:endParaRPr lang="en-GB" dirty="0"/>
          </a:p>
        </p:txBody>
      </p:sp>
    </p:spTree>
    <p:extLst>
      <p:ext uri="{BB962C8B-B14F-4D97-AF65-F5344CB8AC3E}">
        <p14:creationId xmlns:p14="http://schemas.microsoft.com/office/powerpoint/2010/main" val="2788154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idx="1"/>
          </p:nvPr>
        </p:nvSpPr>
        <p:spPr>
          <a:xfrm>
            <a:off x="179513" y="2248347"/>
            <a:ext cx="8784976" cy="4493021"/>
          </a:xfrm>
        </p:spPr>
        <p:txBody>
          <a:bodyPr>
            <a:normAutofit lnSpcReduction="10000"/>
          </a:bodyPr>
          <a:lstStyle/>
          <a:p>
            <a:pPr lvl="0"/>
            <a:r>
              <a:rPr lang="en-GB" dirty="0"/>
              <a:t>1997 became New </a:t>
            </a:r>
            <a:r>
              <a:rPr lang="en-GB" dirty="0" err="1"/>
              <a:t>Komeito</a:t>
            </a:r>
            <a:r>
              <a:rPr lang="en-GB" dirty="0"/>
              <a:t>.  (Supports Liberal Democratic Party, but problem as NK and SK pacifist and fell out over Iraq.  Support for international events </a:t>
            </a:r>
            <a:r>
              <a:rPr lang="en-GB" dirty="0" err="1"/>
              <a:t>vs</a:t>
            </a:r>
            <a:r>
              <a:rPr lang="en-GB" dirty="0"/>
              <a:t> pacifism).</a:t>
            </a:r>
          </a:p>
          <a:p>
            <a:pPr lvl="0"/>
            <a:r>
              <a:rPr lang="en-GB" dirty="0"/>
              <a:t>Barrett: ‘</a:t>
            </a:r>
            <a:r>
              <a:rPr lang="en-GB" i="1" dirty="0"/>
              <a:t>If it is possible to have materialistic Buddhism, that is what </a:t>
            </a:r>
            <a:r>
              <a:rPr lang="en-GB" i="1" dirty="0" err="1"/>
              <a:t>Nichiren</a:t>
            </a:r>
            <a:r>
              <a:rPr lang="en-GB" i="1" dirty="0"/>
              <a:t> </a:t>
            </a:r>
            <a:r>
              <a:rPr lang="en-GB" i="1" dirty="0" err="1"/>
              <a:t>Shoshu</a:t>
            </a:r>
            <a:r>
              <a:rPr lang="en-GB" i="1" dirty="0"/>
              <a:t> and </a:t>
            </a:r>
            <a:r>
              <a:rPr lang="en-GB" i="1" dirty="0" err="1"/>
              <a:t>Soka</a:t>
            </a:r>
            <a:r>
              <a:rPr lang="en-GB" i="1" dirty="0"/>
              <a:t> </a:t>
            </a:r>
            <a:r>
              <a:rPr lang="en-GB" i="1" dirty="0" err="1"/>
              <a:t>Gakkai</a:t>
            </a:r>
            <a:r>
              <a:rPr lang="en-GB" i="1" dirty="0"/>
              <a:t> could be said to represent, aiming mainly at the middle classes, at professional people who either have or would like to have power, position and wealth’</a:t>
            </a:r>
            <a:r>
              <a:rPr lang="en-GB" dirty="0"/>
              <a:t>. </a:t>
            </a:r>
          </a:p>
          <a:p>
            <a:pPr lvl="0"/>
            <a:r>
              <a:rPr lang="en-GB" dirty="0"/>
              <a:t>1971, Ikeda established the </a:t>
            </a:r>
            <a:r>
              <a:rPr lang="en-GB" dirty="0" err="1"/>
              <a:t>Soka</a:t>
            </a:r>
            <a:r>
              <a:rPr lang="en-GB" dirty="0"/>
              <a:t> University in Japan, Mandela and Gorbachev.  </a:t>
            </a:r>
          </a:p>
          <a:p>
            <a:endParaRPr lang="en-GB" sz="1000" dirty="0" smtClean="0"/>
          </a:p>
          <a:p>
            <a:r>
              <a:rPr lang="en-GB" sz="1000" dirty="0" smtClean="0"/>
              <a:t>Barrett</a:t>
            </a:r>
            <a:r>
              <a:rPr lang="en-GB" sz="1000" dirty="0"/>
              <a:t>.</a:t>
            </a:r>
          </a:p>
          <a:p>
            <a:endParaRPr lang="en-GB" dirty="0"/>
          </a:p>
        </p:txBody>
      </p:sp>
    </p:spTree>
    <p:extLst>
      <p:ext uri="{BB962C8B-B14F-4D97-AF65-F5344CB8AC3E}">
        <p14:creationId xmlns:p14="http://schemas.microsoft.com/office/powerpoint/2010/main" val="1703229347"/>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1" y="116632"/>
            <a:ext cx="4248472" cy="6552728"/>
          </a:xfrm>
        </p:spPr>
        <p:txBody>
          <a:bodyPr>
            <a:normAutofit/>
          </a:bodyPr>
          <a:lstStyle/>
          <a:p>
            <a:pPr hangingPunct="0"/>
            <a:r>
              <a:rPr lang="en-GB" dirty="0" err="1"/>
              <a:t>Sahaja</a:t>
            </a:r>
            <a:r>
              <a:rPr lang="en-GB" dirty="0"/>
              <a:t> Yoga (</a:t>
            </a:r>
            <a:r>
              <a:rPr lang="en-GB" dirty="0" err="1"/>
              <a:t>Mataji</a:t>
            </a:r>
            <a:r>
              <a:rPr lang="en-GB" dirty="0"/>
              <a:t> </a:t>
            </a:r>
            <a:r>
              <a:rPr lang="en-GB" dirty="0" err="1"/>
              <a:t>Nirmala</a:t>
            </a:r>
            <a:r>
              <a:rPr lang="en-GB" dirty="0"/>
              <a:t> </a:t>
            </a:r>
            <a:r>
              <a:rPr lang="en-GB" dirty="0" err="1"/>
              <a:t>Srivastava</a:t>
            </a:r>
            <a:r>
              <a:rPr lang="en-GB" dirty="0"/>
              <a:t> 1923 - 2011)</a:t>
            </a:r>
          </a:p>
          <a:p>
            <a:pPr hangingPunct="0"/>
            <a:r>
              <a:rPr lang="en-GB" dirty="0"/>
              <a:t>‘Divine Mother’</a:t>
            </a:r>
          </a:p>
          <a:p>
            <a:pPr hangingPunct="0"/>
            <a:r>
              <a:rPr lang="en-GB" dirty="0"/>
              <a:t>Central India, Christianity</a:t>
            </a:r>
          </a:p>
          <a:p>
            <a:pPr hangingPunct="0"/>
            <a:r>
              <a:rPr lang="en-GB" dirty="0"/>
              <a:t>Meditation/spiritual energy, ideally in the </a:t>
            </a:r>
            <a:r>
              <a:rPr lang="en-GB" dirty="0" err="1"/>
              <a:t>presense</a:t>
            </a:r>
            <a:r>
              <a:rPr lang="en-GB" dirty="0"/>
              <a:t> of </a:t>
            </a:r>
            <a:r>
              <a:rPr lang="en-GB" dirty="0" err="1" smtClean="0"/>
              <a:t>Mataji</a:t>
            </a:r>
            <a:r>
              <a:rPr lang="en-GB" dirty="0" smtClean="0"/>
              <a:t>, </a:t>
            </a:r>
            <a:r>
              <a:rPr lang="en-GB" dirty="0"/>
              <a:t>otherwise facing her picture.</a:t>
            </a:r>
          </a:p>
          <a:p>
            <a:pPr hangingPunct="0"/>
            <a:r>
              <a:rPr lang="en-GB" dirty="0"/>
              <a:t> </a:t>
            </a:r>
            <a:r>
              <a:rPr lang="en-GB" dirty="0" smtClean="0"/>
              <a:t>We </a:t>
            </a:r>
            <a:r>
              <a:rPr lang="en-GB" dirty="0"/>
              <a:t>are each able to unite with the divine – the ability is within each person.</a:t>
            </a:r>
          </a:p>
          <a:p>
            <a:pPr hangingPunct="0"/>
            <a:endParaRPr lang="en-GB" dirty="0"/>
          </a:p>
          <a:p>
            <a:endParaRPr lang="en-US" dirty="0"/>
          </a:p>
        </p:txBody>
      </p:sp>
      <p:pic>
        <p:nvPicPr>
          <p:cNvPr id="4" name="Picture 3" descr="Shri-Mataji-Nirmala-Devi-Spiritual-Leader-569x360.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6192" y="116632"/>
            <a:ext cx="4182213" cy="2646040"/>
          </a:xfrm>
          <a:prstGeom prst="rect">
            <a:avLst/>
          </a:prstGeom>
        </p:spPr>
      </p:pic>
    </p:spTree>
    <p:extLst>
      <p:ext uri="{BB962C8B-B14F-4D97-AF65-F5344CB8AC3E}">
        <p14:creationId xmlns:p14="http://schemas.microsoft.com/office/powerpoint/2010/main" val="22440403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99247" y="116633"/>
            <a:ext cx="5456929" cy="6009530"/>
          </a:xfrm>
        </p:spPr>
        <p:txBody>
          <a:bodyPr>
            <a:normAutofit fontScale="92500" lnSpcReduction="10000"/>
          </a:bodyPr>
          <a:lstStyle/>
          <a:p>
            <a:pPr hangingPunct="0"/>
            <a:r>
              <a:rPr lang="en-GB" dirty="0" err="1"/>
              <a:t>Eckankar</a:t>
            </a:r>
            <a:r>
              <a:rPr lang="en-GB" dirty="0"/>
              <a:t> </a:t>
            </a:r>
            <a:r>
              <a:rPr lang="en-GB" dirty="0" smtClean="0"/>
              <a:t>1965 (</a:t>
            </a:r>
            <a:r>
              <a:rPr lang="en-GB" dirty="0"/>
              <a:t>Paul </a:t>
            </a:r>
            <a:r>
              <a:rPr lang="en-GB" dirty="0" err="1"/>
              <a:t>Twitchell</a:t>
            </a:r>
            <a:r>
              <a:rPr lang="en-GB" dirty="0"/>
              <a:t> 1908 – 1971)</a:t>
            </a:r>
            <a:br>
              <a:rPr lang="en-GB" dirty="0"/>
            </a:br>
            <a:r>
              <a:rPr lang="en-GB" dirty="0"/>
              <a:t>‘</a:t>
            </a:r>
            <a:r>
              <a:rPr lang="en-US" dirty="0"/>
              <a:t>The purpose of </a:t>
            </a:r>
            <a:r>
              <a:rPr lang="en-US" dirty="0" err="1"/>
              <a:t>Eckankar</a:t>
            </a:r>
            <a:r>
              <a:rPr lang="en-US" dirty="0"/>
              <a:t> is to make God an everyday reality in your life’ (</a:t>
            </a:r>
            <a:r>
              <a:rPr lang="en-US" u="sng" dirty="0">
                <a:hlinkClick r:id="rId2"/>
              </a:rPr>
              <a:t>www.eckankar.org</a:t>
            </a:r>
            <a:r>
              <a:rPr lang="en-US" dirty="0"/>
              <a:t>).</a:t>
            </a:r>
            <a:endParaRPr lang="en-GB" dirty="0"/>
          </a:p>
          <a:p>
            <a:pPr hangingPunct="0"/>
            <a:r>
              <a:rPr lang="en-US" dirty="0"/>
              <a:t>Co-worker with God.</a:t>
            </a:r>
            <a:endParaRPr lang="en-GB" dirty="0"/>
          </a:p>
          <a:p>
            <a:r>
              <a:rPr lang="en-US" dirty="0"/>
              <a:t>“</a:t>
            </a:r>
            <a:r>
              <a:rPr lang="en-US" dirty="0" err="1"/>
              <a:t>Eckankar</a:t>
            </a:r>
            <a:r>
              <a:rPr lang="en-US" dirty="0"/>
              <a:t> redefines the experience of religion. It offers an individual the spiritual tools needed to walk one's own journey home to God</a:t>
            </a:r>
            <a:r>
              <a:rPr lang="en-US" dirty="0" smtClean="0"/>
              <a:t>.  </a:t>
            </a:r>
            <a:r>
              <a:rPr lang="en-US" dirty="0" err="1" smtClean="0"/>
              <a:t>Eckankar</a:t>
            </a:r>
            <a:r>
              <a:rPr lang="en-US" dirty="0" smtClean="0"/>
              <a:t> </a:t>
            </a:r>
            <a:r>
              <a:rPr lang="en-US" dirty="0"/>
              <a:t>gives practical ways for people to have real spiritual experiences—even the ultimate experience of God—in this very lifetime” (</a:t>
            </a:r>
            <a:r>
              <a:rPr lang="en-US" dirty="0" err="1"/>
              <a:t>www.eckankar.org</a:t>
            </a:r>
            <a:r>
              <a:rPr lang="en-US" dirty="0"/>
              <a:t>/FAQ/</a:t>
            </a:r>
            <a:r>
              <a:rPr lang="en-US" dirty="0" err="1"/>
              <a:t>index.html</a:t>
            </a:r>
            <a:r>
              <a:rPr lang="en-US" dirty="0"/>
              <a:t>) </a:t>
            </a:r>
            <a:endParaRPr lang="en-GB" dirty="0"/>
          </a:p>
          <a:p>
            <a:pPr hangingPunct="0"/>
            <a:r>
              <a:rPr lang="en-US" dirty="0"/>
              <a:t>India – </a:t>
            </a:r>
            <a:r>
              <a:rPr lang="en-US" dirty="0" err="1"/>
              <a:t>surat</a:t>
            </a:r>
            <a:r>
              <a:rPr lang="en-US" dirty="0"/>
              <a:t> </a:t>
            </a:r>
            <a:r>
              <a:rPr lang="en-US" dirty="0" err="1"/>
              <a:t>shabda</a:t>
            </a:r>
            <a:r>
              <a:rPr lang="en-US" dirty="0"/>
              <a:t> yoga – Sikhism/Hinduism</a:t>
            </a:r>
            <a:endParaRPr lang="en-GB" dirty="0"/>
          </a:p>
          <a:p>
            <a:endParaRPr lang="en-US" dirty="0"/>
          </a:p>
        </p:txBody>
      </p:sp>
      <p:pic>
        <p:nvPicPr>
          <p:cNvPr id="4" name="Picture 3" descr="Eckankar, Paul Twitchell, Darwin Gross, Harold Klemp, true freethinke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8184" y="188640"/>
            <a:ext cx="2777490" cy="3451860"/>
          </a:xfrm>
          <a:prstGeom prst="rect">
            <a:avLst/>
          </a:prstGeom>
        </p:spPr>
      </p:pic>
    </p:spTree>
    <p:extLst>
      <p:ext uri="{BB962C8B-B14F-4D97-AF65-F5344CB8AC3E}">
        <p14:creationId xmlns:p14="http://schemas.microsoft.com/office/powerpoint/2010/main" val="14553907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fontScale="92500"/>
          </a:bodyPr>
          <a:lstStyle/>
          <a:p>
            <a:pPr lvl="0"/>
            <a:r>
              <a:rPr lang="en-GB" dirty="0"/>
              <a:t>Barrett, David V </a:t>
            </a:r>
            <a:r>
              <a:rPr lang="en-GB" i="1" dirty="0" smtClean="0"/>
              <a:t>Sects</a:t>
            </a:r>
            <a:r>
              <a:rPr lang="en-GB" i="1" dirty="0"/>
              <a:t>, ‘Cults’ and Alternative Religions</a:t>
            </a:r>
            <a:r>
              <a:rPr lang="en-GB" dirty="0"/>
              <a:t>, London: </a:t>
            </a:r>
            <a:r>
              <a:rPr lang="en-GB" dirty="0" err="1" smtClean="0"/>
              <a:t>Blandford</a:t>
            </a:r>
            <a:r>
              <a:rPr lang="en-GB" dirty="0" smtClean="0"/>
              <a:t>, 1998.</a:t>
            </a:r>
            <a:endParaRPr lang="en-US" dirty="0" smtClean="0"/>
          </a:p>
          <a:p>
            <a:r>
              <a:rPr lang="en-US" dirty="0" smtClean="0"/>
              <a:t>Campbell, Colin </a:t>
            </a:r>
            <a:r>
              <a:rPr lang="en-US" i="1" dirty="0"/>
              <a:t>The Easternization of The West,</a:t>
            </a:r>
            <a:r>
              <a:rPr lang="en-US" dirty="0"/>
              <a:t> Boulder &amp; London: Paradigm Publishers, 2007</a:t>
            </a:r>
            <a:r>
              <a:rPr lang="en-US" dirty="0" smtClean="0"/>
              <a:t>.</a:t>
            </a:r>
          </a:p>
          <a:p>
            <a:r>
              <a:rPr lang="en-GB" dirty="0" err="1" smtClean="0"/>
              <a:t>Tingay</a:t>
            </a:r>
            <a:r>
              <a:rPr lang="en-GB" dirty="0" smtClean="0"/>
              <a:t>, Kevin, ‘Madame </a:t>
            </a:r>
            <a:r>
              <a:rPr lang="en-GB" dirty="0"/>
              <a:t>Blavatsky’s Children: Theosophy and Its Heirs’, in Sutcliff, S &amp; Bowman, M </a:t>
            </a:r>
            <a:r>
              <a:rPr lang="en-GB" dirty="0" err="1"/>
              <a:t>eds</a:t>
            </a:r>
            <a:r>
              <a:rPr lang="en-GB" dirty="0"/>
              <a:t>, (2000) </a:t>
            </a:r>
            <a:r>
              <a:rPr lang="en-GB" i="1" dirty="0"/>
              <a:t>Beyond New Age</a:t>
            </a:r>
            <a:r>
              <a:rPr lang="en-GB" dirty="0"/>
              <a:t>, Edinburgh: Edinburgh University Press.</a:t>
            </a:r>
          </a:p>
          <a:p>
            <a:r>
              <a:rPr lang="en-GB" dirty="0" err="1" smtClean="0"/>
              <a:t>Woodrum</a:t>
            </a:r>
            <a:r>
              <a:rPr lang="en-GB" dirty="0"/>
              <a:t>, Eric (1982) “Religious Organizational Change: An Analysis Based on the TM Movement”, </a:t>
            </a:r>
            <a:r>
              <a:rPr lang="en-GB" i="1" dirty="0"/>
              <a:t>Review of Religious Research, </a:t>
            </a:r>
            <a:r>
              <a:rPr lang="en-GB" dirty="0"/>
              <a:t>24(2):89-103.</a:t>
            </a:r>
          </a:p>
          <a:p>
            <a:endParaRPr lang="en-US" dirty="0"/>
          </a:p>
        </p:txBody>
      </p:sp>
    </p:spTree>
    <p:extLst>
      <p:ext uri="{BB962C8B-B14F-4D97-AF65-F5344CB8AC3E}">
        <p14:creationId xmlns:p14="http://schemas.microsoft.com/office/powerpoint/2010/main" val="19953121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 Id="rId3" Type="http://schemas.openxmlformats.org/officeDocument/2006/relationships/image" Target="../media/image3.jpeg"/></Relationships>
</file>

<file path=ppt/theme/theme1.xml><?xml version="1.0" encoding="utf-8"?>
<a:theme xmlns:a="http://schemas.openxmlformats.org/drawingml/2006/main" name="Tradition">
  <a:themeElements>
    <a:clrScheme name="Tradition">
      <a:dk1>
        <a:srgbClr val="000000"/>
      </a:dk1>
      <a:lt1>
        <a:srgbClr val="FFFFFF"/>
      </a:lt1>
      <a:dk2>
        <a:srgbClr val="59480D"/>
      </a:dk2>
      <a:lt2>
        <a:srgbClr val="D28E11"/>
      </a:lt2>
      <a:accent1>
        <a:srgbClr val="6B4A0B"/>
      </a:accent1>
      <a:accent2>
        <a:srgbClr val="790A14"/>
      </a:accent2>
      <a:accent3>
        <a:srgbClr val="908342"/>
      </a:accent3>
      <a:accent4>
        <a:srgbClr val="423E5C"/>
      </a:accent4>
      <a:accent5>
        <a:srgbClr val="641345"/>
      </a:accent5>
      <a:accent6>
        <a:srgbClr val="748A2F"/>
      </a:accent6>
      <a:hlink>
        <a:srgbClr val="DD7E0E"/>
      </a:hlink>
      <a:folHlink>
        <a:srgbClr val="7F6F6F"/>
      </a:folHlink>
    </a:clrScheme>
    <a:fontScheme name="Tradition">
      <a:majorFont>
        <a:latin typeface="Candara"/>
        <a:ea typeface=""/>
        <a:cs typeface=""/>
        <a:font script="Jpan" typeface="メイリオ"/>
        <a:font script="Hans" typeface="宋体"/>
        <a:font script="Hant" typeface="新細明體"/>
      </a:majorFont>
      <a:minorFont>
        <a:latin typeface="Candara"/>
        <a:ea typeface=""/>
        <a:cs typeface=""/>
        <a:font script="Jpan" typeface="メイリオ"/>
        <a:font script="Hans" typeface="宋体"/>
        <a:font script="Hant" typeface="新細明體"/>
      </a:minorFont>
    </a:fontScheme>
    <a:fmtScheme name="Tradition">
      <a:fillStyleLst>
        <a:solidFill>
          <a:schemeClr val="phClr"/>
        </a:solidFill>
        <a:blipFill rotWithShape="1">
          <a:blip xmlns:r="http://schemas.openxmlformats.org/officeDocument/2006/relationships" r:embed="rId1">
            <a:duotone>
              <a:schemeClr val="phClr">
                <a:shade val="10000"/>
                <a:satMod val="150000"/>
              </a:schemeClr>
              <a:schemeClr val="phClr">
                <a:tint val="90000"/>
                <a:satMod val="300000"/>
              </a:schemeClr>
            </a:duotone>
          </a:blip>
          <a:stretch/>
        </a:blipFill>
        <a:blipFill rotWithShape="1">
          <a:blip xmlns:r="http://schemas.openxmlformats.org/officeDocument/2006/relationships" r:embed="rId2">
            <a:duotone>
              <a:schemeClr val="phClr">
                <a:shade val="10000"/>
                <a:satMod val="150000"/>
              </a:schemeClr>
              <a:schemeClr val="phClr">
                <a:tint val="90000"/>
                <a:satMod val="300000"/>
              </a:schemeClr>
            </a:duotone>
          </a:blip>
          <a:stretch/>
        </a:blipFill>
      </a:fillStyleLst>
      <a:lnStyleLst>
        <a:ln w="15875" cap="flat" cmpd="sng" algn="ctr">
          <a:solidFill>
            <a:schemeClr val="phClr">
              <a:shade val="95000"/>
              <a:satMod val="105000"/>
            </a:schemeClr>
          </a:solidFill>
          <a:prstDash val="solid"/>
          <a:miter/>
        </a:ln>
        <a:ln w="38100" cap="flat" cmpd="sng" algn="ctr">
          <a:solidFill>
            <a:schemeClr val="phClr">
              <a:shade val="90000"/>
            </a:schemeClr>
          </a:solidFill>
          <a:prstDash val="solid"/>
          <a:miter/>
        </a:ln>
        <a:ln w="76200" cap="flat" cmpd="dbl" algn="ctr">
          <a:solidFill>
            <a:schemeClr val="phClr"/>
          </a:solidFill>
          <a:prstDash val="solid"/>
          <a:miter/>
        </a:ln>
      </a:lnStyleLst>
      <a:effectStyleLst>
        <a:effectStyle>
          <a:effectLst/>
        </a:effectStyle>
        <a:effectStyle>
          <a:effectLst>
            <a:innerShdw blurRad="127000">
              <a:srgbClr val="FFFFFF">
                <a:alpha val="35000"/>
              </a:srgbClr>
            </a:innerShdw>
          </a:effectLst>
          <a:scene3d>
            <a:camera prst="orthographicFront">
              <a:rot lat="0" lon="0" rev="0"/>
            </a:camera>
            <a:lightRig rig="chilly" dir="tl">
              <a:rot lat="0" lon="0" rev="5400000"/>
            </a:lightRig>
          </a:scene3d>
          <a:sp3d prstMaterial="softEdge">
            <a:bevelT w="0" h="0"/>
          </a:sp3d>
        </a:effectStyle>
        <a:effectStyle>
          <a:effectLst>
            <a:outerShdw blurRad="63500" dist="25400" dir="5400000" algn="br" rotWithShape="0">
              <a:srgbClr val="000000">
                <a:alpha val="50000"/>
              </a:srgbClr>
            </a:outerShdw>
          </a:effectLst>
          <a:scene3d>
            <a:camera prst="orthographicFront">
              <a:rot lat="0" lon="0" rev="0"/>
            </a:camera>
            <a:lightRig rig="balanced" dir="t">
              <a:rot lat="0" lon="0" rev="3600000"/>
            </a:lightRig>
          </a:scene3d>
          <a:sp3d>
            <a:bevelT w="88900" h="635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3">
            <a:duotone>
              <a:schemeClr val="phClr">
                <a:shade val="10000"/>
                <a:satMod val="175000"/>
              </a:schemeClr>
              <a:schemeClr val="phClr">
                <a:satMod val="3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Tradition.thmx</Template>
  <TotalTime>1241</TotalTime>
  <Words>2223</Words>
  <Application>Microsoft Macintosh PowerPoint</Application>
  <PresentationFormat>On-screen Show (4:3)</PresentationFormat>
  <Paragraphs>135</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Tradition</vt:lpstr>
      <vt:lpstr>Eastern-derived NRMs </vt:lpstr>
      <vt:lpstr>PowerPoint Presentation</vt:lpstr>
      <vt:lpstr>PowerPoint Presentation</vt:lpstr>
      <vt:lpstr>Theosophy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Bhaktivedanta Swami Praphupada </vt:lpstr>
      <vt:lpstr>PowerPoint Presentation</vt:lpstr>
      <vt:lpstr>PowerPoint Presentation</vt:lpstr>
      <vt:lpstr>PowerPoint Presentation</vt:lpstr>
      <vt:lpstr>ISKCON</vt:lpstr>
      <vt:lpstr>PowerPoint Presentation</vt:lpstr>
      <vt:lpstr>Maharishi Mahesh Yogi</vt:lpstr>
      <vt:lpstr>Transcendental Meditation (TM)</vt:lpstr>
      <vt:lpstr>PowerPoint Presentation</vt:lpstr>
      <vt:lpstr>PowerPoint Presentation</vt:lpstr>
      <vt:lpstr>Bhagwan Shree Rajneesh (Osho)</vt:lpstr>
      <vt:lpstr>PowerPoint Presentation</vt:lpstr>
      <vt:lpstr>PowerPoint Presentation</vt:lpstr>
      <vt:lpstr>PowerPoint Presentation</vt:lpstr>
      <vt:lpstr>PowerPoint Presentation</vt:lpstr>
      <vt:lpstr>Soka Gakkai</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19</cp:revision>
  <dcterms:created xsi:type="dcterms:W3CDTF">2012-12-03T00:28:20Z</dcterms:created>
  <dcterms:modified xsi:type="dcterms:W3CDTF">2019-01-25T11:57:17Z</dcterms:modified>
</cp:coreProperties>
</file>