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315" r:id="rId3"/>
    <p:sldId id="257" r:id="rId4"/>
    <p:sldId id="317" r:id="rId5"/>
    <p:sldId id="258" r:id="rId6"/>
    <p:sldId id="278" r:id="rId7"/>
    <p:sldId id="267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75" r:id="rId16"/>
    <p:sldId id="286" r:id="rId17"/>
    <p:sldId id="288" r:id="rId18"/>
    <p:sldId id="316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F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Arddull Ganolig 2 - Pwysla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04" autoAdjust="0"/>
  </p:normalViewPr>
  <p:slideViewPr>
    <p:cSldViewPr snapToGrid="0" snapToObjects="1">
      <p:cViewPr varScale="1">
        <p:scale>
          <a:sx n="62" d="100"/>
          <a:sy n="62" d="100"/>
        </p:scale>
        <p:origin x="1400" y="2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Pennyn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lfan Dyddiad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1382C1-1FB5-44D0-87AC-0D5CBD18DF46}" type="datetimeFigureOut">
              <a:rPr lang="cy-GB" smtClean="0"/>
              <a:t>20/04/2026</a:t>
            </a:fld>
            <a:endParaRPr lang="cy-GB"/>
          </a:p>
        </p:txBody>
      </p:sp>
      <p:sp>
        <p:nvSpPr>
          <p:cNvPr id="4" name="Dalfan Delwedd Sleid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Dalfan Nodiadau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6" name="Dalfan Troedyn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Dalfan Rhif y Sleid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9294C2-AFE8-4333-9DD5-52C31D3F73F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74726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1D43D-3159-98DF-553D-197465CB0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>
            <a:extLst>
              <a:ext uri="{FF2B5EF4-FFF2-40B4-BE49-F238E27FC236}">
                <a16:creationId xmlns:a16="http://schemas.microsoft.com/office/drawing/2014/main" id="{4BFD49C6-0FA1-B79C-5C7F-9D5F6682EE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>
            <a:extLst>
              <a:ext uri="{FF2B5EF4-FFF2-40B4-BE49-F238E27FC236}">
                <a16:creationId xmlns:a16="http://schemas.microsoft.com/office/drawing/2014/main" id="{8B946243-83E4-A0E2-8A91-59F3F6323A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3DA5DE5C-6B38-DE66-A432-D8328CF410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499DCF-D210-4C8A-BDC1-08A0C61B53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064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753" y="640080"/>
            <a:ext cx="734609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700" b="1" dirty="0"/>
              <a:t>Deddf y Gymraeg ac </a:t>
            </a:r>
            <a:r>
              <a:rPr lang="cy-GB" sz="4700" b="1" noProof="0" dirty="0"/>
              <a:t>Addysg</a:t>
            </a:r>
            <a:r>
              <a:rPr lang="en-US" sz="4700" b="1" dirty="0"/>
              <a:t> (Cymru) 2025</a:t>
            </a:r>
            <a:br>
              <a:rPr lang="en-US" sz="4700" b="1" dirty="0"/>
            </a:br>
            <a:br>
              <a:rPr lang="en-US" sz="4700" b="1" dirty="0"/>
            </a:br>
            <a:r>
              <a:rPr lang="en-US" sz="4700" dirty="0"/>
              <a:t>Welsh Language and Education (Wales) Act 2025</a:t>
            </a:r>
            <a:endParaRPr lang="en-US" sz="4700" b="1" dirty="0"/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7753" y="4409267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5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A6463A-53BC-8E5C-8B99-A8C8AEAA37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etryal 12">
            <a:extLst>
              <a:ext uri="{FF2B5EF4-FFF2-40B4-BE49-F238E27FC236}">
                <a16:creationId xmlns:a16="http://schemas.microsoft.com/office/drawing/2014/main" id="{F24C51EF-A3C6-0158-D853-53146F03F9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0" y="5206605"/>
            <a:ext cx="6858000" cy="802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endParaRPr lang="cy-GB" altLang="cy-GB" sz="1800"/>
          </a:p>
        </p:txBody>
      </p:sp>
      <p:pic>
        <p:nvPicPr>
          <p:cNvPr id="5" name="Llun 11">
            <a:extLst>
              <a:ext uri="{FF2B5EF4-FFF2-40B4-BE49-F238E27FC236}">
                <a16:creationId xmlns:a16="http://schemas.microsoft.com/office/drawing/2014/main" id="{AD8C8269-F482-AAB3-CF4A-620EBA5538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120" y="5349480"/>
            <a:ext cx="1964531" cy="544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etryal 5">
            <a:extLst>
              <a:ext uri="{FF2B5EF4-FFF2-40B4-BE49-F238E27FC236}">
                <a16:creationId xmlns:a16="http://schemas.microsoft.com/office/drawing/2014/main" id="{6F6D2A24-A0BB-9950-D74B-D8FB95DCBCAF}"/>
              </a:ext>
            </a:extLst>
          </p:cNvPr>
          <p:cNvSpPr/>
          <p:nvPr/>
        </p:nvSpPr>
        <p:spPr>
          <a:xfrm>
            <a:off x="1466655" y="1045785"/>
            <a:ext cx="62106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b="1" kern="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ddaeth y Bil yn Ddeddf</a:t>
            </a:r>
            <a:endParaRPr lang="en-GB" sz="2400" b="1" kern="0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 2">
            <a:extLst>
              <a:ext uri="{FF2B5EF4-FFF2-40B4-BE49-F238E27FC236}">
                <a16:creationId xmlns:a16="http://schemas.microsoft.com/office/drawing/2014/main" id="{9EF08A6E-DA9A-3901-93B7-4A0D979FFA7F}"/>
              </a:ext>
            </a:extLst>
          </p:cNvPr>
          <p:cNvGraphicFramePr>
            <a:graphicFrameLocks noGrp="1"/>
          </p:cNvGraphicFramePr>
          <p:nvPr/>
        </p:nvGraphicFramePr>
        <p:xfrm>
          <a:off x="1402148" y="1696853"/>
          <a:ext cx="6048672" cy="3376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7714">
                  <a:extLst>
                    <a:ext uri="{9D8B030D-6E8A-4147-A177-3AD203B41FA5}">
                      <a16:colId xmlns:a16="http://schemas.microsoft.com/office/drawing/2014/main" val="3306837801"/>
                    </a:ext>
                  </a:extLst>
                </a:gridCol>
                <a:gridCol w="4120958">
                  <a:extLst>
                    <a:ext uri="{9D8B030D-6E8A-4147-A177-3AD203B41FA5}">
                      <a16:colId xmlns:a16="http://schemas.microsoft.com/office/drawing/2014/main" val="1549954016"/>
                    </a:ext>
                  </a:extLst>
                </a:gridCol>
              </a:tblGrid>
              <a:tr h="488026"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15 Gorffennaf 2024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Cyflwyno’r Bil i’r Senedd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684959"/>
                  </a:ext>
                </a:extLst>
              </a:tr>
              <a:tr h="891540"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Gorffennaf 2024 – Ionawr 2025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Pwyllgor Plant, Pobl Ifanc ac Addysg y Senedd yn casglu tystiolaeth gan </a:t>
                      </a:r>
                      <a:r>
                        <a:rPr lang="cy-GB" sz="1400" b="0" noProof="0" dirty="0" err="1">
                          <a:solidFill>
                            <a:schemeClr val="tx1"/>
                          </a:solidFill>
                        </a:rPr>
                        <a:t>randdeiliaid</a:t>
                      </a:r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 allweddol. Rhoddwyd tystiolaeth hefyd i’r Pwyllgor Deddfwriaeth, Cyfiawnder a’r Cyfansoddiad a’r Pwyllgor Cyllid.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2621442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Ionawr – Chwefror 2025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Pwyllgor PPIA yn craffu ar ddarpariaethau’r Bil mewn manylder. Cyfle i gyflwyno gwelliannau i’r Bil.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5090741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Chwefror – Mai 2025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Craffu manwl pellach ar lefel y Senedd, gan gynnwys gwelliannau pellach.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385467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13 Mai 2025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Pasio’r Bil yn unfrydol gan bob plaid.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5332305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7 Gorffennaf 2025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Cydsyniad Brenhinol – y Bil yn dod yn Ddeddf</a:t>
                      </a:r>
                    </a:p>
                  </a:txBody>
                  <a:tcPr marL="68580" marR="68580" marT="34290" marB="3429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85962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043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Prif amcan / Main </a:t>
            </a:r>
            <a:r>
              <a:rPr lang="cy-GB" sz="3200" dirty="0" err="1"/>
              <a:t>objective</a:t>
            </a:r>
            <a:endParaRPr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523982" y="1223671"/>
            <a:ext cx="3852809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cy-GB" sz="24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2400" dirty="0"/>
              <a:t>Prif amcan y Ddeddf yw ceisio sicrhau bod pob disgybl yn cyrraedd diwedd oedran ysgol gorfodol fel defnyddiwr iaith Gymraeg annibynnol. 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24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2400" dirty="0"/>
              <a:t>Y nod yw i bob disgybl ddatblygu sgiliau llafar sy'n cyfateb i lefel B2 y Fframwaith Cyfeirio Ewropeaidd Cyffredin ar gyfer Ieithoedd.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0F040635-7A58-2C5F-1977-4B217AA16BB5}"/>
              </a:ext>
            </a:extLst>
          </p:cNvPr>
          <p:cNvSpPr txBox="1"/>
          <p:nvPr/>
        </p:nvSpPr>
        <p:spPr>
          <a:xfrm>
            <a:off x="4900773" y="1139765"/>
            <a:ext cx="3852809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noProof="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2400" noProof="0" dirty="0"/>
              <a:t>The main objective of the Act is that all pupils reach the end of compulsory school age able to use the Welsh language independently.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en-GB" sz="24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en-GB" sz="2400" noProof="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2400" dirty="0"/>
              <a:t>The goal is for all pupils to develop the ability to speak Welsh at B2 level of the Common European Framework of Reference for Languages.</a:t>
            </a:r>
            <a:endParaRPr lang="en-GB" sz="2400" noProof="0" dirty="0"/>
          </a:p>
        </p:txBody>
      </p:sp>
      <p:cxnSp>
        <p:nvCxnSpPr>
          <p:cNvPr id="6" name="Cysylltydd Syth 5">
            <a:extLst>
              <a:ext uri="{FF2B5EF4-FFF2-40B4-BE49-F238E27FC236}">
                <a16:creationId xmlns:a16="http://schemas.microsoft.com/office/drawing/2014/main" id="{EBC7655F-0067-C7B4-93FD-992F50BFF392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5462CE-3DF2-3C5C-46E3-9766E666AB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51243-C0F7-BDCD-6BE1-635B4768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Crynodeb / </a:t>
            </a:r>
            <a:r>
              <a:rPr lang="cy-GB" sz="3200" dirty="0" err="1"/>
              <a:t>Summary</a:t>
            </a:r>
            <a:endParaRPr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7B9E3C-F99F-329D-6666-1183EA7FC362}"/>
              </a:ext>
            </a:extLst>
          </p:cNvPr>
          <p:cNvSpPr txBox="1"/>
          <p:nvPr/>
        </p:nvSpPr>
        <p:spPr>
          <a:xfrm>
            <a:off x="523982" y="1223671"/>
            <a:ext cx="3852809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cy-GB" sz="24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2400" dirty="0"/>
              <a:t>Rhan 1: Strategaeth y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24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2400" dirty="0"/>
              <a:t>Rhan 2: Disgrifio gallu yn y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24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2400" dirty="0"/>
              <a:t>Rhan 3: Addysg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24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2400" dirty="0"/>
              <a:t>Rhan 4: Cynllunio addysg Gymraeg ar lefel genedlaethol a sirol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24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2400" dirty="0"/>
              <a:t>Rhan 5: Cefnogaeth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223961B6-6341-E44B-BCFA-BE7F281525D9}"/>
              </a:ext>
            </a:extLst>
          </p:cNvPr>
          <p:cNvSpPr txBox="1"/>
          <p:nvPr/>
        </p:nvSpPr>
        <p:spPr>
          <a:xfrm>
            <a:off x="4767210" y="1176396"/>
            <a:ext cx="4161033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noProof="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2400" dirty="0"/>
              <a:t>Part 1: Welsh Language Strategy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en-GB" sz="2400" noProof="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2400" dirty="0"/>
              <a:t>Part 2: Describing Welsh language ability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en-GB" sz="2400" noProof="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2400" dirty="0"/>
              <a:t>Part 3: Welsh language education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en-GB" sz="2400" noProof="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2400" dirty="0"/>
              <a:t>Part 4: Planning Welsh language education at national and LA level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en-GB" sz="2400" noProof="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2400" dirty="0"/>
              <a:t>Part 5: Support</a:t>
            </a:r>
            <a:endParaRPr lang="en-GB" sz="2400" noProof="0" dirty="0"/>
          </a:p>
        </p:txBody>
      </p:sp>
      <p:cxnSp>
        <p:nvCxnSpPr>
          <p:cNvPr id="6" name="Cysylltydd Syth 5">
            <a:extLst>
              <a:ext uri="{FF2B5EF4-FFF2-40B4-BE49-F238E27FC236}">
                <a16:creationId xmlns:a16="http://schemas.microsoft.com/office/drawing/2014/main" id="{5215A5FD-8725-6ABE-F2FF-300B97E9A563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9135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372852" y="819656"/>
            <a:ext cx="3919591" cy="6217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1: TARGEDAU STRATEGAETH Y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Targed miliwn</a:t>
            </a:r>
            <a:br>
              <a:rPr lang="cy-GB" dirty="0"/>
            </a:b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Cynyddu’r defnydd o’r Gymraeg mewn gweithleoedd ac yn gymdeithasol</a:t>
            </a:r>
            <a:br>
              <a:rPr lang="cy-GB" dirty="0"/>
            </a:b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Camau fydd yn cael eu cymryd ar lefel genedlaethol gan Lywodraeth Cymru, yn cynnwys cynyddu defnydd digidol</a:t>
            </a:r>
            <a:br>
              <a:rPr lang="cy-GB" dirty="0"/>
            </a:b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Targedau o ran addysg Gymraeg</a:t>
            </a:r>
            <a:br>
              <a:rPr lang="cy-GB" dirty="0"/>
            </a:b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Adolygu Safonau’r Gymraeg yng ngoleuni Rhan 2</a:t>
            </a:r>
            <a:br>
              <a:rPr lang="cy-GB" dirty="0"/>
            </a:br>
            <a:endParaRPr lang="cy-GB" dirty="0"/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EB70616F-8ABC-FDFF-371C-33FADE6FC519}"/>
              </a:ext>
            </a:extLst>
          </p:cNvPr>
          <p:cNvSpPr txBox="1"/>
          <p:nvPr/>
        </p:nvSpPr>
        <p:spPr>
          <a:xfrm>
            <a:off x="4818580" y="819656"/>
            <a:ext cx="3952568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1: WELSH LANGUAGE STRATEGY TARGETS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noProof="0" dirty="0"/>
              <a:t>Million Welsh speakers</a:t>
            </a:r>
            <a:br>
              <a:rPr lang="en-GB" noProof="0" dirty="0"/>
            </a:br>
            <a:endParaRPr lang="en-GB" noProof="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noProof="0" dirty="0"/>
              <a:t>Increase use of Welsh in workplaces and socially</a:t>
            </a:r>
            <a:br>
              <a:rPr lang="en-GB" noProof="0" dirty="0"/>
            </a:br>
            <a:endParaRPr lang="en-GB" noProof="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dirty="0"/>
              <a:t>Steps to be taken at a national level by Welsh Government, including increasing digital use</a:t>
            </a:r>
            <a:br>
              <a:rPr lang="en-GB" dirty="0"/>
            </a:b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noProof="0" dirty="0"/>
              <a:t>Targets in relation to Welsh language education</a:t>
            </a:r>
            <a:br>
              <a:rPr lang="en-GB" noProof="0" dirty="0"/>
            </a:br>
            <a:endParaRPr lang="en-GB" noProof="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dirty="0"/>
              <a:t>Review Welsh Language Standards in light of Part 2</a:t>
            </a:r>
            <a:br>
              <a:rPr lang="en-GB" noProof="0" dirty="0"/>
            </a:br>
            <a:endParaRPr lang="en-GB" noProof="0" dirty="0"/>
          </a:p>
        </p:txBody>
      </p:sp>
      <p:cxnSp>
        <p:nvCxnSpPr>
          <p:cNvPr id="5" name="Cysylltydd Syth 4">
            <a:extLst>
              <a:ext uri="{FF2B5EF4-FFF2-40B4-BE49-F238E27FC236}">
                <a16:creationId xmlns:a16="http://schemas.microsoft.com/office/drawing/2014/main" id="{B4AE6892-4594-0A5D-5A0D-61CFFAAA412B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4EF3C9-C7CC-BB78-10DA-881CD6698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46E0E-43BD-CC30-295F-5B5ACD3D9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CC7C73-A206-BF73-61AA-A41EBA07E808}"/>
              </a:ext>
            </a:extLst>
          </p:cNvPr>
          <p:cNvSpPr txBox="1"/>
          <p:nvPr/>
        </p:nvSpPr>
        <p:spPr>
          <a:xfrm>
            <a:off x="372852" y="819656"/>
            <a:ext cx="3919591" cy="5601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2: DISGRIFIO GALLU YN Y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Sefydlu dull safonol i bobl o bob oed ddisgrifio eu gallu yn y Gymraeg yn seiliedig ar safonau rhyngwladol (Fframwaith Cyfeirio Cyffredin Ewropeaidd ar gyfer Ieithoedd);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Gweinidogion Cymru i greu Cod yn esbonio sut i ddefnyddio’r lefelau cyfeirio cyffredin ac yn disgrifio nodweddion penodol, er enghraifft deall iaith lafar neu ysgrifenedig neu’r gallu i ryngweithio ar lafar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4D1BB7D8-8457-0201-253C-62BB5E1D30F6}"/>
              </a:ext>
            </a:extLst>
          </p:cNvPr>
          <p:cNvSpPr txBox="1"/>
          <p:nvPr/>
        </p:nvSpPr>
        <p:spPr>
          <a:xfrm>
            <a:off x="4818580" y="819656"/>
            <a:ext cx="3952568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2: DESCRIBING WELSH LANGUAGE ABILITY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noProof="0" dirty="0"/>
              <a:t>Establish a standardised approach for people of all ages to describe their ability in Welsh based on international standards (CEFR);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en-GB" noProof="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noProof="0" dirty="0"/>
              <a:t>Welsh Ministers to prepare Code explaining how the common reference levels are to be used, and describing characteristics, e.g. understanding spoken or written language or ability to interact orally</a:t>
            </a:r>
          </a:p>
        </p:txBody>
      </p:sp>
      <p:cxnSp>
        <p:nvCxnSpPr>
          <p:cNvPr id="5" name="Cysylltydd Syth 4">
            <a:extLst>
              <a:ext uri="{FF2B5EF4-FFF2-40B4-BE49-F238E27FC236}">
                <a16:creationId xmlns:a16="http://schemas.microsoft.com/office/drawing/2014/main" id="{E9E7CE2C-528E-A801-ADC8-D705A62D23DD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0990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E2529A-D3A4-4441-1C5A-97F049EC3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 3">
            <a:extLst>
              <a:ext uri="{FF2B5EF4-FFF2-40B4-BE49-F238E27FC236}">
                <a16:creationId xmlns:a16="http://schemas.microsoft.com/office/drawing/2014/main" id="{F8699A13-5AA2-B81A-B280-5A19B20F60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9544791"/>
              </p:ext>
            </p:extLst>
          </p:nvPr>
        </p:nvGraphicFramePr>
        <p:xfrm>
          <a:off x="575353" y="2152904"/>
          <a:ext cx="3919591" cy="3901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6072">
                  <a:extLst>
                    <a:ext uri="{9D8B030D-6E8A-4147-A177-3AD203B41FA5}">
                      <a16:colId xmlns:a16="http://schemas.microsoft.com/office/drawing/2014/main" val="1759737035"/>
                    </a:ext>
                  </a:extLst>
                </a:gridCol>
                <a:gridCol w="1443519">
                  <a:extLst>
                    <a:ext uri="{9D8B030D-6E8A-4147-A177-3AD203B41FA5}">
                      <a16:colId xmlns:a16="http://schemas.microsoft.com/office/drawing/2014/main" val="2274708830"/>
                    </a:ext>
                  </a:extLst>
                </a:gridCol>
              </a:tblGrid>
              <a:tr h="871105">
                <a:tc>
                  <a:txBody>
                    <a:bodyPr/>
                    <a:lstStyle/>
                    <a:p>
                      <a:r>
                        <a:rPr lang="cy-GB" dirty="0"/>
                        <a:t>Mathau o ddefnyddiwr Cymraeg</a:t>
                      </a:r>
                    </a:p>
                    <a:p>
                      <a:endParaRPr lang="cy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Lefelau cyfeirio cyffredin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477042"/>
                  </a:ext>
                </a:extLst>
              </a:tr>
              <a:tr h="497774">
                <a:tc rowSpan="2">
                  <a:txBody>
                    <a:bodyPr/>
                    <a:lstStyle/>
                    <a:p>
                      <a:r>
                        <a:rPr lang="cy-GB" dirty="0"/>
                        <a:t>Hyfedr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758096"/>
                  </a:ext>
                </a:extLst>
              </a:tr>
              <a:tr h="497774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527918"/>
                  </a:ext>
                </a:extLst>
              </a:tr>
              <a:tr h="497774">
                <a:tc rowSpan="2">
                  <a:txBody>
                    <a:bodyPr/>
                    <a:lstStyle/>
                    <a:p>
                      <a:r>
                        <a:rPr lang="cy-GB" dirty="0"/>
                        <a:t>Annibynnol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902801"/>
                  </a:ext>
                </a:extLst>
              </a:tr>
              <a:tr h="497774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1073736"/>
                  </a:ext>
                </a:extLst>
              </a:tr>
              <a:tr h="497774">
                <a:tc rowSpan="2">
                  <a:txBody>
                    <a:bodyPr/>
                    <a:lstStyle/>
                    <a:p>
                      <a:r>
                        <a:rPr lang="cy-GB" dirty="0"/>
                        <a:t>Sylfaenol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A2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590833"/>
                  </a:ext>
                </a:extLst>
              </a:tr>
              <a:tr h="497774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A1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883760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784B0362-D24B-F403-192B-325836ED5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E000F80A-634E-28DB-99F0-E255CF8F6325}"/>
              </a:ext>
            </a:extLst>
          </p:cNvPr>
          <p:cNvSpPr txBox="1"/>
          <p:nvPr/>
        </p:nvSpPr>
        <p:spPr>
          <a:xfrm>
            <a:off x="372852" y="819656"/>
            <a:ext cx="3919591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2: DISGRIFIO GALLU YN Y GYMRAEG</a:t>
            </a: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2D7C1B65-8F0B-1CA5-6CB1-FF9B130464B5}"/>
              </a:ext>
            </a:extLst>
          </p:cNvPr>
          <p:cNvSpPr txBox="1"/>
          <p:nvPr/>
        </p:nvSpPr>
        <p:spPr>
          <a:xfrm>
            <a:off x="4818580" y="819656"/>
            <a:ext cx="3952568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2: DESCRIBING WELSH LANGUAGE ABILITY</a:t>
            </a:r>
          </a:p>
        </p:txBody>
      </p:sp>
      <p:graphicFrame>
        <p:nvGraphicFramePr>
          <p:cNvPr id="12" name="Tabl 11">
            <a:extLst>
              <a:ext uri="{FF2B5EF4-FFF2-40B4-BE49-F238E27FC236}">
                <a16:creationId xmlns:a16="http://schemas.microsoft.com/office/drawing/2014/main" id="{44854081-79CD-AF8B-1D56-B7C7765354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885485"/>
              </p:ext>
            </p:extLst>
          </p:nvPr>
        </p:nvGraphicFramePr>
        <p:xfrm>
          <a:off x="4851557" y="2152904"/>
          <a:ext cx="3919591" cy="3901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75149">
                  <a:extLst>
                    <a:ext uri="{9D8B030D-6E8A-4147-A177-3AD203B41FA5}">
                      <a16:colId xmlns:a16="http://schemas.microsoft.com/office/drawing/2014/main" val="1759737035"/>
                    </a:ext>
                  </a:extLst>
                </a:gridCol>
                <a:gridCol w="1444442">
                  <a:extLst>
                    <a:ext uri="{9D8B030D-6E8A-4147-A177-3AD203B41FA5}">
                      <a16:colId xmlns:a16="http://schemas.microsoft.com/office/drawing/2014/main" val="2274708830"/>
                    </a:ext>
                  </a:extLst>
                </a:gridCol>
              </a:tblGrid>
              <a:tr h="871105">
                <a:tc>
                  <a:txBody>
                    <a:bodyPr/>
                    <a:lstStyle/>
                    <a:p>
                      <a:r>
                        <a:rPr lang="cy-GB" dirty="0" err="1"/>
                        <a:t>Types</a:t>
                      </a:r>
                      <a:r>
                        <a:rPr lang="cy-GB" dirty="0"/>
                        <a:t> of Welsh </a:t>
                      </a:r>
                      <a:r>
                        <a:rPr lang="cy-GB" dirty="0" err="1"/>
                        <a:t>language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user</a:t>
                      </a:r>
                      <a:endParaRPr lang="cy-GB" dirty="0"/>
                    </a:p>
                    <a:p>
                      <a:endParaRPr lang="cy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err="1"/>
                        <a:t>Common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reference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levels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4477042"/>
                  </a:ext>
                </a:extLst>
              </a:tr>
              <a:tr h="497774">
                <a:tc rowSpan="2">
                  <a:txBody>
                    <a:bodyPr/>
                    <a:lstStyle/>
                    <a:p>
                      <a:r>
                        <a:rPr lang="cy-GB" dirty="0" err="1"/>
                        <a:t>Proficient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758096"/>
                  </a:ext>
                </a:extLst>
              </a:tr>
              <a:tr h="497774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C1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527918"/>
                  </a:ext>
                </a:extLst>
              </a:tr>
              <a:tr h="497774">
                <a:tc rowSpan="2">
                  <a:txBody>
                    <a:bodyPr/>
                    <a:lstStyle/>
                    <a:p>
                      <a:r>
                        <a:rPr lang="cy-GB" dirty="0" err="1"/>
                        <a:t>Independent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902801"/>
                  </a:ext>
                </a:extLst>
              </a:tr>
              <a:tr h="497774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B1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1073736"/>
                  </a:ext>
                </a:extLst>
              </a:tr>
              <a:tr h="497774">
                <a:tc rowSpan="2">
                  <a:txBody>
                    <a:bodyPr/>
                    <a:lstStyle/>
                    <a:p>
                      <a:r>
                        <a:rPr lang="cy-GB" dirty="0" err="1"/>
                        <a:t>Basic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A2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2590833"/>
                  </a:ext>
                </a:extLst>
              </a:tr>
              <a:tr h="497774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A1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8837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6767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47C366-1DAE-CC78-E289-2C9E85D96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4D3A8A2E-629C-1194-6854-8D7E9D693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90BF2A12-473A-318F-2078-A4143E71CE00}"/>
              </a:ext>
            </a:extLst>
          </p:cNvPr>
          <p:cNvSpPr txBox="1"/>
          <p:nvPr/>
        </p:nvSpPr>
        <p:spPr>
          <a:xfrm>
            <a:off x="372852" y="819656"/>
            <a:ext cx="3919591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3: ADDYSG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Sefydlu tri chategori iaith statudol ar gyfer ysgolion, sef: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DF12F79F-0D3F-5D9F-9AD5-999CBB22C255}"/>
              </a:ext>
            </a:extLst>
          </p:cNvPr>
          <p:cNvSpPr txBox="1"/>
          <p:nvPr/>
        </p:nvSpPr>
        <p:spPr>
          <a:xfrm>
            <a:off x="4715839" y="819656"/>
            <a:ext cx="4335694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3: WELSH LANGUAGE EDUCATION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 err="1"/>
              <a:t>Establish</a:t>
            </a:r>
            <a:r>
              <a:rPr lang="cy-GB" dirty="0"/>
              <a:t> </a:t>
            </a:r>
            <a:r>
              <a:rPr lang="cy-GB" dirty="0" err="1"/>
              <a:t>three</a:t>
            </a:r>
            <a:r>
              <a:rPr lang="cy-GB" dirty="0"/>
              <a:t> </a:t>
            </a:r>
            <a:r>
              <a:rPr lang="cy-GB" dirty="0" err="1"/>
              <a:t>statutory</a:t>
            </a:r>
            <a:r>
              <a:rPr lang="cy-GB" dirty="0"/>
              <a:t> </a:t>
            </a:r>
            <a:r>
              <a:rPr lang="cy-GB" dirty="0" err="1"/>
              <a:t>language</a:t>
            </a:r>
            <a:r>
              <a:rPr lang="cy-GB" dirty="0"/>
              <a:t> </a:t>
            </a:r>
            <a:r>
              <a:rPr lang="cy-GB" dirty="0" err="1"/>
              <a:t>categories</a:t>
            </a:r>
            <a:r>
              <a:rPr lang="cy-GB" dirty="0"/>
              <a:t> for </a:t>
            </a:r>
            <a:r>
              <a:rPr lang="cy-GB" dirty="0" err="1"/>
              <a:t>schools</a:t>
            </a:r>
            <a:r>
              <a:rPr lang="cy-GB" dirty="0"/>
              <a:t>:</a:t>
            </a:r>
          </a:p>
        </p:txBody>
      </p:sp>
      <p:graphicFrame>
        <p:nvGraphicFramePr>
          <p:cNvPr id="2" name="Tabl 1">
            <a:extLst>
              <a:ext uri="{FF2B5EF4-FFF2-40B4-BE49-F238E27FC236}">
                <a16:creationId xmlns:a16="http://schemas.microsoft.com/office/drawing/2014/main" id="{C9410947-AE09-653F-4737-F3D1F072BB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9246816"/>
              </p:ext>
            </p:extLst>
          </p:nvPr>
        </p:nvGraphicFramePr>
        <p:xfrm>
          <a:off x="372852" y="2637023"/>
          <a:ext cx="3919591" cy="2636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8098">
                  <a:extLst>
                    <a:ext uri="{9D8B030D-6E8A-4147-A177-3AD203B41FA5}">
                      <a16:colId xmlns:a16="http://schemas.microsoft.com/office/drawing/2014/main" val="1745119336"/>
                    </a:ext>
                  </a:extLst>
                </a:gridCol>
                <a:gridCol w="1711493">
                  <a:extLst>
                    <a:ext uri="{9D8B030D-6E8A-4147-A177-3AD203B41FA5}">
                      <a16:colId xmlns:a16="http://schemas.microsoft.com/office/drawing/2014/main" val="3239435716"/>
                    </a:ext>
                  </a:extLst>
                </a:gridCol>
              </a:tblGrid>
              <a:tr h="540766">
                <a:tc>
                  <a:txBody>
                    <a:bodyPr/>
                    <a:lstStyle/>
                    <a:p>
                      <a:r>
                        <a:rPr lang="cy-GB" dirty="0"/>
                        <a:t>Categori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Isafswm yr addysg Gymraeg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256147"/>
                  </a:ext>
                </a:extLst>
              </a:tr>
              <a:tr h="540766">
                <a:tc>
                  <a:txBody>
                    <a:bodyPr/>
                    <a:lstStyle/>
                    <a:p>
                      <a:r>
                        <a:rPr lang="cy-GB" dirty="0"/>
                        <a:t>Prif iaith – Cymraeg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80%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5127768"/>
                  </a:ext>
                </a:extLst>
              </a:tr>
              <a:tr h="540766">
                <a:tc>
                  <a:txBody>
                    <a:bodyPr/>
                    <a:lstStyle/>
                    <a:p>
                      <a:r>
                        <a:rPr lang="cy-GB" dirty="0"/>
                        <a:t>Dwy Iaith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1770408"/>
                  </a:ext>
                </a:extLst>
              </a:tr>
              <a:tr h="540766">
                <a:tc>
                  <a:txBody>
                    <a:bodyPr/>
                    <a:lstStyle/>
                    <a:p>
                      <a:r>
                        <a:rPr lang="cy-GB" dirty="0"/>
                        <a:t>Prif Iaith – Saesneg, rhannol Gymraeg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10%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8934115"/>
                  </a:ext>
                </a:extLst>
              </a:tr>
            </a:tbl>
          </a:graphicData>
        </a:graphic>
      </p:graphicFrame>
      <p:graphicFrame>
        <p:nvGraphicFramePr>
          <p:cNvPr id="3" name="Tabl 2">
            <a:extLst>
              <a:ext uri="{FF2B5EF4-FFF2-40B4-BE49-F238E27FC236}">
                <a16:creationId xmlns:a16="http://schemas.microsoft.com/office/drawing/2014/main" id="{CAB84117-69A5-938B-B4F0-89ACFC0C07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8704484"/>
              </p:ext>
            </p:extLst>
          </p:nvPr>
        </p:nvGraphicFramePr>
        <p:xfrm>
          <a:off x="4715839" y="2637023"/>
          <a:ext cx="3919591" cy="3009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8098">
                  <a:extLst>
                    <a:ext uri="{9D8B030D-6E8A-4147-A177-3AD203B41FA5}">
                      <a16:colId xmlns:a16="http://schemas.microsoft.com/office/drawing/2014/main" val="1745119336"/>
                    </a:ext>
                  </a:extLst>
                </a:gridCol>
                <a:gridCol w="1711493">
                  <a:extLst>
                    <a:ext uri="{9D8B030D-6E8A-4147-A177-3AD203B41FA5}">
                      <a16:colId xmlns:a16="http://schemas.microsoft.com/office/drawing/2014/main" val="3239435716"/>
                    </a:ext>
                  </a:extLst>
                </a:gridCol>
              </a:tblGrid>
              <a:tr h="540766">
                <a:tc>
                  <a:txBody>
                    <a:bodyPr/>
                    <a:lstStyle/>
                    <a:p>
                      <a:r>
                        <a:rPr lang="cy-GB" dirty="0" err="1"/>
                        <a:t>Category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 err="1"/>
                        <a:t>Minimum</a:t>
                      </a:r>
                      <a:r>
                        <a:rPr lang="cy-GB" dirty="0"/>
                        <a:t> Welsh </a:t>
                      </a:r>
                      <a:r>
                        <a:rPr lang="cy-GB" dirty="0" err="1"/>
                        <a:t>language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education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256147"/>
                  </a:ext>
                </a:extLst>
              </a:tr>
              <a:tr h="540766">
                <a:tc>
                  <a:txBody>
                    <a:bodyPr/>
                    <a:lstStyle/>
                    <a:p>
                      <a:r>
                        <a:rPr lang="cy-GB" dirty="0" err="1"/>
                        <a:t>Primarily</a:t>
                      </a:r>
                      <a:r>
                        <a:rPr lang="cy-GB" dirty="0"/>
                        <a:t> Welsh </a:t>
                      </a:r>
                      <a:r>
                        <a:rPr lang="cy-GB" dirty="0" err="1"/>
                        <a:t>language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80%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5127768"/>
                  </a:ext>
                </a:extLst>
              </a:tr>
              <a:tr h="540766">
                <a:tc>
                  <a:txBody>
                    <a:bodyPr/>
                    <a:lstStyle/>
                    <a:p>
                      <a:r>
                        <a:rPr lang="cy-GB" dirty="0" err="1"/>
                        <a:t>Dual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language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1770408"/>
                  </a:ext>
                </a:extLst>
              </a:tr>
              <a:tr h="540766">
                <a:tc>
                  <a:txBody>
                    <a:bodyPr/>
                    <a:lstStyle/>
                    <a:p>
                      <a:r>
                        <a:rPr lang="cy-GB" dirty="0" err="1"/>
                        <a:t>Primarily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English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language</a:t>
                      </a:r>
                      <a:r>
                        <a:rPr lang="cy-GB" dirty="0"/>
                        <a:t>, </a:t>
                      </a:r>
                      <a:r>
                        <a:rPr lang="cy-GB" dirty="0" err="1"/>
                        <a:t>partly</a:t>
                      </a:r>
                      <a:r>
                        <a:rPr lang="cy-GB" dirty="0"/>
                        <a:t> Welsh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10%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89341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365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F35158-E93E-B217-E3B6-C7958C04F5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D0CF628-77F0-AE8B-4A6D-626E75F31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F0442DD1-2D17-FC90-2819-9723DF248C14}"/>
              </a:ext>
            </a:extLst>
          </p:cNvPr>
          <p:cNvSpPr txBox="1"/>
          <p:nvPr/>
        </p:nvSpPr>
        <p:spPr>
          <a:xfrm>
            <a:off x="372852" y="819656"/>
            <a:ext cx="3919591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3: ADDYSG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Gosod nod dysgu Cymraeg ar gyfer pob categori, sef: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200" dirty="0"/>
              <a:t>*Nid oes blwyddyn benodol wedi ei phennu ar gyfer uwchraddio’r nodau dysgu – bydd hyn yn digwydd mewn ymgynghoriad gyda’r sector</a:t>
            </a:r>
            <a:endParaRPr lang="cy-GB" sz="1200" b="1" u="sng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9582A5A7-DB82-7B8A-9CA7-05891DC957BC}"/>
              </a:ext>
            </a:extLst>
          </p:cNvPr>
          <p:cNvSpPr txBox="1"/>
          <p:nvPr/>
        </p:nvSpPr>
        <p:spPr>
          <a:xfrm>
            <a:off x="4715839" y="819656"/>
            <a:ext cx="4335694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3: WELSH LANGUAGE EDUCATION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dirty="0"/>
              <a:t>Set Welsh </a:t>
            </a:r>
            <a:r>
              <a:rPr lang="cy-GB" dirty="0" err="1"/>
              <a:t>language</a:t>
            </a:r>
            <a:r>
              <a:rPr lang="cy-GB" dirty="0"/>
              <a:t> </a:t>
            </a:r>
            <a:r>
              <a:rPr lang="cy-GB" dirty="0" err="1"/>
              <a:t>learning</a:t>
            </a:r>
            <a:r>
              <a:rPr lang="cy-GB" dirty="0"/>
              <a:t> </a:t>
            </a:r>
            <a:r>
              <a:rPr lang="cy-GB" dirty="0" err="1"/>
              <a:t>goal</a:t>
            </a:r>
            <a:r>
              <a:rPr lang="cy-GB" dirty="0"/>
              <a:t> for </a:t>
            </a:r>
            <a:r>
              <a:rPr lang="cy-GB" dirty="0" err="1"/>
              <a:t>each</a:t>
            </a:r>
            <a:r>
              <a:rPr lang="cy-GB" dirty="0"/>
              <a:t> </a:t>
            </a:r>
            <a:r>
              <a:rPr lang="cy-GB" dirty="0" err="1"/>
              <a:t>category</a:t>
            </a:r>
            <a:r>
              <a:rPr lang="cy-GB" dirty="0"/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2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200" dirty="0"/>
              <a:t>*</a:t>
            </a:r>
            <a:r>
              <a:rPr lang="cy-GB" sz="1200" dirty="0" err="1"/>
              <a:t>no</a:t>
            </a:r>
            <a:r>
              <a:rPr lang="cy-GB" sz="1200" dirty="0"/>
              <a:t> </a:t>
            </a:r>
            <a:r>
              <a:rPr lang="cy-GB" sz="1200" dirty="0" err="1"/>
              <a:t>specific</a:t>
            </a:r>
            <a:r>
              <a:rPr lang="cy-GB" sz="1200" dirty="0"/>
              <a:t> </a:t>
            </a:r>
            <a:r>
              <a:rPr lang="cy-GB" sz="1200" dirty="0" err="1"/>
              <a:t>year</a:t>
            </a:r>
            <a:r>
              <a:rPr lang="cy-GB" sz="1200" dirty="0"/>
              <a:t> </a:t>
            </a:r>
            <a:r>
              <a:rPr lang="cy-GB" sz="1200" dirty="0" err="1"/>
              <a:t>has</a:t>
            </a:r>
            <a:r>
              <a:rPr lang="cy-GB" sz="1200" dirty="0"/>
              <a:t> </a:t>
            </a:r>
            <a:r>
              <a:rPr lang="cy-GB" sz="1200" dirty="0" err="1"/>
              <a:t>been</a:t>
            </a:r>
            <a:r>
              <a:rPr lang="cy-GB" sz="1200" dirty="0"/>
              <a:t> set for </a:t>
            </a:r>
            <a:r>
              <a:rPr lang="cy-GB" sz="1200" dirty="0" err="1"/>
              <a:t>upgrading</a:t>
            </a:r>
            <a:r>
              <a:rPr lang="cy-GB" sz="1200" dirty="0"/>
              <a:t> the Learning </a:t>
            </a:r>
            <a:r>
              <a:rPr lang="cy-GB" sz="1200" dirty="0" err="1"/>
              <a:t>goals</a:t>
            </a:r>
            <a:r>
              <a:rPr lang="cy-GB" sz="1200" dirty="0"/>
              <a:t> – </a:t>
            </a:r>
            <a:r>
              <a:rPr lang="cy-GB" sz="1200" dirty="0" err="1"/>
              <a:t>this</a:t>
            </a:r>
            <a:r>
              <a:rPr lang="cy-GB" sz="1200" dirty="0"/>
              <a:t> </a:t>
            </a:r>
            <a:r>
              <a:rPr lang="cy-GB" sz="1200" dirty="0" err="1"/>
              <a:t>will</a:t>
            </a:r>
            <a:r>
              <a:rPr lang="cy-GB" sz="1200" dirty="0"/>
              <a:t> </a:t>
            </a:r>
            <a:r>
              <a:rPr lang="cy-GB" sz="1200" dirty="0" err="1"/>
              <a:t>happen</a:t>
            </a:r>
            <a:r>
              <a:rPr lang="cy-GB" sz="1200" dirty="0"/>
              <a:t> </a:t>
            </a:r>
            <a:r>
              <a:rPr lang="cy-GB" sz="1200" dirty="0" err="1"/>
              <a:t>in</a:t>
            </a:r>
            <a:r>
              <a:rPr lang="cy-GB" sz="1200" dirty="0"/>
              <a:t> </a:t>
            </a:r>
            <a:r>
              <a:rPr lang="cy-GB" sz="1200" dirty="0" err="1"/>
              <a:t>consultation</a:t>
            </a:r>
            <a:r>
              <a:rPr lang="cy-GB" sz="1200" dirty="0"/>
              <a:t> </a:t>
            </a:r>
            <a:r>
              <a:rPr lang="cy-GB" sz="1200" dirty="0" err="1"/>
              <a:t>with</a:t>
            </a:r>
            <a:r>
              <a:rPr lang="cy-GB" sz="1200" dirty="0"/>
              <a:t> the sector</a:t>
            </a:r>
          </a:p>
        </p:txBody>
      </p:sp>
      <p:graphicFrame>
        <p:nvGraphicFramePr>
          <p:cNvPr id="4" name="Tabl 3">
            <a:extLst>
              <a:ext uri="{FF2B5EF4-FFF2-40B4-BE49-F238E27FC236}">
                <a16:creationId xmlns:a16="http://schemas.microsoft.com/office/drawing/2014/main" id="{41201094-F2F2-5F5F-AE11-4304DAAFC1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3858008"/>
              </p:ext>
            </p:extLst>
          </p:nvPr>
        </p:nvGraphicFramePr>
        <p:xfrm>
          <a:off x="237132" y="2384276"/>
          <a:ext cx="4191030" cy="358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5758">
                  <a:extLst>
                    <a:ext uri="{9D8B030D-6E8A-4147-A177-3AD203B41FA5}">
                      <a16:colId xmlns:a16="http://schemas.microsoft.com/office/drawing/2014/main" val="1745119336"/>
                    </a:ext>
                  </a:extLst>
                </a:gridCol>
                <a:gridCol w="3145272">
                  <a:extLst>
                    <a:ext uri="{9D8B030D-6E8A-4147-A177-3AD203B41FA5}">
                      <a16:colId xmlns:a16="http://schemas.microsoft.com/office/drawing/2014/main" val="3239435716"/>
                    </a:ext>
                  </a:extLst>
                </a:gridCol>
              </a:tblGrid>
              <a:tr h="967613">
                <a:tc>
                  <a:txBody>
                    <a:bodyPr/>
                    <a:lstStyle/>
                    <a:p>
                      <a:r>
                        <a:rPr lang="cy-GB" dirty="0"/>
                        <a:t>Categori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Nod dysgu 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256147"/>
                  </a:ext>
                </a:extLst>
              </a:tr>
              <a:tr h="561975">
                <a:tc>
                  <a:txBody>
                    <a:bodyPr/>
                    <a:lstStyle/>
                    <a:p>
                      <a:r>
                        <a:rPr lang="cy-GB" sz="1600" dirty="0"/>
                        <a:t>Prif iaith – Cymraeg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Hyfedr (C1 / C2)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5127768"/>
                  </a:ext>
                </a:extLst>
              </a:tr>
              <a:tr h="483807">
                <a:tc rowSpan="2">
                  <a:txBody>
                    <a:bodyPr/>
                    <a:lstStyle/>
                    <a:p>
                      <a:r>
                        <a:rPr lang="cy-GB" sz="1600" dirty="0"/>
                        <a:t>Dwy Iaith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Annibynnol (B1 / B2)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1770408"/>
                  </a:ext>
                </a:extLst>
              </a:tr>
              <a:tr h="483807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b="1" dirty="0"/>
                        <a:t>Ymhen amser</a:t>
                      </a:r>
                      <a:r>
                        <a:rPr lang="cy-GB" sz="1600" dirty="0"/>
                        <a:t>, sgiliau siarad B2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717057"/>
                  </a:ext>
                </a:extLst>
              </a:tr>
              <a:tr h="322538">
                <a:tc rowSpan="3">
                  <a:txBody>
                    <a:bodyPr/>
                    <a:lstStyle/>
                    <a:p>
                      <a:r>
                        <a:rPr lang="cy-GB" sz="1600" dirty="0"/>
                        <a:t>Prif Iaith – Saesneg, rhannol Gymraeg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/>
                        <a:t>Sylfaenol (A1 / A2)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8934115"/>
                  </a:ext>
                </a:extLst>
              </a:tr>
              <a:tr h="322537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b="1" dirty="0"/>
                        <a:t>Ymhen amser</a:t>
                      </a:r>
                      <a:r>
                        <a:rPr lang="cy-GB" sz="1600" dirty="0"/>
                        <a:t>, annibynnol (B1 / B2)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9855162"/>
                  </a:ext>
                </a:extLst>
              </a:tr>
              <a:tr h="322538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b="1" dirty="0"/>
                        <a:t>Ymhen amser</a:t>
                      </a:r>
                      <a:r>
                        <a:rPr lang="cy-GB" sz="1600" dirty="0"/>
                        <a:t>, sgiliau siarad B2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3554305"/>
                  </a:ext>
                </a:extLst>
              </a:tr>
            </a:tbl>
          </a:graphicData>
        </a:graphic>
      </p:graphicFrame>
      <p:graphicFrame>
        <p:nvGraphicFramePr>
          <p:cNvPr id="5" name="Tabl 4">
            <a:extLst>
              <a:ext uri="{FF2B5EF4-FFF2-40B4-BE49-F238E27FC236}">
                <a16:creationId xmlns:a16="http://schemas.microsoft.com/office/drawing/2014/main" id="{23F9E3F3-823D-D229-13A8-8D6E0A4F31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8158971"/>
              </p:ext>
            </p:extLst>
          </p:nvPr>
        </p:nvGraphicFramePr>
        <p:xfrm>
          <a:off x="4715839" y="2386317"/>
          <a:ext cx="4191029" cy="3581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8047">
                  <a:extLst>
                    <a:ext uri="{9D8B030D-6E8A-4147-A177-3AD203B41FA5}">
                      <a16:colId xmlns:a16="http://schemas.microsoft.com/office/drawing/2014/main" val="1745119336"/>
                    </a:ext>
                  </a:extLst>
                </a:gridCol>
                <a:gridCol w="2842982">
                  <a:extLst>
                    <a:ext uri="{9D8B030D-6E8A-4147-A177-3AD203B41FA5}">
                      <a16:colId xmlns:a16="http://schemas.microsoft.com/office/drawing/2014/main" val="3239435716"/>
                    </a:ext>
                  </a:extLst>
                </a:gridCol>
              </a:tblGrid>
              <a:tr h="967613">
                <a:tc>
                  <a:txBody>
                    <a:bodyPr/>
                    <a:lstStyle/>
                    <a:p>
                      <a:r>
                        <a:rPr lang="cy-GB" dirty="0" err="1"/>
                        <a:t>Category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dirty="0"/>
                        <a:t>Welsh </a:t>
                      </a:r>
                      <a:r>
                        <a:rPr lang="cy-GB" dirty="0" err="1"/>
                        <a:t>language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learning</a:t>
                      </a:r>
                      <a:r>
                        <a:rPr lang="cy-GB" dirty="0"/>
                        <a:t> </a:t>
                      </a:r>
                      <a:r>
                        <a:rPr lang="cy-GB" dirty="0" err="1"/>
                        <a:t>goal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256147"/>
                  </a:ext>
                </a:extLst>
              </a:tr>
              <a:tr h="561975">
                <a:tc>
                  <a:txBody>
                    <a:bodyPr/>
                    <a:lstStyle/>
                    <a:p>
                      <a:r>
                        <a:rPr lang="cy-GB" sz="1600" dirty="0" err="1"/>
                        <a:t>Primarily</a:t>
                      </a:r>
                      <a:r>
                        <a:rPr lang="cy-GB" sz="1600" dirty="0"/>
                        <a:t> Welsh </a:t>
                      </a:r>
                      <a:r>
                        <a:rPr lang="cy-GB" sz="1600" dirty="0" err="1"/>
                        <a:t>lang</a:t>
                      </a:r>
                      <a:endParaRPr lang="cy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dirty="0" err="1"/>
                        <a:t>Proficient</a:t>
                      </a:r>
                      <a:r>
                        <a:rPr lang="cy-GB" sz="1600" dirty="0"/>
                        <a:t> (C1 / C2)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5127768"/>
                  </a:ext>
                </a:extLst>
              </a:tr>
              <a:tr h="483807">
                <a:tc rowSpan="2">
                  <a:txBody>
                    <a:bodyPr/>
                    <a:lstStyle/>
                    <a:p>
                      <a:r>
                        <a:rPr lang="cy-GB" sz="1600" dirty="0" err="1"/>
                        <a:t>Dual</a:t>
                      </a:r>
                      <a:r>
                        <a:rPr lang="cy-GB" sz="1600" dirty="0"/>
                        <a:t> </a:t>
                      </a:r>
                      <a:r>
                        <a:rPr lang="cy-GB" sz="1600" dirty="0" err="1"/>
                        <a:t>language</a:t>
                      </a:r>
                      <a:endParaRPr lang="cy-GB" sz="16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 err="1"/>
                        <a:t>Independent</a:t>
                      </a:r>
                      <a:r>
                        <a:rPr lang="cy-GB" sz="1600" dirty="0"/>
                        <a:t> (B1 / B2)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1770408"/>
                  </a:ext>
                </a:extLst>
              </a:tr>
              <a:tr h="483807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b="1" dirty="0" err="1"/>
                        <a:t>In</a:t>
                      </a:r>
                      <a:r>
                        <a:rPr lang="cy-GB" sz="1600" b="1" dirty="0"/>
                        <a:t> </a:t>
                      </a:r>
                      <a:r>
                        <a:rPr lang="cy-GB" sz="1600" b="1" dirty="0" err="1"/>
                        <a:t>time</a:t>
                      </a:r>
                      <a:r>
                        <a:rPr lang="cy-GB" sz="1600" dirty="0"/>
                        <a:t>, B2 </a:t>
                      </a:r>
                      <a:r>
                        <a:rPr lang="cy-GB" sz="1600" dirty="0" err="1"/>
                        <a:t>oral</a:t>
                      </a:r>
                      <a:r>
                        <a:rPr lang="cy-GB" sz="1600" dirty="0"/>
                        <a:t> </a:t>
                      </a:r>
                      <a:r>
                        <a:rPr lang="cy-GB" sz="1600" dirty="0" err="1"/>
                        <a:t>skills</a:t>
                      </a:r>
                      <a:endParaRPr lang="cy-GB" sz="1600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717057"/>
                  </a:ext>
                </a:extLst>
              </a:tr>
              <a:tr h="322538">
                <a:tc rowSpan="3">
                  <a:txBody>
                    <a:bodyPr/>
                    <a:lstStyle/>
                    <a:p>
                      <a:r>
                        <a:rPr lang="cy-GB" sz="1600" dirty="0" err="1"/>
                        <a:t>Primarily</a:t>
                      </a:r>
                      <a:r>
                        <a:rPr lang="cy-GB" sz="1600" dirty="0"/>
                        <a:t> </a:t>
                      </a:r>
                      <a:r>
                        <a:rPr lang="cy-GB" sz="1600" dirty="0" err="1"/>
                        <a:t>English</a:t>
                      </a:r>
                      <a:r>
                        <a:rPr lang="cy-GB" sz="1600" dirty="0"/>
                        <a:t> </a:t>
                      </a:r>
                      <a:r>
                        <a:rPr lang="cy-GB" sz="1600" dirty="0" err="1"/>
                        <a:t>language</a:t>
                      </a:r>
                      <a:r>
                        <a:rPr lang="cy-GB" sz="1600" dirty="0"/>
                        <a:t>, </a:t>
                      </a:r>
                      <a:r>
                        <a:rPr lang="cy-GB" sz="1600" dirty="0" err="1"/>
                        <a:t>partly</a:t>
                      </a:r>
                      <a:r>
                        <a:rPr lang="cy-GB" sz="1600" dirty="0"/>
                        <a:t> Welsh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 err="1"/>
                        <a:t>Basic</a:t>
                      </a:r>
                      <a:r>
                        <a:rPr lang="cy-GB" sz="1600" dirty="0"/>
                        <a:t> (A1 / A2)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8934115"/>
                  </a:ext>
                </a:extLst>
              </a:tr>
              <a:tr h="322537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b="1" dirty="0" err="1"/>
                        <a:t>In</a:t>
                      </a:r>
                      <a:r>
                        <a:rPr lang="cy-GB" sz="1600" b="1" dirty="0"/>
                        <a:t> </a:t>
                      </a:r>
                      <a:r>
                        <a:rPr lang="cy-GB" sz="1600" b="1" dirty="0" err="1"/>
                        <a:t>time</a:t>
                      </a:r>
                      <a:r>
                        <a:rPr lang="cy-GB" sz="1600" dirty="0"/>
                        <a:t>, </a:t>
                      </a:r>
                      <a:r>
                        <a:rPr lang="cy-GB" sz="1600" dirty="0" err="1"/>
                        <a:t>independent</a:t>
                      </a:r>
                      <a:r>
                        <a:rPr lang="cy-GB" sz="1600" dirty="0"/>
                        <a:t> (B1 / B2)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9855162"/>
                  </a:ext>
                </a:extLst>
              </a:tr>
              <a:tr h="322538">
                <a:tc vMerge="1">
                  <a:txBody>
                    <a:bodyPr/>
                    <a:lstStyle/>
                    <a:p>
                      <a:endParaRPr lang="cy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600" b="1" dirty="0" err="1"/>
                        <a:t>In</a:t>
                      </a:r>
                      <a:r>
                        <a:rPr lang="cy-GB" sz="1600" b="1" dirty="0"/>
                        <a:t> </a:t>
                      </a:r>
                      <a:r>
                        <a:rPr lang="cy-GB" sz="1600" b="1" dirty="0" err="1"/>
                        <a:t>time</a:t>
                      </a:r>
                      <a:r>
                        <a:rPr lang="cy-GB" sz="1600" dirty="0"/>
                        <a:t>, B2 </a:t>
                      </a:r>
                      <a:r>
                        <a:rPr lang="cy-GB" sz="1600" dirty="0" err="1"/>
                        <a:t>oral</a:t>
                      </a:r>
                      <a:r>
                        <a:rPr lang="cy-GB" sz="1600" dirty="0"/>
                        <a:t> </a:t>
                      </a:r>
                      <a:r>
                        <a:rPr lang="cy-GB" sz="1600" dirty="0" err="1"/>
                        <a:t>skills</a:t>
                      </a:r>
                      <a:endParaRPr lang="cy-GB" sz="1600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35543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773219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2EDD13-93A7-81C7-328A-42C82A50A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AFE193C9-E835-277D-13AA-AFB1C1734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158C034E-24CF-1DED-C356-6AE7F929DA42}"/>
              </a:ext>
            </a:extLst>
          </p:cNvPr>
          <p:cNvSpPr txBox="1"/>
          <p:nvPr/>
        </p:nvSpPr>
        <p:spPr>
          <a:xfrm>
            <a:off x="372852" y="819656"/>
            <a:ext cx="3919591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3: ADDYSG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Sefydlu strwythur atebolrwydd clir drwy gynlluniau cyflawni addysg Gymraeg 3 blynedd o hyd: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nodi categori iaith ar gyfer yr ysgol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nodi’r swm o addysg Gymraeg a ddarperir gan yr ysgol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esbonio sut y bwriedir sicrhau bod yr ysgol yn darparu’n unol ag isafswm eu categori, o leiaf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camau i hybu addysg drochi hwyr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sut y bwriedir cynnal y swm o addysg Gymraeg, a chynyddu’r swm pan fo hynny’n rhesymol ymarferol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3C09E608-A921-4E60-06DE-40CFBC152905}"/>
              </a:ext>
            </a:extLst>
          </p:cNvPr>
          <p:cNvSpPr txBox="1"/>
          <p:nvPr/>
        </p:nvSpPr>
        <p:spPr>
          <a:xfrm>
            <a:off x="4715839" y="819656"/>
            <a:ext cx="4335694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3: WELSH LANGUAGE EDUCATION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noProof="0" dirty="0"/>
              <a:t>Establish clear accountability structure through 3-year Welsh language Education delivery plans: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noProof="0" dirty="0"/>
              <a:t>determine a school’s language category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noProof="0" dirty="0"/>
              <a:t>state the amount of Welsh language education provided by the school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explain how the school intends to ensure that the school provides in line with the category’s minimum, at least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noProof="0" dirty="0"/>
              <a:t>steps to promote late immersion education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how the school intends to sustain the amount of Welsh language education, and increase that amount where reasonably practicable</a:t>
            </a:r>
            <a:endParaRPr lang="en-GB" sz="1600" noProof="0" dirty="0"/>
          </a:p>
        </p:txBody>
      </p:sp>
      <p:cxnSp>
        <p:nvCxnSpPr>
          <p:cNvPr id="2" name="Cysylltydd Syth 1">
            <a:extLst>
              <a:ext uri="{FF2B5EF4-FFF2-40B4-BE49-F238E27FC236}">
                <a16:creationId xmlns:a16="http://schemas.microsoft.com/office/drawing/2014/main" id="{3154A041-F0E5-9B6F-77C2-B0F1010585C0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5681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22909F-60AA-004B-6B4E-7A0638B3D5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A9E96621-9CAE-F17D-5F74-1FCFED0CC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A1B8B0CB-EFE7-D666-3B51-5BB2CE8C0E78}"/>
              </a:ext>
            </a:extLst>
          </p:cNvPr>
          <p:cNvSpPr txBox="1"/>
          <p:nvPr/>
        </p:nvSpPr>
        <p:spPr>
          <a:xfrm>
            <a:off x="372852" y="819656"/>
            <a:ext cx="3919591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3: ADDYSG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Sefydlu strwythur atebolrwydd clir drwy gynlluniau cyflawni addysg Gymraeg: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u="sng" dirty="0"/>
              <a:t>hybu ethos a diwylliant </a:t>
            </a:r>
            <a:r>
              <a:rPr lang="cy-GB" sz="1600" dirty="0"/>
              <a:t>Cymraeg o fewn yr ysgol;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u="sng" dirty="0"/>
              <a:t>hybu defnydd </a:t>
            </a:r>
            <a:r>
              <a:rPr lang="cy-GB" sz="1600" dirty="0"/>
              <a:t>o’r Gymraeg o fewn yr ysgol; 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hwyluso </a:t>
            </a:r>
            <a:r>
              <a:rPr lang="cy-GB" sz="1600" u="sng" dirty="0"/>
              <a:t>gwelliant parhaus </a:t>
            </a:r>
            <a:r>
              <a:rPr lang="cy-GB" sz="1600" dirty="0"/>
              <a:t>yn addysg Gymraeg yr ysgol;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Os yw’r ysgol yn ysgol categori “Prif Iaith – Cymraeg” neu “Dwy Iaith”, sut y bwriedir </a:t>
            </a:r>
            <a:r>
              <a:rPr lang="cy-GB" sz="1600" u="sng" dirty="0"/>
              <a:t>cynorthwyo rhieni </a:t>
            </a:r>
            <a:r>
              <a:rPr lang="cy-GB" sz="1600" dirty="0"/>
              <a:t>nad ydynt yn siaradwyr Cymraeg hyderus i gefnogi dysgu eu plant, a chefnogi cyfraniad eu plant at ethos a diwylliant Cymraeg yr ysgol;</a:t>
            </a:r>
          </a:p>
          <a:p>
            <a:pPr lvl="1"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43AB09A2-77AD-92C3-8CA8-C65897001F3D}"/>
              </a:ext>
            </a:extLst>
          </p:cNvPr>
          <p:cNvSpPr txBox="1"/>
          <p:nvPr/>
        </p:nvSpPr>
        <p:spPr>
          <a:xfrm>
            <a:off x="4715839" y="819656"/>
            <a:ext cx="4335694" cy="5416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3: WELSH LANGUAGE EDUCATION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Establish clear accountability structure through Welsh language Education delivery plans: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promote Welsh language </a:t>
            </a:r>
            <a:r>
              <a:rPr lang="en-GB" sz="1600" u="sng" dirty="0"/>
              <a:t>ethos and culture</a:t>
            </a:r>
            <a:r>
              <a:rPr lang="en-GB" sz="1600" dirty="0"/>
              <a:t> within the school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 err="1"/>
              <a:t>promote</a:t>
            </a:r>
            <a:r>
              <a:rPr lang="cy-GB" sz="1600" dirty="0"/>
              <a:t> </a:t>
            </a:r>
            <a:r>
              <a:rPr lang="cy-GB" sz="1600" u="sng" dirty="0" err="1"/>
              <a:t>use</a:t>
            </a:r>
            <a:r>
              <a:rPr lang="cy-GB" sz="1600" dirty="0"/>
              <a:t> of the Welsh </a:t>
            </a:r>
            <a:r>
              <a:rPr lang="cy-GB" sz="1600" dirty="0" err="1"/>
              <a:t>language</a:t>
            </a:r>
            <a:r>
              <a:rPr lang="cy-GB" sz="1600" dirty="0"/>
              <a:t> </a:t>
            </a:r>
            <a:r>
              <a:rPr lang="cy-GB" sz="1600" dirty="0" err="1"/>
              <a:t>within</a:t>
            </a:r>
            <a:r>
              <a:rPr lang="cy-GB" sz="1600" dirty="0"/>
              <a:t> the School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 err="1"/>
              <a:t>facilitate</a:t>
            </a:r>
            <a:r>
              <a:rPr lang="cy-GB" sz="1600" dirty="0"/>
              <a:t> </a:t>
            </a:r>
            <a:r>
              <a:rPr lang="en-GB" sz="1600" u="sng" dirty="0"/>
              <a:t>continuous improvement</a:t>
            </a:r>
            <a:r>
              <a:rPr lang="en-GB" sz="1600" dirty="0"/>
              <a:t> in the school’s Welsh language education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sets out, if the school is a “Primarily Welsh Language” or “Dual Language” category school, the governing body’s proposals on how it will </a:t>
            </a:r>
            <a:r>
              <a:rPr lang="en-GB" sz="1600" u="sng" dirty="0"/>
              <a:t>assist parents </a:t>
            </a:r>
            <a:r>
              <a:rPr lang="en-GB" sz="1600" dirty="0"/>
              <a:t>who are not confident Welsh speakers to support their children’s learning and  their contribution to the school’s Welsh language ethos and culture;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dirty="0"/>
          </a:p>
        </p:txBody>
      </p:sp>
      <p:cxnSp>
        <p:nvCxnSpPr>
          <p:cNvPr id="2" name="Cysylltydd Syth 1">
            <a:extLst>
              <a:ext uri="{FF2B5EF4-FFF2-40B4-BE49-F238E27FC236}">
                <a16:creationId xmlns:a16="http://schemas.microsoft.com/office/drawing/2014/main" id="{0925106C-C2C2-B7D5-101B-13D30E8C06EA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5442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6960B7-A04B-4D53-8E61-672DC1401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4E5FAC3-01EC-872E-734A-437B1052D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3F2F4D5C-4DE5-06FE-9A04-BE9562EB3945}"/>
              </a:ext>
            </a:extLst>
          </p:cNvPr>
          <p:cNvSpPr txBox="1"/>
          <p:nvPr/>
        </p:nvSpPr>
        <p:spPr>
          <a:xfrm>
            <a:off x="372852" y="819656"/>
            <a:ext cx="3919591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3: ADDYSG GYMRAEG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Darpariaeth am </a:t>
            </a:r>
            <a:r>
              <a:rPr lang="cy-GB" sz="1600" dirty="0" err="1"/>
              <a:t>esemptiad</a:t>
            </a:r>
            <a:r>
              <a:rPr lang="cy-GB" sz="1600" dirty="0"/>
              <a:t> dros dro</a:t>
            </a:r>
            <a:br>
              <a:rPr lang="cy-GB" sz="1600" dirty="0"/>
            </a:br>
            <a:endParaRPr lang="cy-GB" sz="160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Rôl i awdurdodau lleol gymeradwyo cynlluniau cyflawni addysg Gymraeg ysgolion – cyfle i’r </a:t>
            </a:r>
            <a:r>
              <a:rPr lang="cy-GB" sz="1600" dirty="0" err="1"/>
              <a:t>ALl</a:t>
            </a:r>
            <a:r>
              <a:rPr lang="cy-GB" sz="1600" dirty="0"/>
              <a:t> ledaenu arfer da a ffocysu cefnogaeth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Sylfaen gadarn i ddarpariaeth trochi hwyr</a:t>
            </a:r>
            <a:endParaRPr lang="cy-GB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165B5978-419B-61D7-A302-8EB4C6F938ED}"/>
              </a:ext>
            </a:extLst>
          </p:cNvPr>
          <p:cNvSpPr txBox="1"/>
          <p:nvPr/>
        </p:nvSpPr>
        <p:spPr>
          <a:xfrm>
            <a:off x="4715839" y="819656"/>
            <a:ext cx="4335694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3: WELSH LANGUAGE EDUCATION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 err="1"/>
              <a:t>Temporary</a:t>
            </a:r>
            <a:r>
              <a:rPr lang="cy-GB" sz="1600" dirty="0"/>
              <a:t> </a:t>
            </a:r>
            <a:r>
              <a:rPr lang="cy-GB" sz="1600" dirty="0" err="1"/>
              <a:t>exemption</a:t>
            </a:r>
            <a:br>
              <a:rPr lang="cy-GB" sz="1600" dirty="0"/>
            </a:br>
            <a:endParaRPr lang="cy-GB" sz="160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 err="1"/>
              <a:t>Role</a:t>
            </a:r>
            <a:r>
              <a:rPr lang="cy-GB" sz="1600" dirty="0"/>
              <a:t> for </a:t>
            </a:r>
            <a:r>
              <a:rPr lang="cy-GB" sz="1600" dirty="0" err="1"/>
              <a:t>local</a:t>
            </a:r>
            <a:r>
              <a:rPr lang="cy-GB" sz="1600" dirty="0"/>
              <a:t> </a:t>
            </a:r>
            <a:r>
              <a:rPr lang="cy-GB" sz="1600" dirty="0" err="1"/>
              <a:t>authorities</a:t>
            </a:r>
            <a:r>
              <a:rPr lang="cy-GB" sz="1600" dirty="0"/>
              <a:t> to </a:t>
            </a:r>
            <a:r>
              <a:rPr lang="cy-GB" sz="1600" dirty="0" err="1"/>
              <a:t>approve</a:t>
            </a:r>
            <a:r>
              <a:rPr lang="cy-GB" sz="1600" dirty="0"/>
              <a:t> </a:t>
            </a:r>
            <a:r>
              <a:rPr lang="cy-GB" sz="1600" dirty="0" err="1"/>
              <a:t>school</a:t>
            </a:r>
            <a:r>
              <a:rPr lang="cy-GB" sz="1600" dirty="0"/>
              <a:t> Welsh </a:t>
            </a:r>
            <a:r>
              <a:rPr lang="cy-GB" sz="1600" dirty="0" err="1"/>
              <a:t>language</a:t>
            </a:r>
            <a:r>
              <a:rPr lang="cy-GB" sz="1600" dirty="0"/>
              <a:t> </a:t>
            </a:r>
            <a:r>
              <a:rPr lang="cy-GB" sz="1600" dirty="0" err="1"/>
              <a:t>delivery</a:t>
            </a:r>
            <a:r>
              <a:rPr lang="cy-GB" sz="1600" dirty="0"/>
              <a:t> </a:t>
            </a:r>
            <a:r>
              <a:rPr lang="cy-GB" sz="1600" dirty="0" err="1"/>
              <a:t>plans</a:t>
            </a:r>
            <a:r>
              <a:rPr lang="cy-GB" sz="1600" dirty="0"/>
              <a:t> – </a:t>
            </a:r>
            <a:r>
              <a:rPr lang="cy-GB" sz="1600" dirty="0" err="1"/>
              <a:t>opportunity</a:t>
            </a:r>
            <a:r>
              <a:rPr lang="cy-GB" sz="1600" dirty="0"/>
              <a:t> for LA to </a:t>
            </a:r>
            <a:r>
              <a:rPr lang="cy-GB" sz="1600" dirty="0" err="1"/>
              <a:t>share</a:t>
            </a:r>
            <a:r>
              <a:rPr lang="cy-GB" sz="1600" dirty="0"/>
              <a:t> </a:t>
            </a:r>
            <a:r>
              <a:rPr lang="cy-GB" sz="1600" dirty="0" err="1"/>
              <a:t>good</a:t>
            </a:r>
            <a:r>
              <a:rPr lang="cy-GB" sz="1600" dirty="0"/>
              <a:t> </a:t>
            </a:r>
            <a:r>
              <a:rPr lang="cy-GB" sz="1600" dirty="0" err="1"/>
              <a:t>practice</a:t>
            </a:r>
            <a:r>
              <a:rPr lang="cy-GB" sz="1600" dirty="0"/>
              <a:t> and </a:t>
            </a:r>
            <a:r>
              <a:rPr lang="cy-GB" sz="1600" dirty="0" err="1"/>
              <a:t>focus</a:t>
            </a:r>
            <a:r>
              <a:rPr lang="cy-GB" sz="1600" dirty="0"/>
              <a:t> </a:t>
            </a:r>
            <a:r>
              <a:rPr lang="cy-GB" sz="1600" dirty="0" err="1"/>
              <a:t>support</a:t>
            </a:r>
            <a:endParaRPr lang="cy-GB" sz="160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 err="1"/>
              <a:t>Strong</a:t>
            </a:r>
            <a:r>
              <a:rPr lang="cy-GB" sz="1600" dirty="0"/>
              <a:t> </a:t>
            </a:r>
            <a:r>
              <a:rPr lang="cy-GB" sz="1600" dirty="0" err="1"/>
              <a:t>basis</a:t>
            </a:r>
            <a:r>
              <a:rPr lang="cy-GB" sz="1600" dirty="0"/>
              <a:t> for </a:t>
            </a:r>
            <a:r>
              <a:rPr lang="cy-GB" sz="1600" dirty="0" err="1"/>
              <a:t>late</a:t>
            </a:r>
            <a:r>
              <a:rPr lang="cy-GB" sz="1600" dirty="0"/>
              <a:t> </a:t>
            </a:r>
            <a:r>
              <a:rPr lang="cy-GB" sz="1600" dirty="0" err="1"/>
              <a:t>immersion</a:t>
            </a:r>
            <a:r>
              <a:rPr lang="cy-GB" sz="1600" dirty="0"/>
              <a:t> </a:t>
            </a:r>
            <a:r>
              <a:rPr lang="cy-GB" sz="1600" dirty="0" err="1"/>
              <a:t>provision</a:t>
            </a:r>
            <a:endParaRPr lang="cy-GB" sz="1600" dirty="0"/>
          </a:p>
          <a:p>
            <a:pPr marL="800100" lvl="1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dirty="0"/>
          </a:p>
        </p:txBody>
      </p:sp>
      <p:cxnSp>
        <p:nvCxnSpPr>
          <p:cNvPr id="2" name="Cysylltydd Syth 1">
            <a:extLst>
              <a:ext uri="{FF2B5EF4-FFF2-40B4-BE49-F238E27FC236}">
                <a16:creationId xmlns:a16="http://schemas.microsoft.com/office/drawing/2014/main" id="{F8A18E21-9687-A928-FA4F-3EA3A7650E4B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9619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2A5EC2-0042-5032-F44D-03D1D8080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0E91544-7043-DC46-EC91-13DA0650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A9027626-1A9C-73E4-7488-884D14D77718}"/>
              </a:ext>
            </a:extLst>
          </p:cNvPr>
          <p:cNvSpPr txBox="1"/>
          <p:nvPr/>
        </p:nvSpPr>
        <p:spPr>
          <a:xfrm>
            <a:off x="372852" y="819656"/>
            <a:ext cx="3919591" cy="5970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4: CYNLLUNIO ADDYSG GYMRAEG A DYSGU CYMRAEG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u="sng" dirty="0"/>
              <a:t>Fframwaith Cenedlaethol ar Addysg Gymraeg a Dysgu Cymraeg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Nodi’r camau sydd i’w cymryd i wireddu targedau strategaeth y Gymraeg ar lefel genedlaethol.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Bydd hefyd yn cynnwys gosod targedau ar bob awdurdod lleol i yrru cynnydd a gwelliant mewn addysg Gymraeg.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Cynllunio’r gweithlu addysg.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Byddwn yn ymgynghori gyda phob awdurdod lleol er mwyn cytuno ar darged priodol.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u="sng" dirty="0"/>
              <a:t>Cynlluniau Strategol lleol Cymraeg mewn Addysg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Tebyg i’r CSCA cyfredol. Pob awdurdod lleol i nodi’r camau ymarferol i ymateb i dargedau sydd wedi eu gosod arnynt.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A3CFBB35-A628-0FEF-1619-DA9C5D69CBB9}"/>
              </a:ext>
            </a:extLst>
          </p:cNvPr>
          <p:cNvSpPr txBox="1"/>
          <p:nvPr/>
        </p:nvSpPr>
        <p:spPr>
          <a:xfrm>
            <a:off x="4715839" y="819656"/>
            <a:ext cx="4335694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4: PLANNING WELSH LANGUAGE EDUCATION AND LEARNING WELSH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u="sng" dirty="0"/>
              <a:t>National Framework for Welsh Language Education and Learning Welsh</a:t>
            </a:r>
            <a:endParaRPr lang="cy-GB" sz="1600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Set out the steps to be taken to meet the targets of the Welsh language strategy at national level.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It will also include setting targets for each local authority to steer progress and improvement in Welsh language education.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Planning education workforce.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We will consult with each local authority in order to agree an appropriate target.</a:t>
            </a:r>
            <a:endParaRPr lang="cy-GB" sz="160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u="sng" dirty="0"/>
              <a:t>Local Welsh in Education Strategic Plans</a:t>
            </a:r>
            <a:endParaRPr lang="cy-GB" sz="1600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Similar to the current WESPs. All local authorities to set out the practical steps to meet the targets that have been set for them</a:t>
            </a:r>
            <a:r>
              <a:rPr lang="cy-GB" sz="1600" dirty="0"/>
              <a:t>.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b="1" u="sng" dirty="0"/>
          </a:p>
        </p:txBody>
      </p:sp>
      <p:cxnSp>
        <p:nvCxnSpPr>
          <p:cNvPr id="2" name="Cysylltydd Syth 1">
            <a:extLst>
              <a:ext uri="{FF2B5EF4-FFF2-40B4-BE49-F238E27FC236}">
                <a16:creationId xmlns:a16="http://schemas.microsoft.com/office/drawing/2014/main" id="{CA66B5A3-CC44-0C48-18AC-C82908F40D0A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96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F456CA-0286-A5F7-C4B6-DBE8E44125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D1E1F1EC-53E3-7B3C-0418-290F8E8A9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FD372566-BFE9-F23B-5299-B52A9648EC4C}"/>
              </a:ext>
            </a:extLst>
          </p:cNvPr>
          <p:cNvSpPr txBox="1"/>
          <p:nvPr/>
        </p:nvSpPr>
        <p:spPr>
          <a:xfrm>
            <a:off x="372852" y="819656"/>
            <a:ext cx="3919591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u="sng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u="sng" dirty="0"/>
              <a:t>Cynlluniau Strategol lleol Cymraeg mewn Addysg</a:t>
            </a:r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Rhaid i CSCA nodi’r camau y bydd yr awdurdod lleol yn eu cymryd i arfer ei swyddogaethau addysg— 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er mwyn gwella’r ddarpariaeth o addysg Gymraeg yn ei ardal, 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er mwyn gwella’r broses o gynllunio darpariaeth addysg Gymraeg yn ei ardal, 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er mwyn cynyddu nifer y disgyblion o oedran ysgol gorfodol sy’n cael addysg mewn ysgolion categori “Prif Iaith – Cymraeg” yn ei ardal, 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er mwyn cynyddu nifer yr ysgolion categori “Prif Iaith – Cymraeg” yn ei ardal, ac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er mwyn sicrhau bod digon o ymarferwyr addysg yn gweithio yn ei ardal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u="sng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10B9BBDA-9F4E-D4C8-25E2-385FF534DE3A}"/>
              </a:ext>
            </a:extLst>
          </p:cNvPr>
          <p:cNvSpPr txBox="1"/>
          <p:nvPr/>
        </p:nvSpPr>
        <p:spPr>
          <a:xfrm>
            <a:off x="4715839" y="819656"/>
            <a:ext cx="4335694" cy="5570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en-GB" sz="1600" u="sng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u="sng" dirty="0"/>
              <a:t>Local Welsh in Education Strategic Plans</a:t>
            </a:r>
            <a:endParaRPr lang="cy-GB" sz="1600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A WESP must set out the steps the local authority will take to exercise its education functions—</a:t>
            </a:r>
            <a:r>
              <a:rPr lang="cy-GB" sz="1600" dirty="0"/>
              <a:t> 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to improve the provision of Welsh language education in its area</a:t>
            </a:r>
            <a:r>
              <a:rPr lang="cy-GB" sz="1600" dirty="0"/>
              <a:t>, 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to improve the process of planning the provision of Welsh language education in his area</a:t>
            </a:r>
            <a:r>
              <a:rPr lang="cy-GB" sz="1600" dirty="0"/>
              <a:t>, 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to increase the number of pupils of compulsory school age who are educated in “Primarily Welsh language" category schools in their area</a:t>
            </a:r>
            <a:r>
              <a:rPr lang="cy-GB" sz="1600" dirty="0"/>
              <a:t>, 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to increase the number of " Primarily Welsh language" category schools </a:t>
            </a:r>
            <a:r>
              <a:rPr lang="en-GB" sz="1600"/>
              <a:t>in its </a:t>
            </a:r>
            <a:r>
              <a:rPr lang="en-GB" sz="1600" dirty="0"/>
              <a:t>area</a:t>
            </a:r>
            <a:r>
              <a:rPr lang="cy-GB" sz="1600" dirty="0"/>
              <a:t>, ac</a:t>
            </a:r>
          </a:p>
          <a:p>
            <a:pPr marL="971550" lvl="1" indent="-514350">
              <a:buFont typeface="+mj-lt"/>
              <a:buAutoNum type="romanLcPeriod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to ensure that there are enough education practitioners working in its area</a:t>
            </a:r>
            <a:endParaRPr lang="cy-GB" sz="16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u="sng" dirty="0"/>
          </a:p>
        </p:txBody>
      </p:sp>
      <p:cxnSp>
        <p:nvCxnSpPr>
          <p:cNvPr id="2" name="Cysylltydd Syth 1">
            <a:extLst>
              <a:ext uri="{FF2B5EF4-FFF2-40B4-BE49-F238E27FC236}">
                <a16:creationId xmlns:a16="http://schemas.microsoft.com/office/drawing/2014/main" id="{3759960E-1FA4-F506-9433-D4A8DBD7BFE1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2916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E49D92-B486-71EA-5CDA-CD1ACA91B9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4CF865FA-878B-C56C-EE3B-2F4EE1036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C37993CA-AC54-22A1-9B28-767891532DB2}"/>
              </a:ext>
            </a:extLst>
          </p:cNvPr>
          <p:cNvSpPr txBox="1"/>
          <p:nvPr/>
        </p:nvSpPr>
        <p:spPr>
          <a:xfrm>
            <a:off x="372852" y="819656"/>
            <a:ext cx="3919591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5: YR ATHROFA DYSGU CYMRAEG GENEDLAETHOL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Sefydlu corff statudol i gefnogi pobl i ddysgu Cymraeg, a hwyluso eu cynnydd, fel bod rhagor o bobl (o bob oedran) yn dysgu’r iaith;</a:t>
            </a:r>
            <a:br>
              <a:rPr lang="cy-GB" sz="1600" dirty="0"/>
            </a:br>
            <a:endParaRPr lang="cy-GB" sz="160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Esblygiad o’r Ganolfan Dysgu Cymraeg Genedlaethol, gan gynnwys ymestyn swyddogaethau</a:t>
            </a:r>
            <a:br>
              <a:rPr lang="cy-GB" sz="1600" dirty="0"/>
            </a:br>
            <a:endParaRPr lang="cy-GB" sz="16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FEA45832-A075-DD12-148B-471B06202E94}"/>
              </a:ext>
            </a:extLst>
          </p:cNvPr>
          <p:cNvSpPr txBox="1"/>
          <p:nvPr/>
        </p:nvSpPr>
        <p:spPr>
          <a:xfrm>
            <a:off x="4715839" y="819656"/>
            <a:ext cx="4335694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5: WELSH LANGUAGE LEARNING INSTITUTE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Establish a statutory body to support people to learn Welsh, and facilitate their progress, so that more people (of all ages) learn the language;</a:t>
            </a:r>
            <a:br>
              <a:rPr lang="en-GB" sz="1600" dirty="0"/>
            </a:br>
            <a:endParaRPr lang="en-GB" sz="1600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This is an evolution of the National Centre for Learning Welsh, including adding to its functions</a:t>
            </a:r>
            <a:endParaRPr lang="cy-GB" b="1" u="sng" dirty="0"/>
          </a:p>
        </p:txBody>
      </p:sp>
      <p:cxnSp>
        <p:nvCxnSpPr>
          <p:cNvPr id="2" name="Cysylltydd Syth 1">
            <a:extLst>
              <a:ext uri="{FF2B5EF4-FFF2-40B4-BE49-F238E27FC236}">
                <a16:creationId xmlns:a16="http://schemas.microsoft.com/office/drawing/2014/main" id="{9096E8BF-9BE0-610E-B588-2D63F0B7CCE6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61862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A76210-0BEC-8290-E75C-189DC0DEF6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034182B-2E22-C7EF-378B-D852408A0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143837"/>
            <a:ext cx="8229600" cy="965575"/>
          </a:xfrm>
        </p:spPr>
        <p:txBody>
          <a:bodyPr>
            <a:noAutofit/>
          </a:bodyPr>
          <a:lstStyle/>
          <a:p>
            <a:r>
              <a:rPr lang="cy-GB" sz="3200" dirty="0"/>
              <a:t>Crynodeb fesul Rhan /</a:t>
            </a:r>
            <a:r>
              <a:rPr lang="cy-GB" sz="3200" b="1" dirty="0"/>
              <a:t> </a:t>
            </a:r>
            <a:r>
              <a:rPr lang="cy-GB" sz="3200" dirty="0" err="1"/>
              <a:t>Summary</a:t>
            </a:r>
            <a:r>
              <a:rPr lang="cy-GB" sz="3200" dirty="0"/>
              <a:t> of </a:t>
            </a:r>
            <a:r>
              <a:rPr lang="cy-GB" sz="3200" dirty="0" err="1"/>
              <a:t>each</a:t>
            </a:r>
            <a:r>
              <a:rPr lang="cy-GB" sz="3200" dirty="0"/>
              <a:t> </a:t>
            </a:r>
            <a:r>
              <a:rPr lang="cy-GB" sz="3200" dirty="0" err="1"/>
              <a:t>Part</a:t>
            </a:r>
            <a:endParaRPr sz="3200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B47F807A-BC22-D03D-D045-FAC09BCC87E6}"/>
              </a:ext>
            </a:extLst>
          </p:cNvPr>
          <p:cNvSpPr txBox="1"/>
          <p:nvPr/>
        </p:nvSpPr>
        <p:spPr>
          <a:xfrm>
            <a:off x="372852" y="819656"/>
            <a:ext cx="3919591" cy="5232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cy-GB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RHAN 5: YR ATHROFA DYSGU CYMRAEG GENEDLAETHOL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Ymhlith pethau eraill, bydd yr Athrofa yn: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rhoi cyfeiriad ac arweiniad strategol ynghylch dysgu Cymraeg; 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darparu, neu hwyluso darpariaeth, deunyddiau dysgu Cymraeg; 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cynllunio ar gyfer datblygu’r gweithlu addysg at ddiben gwella dulliau addysgu’r Gymraeg; 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darparu cyfleoedd i ddysgu Cymraeg i’r gweithlu addysg;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/>
              <a:t>gwneud trefniadau i wella lefelau gallu yn y Gymraeg ymysg y gweithlu addysg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A865D237-01E7-9D8F-6F2C-09E81F27BE3F}"/>
              </a:ext>
            </a:extLst>
          </p:cNvPr>
          <p:cNvSpPr txBox="1"/>
          <p:nvPr/>
        </p:nvSpPr>
        <p:spPr>
          <a:xfrm>
            <a:off x="4715839" y="819656"/>
            <a:ext cx="4335694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b="1" u="sng" dirty="0"/>
              <a:t>PART 5: WELSH LANGUAGE LEARNING INSTITUTE</a:t>
            </a:r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  <a:p>
            <a:pPr marL="342900" indent="-342900">
              <a:buFont typeface="Arial" panose="020B0604020202020204" pitchFamily="34" charset="0"/>
              <a:buChar char="•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cy-GB" sz="1600" dirty="0" err="1"/>
              <a:t>Among</a:t>
            </a:r>
            <a:r>
              <a:rPr lang="cy-GB" sz="1600" dirty="0"/>
              <a:t> </a:t>
            </a:r>
            <a:r>
              <a:rPr lang="cy-GB" sz="1600" dirty="0" err="1"/>
              <a:t>other</a:t>
            </a:r>
            <a:r>
              <a:rPr lang="cy-GB" sz="1600" dirty="0"/>
              <a:t> </a:t>
            </a:r>
            <a:r>
              <a:rPr lang="cy-GB" sz="1600" dirty="0" err="1"/>
              <a:t>things</a:t>
            </a:r>
            <a:r>
              <a:rPr lang="cy-GB" sz="1600" dirty="0"/>
              <a:t>, the Institute </a:t>
            </a:r>
            <a:r>
              <a:rPr lang="cy-GB" sz="1600" dirty="0" err="1"/>
              <a:t>will</a:t>
            </a:r>
            <a:r>
              <a:rPr lang="cy-GB" sz="1600" dirty="0"/>
              <a:t>: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give strategic direction and guidance on learning Welsh;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provide, or facilitate the provision of, Welsh language learning materials;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planning for developing the education workforce for the purpose of improving Welsh language teaching methods</a:t>
            </a:r>
            <a:r>
              <a:rPr lang="cy-GB" sz="1600" dirty="0"/>
              <a:t>; 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provide opportunities to learn Welsh to the education workforce</a:t>
            </a:r>
          </a:p>
          <a:p>
            <a:pPr marL="914400" lvl="1" indent="-457200">
              <a:buFont typeface="+mj-lt"/>
              <a:buAutoNum type="alphaLcParenR"/>
              <a:defRPr sz="2000">
                <a:solidFill>
                  <a:srgbClr val="003366"/>
                </a:solidFill>
                <a:latin typeface="Calibri"/>
              </a:defRPr>
            </a:pPr>
            <a:r>
              <a:rPr lang="en-GB" sz="1600" dirty="0"/>
              <a:t>make arrangements to improve ability levels in the Welsh language among the education workforce</a:t>
            </a:r>
            <a:endParaRPr lang="cy-GB" sz="1600" dirty="0"/>
          </a:p>
          <a:p>
            <a:pPr>
              <a:defRPr sz="2000">
                <a:solidFill>
                  <a:srgbClr val="003366"/>
                </a:solidFill>
                <a:latin typeface="Calibri"/>
              </a:defRPr>
            </a:pPr>
            <a:endParaRPr lang="cy-GB" sz="1600" b="1" u="sng" dirty="0"/>
          </a:p>
        </p:txBody>
      </p:sp>
      <p:cxnSp>
        <p:nvCxnSpPr>
          <p:cNvPr id="2" name="Cysylltydd Syth 1">
            <a:extLst>
              <a:ext uri="{FF2B5EF4-FFF2-40B4-BE49-F238E27FC236}">
                <a16:creationId xmlns:a16="http://schemas.microsoft.com/office/drawing/2014/main" id="{B9115B1C-3DD7-981D-12B9-F30E424E611F}"/>
              </a:ext>
            </a:extLst>
          </p:cNvPr>
          <p:cNvCxnSpPr/>
          <p:nvPr/>
        </p:nvCxnSpPr>
        <p:spPr>
          <a:xfrm>
            <a:off x="4376791" y="1972638"/>
            <a:ext cx="0" cy="435624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66936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C0E51A-8030-C298-1FAB-7DA78031C6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wch Testun 1">
            <a:extLst>
              <a:ext uri="{FF2B5EF4-FFF2-40B4-BE49-F238E27FC236}">
                <a16:creationId xmlns:a16="http://schemas.microsoft.com/office/drawing/2014/main" id="{B557D24D-FEB8-5285-42FF-DC99A21E24F0}"/>
              </a:ext>
            </a:extLst>
          </p:cNvPr>
          <p:cNvSpPr txBox="1"/>
          <p:nvPr/>
        </p:nvSpPr>
        <p:spPr>
          <a:xfrm>
            <a:off x="751562" y="526093"/>
            <a:ext cx="75281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600" b="1" u="sng" dirty="0"/>
              <a:t>Amserlen ddangosol ar gyfer gweithredu’r Ddeddf</a:t>
            </a:r>
          </a:p>
          <a:p>
            <a:endParaRPr lang="cy-GB" dirty="0"/>
          </a:p>
          <a:p>
            <a:r>
              <a:rPr lang="cy-GB" dirty="0"/>
              <a:t>*Sylwer: Nid yw’r amserlen hon mewn drafft terfynol, ac mae’n bosibl y bydd newidiadau yn ôl yr angen.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3" name="Blwch Testun 2">
            <a:extLst>
              <a:ext uri="{FF2B5EF4-FFF2-40B4-BE49-F238E27FC236}">
                <a16:creationId xmlns:a16="http://schemas.microsoft.com/office/drawing/2014/main" id="{7676DF0D-8CF4-3D53-CB03-E33A884E5732}"/>
              </a:ext>
            </a:extLst>
          </p:cNvPr>
          <p:cNvSpPr txBox="1"/>
          <p:nvPr/>
        </p:nvSpPr>
        <p:spPr>
          <a:xfrm>
            <a:off x="751562" y="3284920"/>
            <a:ext cx="75281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noProof="0" dirty="0"/>
              <a:t>Indicative timeline for implementing the Act</a:t>
            </a:r>
          </a:p>
          <a:p>
            <a:endParaRPr lang="en-GB" noProof="0" dirty="0"/>
          </a:p>
          <a:p>
            <a:r>
              <a:rPr lang="en-GB" noProof="0" dirty="0"/>
              <a:t>*Note: This timeline is not a final draft, and it is possible that some changes will arise if needed</a:t>
            </a:r>
          </a:p>
        </p:txBody>
      </p:sp>
    </p:spTree>
    <p:extLst>
      <p:ext uri="{BB962C8B-B14F-4D97-AF65-F5344CB8AC3E}">
        <p14:creationId xmlns:p14="http://schemas.microsoft.com/office/powerpoint/2010/main" val="32982029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F2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C36D90-BAC0-1055-A66E-CFA0B7423D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>
            <a:extLst>
              <a:ext uri="{FF2B5EF4-FFF2-40B4-BE49-F238E27FC236}">
                <a16:creationId xmlns:a16="http://schemas.microsoft.com/office/drawing/2014/main" id="{FA4302A8-1A8C-5212-ADBA-81C8DEF46A8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297951"/>
            <a:ext cx="9144000" cy="5979559"/>
          </a:xfrm>
          <a:prstGeom prst="rect">
            <a:avLst/>
          </a:prstGeom>
          <a:pattFill prst="pct5">
            <a:fgClr>
              <a:srgbClr val="E0F2FF"/>
            </a:fgClr>
            <a:bgClr>
              <a:schemeClr val="bg1"/>
            </a:bgClr>
          </a:pattFill>
        </p:spPr>
      </p:pic>
    </p:spTree>
    <p:extLst>
      <p:ext uri="{BB962C8B-B14F-4D97-AF65-F5344CB8AC3E}">
        <p14:creationId xmlns:p14="http://schemas.microsoft.com/office/powerpoint/2010/main" val="268067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5713</TotalTime>
  <Words>2093</Words>
  <Application>Microsoft Office PowerPoint</Application>
  <PresentationFormat>Sioe Ar-sgrin (4:3)</PresentationFormat>
  <Paragraphs>313</Paragraphs>
  <Slides>18</Slides>
  <Notes>1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18</vt:i4>
      </vt:variant>
    </vt:vector>
  </HeadingPairs>
  <TitlesOfParts>
    <vt:vector size="22" baseType="lpstr">
      <vt:lpstr>Aptos</vt:lpstr>
      <vt:lpstr>Arial</vt:lpstr>
      <vt:lpstr>Calibri</vt:lpstr>
      <vt:lpstr>Office Theme</vt:lpstr>
      <vt:lpstr>Deddf y Gymraeg ac Addysg (Cymru) 2025  Welsh Language and Education (Wales) Act 2025</vt:lpstr>
      <vt:lpstr>Cyflwyniad PowerPoint</vt:lpstr>
      <vt:lpstr>Prif amcan / Main objective</vt:lpstr>
      <vt:lpstr>Crynodeb / Summary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Crynodeb fesul Rhan / Summary of each Part</vt:lpstr>
      <vt:lpstr>Cyflwyniad PowerPoint</vt:lpstr>
      <vt:lpstr>Cyflwyniad PowerPoint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Davies, Gethin (ECWL - Cymraeg 2050)</cp:lastModifiedBy>
  <cp:revision>5</cp:revision>
  <dcterms:created xsi:type="dcterms:W3CDTF">2013-01-27T09:14:16Z</dcterms:created>
  <dcterms:modified xsi:type="dcterms:W3CDTF">2026-04-20T09:04:13Z</dcterms:modified>
  <cp:category/>
</cp:coreProperties>
</file>