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08"/>
    <p:restoredTop sz="94682"/>
  </p:normalViewPr>
  <p:slideViewPr>
    <p:cSldViewPr snapToGrid="0" snapToObjects="1">
      <p:cViewPr varScale="1">
        <p:scale>
          <a:sx n="119" d="100"/>
          <a:sy n="119" d="100"/>
        </p:scale>
        <p:origin x="36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viewProps" Target="viewProps.xml"/><Relationship Id="rId12" Type="http://schemas.openxmlformats.org/officeDocument/2006/relationships/theme" Target="theme/theme1.xml"/><Relationship Id="rId1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D6E665-9B3B-4C62-8EC6-B41AC9B8FA93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C9E707D-3DE7-4D7A-BB0E-FED77C79ECE9}">
      <dgm:prSet/>
      <dgm:spPr/>
      <dgm:t>
        <a:bodyPr/>
        <a:lstStyle/>
        <a:p>
          <a:r>
            <a:rPr lang="en-US"/>
            <a:t>The ability to utilize characters with pre-existing backgrounds and identities</a:t>
          </a:r>
        </a:p>
      </dgm:t>
    </dgm:pt>
    <dgm:pt modelId="{CBD7F3F7-9D64-40F2-A161-011648B5DB9E}" type="parTrans" cxnId="{85BCB367-27CA-47D8-AAEE-E3413F4846CE}">
      <dgm:prSet/>
      <dgm:spPr/>
      <dgm:t>
        <a:bodyPr/>
        <a:lstStyle/>
        <a:p>
          <a:endParaRPr lang="en-US"/>
        </a:p>
      </dgm:t>
    </dgm:pt>
    <dgm:pt modelId="{EC30A6D4-5E29-4164-8EB0-5F89F8D1D3C5}" type="sibTrans" cxnId="{85BCB367-27CA-47D8-AAEE-E3413F4846CE}">
      <dgm:prSet/>
      <dgm:spPr/>
      <dgm:t>
        <a:bodyPr/>
        <a:lstStyle/>
        <a:p>
          <a:endParaRPr lang="en-US"/>
        </a:p>
      </dgm:t>
    </dgm:pt>
    <dgm:pt modelId="{F3209E27-9F6A-4431-9C96-C906D899D6FE}">
      <dgm:prSet/>
      <dgm:spPr/>
      <dgm:t>
        <a:bodyPr/>
        <a:lstStyle/>
        <a:p>
          <a:r>
            <a:rPr lang="en-US"/>
            <a:t>Drawing from religious characters and placing them into unrelated plots and stories </a:t>
          </a:r>
        </a:p>
      </dgm:t>
    </dgm:pt>
    <dgm:pt modelId="{1F9792E5-C813-4472-9334-B2C2CF5DEC80}" type="parTrans" cxnId="{17DD7BB6-7619-4631-9C6E-0EF5E2BF8697}">
      <dgm:prSet/>
      <dgm:spPr/>
      <dgm:t>
        <a:bodyPr/>
        <a:lstStyle/>
        <a:p>
          <a:endParaRPr lang="en-US"/>
        </a:p>
      </dgm:t>
    </dgm:pt>
    <dgm:pt modelId="{D4172C29-5EE8-437C-8431-8AFB18782A3D}" type="sibTrans" cxnId="{17DD7BB6-7619-4631-9C6E-0EF5E2BF8697}">
      <dgm:prSet/>
      <dgm:spPr/>
      <dgm:t>
        <a:bodyPr/>
        <a:lstStyle/>
        <a:p>
          <a:endParaRPr lang="en-US"/>
        </a:p>
      </dgm:t>
    </dgm:pt>
    <dgm:pt modelId="{792D118B-9D58-4886-844C-6B71F9F36AF9}">
      <dgm:prSet/>
      <dgm:spPr/>
      <dgm:t>
        <a:bodyPr/>
        <a:lstStyle/>
        <a:p>
          <a:r>
            <a:rPr lang="en-US"/>
            <a:t>Possibility to allow characters from varying religions to interact and develop outside of canon</a:t>
          </a:r>
        </a:p>
      </dgm:t>
    </dgm:pt>
    <dgm:pt modelId="{5E5E1F6D-26E4-4E82-8A40-B58B33FE6256}" type="parTrans" cxnId="{AC33535E-8271-42E3-8962-CC8D4E0D9254}">
      <dgm:prSet/>
      <dgm:spPr/>
      <dgm:t>
        <a:bodyPr/>
        <a:lstStyle/>
        <a:p>
          <a:endParaRPr lang="en-US"/>
        </a:p>
      </dgm:t>
    </dgm:pt>
    <dgm:pt modelId="{15EA055D-D427-41BF-A74A-F2344D410001}" type="sibTrans" cxnId="{AC33535E-8271-42E3-8962-CC8D4E0D9254}">
      <dgm:prSet/>
      <dgm:spPr/>
      <dgm:t>
        <a:bodyPr/>
        <a:lstStyle/>
        <a:p>
          <a:endParaRPr lang="en-US"/>
        </a:p>
      </dgm:t>
    </dgm:pt>
    <dgm:pt modelId="{CC450B91-5468-DF4E-A45D-8B3105B479C0}" type="pres">
      <dgm:prSet presAssocID="{27D6E665-9B3B-4C62-8EC6-B41AC9B8FA93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EBBFB7F-3A9E-1948-AF7B-BEEF350FE842}" type="pres">
      <dgm:prSet presAssocID="{27D6E665-9B3B-4C62-8EC6-B41AC9B8FA93}" presName="dummyMaxCanvas" presStyleCnt="0">
        <dgm:presLayoutVars/>
      </dgm:prSet>
      <dgm:spPr/>
    </dgm:pt>
    <dgm:pt modelId="{882E2DE1-46AA-AE49-B0F6-D225D3DD22B3}" type="pres">
      <dgm:prSet presAssocID="{27D6E665-9B3B-4C62-8EC6-B41AC9B8FA93}" presName="ThreeNodes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744AC38-9394-D541-9DA7-8FDCCC3BD8E5}" type="pres">
      <dgm:prSet presAssocID="{27D6E665-9B3B-4C62-8EC6-B41AC9B8FA93}" presName="ThreeNodes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01A44C5-8812-2E4A-A75C-9BC0FF26C242}" type="pres">
      <dgm:prSet presAssocID="{27D6E665-9B3B-4C62-8EC6-B41AC9B8FA93}" presName="ThreeNodes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B2DF035-B013-224A-833B-94A807DB9007}" type="pres">
      <dgm:prSet presAssocID="{27D6E665-9B3B-4C62-8EC6-B41AC9B8FA93}" presName="ThreeConn_1-2" presStyleLbl="f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C37ADBF-CAC2-0846-AF96-848143C48F8E}" type="pres">
      <dgm:prSet presAssocID="{27D6E665-9B3B-4C62-8EC6-B41AC9B8FA93}" presName="ThreeConn_2-3" presStyleLbl="f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BAE82E5-F7DB-BF47-AC2C-FDFE2766C814}" type="pres">
      <dgm:prSet presAssocID="{27D6E665-9B3B-4C62-8EC6-B41AC9B8FA93}" presName="ThreeNodes_1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2602677-1E5B-9341-A577-C216F57A4297}" type="pres">
      <dgm:prSet presAssocID="{27D6E665-9B3B-4C62-8EC6-B41AC9B8FA93}" presName="ThreeNodes_2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47BC660-38F1-9248-83DE-1154A01B6962}" type="pres">
      <dgm:prSet presAssocID="{27D6E665-9B3B-4C62-8EC6-B41AC9B8FA93}" presName="ThreeNodes_3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189A778-9C12-DF4D-AA83-F4BB48DAF3A0}" type="presOf" srcId="{EC9E707D-3DE7-4D7A-BB0E-FED77C79ECE9}" destId="{1BAE82E5-F7DB-BF47-AC2C-FDFE2766C814}" srcOrd="1" destOrd="0" presId="urn:microsoft.com/office/officeart/2005/8/layout/vProcess5"/>
    <dgm:cxn modelId="{9876BA6E-64AB-9242-A63A-069C92BDD0C9}" type="presOf" srcId="{F3209E27-9F6A-4431-9C96-C906D899D6FE}" destId="{82602677-1E5B-9341-A577-C216F57A4297}" srcOrd="1" destOrd="0" presId="urn:microsoft.com/office/officeart/2005/8/layout/vProcess5"/>
    <dgm:cxn modelId="{B5D7DE9D-A3E6-4846-98D0-5CE3B66A269C}" type="presOf" srcId="{792D118B-9D58-4886-844C-6B71F9F36AF9}" destId="{A47BC660-38F1-9248-83DE-1154A01B6962}" srcOrd="1" destOrd="0" presId="urn:microsoft.com/office/officeart/2005/8/layout/vProcess5"/>
    <dgm:cxn modelId="{17DD7BB6-7619-4631-9C6E-0EF5E2BF8697}" srcId="{27D6E665-9B3B-4C62-8EC6-B41AC9B8FA93}" destId="{F3209E27-9F6A-4431-9C96-C906D899D6FE}" srcOrd="1" destOrd="0" parTransId="{1F9792E5-C813-4472-9334-B2C2CF5DEC80}" sibTransId="{D4172C29-5EE8-437C-8431-8AFB18782A3D}"/>
    <dgm:cxn modelId="{85BCB367-27CA-47D8-AAEE-E3413F4846CE}" srcId="{27D6E665-9B3B-4C62-8EC6-B41AC9B8FA93}" destId="{EC9E707D-3DE7-4D7A-BB0E-FED77C79ECE9}" srcOrd="0" destOrd="0" parTransId="{CBD7F3F7-9D64-40F2-A161-011648B5DB9E}" sibTransId="{EC30A6D4-5E29-4164-8EB0-5F89F8D1D3C5}"/>
    <dgm:cxn modelId="{AC33535E-8271-42E3-8962-CC8D4E0D9254}" srcId="{27D6E665-9B3B-4C62-8EC6-B41AC9B8FA93}" destId="{792D118B-9D58-4886-844C-6B71F9F36AF9}" srcOrd="2" destOrd="0" parTransId="{5E5E1F6D-26E4-4E82-8A40-B58B33FE6256}" sibTransId="{15EA055D-D427-41BF-A74A-F2344D410001}"/>
    <dgm:cxn modelId="{817065F8-3792-B44A-AF3C-70E2E911CA8D}" type="presOf" srcId="{792D118B-9D58-4886-844C-6B71F9F36AF9}" destId="{E01A44C5-8812-2E4A-A75C-9BC0FF26C242}" srcOrd="0" destOrd="0" presId="urn:microsoft.com/office/officeart/2005/8/layout/vProcess5"/>
    <dgm:cxn modelId="{0D774352-B8A7-B543-83FC-2B5492E6013A}" type="presOf" srcId="{EC9E707D-3DE7-4D7A-BB0E-FED77C79ECE9}" destId="{882E2DE1-46AA-AE49-B0F6-D225D3DD22B3}" srcOrd="0" destOrd="0" presId="urn:microsoft.com/office/officeart/2005/8/layout/vProcess5"/>
    <dgm:cxn modelId="{04CDC114-2DE7-784B-83B2-8D14229830D0}" type="presOf" srcId="{EC30A6D4-5E29-4164-8EB0-5F89F8D1D3C5}" destId="{FB2DF035-B013-224A-833B-94A807DB9007}" srcOrd="0" destOrd="0" presId="urn:microsoft.com/office/officeart/2005/8/layout/vProcess5"/>
    <dgm:cxn modelId="{1DD95F5D-A061-F84B-936B-E23904103187}" type="presOf" srcId="{F3209E27-9F6A-4431-9C96-C906D899D6FE}" destId="{C744AC38-9394-D541-9DA7-8FDCCC3BD8E5}" srcOrd="0" destOrd="0" presId="urn:microsoft.com/office/officeart/2005/8/layout/vProcess5"/>
    <dgm:cxn modelId="{763F996A-C858-0E4E-B4BE-4DA04A92936E}" type="presOf" srcId="{D4172C29-5EE8-437C-8431-8AFB18782A3D}" destId="{9C37ADBF-CAC2-0846-AF96-848143C48F8E}" srcOrd="0" destOrd="0" presId="urn:microsoft.com/office/officeart/2005/8/layout/vProcess5"/>
    <dgm:cxn modelId="{DEED3962-8C4B-C041-9D48-CFE1F5874012}" type="presOf" srcId="{27D6E665-9B3B-4C62-8EC6-B41AC9B8FA93}" destId="{CC450B91-5468-DF4E-A45D-8B3105B479C0}" srcOrd="0" destOrd="0" presId="urn:microsoft.com/office/officeart/2005/8/layout/vProcess5"/>
    <dgm:cxn modelId="{B01FE9BD-0937-8C4B-8905-55F652EE557A}" type="presParOf" srcId="{CC450B91-5468-DF4E-A45D-8B3105B479C0}" destId="{BEBBFB7F-3A9E-1948-AF7B-BEEF350FE842}" srcOrd="0" destOrd="0" presId="urn:microsoft.com/office/officeart/2005/8/layout/vProcess5"/>
    <dgm:cxn modelId="{495F2F6C-800B-5A46-88DC-EBF9E1D75C5A}" type="presParOf" srcId="{CC450B91-5468-DF4E-A45D-8B3105B479C0}" destId="{882E2DE1-46AA-AE49-B0F6-D225D3DD22B3}" srcOrd="1" destOrd="0" presId="urn:microsoft.com/office/officeart/2005/8/layout/vProcess5"/>
    <dgm:cxn modelId="{6829F811-DC8E-DE4C-B7B6-8347E977C679}" type="presParOf" srcId="{CC450B91-5468-DF4E-A45D-8B3105B479C0}" destId="{C744AC38-9394-D541-9DA7-8FDCCC3BD8E5}" srcOrd="2" destOrd="0" presId="urn:microsoft.com/office/officeart/2005/8/layout/vProcess5"/>
    <dgm:cxn modelId="{90EC354E-318F-724F-82CB-2ADF9BD72B9A}" type="presParOf" srcId="{CC450B91-5468-DF4E-A45D-8B3105B479C0}" destId="{E01A44C5-8812-2E4A-A75C-9BC0FF26C242}" srcOrd="3" destOrd="0" presId="urn:microsoft.com/office/officeart/2005/8/layout/vProcess5"/>
    <dgm:cxn modelId="{FF9A214D-0C84-CB41-86BA-4084C0B73491}" type="presParOf" srcId="{CC450B91-5468-DF4E-A45D-8B3105B479C0}" destId="{FB2DF035-B013-224A-833B-94A807DB9007}" srcOrd="4" destOrd="0" presId="urn:microsoft.com/office/officeart/2005/8/layout/vProcess5"/>
    <dgm:cxn modelId="{E738D02F-C90D-834D-A36C-7A7084367A4B}" type="presParOf" srcId="{CC450B91-5468-DF4E-A45D-8B3105B479C0}" destId="{9C37ADBF-CAC2-0846-AF96-848143C48F8E}" srcOrd="5" destOrd="0" presId="urn:microsoft.com/office/officeart/2005/8/layout/vProcess5"/>
    <dgm:cxn modelId="{3F0C0D06-B725-9043-83FD-90CD83D81A40}" type="presParOf" srcId="{CC450B91-5468-DF4E-A45D-8B3105B479C0}" destId="{1BAE82E5-F7DB-BF47-AC2C-FDFE2766C814}" srcOrd="6" destOrd="0" presId="urn:microsoft.com/office/officeart/2005/8/layout/vProcess5"/>
    <dgm:cxn modelId="{2D7495AE-0F0B-4544-B2EB-8A636ABCFCE3}" type="presParOf" srcId="{CC450B91-5468-DF4E-A45D-8B3105B479C0}" destId="{82602677-1E5B-9341-A577-C216F57A4297}" srcOrd="7" destOrd="0" presId="urn:microsoft.com/office/officeart/2005/8/layout/vProcess5"/>
    <dgm:cxn modelId="{CC5F5011-B7AE-414D-A020-C1FA5ADF6017}" type="presParOf" srcId="{CC450B91-5468-DF4E-A45D-8B3105B479C0}" destId="{A47BC660-38F1-9248-83DE-1154A01B6962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2E2DE1-46AA-AE49-B0F6-D225D3DD22B3}">
      <dsp:nvSpPr>
        <dsp:cNvPr id="0" name=""/>
        <dsp:cNvSpPr/>
      </dsp:nvSpPr>
      <dsp:spPr>
        <a:xfrm>
          <a:off x="0" y="0"/>
          <a:ext cx="5807380" cy="15794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/>
            <a:t>The ability to utilize characters with pre-existing backgrounds and identities</a:t>
          </a:r>
        </a:p>
      </dsp:txBody>
      <dsp:txXfrm>
        <a:off x="46260" y="46260"/>
        <a:ext cx="4103048" cy="1486913"/>
      </dsp:txXfrm>
    </dsp:sp>
    <dsp:sp modelId="{C744AC38-9394-D541-9DA7-8FDCCC3BD8E5}">
      <dsp:nvSpPr>
        <dsp:cNvPr id="0" name=""/>
        <dsp:cNvSpPr/>
      </dsp:nvSpPr>
      <dsp:spPr>
        <a:xfrm>
          <a:off x="512415" y="1842672"/>
          <a:ext cx="5807380" cy="15794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226583"/>
                <a:satOff val="-23996"/>
                <a:lumOff val="-588"/>
                <a:alphaOff val="0"/>
                <a:tint val="96000"/>
                <a:lumMod val="104000"/>
              </a:schemeClr>
            </a:gs>
            <a:gs pos="100000">
              <a:schemeClr val="accent2">
                <a:hueOff val="226583"/>
                <a:satOff val="-23996"/>
                <a:lumOff val="-588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/>
            <a:t>Drawing from religious characters and placing them into unrelated plots and stories </a:t>
          </a:r>
        </a:p>
      </dsp:txBody>
      <dsp:txXfrm>
        <a:off x="558675" y="1888932"/>
        <a:ext cx="4175812" cy="1486913"/>
      </dsp:txXfrm>
    </dsp:sp>
    <dsp:sp modelId="{E01A44C5-8812-2E4A-A75C-9BC0FF26C242}">
      <dsp:nvSpPr>
        <dsp:cNvPr id="0" name=""/>
        <dsp:cNvSpPr/>
      </dsp:nvSpPr>
      <dsp:spPr>
        <a:xfrm>
          <a:off x="1024831" y="3685345"/>
          <a:ext cx="5807380" cy="15794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453166"/>
                <a:satOff val="-47993"/>
                <a:lumOff val="-1176"/>
                <a:alphaOff val="0"/>
                <a:tint val="96000"/>
                <a:lumMod val="104000"/>
              </a:schemeClr>
            </a:gs>
            <a:gs pos="100000">
              <a:schemeClr val="accent2">
                <a:hueOff val="453166"/>
                <a:satOff val="-47993"/>
                <a:lumOff val="-1176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/>
            <a:t>Possibility to allow characters from varying religions to interact and develop outside of canon</a:t>
          </a:r>
        </a:p>
      </dsp:txBody>
      <dsp:txXfrm>
        <a:off x="1071091" y="3731605"/>
        <a:ext cx="4175812" cy="1486913"/>
      </dsp:txXfrm>
    </dsp:sp>
    <dsp:sp modelId="{FB2DF035-B013-224A-833B-94A807DB9007}">
      <dsp:nvSpPr>
        <dsp:cNvPr id="0" name=""/>
        <dsp:cNvSpPr/>
      </dsp:nvSpPr>
      <dsp:spPr>
        <a:xfrm>
          <a:off x="4780748" y="1197737"/>
          <a:ext cx="1026631" cy="10266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3600" kern="1200"/>
        </a:p>
      </dsp:txBody>
      <dsp:txXfrm>
        <a:off x="5011740" y="1197737"/>
        <a:ext cx="564647" cy="772540"/>
      </dsp:txXfrm>
    </dsp:sp>
    <dsp:sp modelId="{9C37ADBF-CAC2-0846-AF96-848143C48F8E}">
      <dsp:nvSpPr>
        <dsp:cNvPr id="0" name=""/>
        <dsp:cNvSpPr/>
      </dsp:nvSpPr>
      <dsp:spPr>
        <a:xfrm>
          <a:off x="5293164" y="3029880"/>
          <a:ext cx="1026631" cy="10266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928653"/>
            <a:satOff val="-41856"/>
            <a:lumOff val="-2954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928653"/>
              <a:satOff val="-41856"/>
              <a:lumOff val="-295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3600" kern="1200"/>
        </a:p>
      </dsp:txBody>
      <dsp:txXfrm>
        <a:off x="5524156" y="3029880"/>
        <a:ext cx="564647" cy="7725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Relationship Id="rId3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4" Type="http://schemas.openxmlformats.org/officeDocument/2006/relationships/image" Target="../media/image5.jpeg"/><Relationship Id="rId5" Type="http://schemas.openxmlformats.org/officeDocument/2006/relationships/image" Target="../media/image6.jpeg"/><Relationship Id="rId6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upernatural-tv-series.fandom.com/wiki/Angels" TargetMode="External"/><Relationship Id="rId4" Type="http://schemas.openxmlformats.org/officeDocument/2006/relationships/hyperlink" Target="https://www.cinemablend.com/television/2423092/lucifers-tom-ellis-is-not-giving-up-on-finding-the-show-a-new-home" TargetMode="External"/><Relationship Id="rId5" Type="http://schemas.openxmlformats.org/officeDocument/2006/relationships/hyperlink" Target="https://villains.fandom.com/wiki/Lucifer_(Supernatural)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screenertv.com/television/supernatural-rob-benedict-talks-chuck-shurley-gods-return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ligiousstudiesproject.com/2016/03/12/the-interplay-of-religion-and-popular-culture-in-contemporary-america/" TargetMode="External"/><Relationship Id="rId4" Type="http://schemas.openxmlformats.org/officeDocument/2006/relationships/hyperlink" Target="https://medium.com/religion-bites/what-are-we-looking-for-when-we-look-at-religion-and-popular-culture-d30cc8d2d430" TargetMode="External"/><Relationship Id="rId5" Type="http://schemas.openxmlformats.org/officeDocument/2006/relationships/hyperlink" Target="http://www.vh1.com/news/52612/15-songs-satanic-backwards-messages/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deadline.com/2018/10/neil-gaiman-overall-deal-amazon-studios-1202474456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Religion and its Effects on Popular Culture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Religion, Media, and Popular Culture: from manuscripts to Disney (HPRS5040/6040)</a:t>
            </a:r>
          </a:p>
          <a:p>
            <a:r>
              <a:rPr lang="en-US" dirty="0" smtClean="0"/>
              <a:t>Jordan </a:t>
            </a:r>
            <a:r>
              <a:rPr lang="en-US" dirty="0" err="1" smtClean="0"/>
              <a:t>Kinnicutt</a:t>
            </a:r>
            <a:r>
              <a:rPr lang="en-US" dirty="0" smtClean="0"/>
              <a:t> - 1600613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2941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CD306B45-25EE-434D-ABA9-A27B79320CF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6019" y="942108"/>
            <a:ext cx="3256550" cy="4969113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tx2">
                    <a:lumMod val="75000"/>
                  </a:schemeClr>
                </a:solidFill>
              </a:rPr>
              <a:t>Overview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0A42F85E-4939-431E-8B4A-EC07C8E0AB6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xmlns="" id="{27EBB3F9-D6F7-4F6A-8843-9FEBA15E496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71831"/>
            <a:ext cx="0" cy="3200400"/>
          </a:xfrm>
          <a:prstGeom prst="line">
            <a:avLst/>
          </a:prstGeom>
          <a:ln w="158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xmlns="" id="{5D2B17EF-74EB-4C33-B2E2-8E727B2E7D6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5" y="0"/>
            <a:ext cx="6176983" cy="6853252"/>
            <a:chOff x="2487613" y="285750"/>
            <a:chExt cx="2428876" cy="5654676"/>
          </a:xfrm>
          <a:solidFill>
            <a:schemeClr val="bg1">
              <a:alpha val="30000"/>
            </a:schemeClr>
          </a:solidFill>
        </p:grpSpPr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xmlns="" id="{0A5F1F8A-3206-4B86-883F-65E98BB6E47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xmlns="" id="{6935F8C7-CC88-4243-9786-F3CDBF04A09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xmlns="" id="{9AF7BAD9-71B3-40D8-A089-EFF7FE67BD6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xmlns="" id="{6467094F-AEF0-4D3B-BB76-8B3C1F08B93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xmlns="" id="{36F56AF9-DEF1-44E7-BF42-6AAC1AA9D19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xmlns="" id="{A43EBE71-20BA-4A40-A513-516678089D1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xmlns="" id="{1DB39648-7B38-4D0B-93C5-048EC4A45C9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xmlns="" id="{8DD2661F-DE5F-45EA-B30B-7C658963883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xmlns="" id="{ABF0A0E5-E68E-4183-A913-228692FD85E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xmlns="" id="{615D8F55-8ACD-4EFE-A832-06E785479EA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xmlns="" id="{0FDF4201-8CEC-474B-A6B1-88039B70416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xmlns="" id="{0F60AEA4-B25F-417E-93FC-59686DFBE56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9062" y="942108"/>
            <a:ext cx="6455549" cy="4969114"/>
          </a:xfrm>
        </p:spPr>
        <p:txBody>
          <a:bodyPr anchor="ctr">
            <a:normAutofit/>
          </a:bodyPr>
          <a:lstStyle/>
          <a:p>
            <a:endParaRPr lang="en-US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US" sz="2000" dirty="0">
                <a:solidFill>
                  <a:schemeClr val="tx2">
                    <a:lumMod val="75000"/>
                  </a:schemeClr>
                </a:solidFill>
              </a:rPr>
              <a:t>Increased storyline availability</a:t>
            </a:r>
          </a:p>
          <a:p>
            <a:r>
              <a:rPr lang="en-US" sz="2000" dirty="0">
                <a:solidFill>
                  <a:schemeClr val="tx2">
                    <a:lumMod val="75000"/>
                  </a:schemeClr>
                </a:solidFill>
              </a:rPr>
              <a:t>Characters with pre-existing backgrounds to draw from</a:t>
            </a:r>
          </a:p>
          <a:p>
            <a:r>
              <a:rPr lang="en-US" sz="2000" dirty="0">
                <a:solidFill>
                  <a:schemeClr val="tx2">
                    <a:lumMod val="75000"/>
                  </a:schemeClr>
                </a:solidFill>
              </a:rPr>
              <a:t>Influences on how fans react to media</a:t>
            </a:r>
          </a:p>
        </p:txBody>
      </p:sp>
    </p:spTree>
    <p:extLst>
      <p:ext uri="{BB962C8B-B14F-4D97-AF65-F5344CB8AC3E}">
        <p14:creationId xmlns:p14="http://schemas.microsoft.com/office/powerpoint/2010/main" val="493559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xmlns="" id="{0C8B6C4B-A867-4D7E-9851-29BB2D603B9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>
            <a:normAutofit/>
          </a:bodyPr>
          <a:lstStyle/>
          <a:p>
            <a:r>
              <a:rPr lang="en-US" dirty="0"/>
              <a:t>Storylines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xmlns="" id="{470BD5D9-CDC5-465C-9E25-2EB0249FE4C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9225" y="2133600"/>
            <a:ext cx="3650278" cy="3774537"/>
          </a:xfrm>
        </p:spPr>
        <p:txBody>
          <a:bodyPr>
            <a:normAutofit/>
          </a:bodyPr>
          <a:lstStyle/>
          <a:p>
            <a:r>
              <a:rPr lang="en-US" sz="2000" dirty="0"/>
              <a:t>Drawing from religious storylines allows for a wider range of plots </a:t>
            </a:r>
          </a:p>
          <a:p>
            <a:r>
              <a:rPr lang="en-US" sz="2000" dirty="0"/>
              <a:t>Some media may display a retelling of religious stories while some may simply draw inspiration </a:t>
            </a:r>
          </a:p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3" r="1591" b="1"/>
          <a:stretch/>
        </p:blipFill>
        <p:spPr>
          <a:xfrm>
            <a:off x="4619544" y="640080"/>
            <a:ext cx="3380136" cy="527114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968" b="1"/>
          <a:stretch/>
        </p:blipFill>
        <p:spPr>
          <a:xfrm>
            <a:off x="8163406" y="640080"/>
            <a:ext cx="3395275" cy="5271142"/>
          </a:xfrm>
          <a:prstGeom prst="rect">
            <a:avLst/>
          </a:prstGeom>
        </p:spPr>
      </p:pic>
      <p:sp>
        <p:nvSpPr>
          <p:cNvPr id="73" name="Freeform 11">
            <a:extLst>
              <a:ext uri="{FF2B5EF4-FFF2-40B4-BE49-F238E27FC236}">
                <a16:creationId xmlns:a16="http://schemas.microsoft.com/office/drawing/2014/main" xmlns="" id="{9185F495-8EFA-407B-AAD7-A2F52AE2C3E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4619544" y="6061223"/>
            <a:ext cx="69391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i="1" dirty="0" smtClean="0"/>
              <a:t>Frozen. </a:t>
            </a:r>
            <a:r>
              <a:rPr lang="en-US" sz="1200" dirty="0" smtClean="0"/>
              <a:t>2013. [Film]. Chris Buck &amp; Jennifer Lee. dir. USA: Walt Disney Pictures, </a:t>
            </a:r>
            <a:r>
              <a:rPr lang="en-US" sz="1200" i="1" dirty="0" smtClean="0"/>
              <a:t>Lord of the Rings. </a:t>
            </a:r>
            <a:r>
              <a:rPr lang="en-US" sz="1200" dirty="0" smtClean="0"/>
              <a:t>2001. [Film]. Peter Jackson. dir. NZ: New Line Cinema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725611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A3D9AEEE-1CCD-43C0-BA3E-16D60A6E23C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US" sz="3200">
                <a:solidFill>
                  <a:schemeClr val="bg1"/>
                </a:solidFill>
              </a:rPr>
              <a:t>Characters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xmlns="" id="{60F880A6-33D3-4EEC-A780-B73559B9F24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xmlns="" id="{2C6246ED-0535-4496-A8F6-1E80CC4EB85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A813A7FD-7FEF-4063-8BD2-0E8359BB15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695175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3512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Characters and representation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4308" y="1471162"/>
            <a:ext cx="4360031" cy="2451307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5157" y="1471162"/>
            <a:ext cx="4357879" cy="245130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4879" y="4121832"/>
            <a:ext cx="3278158" cy="184396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4308" y="4121832"/>
            <a:ext cx="3684978" cy="184248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6139" y="4121832"/>
            <a:ext cx="1651887" cy="1842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9476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Conspiracy theories in music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Fans listening to songs backwards and hearing Satanic messages in lyrics</a:t>
            </a:r>
          </a:p>
          <a:p>
            <a:r>
              <a:rPr lang="en-US" sz="2000" dirty="0" smtClean="0"/>
              <a:t>“Oh here’s to my sweet Satan</a:t>
            </a:r>
            <a:r>
              <a:rPr lang="is-IS" sz="2000" dirty="0" smtClean="0"/>
              <a:t>…” – “Stairway to Heaven,” </a:t>
            </a:r>
            <a:r>
              <a:rPr lang="is-IS" sz="2000" i="1" dirty="0" smtClean="0"/>
              <a:t>Led Zeppelin IV </a:t>
            </a:r>
            <a:r>
              <a:rPr lang="is-IS" sz="2000" dirty="0" smtClean="0"/>
              <a:t>(1971) – Led Zeppelin</a:t>
            </a:r>
          </a:p>
          <a:p>
            <a:r>
              <a:rPr lang="is-IS" sz="2000" dirty="0" smtClean="0"/>
              <a:t>“Satan move through our voice” – “Snowblind,” </a:t>
            </a:r>
            <a:r>
              <a:rPr lang="is-IS" sz="2000" i="1" dirty="0" smtClean="0"/>
              <a:t>Paradise Theatre </a:t>
            </a:r>
            <a:r>
              <a:rPr lang="is-IS" sz="2000" dirty="0" smtClean="0"/>
              <a:t>(1981) – Styx</a:t>
            </a:r>
          </a:p>
          <a:p>
            <a:r>
              <a:rPr lang="en-US" sz="2000" dirty="0" smtClean="0"/>
              <a:t>”You know Satan holds the keys to the lock” – “</a:t>
            </a:r>
            <a:r>
              <a:rPr lang="en-US" sz="2000" dirty="0" err="1" smtClean="0"/>
              <a:t>Gonna</a:t>
            </a:r>
            <a:r>
              <a:rPr lang="en-US" sz="2000" dirty="0" smtClean="0"/>
              <a:t> Raise Hell,” </a:t>
            </a:r>
            <a:r>
              <a:rPr lang="en-US" sz="2000" i="1" dirty="0" smtClean="0"/>
              <a:t>Dream Police </a:t>
            </a:r>
            <a:r>
              <a:rPr lang="en-US" sz="2000" dirty="0" smtClean="0"/>
              <a:t>(1979) – Cheap Trick</a:t>
            </a:r>
            <a:endParaRPr lang="is-IS" sz="2000" dirty="0"/>
          </a:p>
        </p:txBody>
      </p:sp>
    </p:spTree>
    <p:extLst>
      <p:ext uri="{BB962C8B-B14F-4D97-AF65-F5344CB8AC3E}">
        <p14:creationId xmlns:p14="http://schemas.microsoft.com/office/powerpoint/2010/main" val="599509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Bibliography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r>
              <a:rPr lang="en-US" sz="1400" i="1" dirty="0" smtClean="0"/>
              <a:t>Frozen</a:t>
            </a:r>
            <a:r>
              <a:rPr lang="en-US" sz="1400" i="1" dirty="0"/>
              <a:t>. </a:t>
            </a:r>
            <a:r>
              <a:rPr lang="en-US" sz="1400" dirty="0"/>
              <a:t>2013. [Film]. Chris Buck &amp; Jennifer Lee. dir. USA: Walt Disney </a:t>
            </a:r>
            <a:r>
              <a:rPr lang="en-US" sz="1400" dirty="0" smtClean="0"/>
              <a:t>Pictures</a:t>
            </a:r>
          </a:p>
          <a:p>
            <a:pPr lvl="1"/>
            <a:r>
              <a:rPr lang="en-US" sz="1400" i="1" dirty="0"/>
              <a:t>Lord of the Rings. </a:t>
            </a:r>
            <a:r>
              <a:rPr lang="en-US" sz="1400" dirty="0"/>
              <a:t>2001. [Film]. Peter Jackson. dir. NZ: New Line </a:t>
            </a:r>
            <a:r>
              <a:rPr lang="en-US" sz="1400" dirty="0" smtClean="0"/>
              <a:t>Cinema</a:t>
            </a:r>
          </a:p>
          <a:p>
            <a:pPr lvl="1"/>
            <a:r>
              <a:rPr lang="en-US" sz="1400" dirty="0" smtClean="0"/>
              <a:t>Rob Benedict as God in </a:t>
            </a:r>
            <a:r>
              <a:rPr lang="en-US" sz="1400" i="1" dirty="0" smtClean="0"/>
              <a:t>Supernatural, </a:t>
            </a:r>
            <a:r>
              <a:rPr lang="en-US" sz="1400" dirty="0" smtClean="0"/>
              <a:t>11 May 2016,</a:t>
            </a:r>
            <a:r>
              <a:rPr lang="en-US" sz="1400" i="1" dirty="0" smtClean="0"/>
              <a:t> </a:t>
            </a:r>
            <a:r>
              <a:rPr lang="en-US" sz="1400" dirty="0" smtClean="0"/>
              <a:t>from </a:t>
            </a:r>
            <a:r>
              <a:rPr lang="en-US" sz="1400" dirty="0">
                <a:hlinkClick r:id="rId2"/>
              </a:rPr>
              <a:t>http://screenertv.com/television/supernatural-rob-benedict-talks-chuck-shurley-gods-return</a:t>
            </a:r>
            <a:r>
              <a:rPr lang="en-US" sz="1400" dirty="0" smtClean="0">
                <a:hlinkClick r:id="rId2"/>
              </a:rPr>
              <a:t>/</a:t>
            </a:r>
            <a:r>
              <a:rPr lang="en-US" sz="1400" dirty="0" smtClean="0"/>
              <a:t>, accessed on 5 June 2019</a:t>
            </a:r>
          </a:p>
          <a:p>
            <a:pPr lvl="1"/>
            <a:r>
              <a:rPr lang="en-US" sz="1400" dirty="0" smtClean="0"/>
              <a:t>Misha Collins as </a:t>
            </a:r>
            <a:r>
              <a:rPr lang="en-US" sz="1400" dirty="0" err="1" smtClean="0"/>
              <a:t>Castiel</a:t>
            </a:r>
            <a:r>
              <a:rPr lang="en-US" sz="1400" dirty="0" smtClean="0"/>
              <a:t> on </a:t>
            </a:r>
            <a:r>
              <a:rPr lang="en-US" sz="1400" i="1" dirty="0" smtClean="0"/>
              <a:t>Supernatural, </a:t>
            </a:r>
            <a:r>
              <a:rPr lang="en-US" sz="1400" dirty="0" smtClean="0"/>
              <a:t>from </a:t>
            </a:r>
            <a:r>
              <a:rPr lang="en-US" sz="1400" dirty="0">
                <a:hlinkClick r:id="rId3"/>
              </a:rPr>
              <a:t>https://</a:t>
            </a:r>
            <a:r>
              <a:rPr lang="en-US" sz="1400" dirty="0" smtClean="0">
                <a:hlinkClick r:id="rId3"/>
              </a:rPr>
              <a:t>supernatural-tv-series.fandom.com/wiki/Angels</a:t>
            </a:r>
            <a:r>
              <a:rPr lang="en-US" sz="1400" dirty="0" smtClean="0"/>
              <a:t>, accessed on 5 June 2019</a:t>
            </a:r>
          </a:p>
          <a:p>
            <a:pPr lvl="1"/>
            <a:r>
              <a:rPr lang="en-US" sz="1400" dirty="0" smtClean="0"/>
              <a:t>Tom Ellis as Lucifer on </a:t>
            </a:r>
            <a:r>
              <a:rPr lang="en-US" sz="1400" i="1" dirty="0" smtClean="0"/>
              <a:t>Lucifer, </a:t>
            </a:r>
            <a:r>
              <a:rPr lang="en-US" sz="1400" dirty="0" smtClean="0"/>
              <a:t>12 months ago, from </a:t>
            </a:r>
            <a:r>
              <a:rPr lang="en-US" sz="1400" dirty="0">
                <a:hlinkClick r:id="rId4"/>
              </a:rPr>
              <a:t>https://</a:t>
            </a:r>
            <a:r>
              <a:rPr lang="en-US" sz="1400" dirty="0" smtClean="0">
                <a:hlinkClick r:id="rId4"/>
              </a:rPr>
              <a:t>www.cinemablend.com/television/2423092/lucifers-tom-ellis-is-not-giving-up-on-finding-the-show-a-new-home</a:t>
            </a:r>
            <a:r>
              <a:rPr lang="en-US" sz="1400" dirty="0" smtClean="0"/>
              <a:t>, accessed on 5 June 2019</a:t>
            </a:r>
          </a:p>
          <a:p>
            <a:pPr lvl="1"/>
            <a:r>
              <a:rPr lang="en-US" sz="1400" dirty="0" smtClean="0"/>
              <a:t>Mark Pellegrino as Lucifer on </a:t>
            </a:r>
            <a:r>
              <a:rPr lang="en-US" sz="1400" i="1" dirty="0" smtClean="0"/>
              <a:t>Supernatural, </a:t>
            </a:r>
            <a:r>
              <a:rPr lang="en-US" sz="1400" dirty="0" smtClean="0"/>
              <a:t>from </a:t>
            </a:r>
            <a:r>
              <a:rPr lang="en-US" sz="1400" dirty="0">
                <a:hlinkClick r:id="rId5"/>
              </a:rPr>
              <a:t>https://villains.fandom.com/wiki/Lucifer_(Supernatural</a:t>
            </a:r>
            <a:r>
              <a:rPr lang="en-US" sz="1400" dirty="0" smtClean="0">
                <a:hlinkClick r:id="rId5"/>
              </a:rPr>
              <a:t>)</a:t>
            </a:r>
            <a:r>
              <a:rPr lang="en-US" sz="1400" dirty="0" smtClean="0"/>
              <a:t>, accessed on 5 June 2019</a:t>
            </a:r>
            <a:endParaRPr lang="en-US" dirty="0" smtClean="0"/>
          </a:p>
          <a:p>
            <a:pPr lvl="1"/>
            <a:endParaRPr lang="en-US" dirty="0" smtClean="0"/>
          </a:p>
          <a:p>
            <a:pPr lvl="1"/>
            <a:endParaRPr lang="en-US" dirty="0" smtClean="0"/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530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Bibliography cont.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US" sz="1400" dirty="0"/>
              <a:t>David Tennant and Michael Sheen as demon Crowley and angel </a:t>
            </a:r>
            <a:r>
              <a:rPr lang="en-US" sz="1400" dirty="0" err="1"/>
              <a:t>Aziraphale</a:t>
            </a:r>
            <a:r>
              <a:rPr lang="en-US" sz="1400" dirty="0"/>
              <a:t> on </a:t>
            </a:r>
            <a:r>
              <a:rPr lang="en-US" sz="1400" i="1" dirty="0"/>
              <a:t>Good Omens, </a:t>
            </a:r>
            <a:r>
              <a:rPr lang="en-US" sz="1400" dirty="0"/>
              <a:t>2 October 2018, from </a:t>
            </a:r>
            <a:r>
              <a:rPr lang="en-US" sz="1400" dirty="0">
                <a:hlinkClick r:id="rId2"/>
              </a:rPr>
              <a:t>https://deadline.com/2018/10/neil-gaiman-overall-deal-amazon-studios-1202474456/</a:t>
            </a:r>
            <a:r>
              <a:rPr lang="en-US" sz="1400" dirty="0"/>
              <a:t>, accessed on 5 June </a:t>
            </a:r>
            <a:r>
              <a:rPr lang="en-US" sz="1400" dirty="0" smtClean="0"/>
              <a:t>2019</a:t>
            </a:r>
          </a:p>
          <a:p>
            <a:pPr lvl="1"/>
            <a:r>
              <a:rPr lang="en-US" sz="1400" dirty="0" err="1" smtClean="0"/>
              <a:t>Chitwood</a:t>
            </a:r>
            <a:r>
              <a:rPr lang="en-US" sz="1400" dirty="0" smtClean="0"/>
              <a:t>, K. 2016. “The Interplay of Religion and Popular Culture in Contemporary America,” Religious Studies Project. Available from: </a:t>
            </a:r>
            <a:r>
              <a:rPr lang="en-US" sz="1400" dirty="0">
                <a:hlinkClick r:id="rId3"/>
              </a:rPr>
              <a:t>https://www.religiousstudiesproject.com/2016/03/12/the-interplay-of-religion-and-popular-culture-in-contemporary-america</a:t>
            </a:r>
            <a:r>
              <a:rPr lang="en-US" sz="1400" dirty="0" smtClean="0">
                <a:hlinkClick r:id="rId3"/>
              </a:rPr>
              <a:t>/</a:t>
            </a:r>
            <a:r>
              <a:rPr lang="en-US" sz="1400" dirty="0" smtClean="0"/>
              <a:t>. [Accessed on 5 June 2019]</a:t>
            </a:r>
          </a:p>
          <a:p>
            <a:pPr lvl="1"/>
            <a:r>
              <a:rPr lang="en-US" sz="1400" dirty="0" smtClean="0"/>
              <a:t>Nye, M. 2018. “What are we looking for when we look at ‘religion and popular culture’,” Religion Bites. Available from: </a:t>
            </a:r>
            <a:r>
              <a:rPr lang="en-US" sz="1400" dirty="0">
                <a:hlinkClick r:id="rId4"/>
              </a:rPr>
              <a:t>https://</a:t>
            </a:r>
            <a:r>
              <a:rPr lang="en-US" sz="1400" dirty="0" smtClean="0">
                <a:hlinkClick r:id="rId4"/>
              </a:rPr>
              <a:t>medium.com/religion-bites/what-are-we-looking-for-when-we-look-at-religion-and-popular-culture-d30cc8d2d430</a:t>
            </a:r>
            <a:r>
              <a:rPr lang="en-US" sz="1400" dirty="0" smtClean="0"/>
              <a:t>. [Accessed on 5 June 2019]</a:t>
            </a:r>
            <a:endParaRPr lang="en-US" sz="1400" dirty="0"/>
          </a:p>
          <a:p>
            <a:pPr lvl="1"/>
            <a:r>
              <a:rPr lang="en-US" sz="1400" dirty="0" err="1" smtClean="0"/>
              <a:t>Runtagh</a:t>
            </a:r>
            <a:r>
              <a:rPr lang="en-US" sz="1400" dirty="0" smtClean="0"/>
              <a:t>, J. 2014. “Here’s </a:t>
            </a:r>
            <a:r>
              <a:rPr lang="en-US" sz="1400" dirty="0"/>
              <a:t>To My Sweet Satan: The 15 Creepiest Backwards Messages In Classic </a:t>
            </a:r>
            <a:r>
              <a:rPr lang="en-US" sz="1400" dirty="0" smtClean="0"/>
              <a:t>Rock,” VH1 News. Available from: </a:t>
            </a:r>
            <a:r>
              <a:rPr lang="en-US" sz="1400" dirty="0">
                <a:hlinkClick r:id="rId5"/>
              </a:rPr>
              <a:t>http://www.vh1.com/news/52612/15-songs-satanic-backwards-messages</a:t>
            </a:r>
            <a:r>
              <a:rPr lang="en-US" sz="1400" dirty="0" smtClean="0">
                <a:hlinkClick r:id="rId5"/>
              </a:rPr>
              <a:t>/</a:t>
            </a:r>
            <a:r>
              <a:rPr lang="en-US" sz="1400" dirty="0" smtClean="0"/>
              <a:t>, [accessed on 5 June 2019]</a:t>
            </a:r>
            <a:endParaRPr lang="en-US" sz="1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9304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94</TotalTime>
  <Words>498</Words>
  <Application>Microsoft Macintosh PowerPoint</Application>
  <PresentationFormat>Widescreen</PresentationFormat>
  <Paragraphs>35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Century Gothic</vt:lpstr>
      <vt:lpstr>Wingdings 3</vt:lpstr>
      <vt:lpstr>Arial</vt:lpstr>
      <vt:lpstr>Wisp</vt:lpstr>
      <vt:lpstr>Religion and its Effects on Popular Culture</vt:lpstr>
      <vt:lpstr>Overview</vt:lpstr>
      <vt:lpstr>Storylines</vt:lpstr>
      <vt:lpstr>Characters</vt:lpstr>
      <vt:lpstr>Characters and representation</vt:lpstr>
      <vt:lpstr>Conspiracy theories in music</vt:lpstr>
      <vt:lpstr>Bibliography</vt:lpstr>
      <vt:lpstr>Bibliography cont.</vt:lpstr>
    </vt:vector>
  </TitlesOfParts>
  <Company/>
  <LinksUpToDate>false</LinksUpToDate>
  <SharedDoc>false</SharedDoc>
  <HyperlinksChanged>false</HyperlinksChanged>
  <AppVersion>15.0026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Religion and its Effects on Popular Culture</dc:title>
  <dc:creator>Jordan Kinnicutt</dc:creator>
  <cp:lastModifiedBy>Jordan Kinnicutt</cp:lastModifiedBy>
  <cp:revision>25</cp:revision>
  <dcterms:created xsi:type="dcterms:W3CDTF">2019-06-05T20:41:52Z</dcterms:created>
  <dcterms:modified xsi:type="dcterms:W3CDTF">2019-06-05T22:16:11Z</dcterms:modified>
</cp:coreProperties>
</file>