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750" r:id="rId1"/>
  </p:sldMasterIdLst>
  <p:notesMasterIdLst>
    <p:notesMasterId r:id="rId44"/>
  </p:notesMasterIdLst>
  <p:sldIdLst>
    <p:sldId id="256" r:id="rId2"/>
    <p:sldId id="290" r:id="rId3"/>
    <p:sldId id="291" r:id="rId4"/>
    <p:sldId id="293" r:id="rId5"/>
    <p:sldId id="292" r:id="rId6"/>
    <p:sldId id="294" r:id="rId7"/>
    <p:sldId id="296" r:id="rId8"/>
    <p:sldId id="297" r:id="rId9"/>
    <p:sldId id="322" r:id="rId10"/>
    <p:sldId id="323" r:id="rId11"/>
    <p:sldId id="298" r:id="rId12"/>
    <p:sldId id="325" r:id="rId13"/>
    <p:sldId id="299" r:id="rId14"/>
    <p:sldId id="300" r:id="rId15"/>
    <p:sldId id="301" r:id="rId16"/>
    <p:sldId id="302" r:id="rId17"/>
    <p:sldId id="303" r:id="rId18"/>
    <p:sldId id="334" r:id="rId19"/>
    <p:sldId id="304" r:id="rId20"/>
    <p:sldId id="305" r:id="rId21"/>
    <p:sldId id="306" r:id="rId22"/>
    <p:sldId id="330" r:id="rId23"/>
    <p:sldId id="308" r:id="rId24"/>
    <p:sldId id="309" r:id="rId25"/>
    <p:sldId id="310" r:id="rId26"/>
    <p:sldId id="311" r:id="rId27"/>
    <p:sldId id="312" r:id="rId28"/>
    <p:sldId id="313" r:id="rId29"/>
    <p:sldId id="331" r:id="rId30"/>
    <p:sldId id="327" r:id="rId31"/>
    <p:sldId id="315" r:id="rId32"/>
    <p:sldId id="328" r:id="rId33"/>
    <p:sldId id="329" r:id="rId34"/>
    <p:sldId id="316" r:id="rId35"/>
    <p:sldId id="317" r:id="rId36"/>
    <p:sldId id="332" r:id="rId37"/>
    <p:sldId id="318" r:id="rId38"/>
    <p:sldId id="319" r:id="rId39"/>
    <p:sldId id="321" r:id="rId40"/>
    <p:sldId id="333" r:id="rId41"/>
    <p:sldId id="320" r:id="rId42"/>
    <p:sldId id="286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ganathan jayaram" initials="jj" lastIdx="1" clrIdx="0">
    <p:extLst>
      <p:ext uri="{19B8F6BF-5375-455C-9EA6-DF929625EA0E}">
        <p15:presenceInfo xmlns:p15="http://schemas.microsoft.com/office/powerpoint/2012/main" userId="1ca8b9ee8acba32f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8579" autoAdjust="0"/>
  </p:normalViewPr>
  <p:slideViewPr>
    <p:cSldViewPr snapToGrid="0">
      <p:cViewPr varScale="1">
        <p:scale>
          <a:sx n="56" d="100"/>
          <a:sy n="56" d="100"/>
        </p:scale>
        <p:origin x="83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03CD60-E9F7-49D4-AD14-7765EE40DDBC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9802E0-498D-49BB-8E33-3824C01C6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3201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“Good morning everyone. As a group, we are presenting our Human Capital Management project focusing on British American Tobacco — a complex global </a:t>
            </a:r>
            <a:r>
              <a:rPr lang="en-US" dirty="0" err="1"/>
              <a:t>organisation</a:t>
            </a:r>
            <a:r>
              <a:rPr lang="en-US" dirty="0"/>
              <a:t> undergoing major transformation.</a:t>
            </a:r>
            <a:br>
              <a:rPr lang="en-US" dirty="0"/>
            </a:br>
            <a:r>
              <a:rPr lang="en-US" dirty="0"/>
              <a:t>Each of us will explore a core HR function: Recruitment, Performance Management, Reward, and Training — and demonstrate how these practices support BAT’s strategic goals, especially around digital transformation and ESG commitments.”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45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presentation is structured into four individual sections followed by a group conclusion.</a:t>
            </a:r>
            <a:br>
              <a:rPr lang="en-US" dirty="0"/>
            </a:br>
            <a:r>
              <a:rPr lang="en-US" dirty="0" err="1"/>
              <a:t>Marzana</a:t>
            </a:r>
            <a:r>
              <a:rPr lang="en-US" dirty="0"/>
              <a:t> will begin with Recruitment &amp; Selection, </a:t>
            </a:r>
            <a:r>
              <a:rPr lang="en-US" dirty="0" err="1"/>
              <a:t>Peri</a:t>
            </a:r>
            <a:r>
              <a:rPr lang="en-US" dirty="0"/>
              <a:t> will discuss Performance Management, </a:t>
            </a:r>
            <a:r>
              <a:rPr lang="en-US" dirty="0" err="1"/>
              <a:t>Chandru</a:t>
            </a:r>
            <a:r>
              <a:rPr lang="en-US" dirty="0"/>
              <a:t> will cover Reward and Remuneration, and Vijay will conclude with Training &amp; Development.</a:t>
            </a:r>
            <a:br>
              <a:rPr lang="en-US" dirty="0"/>
            </a:br>
            <a:r>
              <a:rPr lang="en-US" dirty="0"/>
              <a:t>We will then integrate all four areas into a single strategic alignment model for BAT.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6050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6672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BAT operates in over 180 countries and therefore depends on a globally diverse talent pipeline.</a:t>
            </a:r>
            <a:br>
              <a:rPr lang="en-US" dirty="0"/>
            </a:br>
            <a:r>
              <a:rPr lang="en-US" dirty="0"/>
              <a:t>The </a:t>
            </a:r>
            <a:r>
              <a:rPr lang="en-US" dirty="0" err="1"/>
              <a:t>organisation</a:t>
            </a:r>
            <a:r>
              <a:rPr lang="en-US" dirty="0"/>
              <a:t> now requires talent not just for traditional tobacco operations but increasingly for innovation, ESG compliance, biotechnology, and reduced-risk product development.</a:t>
            </a:r>
            <a:br>
              <a:rPr lang="en-US" dirty="0"/>
            </a:br>
            <a:r>
              <a:rPr lang="en-US" dirty="0"/>
              <a:t>BAT sources talent through internal mobility, global graduate </a:t>
            </a:r>
            <a:r>
              <a:rPr lang="en-US" dirty="0" err="1"/>
              <a:t>programmes</a:t>
            </a:r>
            <a:r>
              <a:rPr lang="en-US" dirty="0"/>
              <a:t>, and external recruitment, all supported by digital systems</a:t>
            </a:r>
          </a:p>
          <a:p>
            <a:endParaRPr lang="en-US" dirty="0"/>
          </a:p>
          <a:p>
            <a:r>
              <a:rPr lang="en-US" dirty="0"/>
              <a:t>This diagram shows how candidates move through BAT’s recruitment pipeline — from sourcing through screening, assessment, interviews, and final onboarding.</a:t>
            </a:r>
            <a:br>
              <a:rPr lang="en-US" dirty="0"/>
            </a:br>
            <a:r>
              <a:rPr lang="en-US" dirty="0"/>
              <a:t>This funnel highlights BAT’s need to maintain high efficiency and fairness at each stage due to the volume of applicants and global regulatory requirements.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251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BAT uses the Global Talent Acquisition System to </a:t>
            </a:r>
            <a:r>
              <a:rPr lang="en-US" dirty="0" err="1"/>
              <a:t>standardise</a:t>
            </a:r>
            <a:r>
              <a:rPr lang="en-US" dirty="0"/>
              <a:t> recruitment across regions.</a:t>
            </a:r>
            <a:br>
              <a:rPr lang="en-US" dirty="0"/>
            </a:br>
            <a:r>
              <a:rPr lang="en-US" dirty="0"/>
              <a:t>Selection is based on competency and </a:t>
            </a:r>
            <a:r>
              <a:rPr lang="en-US" dirty="0" err="1"/>
              <a:t>behavioural</a:t>
            </a:r>
            <a:r>
              <a:rPr lang="en-US" dirty="0"/>
              <a:t> interviews, while assessment </a:t>
            </a:r>
            <a:r>
              <a:rPr lang="en-US" dirty="0" err="1"/>
              <a:t>centres</a:t>
            </a:r>
            <a:r>
              <a:rPr lang="en-US" dirty="0"/>
              <a:t> are used for the Future Leaders </a:t>
            </a:r>
            <a:r>
              <a:rPr lang="en-US" dirty="0" err="1"/>
              <a:t>Programme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AI screening supports early-stage filtering, increasing fairness and reducing human workload.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8276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Line managers play a critical role in ensuring recruitment quality.</a:t>
            </a:r>
            <a:br>
              <a:rPr lang="en-US" dirty="0"/>
            </a:br>
            <a:r>
              <a:rPr lang="en-US" dirty="0"/>
              <a:t>They approve requisitions, help define competencies, participate in interviews, and provide realistic job previews.</a:t>
            </a:r>
            <a:br>
              <a:rPr lang="en-US" dirty="0"/>
            </a:br>
            <a:r>
              <a:rPr lang="en-US" dirty="0"/>
              <a:t>They also ensure diversity and inclusion remain central to selection decisions </a:t>
            </a:r>
          </a:p>
          <a:p>
            <a:endParaRPr lang="en-US" dirty="0"/>
          </a:p>
          <a:p>
            <a:r>
              <a:rPr lang="en-US" dirty="0"/>
              <a:t>This workflow shows how AI supports the early stages of recruitment at BAT — from CV parsing to automated scoring and shortlist creation.</a:t>
            </a:r>
            <a:br>
              <a:rPr lang="en-US" dirty="0"/>
            </a:br>
            <a:r>
              <a:rPr lang="en-US" dirty="0"/>
              <a:t>AI improves efficiency but still requires human oversight to ensure fairness and avoid algorithmic bias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3819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BAT faces increasing difficulty attracting young talent due to industry stigma and tight regulatory controls.</a:t>
            </a:r>
            <a:br>
              <a:rPr lang="en-US" dirty="0"/>
            </a:br>
            <a:r>
              <a:rPr lang="en-US" dirty="0"/>
              <a:t>The company also struggles to hire digital, scientific, and ESG-focused talent, all of which are essential to its new business model.</a:t>
            </a:r>
            <a:br>
              <a:rPr lang="en-US" dirty="0"/>
            </a:br>
            <a:r>
              <a:rPr lang="en-US" dirty="0"/>
              <a:t>Mobility restrictions post-</a:t>
            </a:r>
            <a:r>
              <a:rPr lang="en-US" dirty="0" err="1"/>
              <a:t>Covid</a:t>
            </a:r>
            <a:r>
              <a:rPr lang="en-US" dirty="0"/>
              <a:t> have further limited international hiring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1719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EVP wheel illustrates the core values BAT offers — including global mobility, career growth, innovation culture, and wellbeing.</a:t>
            </a:r>
            <a:br>
              <a:rPr lang="en-US" dirty="0"/>
            </a:br>
            <a:r>
              <a:rPr lang="en-US" dirty="0"/>
              <a:t>Strengthening these EVP elements is essential for competing with tech and science-based companies for high-demand talent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3430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journey map shows the full employee lifecycle.</a:t>
            </a:r>
            <a:br>
              <a:rPr lang="en-US" dirty="0"/>
            </a:br>
            <a:r>
              <a:rPr lang="en-US" dirty="0"/>
              <a:t>Recruitment is just one touchpoint — and improving this stage enhances retention, engagement, and long-term performance across BAT.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407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address its recruitment challenges, BAT should increase partnerships with universities, especially in STEM areas.</a:t>
            </a:r>
            <a:br>
              <a:rPr lang="en-US" dirty="0"/>
            </a:br>
            <a:r>
              <a:rPr lang="en-US" dirty="0"/>
              <a:t>It should also improve internal mobility, promote ESG achievements in employer branding, and apply competency scoring to reduce bias.</a:t>
            </a:r>
            <a:br>
              <a:rPr lang="en-US" dirty="0"/>
            </a:br>
            <a:r>
              <a:rPr lang="en-US" dirty="0"/>
              <a:t>These initiatives make BAT more competitive in the global talent market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250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5899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3960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BAT uses the </a:t>
            </a:r>
            <a:r>
              <a:rPr lang="en-US" dirty="0" err="1"/>
              <a:t>Battitude</a:t>
            </a:r>
            <a:r>
              <a:rPr lang="en-US" dirty="0"/>
              <a:t> framework, which </a:t>
            </a:r>
            <a:r>
              <a:rPr lang="en-US" dirty="0" err="1"/>
              <a:t>emphasises</a:t>
            </a:r>
            <a:r>
              <a:rPr lang="en-US" dirty="0"/>
              <a:t> leadership, innovation, collaboration, and results.</a:t>
            </a:r>
            <a:br>
              <a:rPr lang="en-US" dirty="0"/>
            </a:br>
            <a:r>
              <a:rPr lang="en-US" dirty="0"/>
              <a:t>Performance reviews occur annually with mid-year check-ins, and outcomes directly influence bonuses, promotions, and development</a:t>
            </a:r>
          </a:p>
          <a:p>
            <a:endParaRPr lang="en-US" dirty="0"/>
          </a:p>
          <a:p>
            <a:r>
              <a:rPr lang="en-US" dirty="0"/>
              <a:t>This framework shows BAT’s </a:t>
            </a:r>
            <a:r>
              <a:rPr lang="en-US" dirty="0" err="1"/>
              <a:t>behavioural</a:t>
            </a:r>
            <a:r>
              <a:rPr lang="en-US" dirty="0"/>
              <a:t> expectations — boldness, empowerment, diversity, and speed of execution — all anchored around delivering impactful results.</a:t>
            </a:r>
            <a:br>
              <a:rPr lang="en-US" dirty="0"/>
            </a:br>
            <a:r>
              <a:rPr lang="en-US" dirty="0"/>
              <a:t>This model reinforces a performance culture that fits BAT’s transformation goals.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1681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BAT relies on KPIs linked to business performance, ESG, market share, and operational excellence.</a:t>
            </a:r>
            <a:br>
              <a:rPr lang="en-US" dirty="0"/>
            </a:br>
            <a:r>
              <a:rPr lang="en-US" dirty="0"/>
              <a:t>Digital evaluations through Workday and the use of a 9-box matrix support data-driven decision-making.</a:t>
            </a:r>
            <a:br>
              <a:rPr lang="en-US" dirty="0"/>
            </a:br>
            <a:r>
              <a:rPr lang="en-US" dirty="0"/>
              <a:t>Continuous feedback is encouraged to replace older, rigid appraisal models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3665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Line managers conduct appraisals, set SMART objectives, identify training needs, and provide coaching.</a:t>
            </a:r>
            <a:br>
              <a:rPr lang="en-US" dirty="0"/>
            </a:br>
            <a:r>
              <a:rPr lang="en-US" dirty="0"/>
              <a:t>They also play a major role in creating a feedback culture and ensuring employees understand how performance links to BAT’s strategy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324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Some challenges include rating bias, over-reliance on quantitative measures, and high performance pressure — which can damage wellbeing.</a:t>
            </a:r>
            <a:br>
              <a:rPr lang="en-US" dirty="0"/>
            </a:br>
            <a:r>
              <a:rPr lang="en-US" dirty="0" err="1"/>
              <a:t>Standardisation</a:t>
            </a:r>
            <a:r>
              <a:rPr lang="en-US" dirty="0"/>
              <a:t> across countries can also clash with local cultural expectations.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0222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dashboard highlights key performance metrics — such as engagement, training hours, talent ratios, and succession coverage.</a:t>
            </a:r>
            <a:br>
              <a:rPr lang="en-US" dirty="0"/>
            </a:br>
            <a:r>
              <a:rPr lang="en-US" dirty="0"/>
              <a:t>These analytics help managers identify talent gaps and support succession planning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8864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BAT should introduce 360-degree feedback, reduce KPI overload through a balanced scorecard, and train managers on unconscious bias.</a:t>
            </a:r>
            <a:br>
              <a:rPr lang="en-US" dirty="0"/>
            </a:br>
            <a:r>
              <a:rPr lang="en-US" dirty="0"/>
              <a:t>It should also incorporate wellbeing metrics into performance reviews to reduce burnout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6980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2092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BAT uses a comprehensive total reward framework combining fixed pay, bonuses, long-term incentives, and benefits.</a:t>
            </a:r>
            <a:br>
              <a:rPr lang="en-US" dirty="0"/>
            </a:br>
            <a:r>
              <a:rPr lang="en-US" dirty="0"/>
              <a:t>This pay-for-performance culture supports BAT’s goal of building a high-performance global workforce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3496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framework shows how BAT can tailor rewards for different employee groups, such as digital talent, global mobility employees, or high-potential performers.</a:t>
            </a:r>
            <a:br>
              <a:rPr lang="en-US" dirty="0"/>
            </a:br>
            <a:r>
              <a:rPr lang="en-US" dirty="0"/>
              <a:t>Segmentation ensures fairness and competitiveness in diverse markets.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5031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BAT uses global grading for fixed pay, bonuses tied to KPIs and ESG, and stock options for senior leaders.</a:t>
            </a:r>
            <a:br>
              <a:rPr lang="en-US" dirty="0"/>
            </a:br>
            <a:r>
              <a:rPr lang="en-US" dirty="0"/>
              <a:t>Benefits include pensions, wellness </a:t>
            </a:r>
            <a:r>
              <a:rPr lang="en-US" dirty="0" err="1"/>
              <a:t>programmes</a:t>
            </a:r>
            <a:r>
              <a:rPr lang="en-US" dirty="0"/>
              <a:t>, and mobility allowances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6077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Line managers communicate reward decisions transparently, motivate employees through both financial and non-financial rewards, and monitor fairness across teams.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33510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tobacco industry’s reputation weakens BAT’s EVP.</a:t>
            </a:r>
            <a:br>
              <a:rPr lang="en-US" dirty="0"/>
            </a:br>
            <a:r>
              <a:rPr lang="en-US" dirty="0"/>
              <a:t>There are high costs related to global mobility talent and tensions between shareholder demands and employee fairness.</a:t>
            </a:r>
            <a:br>
              <a:rPr lang="en-US" dirty="0"/>
            </a:br>
            <a:r>
              <a:rPr lang="en-US" dirty="0"/>
              <a:t>Pay equity across regions also remains a challenge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948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BAT should introduce ESG-linked bonuses, expand recognition </a:t>
            </a:r>
            <a:r>
              <a:rPr lang="en-US" dirty="0" err="1"/>
              <a:t>programmes</a:t>
            </a:r>
            <a:r>
              <a:rPr lang="en-US" dirty="0"/>
              <a:t>, improve pay transparency, and conduct regular equity analyses to ensure fairness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10681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BAT is transforming into a science-led and technology-driven company.</a:t>
            </a:r>
            <a:br>
              <a:rPr lang="en-US" dirty="0"/>
            </a:br>
            <a:r>
              <a:rPr lang="en-US" dirty="0"/>
              <a:t>This requires continuous upskilling in areas such as ESG, digital marketing, AI, automation, and biosciences.</a:t>
            </a:r>
            <a:br>
              <a:rPr lang="en-US" dirty="0"/>
            </a:br>
            <a:r>
              <a:rPr lang="en-US" dirty="0"/>
              <a:t>T&amp;D directly supports innovation and competitiveness. </a:t>
            </a:r>
          </a:p>
          <a:p>
            <a:r>
              <a:rPr lang="en-US" dirty="0"/>
              <a:t>“This model shows how training links directly to BAT’s overall strategy — enabling a skilled workforce capable of delivering on transformation and ESG commitments.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22567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Training is essential for digital transformation, reduced-risk product innovation, compliance requirements, and improving internal mobility.</a:t>
            </a:r>
            <a:br>
              <a:rPr lang="en-US" dirty="0"/>
            </a:br>
            <a:r>
              <a:rPr lang="en-US" dirty="0"/>
              <a:t>It also supports employee engagement and long-term retention.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04753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diagram outlines the ADDIE instructional design model.</a:t>
            </a:r>
            <a:br>
              <a:rPr lang="en-US" dirty="0"/>
            </a:br>
            <a:r>
              <a:rPr lang="en-US" dirty="0"/>
              <a:t>BAT uses systematic training design to ensure </a:t>
            </a:r>
            <a:r>
              <a:rPr lang="en-US" dirty="0" err="1"/>
              <a:t>programmes</a:t>
            </a:r>
            <a:r>
              <a:rPr lang="en-US" dirty="0"/>
              <a:t> are consistent, relevant, and aligned to </a:t>
            </a:r>
            <a:r>
              <a:rPr lang="en-US" dirty="0" err="1"/>
              <a:t>organisational</a:t>
            </a:r>
            <a:r>
              <a:rPr lang="en-US" dirty="0"/>
              <a:t> needs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0467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BAT Academy provides global learning pathways.</a:t>
            </a:r>
            <a:br>
              <a:rPr lang="en-US" dirty="0"/>
            </a:br>
            <a:r>
              <a:rPr lang="en-US" dirty="0"/>
              <a:t>Technical </a:t>
            </a:r>
            <a:r>
              <a:rPr lang="en-US" dirty="0" err="1"/>
              <a:t>programmes</a:t>
            </a:r>
            <a:r>
              <a:rPr lang="en-US" dirty="0"/>
              <a:t> support manufacturing and R&amp;D, while leadership development and e-learning complement on-the-job learning.</a:t>
            </a:r>
            <a:br>
              <a:rPr lang="en-US" dirty="0"/>
            </a:br>
            <a:r>
              <a:rPr lang="en-US" dirty="0"/>
              <a:t>Mentoring and simulations enhance real-world applicability</a:t>
            </a:r>
          </a:p>
          <a:p>
            <a:r>
              <a:rPr lang="en-US" dirty="0"/>
              <a:t>This ecosystem shows how learning pathways, compliance training, digital learning, and leadership development all feed into BAT Academy as the central learning hub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43177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Phillips ROI Model helps BAT evaluate the effectiveness of training — from participant reaction, to learning, </a:t>
            </a:r>
            <a:r>
              <a:rPr lang="en-US" dirty="0" err="1"/>
              <a:t>behaviour</a:t>
            </a:r>
            <a:r>
              <a:rPr lang="en-US" dirty="0"/>
              <a:t> change, results, and ROI.</a:t>
            </a:r>
            <a:br>
              <a:rPr lang="en-US" dirty="0"/>
            </a:br>
            <a:r>
              <a:rPr lang="en-US" dirty="0"/>
              <a:t>This model ensures training investments deliver tangible business outcomes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54803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framework highlights the skills BAT needs for the future — including ESG literacy, innovation skills, digital capabilities, regulatory knowledge, and leadership readiness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56422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Line managers identify skill gaps, nominate employees for training, support learning on the job, and evaluate the impact on performance.</a:t>
            </a:r>
            <a:br>
              <a:rPr lang="en-US" dirty="0"/>
            </a:br>
            <a:r>
              <a:rPr lang="en-US" dirty="0"/>
              <a:t>Their involvement determines whether training translates into real </a:t>
            </a:r>
            <a:r>
              <a:rPr lang="en-US" dirty="0" err="1"/>
              <a:t>behavioural</a:t>
            </a:r>
            <a:r>
              <a:rPr lang="en-US" dirty="0"/>
              <a:t> change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87830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Key challenges for BAT include keeping up with rapid technological changes, budget constraints, inconsistent training across markets, and resistance to change from long-tenured employees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73492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shows how each training challenge can be matched with an appropriate T&amp;D solution — making our recommendations more structured and convincing.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12997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“BAT should introduce micro-learning for real-time upskilling, create </a:t>
            </a:r>
            <a:r>
              <a:rPr lang="en-US" dirty="0" err="1"/>
              <a:t>personalised</a:t>
            </a:r>
            <a:r>
              <a:rPr lang="en-US" dirty="0"/>
              <a:t> learning pathways, build partnerships with digital learning providers, and adopt analytics to track learning impact.</a:t>
            </a:r>
            <a:br>
              <a:rPr lang="en-US" dirty="0"/>
            </a:br>
            <a:r>
              <a:rPr lang="en-US" dirty="0"/>
              <a:t>These strategies help BAT build a future-ready workforce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36974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conclusion, recruitment, performance management, reward, and training are deeply interconnected.</a:t>
            </a:r>
            <a:br>
              <a:rPr lang="en-US" dirty="0"/>
            </a:br>
            <a:r>
              <a:rPr lang="en-US" dirty="0"/>
              <a:t>When aligned with BAT’s ESG and digital transformation strategy, these HR functions strengthen attraction, engagement, and retention.</a:t>
            </a:r>
            <a:br>
              <a:rPr lang="en-US" dirty="0"/>
            </a:br>
            <a:r>
              <a:rPr lang="en-US" dirty="0"/>
              <a:t>A capable line manager workforce is essential in executing all HR policies effectively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70477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pyramid demonstrates how HR foundations support talent capabilities, which then enable BAT’s strategic priorities.</a:t>
            </a:r>
            <a:br>
              <a:rPr lang="en-US" dirty="0"/>
            </a:br>
            <a:r>
              <a:rPr lang="en-US" dirty="0"/>
              <a:t>It also shows how our four topics collectively build the workforce BAT needs for long-term transformation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766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Aligning recruitment, performance, reward, and training ensures BAT can build a future-ready workforce to lead digital transformation and ESG commitments. This integration slide </a:t>
            </a:r>
            <a:r>
              <a:rPr lang="en-US" dirty="0" err="1"/>
              <a:t>summarises</a:t>
            </a:r>
            <a:r>
              <a:rPr lang="en-US" dirty="0"/>
              <a:t> how each HR area contributes to BAT’s strategy.</a:t>
            </a:r>
            <a:br>
              <a:rPr lang="en-US" dirty="0"/>
            </a:br>
            <a:r>
              <a:rPr lang="en-US" dirty="0"/>
              <a:t>Recruitment brings in new skills, performance ensures alignment and accountability, reward motivates high performance, and training equips employees for the future.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802E0-498D-49BB-8E33-3824C01C6FD2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459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011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086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808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287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445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031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865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579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381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209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748433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734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304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207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4201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893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F99BFF1-6C3E-417D-9FF4-BE8D26101E1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548CB1-ECF3-4B94-B2FA-DD27083E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8532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478" y="2456597"/>
            <a:ext cx="7260609" cy="4299046"/>
          </a:xfrm>
        </p:spPr>
        <p:txBody>
          <a:bodyPr/>
          <a:lstStyle/>
          <a:p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                            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400" dirty="0"/>
            </a:br>
            <a:r>
              <a:rPr lang="en-GB" sz="3200" b="1" dirty="0"/>
              <a:t>GROUP PRESENTATION – HUMAN   CAPITAL MANAGEMENT (LCMB7023)</a:t>
            </a:r>
            <a:br>
              <a:rPr lang="en-GB" sz="3200" b="1" dirty="0"/>
            </a:br>
            <a:r>
              <a:rPr lang="en-GB" sz="3200" b="1" dirty="0"/>
              <a:t>Organisation:</a:t>
            </a:r>
            <a:r>
              <a:rPr lang="en-GB" sz="3200" dirty="0"/>
              <a:t> </a:t>
            </a:r>
            <a:r>
              <a:rPr lang="en-GB" sz="3200" i="1" dirty="0"/>
              <a:t>British American Tobacco (BAT)</a:t>
            </a:r>
            <a:br>
              <a:rPr lang="en-GB" sz="2800" dirty="0"/>
            </a:br>
            <a:r>
              <a:rPr lang="en-GB" sz="2800" b="1" dirty="0"/>
              <a:t>Programme:</a:t>
            </a:r>
            <a:r>
              <a:rPr lang="en-GB" sz="2800" dirty="0"/>
              <a:t> MBA</a:t>
            </a:r>
            <a:br>
              <a:rPr lang="en-GB" sz="2800" dirty="0"/>
            </a:br>
            <a:r>
              <a:rPr lang="en-GB" sz="2800" b="1" dirty="0"/>
              <a:t>Module:</a:t>
            </a:r>
            <a:r>
              <a:rPr lang="en-GB" sz="2800" dirty="0"/>
              <a:t> Human Capital Management</a:t>
            </a:r>
            <a:br>
              <a:rPr lang="en-GB" sz="2800" dirty="0"/>
            </a:br>
            <a:r>
              <a:rPr lang="en-GB" sz="2800" b="1" dirty="0"/>
              <a:t>Lecturer:</a:t>
            </a:r>
            <a:r>
              <a:rPr lang="en-GB" sz="2800" dirty="0"/>
              <a:t> Charles </a:t>
            </a:r>
            <a:r>
              <a:rPr lang="en-GB" sz="2800"/>
              <a:t>Oham</a:t>
            </a:r>
            <a:br>
              <a:rPr lang="en-GB" sz="2800" dirty="0"/>
            </a:br>
            <a:r>
              <a:rPr lang="en-GB" sz="2800" b="1" dirty="0"/>
              <a:t>Submission:</a:t>
            </a:r>
            <a:r>
              <a:rPr lang="en-GB" sz="2800" dirty="0"/>
              <a:t> 1 December 2025</a:t>
            </a:r>
            <a:br>
              <a:rPr lang="en-GB" sz="2800" dirty="0"/>
            </a:br>
            <a:r>
              <a:rPr lang="en-GB" sz="2800" b="1" dirty="0"/>
              <a:t>Group Members:</a:t>
            </a:r>
            <a:br>
              <a:rPr lang="en-GB" sz="2800" dirty="0"/>
            </a:br>
            <a:r>
              <a:rPr lang="en-GB" sz="2800" dirty="0"/>
              <a:t>Chandru – Reward &amp; Remuneration</a:t>
            </a:r>
            <a:br>
              <a:rPr lang="en-GB" sz="2800" dirty="0"/>
            </a:br>
            <a:r>
              <a:rPr lang="en-GB" sz="2800" dirty="0"/>
              <a:t>Peri – Performance Management</a:t>
            </a:r>
            <a:br>
              <a:rPr lang="en-GB" sz="2800" dirty="0"/>
            </a:br>
            <a:r>
              <a:rPr lang="en-GB" sz="2800" dirty="0"/>
              <a:t>Marzana Hasan – Recruitment &amp; Selection</a:t>
            </a:r>
            <a:br>
              <a:rPr lang="en-GB" sz="2800" dirty="0"/>
            </a:br>
            <a:r>
              <a:rPr lang="en-GB" sz="2800" dirty="0"/>
              <a:t>Vijay – Training &amp; Development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6938" y="4181749"/>
            <a:ext cx="4635062" cy="2769926"/>
          </a:xfrm>
          <a:prstGeom prst="rect">
            <a:avLst/>
          </a:prstGeom>
        </p:spPr>
      </p:pic>
      <p:pic>
        <p:nvPicPr>
          <p:cNvPr id="1026" name="Picture 2" descr="university-of-wales-trinity-saint-david-logo-vector | ESRC ...">
            <a:extLst>
              <a:ext uri="{FF2B5EF4-FFF2-40B4-BE49-F238E27FC236}">
                <a16:creationId xmlns:a16="http://schemas.microsoft.com/office/drawing/2014/main" id="{7AA1BCC8-533C-3BF2-BCCF-8E5FC46EF8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9689" y="119702"/>
            <a:ext cx="3781283" cy="210071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5292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580" y="126897"/>
            <a:ext cx="9404723" cy="755972"/>
          </a:xfrm>
        </p:spPr>
        <p:txBody>
          <a:bodyPr/>
          <a:lstStyle/>
          <a:p>
            <a:r>
              <a:rPr lang="en-GB" dirty="0"/>
              <a:t>Title Slide 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88923" y="1639519"/>
            <a:ext cx="11748401" cy="4180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/>
              <a:t>British American Tobacco (BAT): Human Capital Management Practices &amp; Challenges</a:t>
            </a:r>
            <a:endParaRPr lang="en-GB" sz="2800" dirty="0"/>
          </a:p>
          <a:p>
            <a:r>
              <a:rPr lang="en-GB" sz="2800" dirty="0"/>
              <a:t>Group Members:</a:t>
            </a:r>
          </a:p>
          <a:p>
            <a:r>
              <a:rPr lang="en-GB" sz="2800" dirty="0" err="1"/>
              <a:t>Chandru</a:t>
            </a:r>
            <a:r>
              <a:rPr lang="en-GB" sz="2800" dirty="0"/>
              <a:t> – Reward &amp; Remuneration</a:t>
            </a:r>
          </a:p>
          <a:p>
            <a:r>
              <a:rPr lang="en-GB" sz="2800" dirty="0" err="1"/>
              <a:t>Peri</a:t>
            </a:r>
            <a:r>
              <a:rPr lang="en-GB" sz="2800" dirty="0"/>
              <a:t> – Performance Management</a:t>
            </a:r>
          </a:p>
          <a:p>
            <a:r>
              <a:rPr lang="en-GB" sz="2800" dirty="0" err="1"/>
              <a:t>Marzana</a:t>
            </a:r>
            <a:r>
              <a:rPr lang="en-GB" sz="2800" dirty="0"/>
              <a:t> Hasan – Recruitment &amp; Selection</a:t>
            </a:r>
          </a:p>
          <a:p>
            <a:r>
              <a:rPr lang="en-GB" sz="2800" dirty="0"/>
              <a:t>Vijay – Training &amp; Development</a:t>
            </a:r>
            <a:br>
              <a:rPr lang="en-GB" sz="2800" dirty="0"/>
            </a:br>
            <a:r>
              <a:rPr lang="en-GB" sz="2800" dirty="0"/>
              <a:t>MBA | Module: Human Capital Management | LCMB7023</a:t>
            </a:r>
          </a:p>
        </p:txBody>
      </p:sp>
    </p:spTree>
    <p:extLst>
      <p:ext uri="{BB962C8B-B14F-4D97-AF65-F5344CB8AC3E}">
        <p14:creationId xmlns:p14="http://schemas.microsoft.com/office/powerpoint/2010/main" val="1882668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152" y="180903"/>
            <a:ext cx="11856287" cy="755972"/>
          </a:xfrm>
        </p:spPr>
        <p:txBody>
          <a:bodyPr/>
          <a:lstStyle/>
          <a:p>
            <a:r>
              <a:rPr lang="en-US" sz="4000" dirty="0"/>
              <a:t>Presentation Outline (Topics &amp; Student Names)</a:t>
            </a:r>
            <a:endParaRPr lang="en-GB" sz="4000" dirty="0"/>
          </a:p>
        </p:txBody>
      </p:sp>
      <p:sp>
        <p:nvSpPr>
          <p:cNvPr id="3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00862" y="1874206"/>
            <a:ext cx="11927615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12625" y="2057484"/>
            <a:ext cx="100192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lvl="0" indent="-5715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600" b="1" dirty="0">
                <a:latin typeface="Arial" panose="020B0604020202020204" pitchFamily="34" charset="0"/>
              </a:rPr>
              <a:t>Recruitment &amp; Selection – </a:t>
            </a:r>
            <a:r>
              <a:rPr lang="en-US" altLang="en-US" sz="3600" b="1" dirty="0" err="1">
                <a:latin typeface="Arial" panose="020B0604020202020204" pitchFamily="34" charset="0"/>
              </a:rPr>
              <a:t>Marzana</a:t>
            </a:r>
            <a:endParaRPr lang="en-US" altLang="en-US" sz="3600" dirty="0">
              <a:latin typeface="Arial" panose="020B0604020202020204" pitchFamily="34" charset="0"/>
            </a:endParaRPr>
          </a:p>
          <a:p>
            <a:pPr marL="571500" lvl="0" indent="-5715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600" b="1" dirty="0">
                <a:latin typeface="Arial" panose="020B0604020202020204" pitchFamily="34" charset="0"/>
              </a:rPr>
              <a:t>Performance Management – </a:t>
            </a:r>
            <a:r>
              <a:rPr lang="en-US" altLang="en-US" sz="3600" b="1" dirty="0" err="1">
                <a:latin typeface="Arial" panose="020B0604020202020204" pitchFamily="34" charset="0"/>
              </a:rPr>
              <a:t>Peri</a:t>
            </a:r>
            <a:endParaRPr lang="en-US" altLang="en-US" sz="3600" dirty="0">
              <a:latin typeface="Arial" panose="020B0604020202020204" pitchFamily="34" charset="0"/>
            </a:endParaRPr>
          </a:p>
          <a:p>
            <a:pPr marL="571500" lvl="0" indent="-5715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600" b="1" dirty="0">
                <a:latin typeface="Arial" panose="020B0604020202020204" pitchFamily="34" charset="0"/>
              </a:rPr>
              <a:t>Reward &amp; Remuneration – </a:t>
            </a:r>
            <a:r>
              <a:rPr lang="en-US" altLang="en-US" sz="3600" b="1" dirty="0" err="1">
                <a:latin typeface="Arial" panose="020B0604020202020204" pitchFamily="34" charset="0"/>
              </a:rPr>
              <a:t>Chandru</a:t>
            </a:r>
            <a:endParaRPr lang="en-US" altLang="en-US" sz="3600" dirty="0">
              <a:latin typeface="Arial" panose="020B0604020202020204" pitchFamily="34" charset="0"/>
            </a:endParaRPr>
          </a:p>
          <a:p>
            <a:pPr marL="571500" lvl="0" indent="-5715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600" b="1" dirty="0">
                <a:latin typeface="Arial" panose="020B0604020202020204" pitchFamily="34" charset="0"/>
              </a:rPr>
              <a:t>Training &amp; Development – Vijay</a:t>
            </a:r>
            <a:endParaRPr lang="en-US" altLang="en-US" sz="3600" dirty="0">
              <a:latin typeface="Arial" panose="020B0604020202020204" pitchFamily="34" charset="0"/>
            </a:endParaRPr>
          </a:p>
          <a:p>
            <a:pPr marL="571500" lvl="0" indent="-5715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600" b="1" dirty="0">
                <a:latin typeface="Arial" panose="020B0604020202020204" pitchFamily="34" charset="0"/>
              </a:rPr>
              <a:t>Strategic Alignment &amp; Group Conclusion</a:t>
            </a:r>
            <a:endParaRPr lang="en-US" altLang="en-US" sz="3600" dirty="0">
              <a:latin typeface="Arial" panose="020B0604020202020204" pitchFamily="34" charset="0"/>
            </a:endParaRPr>
          </a:p>
          <a:p>
            <a:pPr marL="571500" lvl="0" indent="-5715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600" b="1" dirty="0">
                <a:latin typeface="Arial" panose="020B0604020202020204" pitchFamily="34" charset="0"/>
              </a:rPr>
              <a:t>References (APA 7)</a:t>
            </a:r>
            <a:endParaRPr lang="en-US" altLang="en-US" sz="3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5246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896" y="2786485"/>
            <a:ext cx="9404723" cy="1400530"/>
          </a:xfrm>
        </p:spPr>
        <p:txBody>
          <a:bodyPr/>
          <a:lstStyle/>
          <a:p>
            <a:r>
              <a:rPr lang="pt-BR" b="1" dirty="0"/>
              <a:t>⭐ M A R Z A N A H A S A N — Recruitment &amp; Selection (6–8 slides)</a:t>
            </a:r>
            <a:br>
              <a:rPr lang="pt-BR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787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192" y="180903"/>
            <a:ext cx="11372871" cy="755972"/>
          </a:xfrm>
        </p:spPr>
        <p:txBody>
          <a:bodyPr/>
          <a:lstStyle/>
          <a:p>
            <a:r>
              <a:rPr lang="en-GB" sz="3600" dirty="0"/>
              <a:t>Introduction: BAT’s Global Recruitment Context</a:t>
            </a:r>
          </a:p>
        </p:txBody>
      </p:sp>
      <p:sp>
        <p:nvSpPr>
          <p:cNvPr id="3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64385" y="1328295"/>
            <a:ext cx="11927615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32192" y="1481103"/>
            <a:ext cx="624131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Arial" panose="020B0604020202020204" pitchFamily="34" charset="0"/>
              </a:rPr>
              <a:t> </a:t>
            </a:r>
            <a:r>
              <a:rPr lang="en-US" altLang="en-US" sz="2800" dirty="0">
                <a:latin typeface="Arial" panose="020B0604020202020204" pitchFamily="34" charset="0"/>
              </a:rPr>
              <a:t>BAT operates in </a:t>
            </a:r>
            <a:r>
              <a:rPr lang="en-US" altLang="en-US" sz="2800" b="1" dirty="0">
                <a:latin typeface="Arial" panose="020B0604020202020204" pitchFamily="34" charset="0"/>
              </a:rPr>
              <a:t>180+ countries</a:t>
            </a:r>
            <a:r>
              <a:rPr lang="en-US" altLang="en-US" sz="2800" dirty="0">
                <a:latin typeface="Arial" panose="020B0604020202020204" pitchFamily="34" charset="0"/>
              </a:rPr>
              <a:t>, requiring a </a:t>
            </a:r>
            <a:r>
              <a:rPr lang="en-US" altLang="en-US" sz="2800" b="1" dirty="0">
                <a:latin typeface="Arial" panose="020B0604020202020204" pitchFamily="34" charset="0"/>
              </a:rPr>
              <a:t>global talent pipeline</a:t>
            </a:r>
            <a:r>
              <a:rPr lang="en-US" altLang="en-US" sz="2800" dirty="0">
                <a:latin typeface="Arial" panose="020B0604020202020204" pitchFamily="34" charset="0"/>
              </a:rPr>
              <a:t> for manufacturing, R&amp;D, marketing and regulatory roles (BAT, 2024).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 Talent needs are driven by </a:t>
            </a:r>
            <a:r>
              <a:rPr lang="en-US" altLang="en-US" sz="2800" b="1" dirty="0">
                <a:latin typeface="Arial" panose="020B0604020202020204" pitchFamily="34" charset="0"/>
              </a:rPr>
              <a:t>innovation</a:t>
            </a:r>
            <a:r>
              <a:rPr lang="en-US" altLang="en-US" sz="2800" dirty="0">
                <a:latin typeface="Arial" panose="020B0604020202020204" pitchFamily="34" charset="0"/>
              </a:rPr>
              <a:t>, </a:t>
            </a:r>
            <a:r>
              <a:rPr lang="en-US" altLang="en-US" sz="2800" b="1" dirty="0">
                <a:latin typeface="Arial" panose="020B0604020202020204" pitchFamily="34" charset="0"/>
              </a:rPr>
              <a:t>ESG compliance</a:t>
            </a:r>
            <a:r>
              <a:rPr lang="en-US" altLang="en-US" sz="2800" dirty="0">
                <a:latin typeface="Arial" panose="020B0604020202020204" pitchFamily="34" charset="0"/>
              </a:rPr>
              <a:t>, and </a:t>
            </a:r>
            <a:r>
              <a:rPr lang="en-US" altLang="en-US" sz="2800" b="1" dirty="0">
                <a:latin typeface="Arial" panose="020B0604020202020204" pitchFamily="34" charset="0"/>
              </a:rPr>
              <a:t>reduced-risk product development</a:t>
            </a:r>
            <a:r>
              <a:rPr lang="en-US" altLang="en-US" sz="2800" dirty="0">
                <a:latin typeface="Arial" panose="020B0604020202020204" pitchFamily="34" charset="0"/>
              </a:rPr>
              <a:t>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 BAT uses a mix of </a:t>
            </a:r>
            <a:r>
              <a:rPr lang="en-US" altLang="en-US" sz="2800" b="1" dirty="0">
                <a:latin typeface="Arial" panose="020B0604020202020204" pitchFamily="34" charset="0"/>
              </a:rPr>
              <a:t>internal promotions</a:t>
            </a:r>
            <a:r>
              <a:rPr lang="en-US" altLang="en-US" sz="2800" dirty="0">
                <a:latin typeface="Arial" panose="020B0604020202020204" pitchFamily="34" charset="0"/>
              </a:rPr>
              <a:t>, </a:t>
            </a:r>
            <a:r>
              <a:rPr lang="en-US" altLang="en-US" sz="2800" b="1" dirty="0">
                <a:latin typeface="Arial" panose="020B0604020202020204" pitchFamily="34" charset="0"/>
              </a:rPr>
              <a:t>global graduate </a:t>
            </a:r>
            <a:r>
              <a:rPr lang="en-US" altLang="en-US" sz="2800" b="1" dirty="0" err="1">
                <a:latin typeface="Arial" panose="020B0604020202020204" pitchFamily="34" charset="0"/>
              </a:rPr>
              <a:t>programmes</a:t>
            </a:r>
            <a:r>
              <a:rPr lang="en-US" altLang="en-US" sz="2800" dirty="0">
                <a:latin typeface="Arial" panose="020B0604020202020204" pitchFamily="34" charset="0"/>
              </a:rPr>
              <a:t>, and </a:t>
            </a:r>
            <a:r>
              <a:rPr lang="en-US" altLang="en-US" sz="2800" b="1" dirty="0">
                <a:latin typeface="Arial" panose="020B0604020202020204" pitchFamily="34" charset="0"/>
              </a:rPr>
              <a:t>external hiring</a:t>
            </a:r>
            <a:r>
              <a:rPr lang="en-US" altLang="en-US" sz="2800" dirty="0">
                <a:latin typeface="Arial" panose="020B0604020202020204" pitchFamily="34" charset="0"/>
              </a:rPr>
              <a:t> (McDonnell &amp; Collings, 2019).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6894" y="2497389"/>
            <a:ext cx="5411716" cy="362117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785211" y="1745995"/>
            <a:ext cx="4995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400" b="1" dirty="0"/>
              <a:t>BAT Global recruitment funnel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216227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383" y="540415"/>
            <a:ext cx="9404723" cy="755972"/>
          </a:xfrm>
        </p:spPr>
        <p:txBody>
          <a:bodyPr/>
          <a:lstStyle/>
          <a:p>
            <a:r>
              <a:rPr lang="en-GB" dirty="0"/>
              <a:t>Current Recruitment &amp; Selection Practices at BAT</a:t>
            </a:r>
          </a:p>
        </p:txBody>
      </p:sp>
      <p:sp>
        <p:nvSpPr>
          <p:cNvPr id="3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64385" y="1328295"/>
            <a:ext cx="11927615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30924" y="1618593"/>
            <a:ext cx="5738648" cy="47611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64385" y="2229471"/>
            <a:ext cx="10476403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Global Talent Acquisition System (GTAS)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standardized processes.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Behavioural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competency-based interviews.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Online assessment </a:t>
            </a: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Graduate and Future Leaders </a:t>
            </a: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Strong employer branding through LinkedIn, Glassdoor &amp; early career events.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of AI-screening for initial shortlisting (Deloitte, 2023).</a:t>
            </a:r>
          </a:p>
        </p:txBody>
      </p:sp>
    </p:spTree>
    <p:extLst>
      <p:ext uri="{BB962C8B-B14F-4D97-AF65-F5344CB8AC3E}">
        <p14:creationId xmlns:p14="http://schemas.microsoft.com/office/powerpoint/2010/main" val="1933045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383" y="540415"/>
            <a:ext cx="9404723" cy="755972"/>
          </a:xfrm>
        </p:spPr>
        <p:txBody>
          <a:bodyPr/>
          <a:lstStyle/>
          <a:p>
            <a:r>
              <a:rPr lang="en-GB" dirty="0"/>
              <a:t>Role of Line Managers</a:t>
            </a:r>
          </a:p>
        </p:txBody>
      </p:sp>
      <p:sp>
        <p:nvSpPr>
          <p:cNvPr id="3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7192370" y="1328295"/>
            <a:ext cx="4999630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64385" y="1805348"/>
            <a:ext cx="649245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Approve job requisitions and help define job competencies.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Participate in interviews and final decision-making.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Provide realistic job previews to reduce turnover (Armstrong &amp; Taylor, 2020).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Support diversity hiring and ensure fairness in evaluation.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7463" y="2170954"/>
            <a:ext cx="4278256" cy="433902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696408" y="1564959"/>
            <a:ext cx="4625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AI Screening workflow diagram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10174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383" y="540415"/>
            <a:ext cx="9404723" cy="755972"/>
          </a:xfrm>
        </p:spPr>
        <p:txBody>
          <a:bodyPr/>
          <a:lstStyle/>
          <a:p>
            <a:r>
              <a:rPr lang="en-GB" dirty="0"/>
              <a:t>Key Challenges</a:t>
            </a:r>
          </a:p>
        </p:txBody>
      </p:sp>
      <p:sp>
        <p:nvSpPr>
          <p:cNvPr id="3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64385" y="1328295"/>
            <a:ext cx="11927615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73037" y="2314310"/>
            <a:ext cx="10613411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Arial" panose="020B0604020202020204" pitchFamily="34" charset="0"/>
              </a:rPr>
              <a:t> Declining attractiveness of the tobacco industry for young talent (</a:t>
            </a:r>
            <a:r>
              <a:rPr lang="en-US" altLang="en-US" sz="3200" dirty="0" err="1">
                <a:latin typeface="Arial" panose="020B0604020202020204" pitchFamily="34" charset="0"/>
              </a:rPr>
              <a:t>Euromonitor</a:t>
            </a:r>
            <a:r>
              <a:rPr lang="en-US" altLang="en-US" sz="3200" dirty="0">
                <a:latin typeface="Arial" panose="020B0604020202020204" pitchFamily="34" charset="0"/>
              </a:rPr>
              <a:t>, 2023).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Arial" panose="020B0604020202020204" pitchFamily="34" charset="0"/>
              </a:rPr>
              <a:t> Regulations limit employer branding and sponsorship activities.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Arial" panose="020B0604020202020204" pitchFamily="34" charset="0"/>
              </a:rPr>
              <a:t> Shortage of digital and scientific skills required for reduced-risk products.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Arial" panose="020B0604020202020204" pitchFamily="34" charset="0"/>
              </a:rPr>
              <a:t> Global mobility restrictions post-</a:t>
            </a:r>
            <a:r>
              <a:rPr lang="en-US" altLang="en-US" sz="3200" dirty="0" err="1">
                <a:latin typeface="Arial" panose="020B0604020202020204" pitchFamily="34" charset="0"/>
              </a:rPr>
              <a:t>Covid</a:t>
            </a:r>
            <a:r>
              <a:rPr lang="en-US" altLang="en-US" sz="3200" dirty="0"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17420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010" y="452718"/>
            <a:ext cx="9404723" cy="680046"/>
          </a:xfrm>
        </p:spPr>
        <p:txBody>
          <a:bodyPr/>
          <a:lstStyle/>
          <a:p>
            <a:r>
              <a:rPr lang="en-US" sz="3200" b="1" dirty="0"/>
              <a:t>BAT EVP (Employer Value Proposition) Wheel</a:t>
            </a:r>
            <a:br>
              <a:rPr lang="en-US" sz="3200" b="1" dirty="0"/>
            </a:b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05235" y="1342955"/>
            <a:ext cx="5187887" cy="5360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330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010" y="452718"/>
            <a:ext cx="9404723" cy="680046"/>
          </a:xfrm>
        </p:spPr>
        <p:txBody>
          <a:bodyPr/>
          <a:lstStyle/>
          <a:p>
            <a:r>
              <a:rPr lang="en-US" sz="3200" b="1" dirty="0"/>
              <a:t>BAT Employee Journey Map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509" y="2736927"/>
            <a:ext cx="11231990" cy="3393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9259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383" y="540415"/>
            <a:ext cx="9404723" cy="755972"/>
          </a:xfrm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64385" y="1328295"/>
            <a:ext cx="11927615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73037" y="2314310"/>
            <a:ext cx="10613411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Arial" panose="020B0604020202020204" pitchFamily="34" charset="0"/>
              </a:rPr>
              <a:t>Strengthen partnerships with universities for STEM &amp; digital skills.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Arial" panose="020B0604020202020204" pitchFamily="34" charset="0"/>
              </a:rPr>
              <a:t>Expand internal talent mobility pathways.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Arial" panose="020B0604020202020204" pitchFamily="34" charset="0"/>
              </a:rPr>
              <a:t>Introduce employer branding around ESG and sustainability projects.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Arial" panose="020B0604020202020204" pitchFamily="34" charset="0"/>
              </a:rPr>
              <a:t>Use structured competency scoring to reduce bias in selection.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3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02669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680046"/>
          </a:xfrm>
        </p:spPr>
        <p:txBody>
          <a:bodyPr/>
          <a:lstStyle/>
          <a:p>
            <a:r>
              <a:rPr lang="en-GB" b="1" dirty="0"/>
              <a:t>Succession Planning Pipeline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1752" y="1851750"/>
            <a:ext cx="10450732" cy="4407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1800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930" y="1328295"/>
            <a:ext cx="9404723" cy="755972"/>
          </a:xfrm>
        </p:spPr>
        <p:txBody>
          <a:bodyPr/>
          <a:lstStyle/>
          <a:p>
            <a:r>
              <a:rPr lang="pt-BR" sz="4800" b="1" dirty="0"/>
              <a:t> ⭐ </a:t>
            </a:r>
            <a:r>
              <a:rPr lang="pt-BR" sz="6600" b="1" dirty="0"/>
              <a:t>P E R I</a:t>
            </a:r>
            <a:br>
              <a:rPr lang="pt-BR" sz="5400" b="1" dirty="0"/>
            </a:br>
            <a:br>
              <a:rPr lang="pt-BR" sz="5400" b="1" dirty="0"/>
            </a:br>
            <a:r>
              <a:rPr lang="pt-BR" sz="5400" b="1" dirty="0"/>
              <a:t>Performance Management (6–8 slides)</a:t>
            </a:r>
            <a:br>
              <a:rPr lang="pt-BR" sz="5400" b="1" dirty="0"/>
            </a:br>
            <a:endParaRPr lang="en-GB" dirty="0"/>
          </a:p>
        </p:txBody>
      </p:sp>
      <p:sp>
        <p:nvSpPr>
          <p:cNvPr id="3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64385" y="1328295"/>
            <a:ext cx="11927615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88131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383" y="540415"/>
            <a:ext cx="9617790" cy="1124612"/>
          </a:xfrm>
        </p:spPr>
        <p:txBody>
          <a:bodyPr/>
          <a:lstStyle/>
          <a:p>
            <a:r>
              <a:rPr lang="en-US" sz="3200" b="1" dirty="0"/>
              <a:t>Overview of Performance Management at BAT</a:t>
            </a:r>
            <a:br>
              <a:rPr lang="en-US" b="1" dirty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1276" y="1795695"/>
            <a:ext cx="475852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BAT uses the global </a:t>
            </a:r>
            <a:r>
              <a:rPr lang="en-US" sz="2400" b="1" dirty="0"/>
              <a:t>“</a:t>
            </a:r>
            <a:r>
              <a:rPr lang="en-US" sz="2400" b="1" dirty="0" err="1"/>
              <a:t>Battitude</a:t>
            </a:r>
            <a:r>
              <a:rPr lang="en-US" sz="2400" b="1" dirty="0"/>
              <a:t>” performance framework</a:t>
            </a:r>
            <a:r>
              <a:rPr lang="en-US" sz="2400" dirty="0"/>
              <a:t> focused on leadership, collaboration, innovation and results (BAT Annual Report, 2024).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Annual reviews combined with mid-year check-ins.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Performance linked directly to bonuses, promotions and development.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2400" dirty="0">
              <a:latin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0482" y="2208580"/>
            <a:ext cx="6237277" cy="424445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815757" y="1475138"/>
            <a:ext cx="60520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Battitude</a:t>
            </a:r>
            <a:r>
              <a:rPr lang="en-US" sz="2400" b="1" dirty="0"/>
              <a:t>” performance framework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610611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Practices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16208" y="1752585"/>
            <a:ext cx="5543148" cy="403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9-box talent matrix for succession planning.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Use of KPIs linked to market share, operational efficiency and ESG.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Digital evaluations via Workday.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Feedback-driven culture promoting continuous improvement (</a:t>
            </a: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Aguinis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2019).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7720" y="908560"/>
            <a:ext cx="6096851" cy="5820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2788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394" y="480013"/>
            <a:ext cx="9404723" cy="939354"/>
          </a:xfrm>
        </p:spPr>
        <p:txBody>
          <a:bodyPr/>
          <a:lstStyle/>
          <a:p>
            <a:r>
              <a:rPr lang="en-GB" b="1" dirty="0"/>
              <a:t>Role of Line Managers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98094" y="2136126"/>
            <a:ext cx="10838479" cy="2800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altLang="en-US" sz="3600" dirty="0">
                <a:latin typeface="Arial" panose="020B0604020202020204" pitchFamily="34" charset="0"/>
              </a:rPr>
              <a:t>Conduct appraisals and performance discussions.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600" dirty="0">
                <a:latin typeface="Arial" panose="020B0604020202020204" pitchFamily="34" charset="0"/>
              </a:rPr>
              <a:t> Set SMART objectives aligned to strategic goals.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600" dirty="0">
                <a:latin typeface="Arial" panose="020B0604020202020204" pitchFamily="34" charset="0"/>
              </a:rPr>
              <a:t> Identify training needs and coaching areas.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600" dirty="0">
                <a:latin typeface="Arial" panose="020B0604020202020204" pitchFamily="34" charset="0"/>
              </a:rPr>
              <a:t> Provide continuous feedback and recognition.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34349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394" y="480013"/>
            <a:ext cx="9404723" cy="939354"/>
          </a:xfrm>
        </p:spPr>
        <p:txBody>
          <a:bodyPr/>
          <a:lstStyle/>
          <a:p>
            <a:r>
              <a:rPr lang="en-GB" dirty="0"/>
              <a:t>Key Challenges</a:t>
            </a:r>
            <a:endParaRPr lang="en-GB" b="1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64816" y="1899790"/>
            <a:ext cx="10838479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altLang="en-US" sz="3200" dirty="0">
                <a:latin typeface="Arial" panose="020B0604020202020204" pitchFamily="34" charset="0"/>
              </a:rPr>
              <a:t>Potential bias in performance ratings.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>
                <a:latin typeface="Arial" panose="020B0604020202020204" pitchFamily="34" charset="0"/>
              </a:rPr>
              <a:t> Overemphasis on quantitative KPIs compared to behavioral dimensions.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>
                <a:latin typeface="Arial" panose="020B0604020202020204" pitchFamily="34" charset="0"/>
              </a:rPr>
              <a:t> High pressure culture may reduce employee wellbeing (HBR, 2022).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>
                <a:latin typeface="Arial" panose="020B0604020202020204" pitchFamily="34" charset="0"/>
              </a:rPr>
              <a:t> Global standardization vs local cultural expectations.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55635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013" y="452718"/>
            <a:ext cx="10972800" cy="1400530"/>
          </a:xfrm>
        </p:spPr>
        <p:txBody>
          <a:bodyPr/>
          <a:lstStyle/>
          <a:p>
            <a:r>
              <a:rPr lang="en-US" b="1" dirty="0"/>
              <a:t>HR Analytics Dashboard (Performance Metrics)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12555" y="2026446"/>
            <a:ext cx="9259994" cy="4696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6365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394" y="480013"/>
            <a:ext cx="9404723" cy="939354"/>
          </a:xfrm>
        </p:spPr>
        <p:txBody>
          <a:bodyPr/>
          <a:lstStyle/>
          <a:p>
            <a:r>
              <a:rPr lang="en-GB" dirty="0"/>
              <a:t>Recommendations</a:t>
            </a:r>
            <a:endParaRPr lang="en-GB" b="1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64816" y="1438126"/>
            <a:ext cx="10838479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600" dirty="0">
                <a:latin typeface="Arial" panose="020B0604020202020204" pitchFamily="34" charset="0"/>
              </a:rPr>
              <a:t> Introduce 360-degree feedback for leadership roles.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600" dirty="0">
                <a:latin typeface="Arial" panose="020B0604020202020204" pitchFamily="34" charset="0"/>
              </a:rPr>
              <a:t> Reduce KPI overload; adopt balanced scorecard approach.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600" dirty="0">
                <a:latin typeface="Arial" panose="020B0604020202020204" pitchFamily="34" charset="0"/>
              </a:rPr>
              <a:t> Enhance training for managers on unconscious bias.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600" dirty="0">
                <a:latin typeface="Arial" panose="020B0604020202020204" pitchFamily="34" charset="0"/>
              </a:rPr>
              <a:t> Improve wellbeing indicators within performance reviews.</a:t>
            </a:r>
          </a:p>
        </p:txBody>
      </p:sp>
    </p:spTree>
    <p:extLst>
      <p:ext uri="{BB962C8B-B14F-4D97-AF65-F5344CB8AC3E}">
        <p14:creationId xmlns:p14="http://schemas.microsoft.com/office/powerpoint/2010/main" val="29719168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406" y="1790197"/>
            <a:ext cx="11063669" cy="4091987"/>
          </a:xfrm>
        </p:spPr>
        <p:txBody>
          <a:bodyPr/>
          <a:lstStyle/>
          <a:p>
            <a:r>
              <a:rPr lang="pt-BR" sz="7200" dirty="0"/>
              <a:t>⭐ </a:t>
            </a:r>
            <a:r>
              <a:rPr lang="pt-BR" sz="7200" b="1" dirty="0"/>
              <a:t>C H A N D R U — Reward &amp; Remuneration (6–8 slides)</a:t>
            </a:r>
            <a:endParaRPr lang="en-GB" sz="7200" b="1" dirty="0"/>
          </a:p>
        </p:txBody>
      </p:sp>
    </p:spTree>
    <p:extLst>
      <p:ext uri="{BB962C8B-B14F-4D97-AF65-F5344CB8AC3E}">
        <p14:creationId xmlns:p14="http://schemas.microsoft.com/office/powerpoint/2010/main" val="25140877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394" y="480013"/>
            <a:ext cx="10408576" cy="939354"/>
          </a:xfrm>
        </p:spPr>
        <p:txBody>
          <a:bodyPr/>
          <a:lstStyle/>
          <a:p>
            <a:r>
              <a:rPr lang="en-US" b="1" dirty="0"/>
              <a:t>Overview of Reward Strategy at BAT</a:t>
            </a:r>
            <a:endParaRPr lang="en-GB" b="1" dirty="0"/>
          </a:p>
        </p:txBody>
      </p:sp>
      <p:sp>
        <p:nvSpPr>
          <p:cNvPr id="3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65114" y="2145401"/>
            <a:ext cx="6777132" cy="310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BAT uses a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Total Reward Framework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combining fixed, variable, and long-term incentives.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Strong pay-for-performance culture (Armstrong, 2021).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Remuneration benchmarked internationally to attract global talent.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3122" y="2552625"/>
            <a:ext cx="3931394" cy="423959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093122" y="1596788"/>
            <a:ext cx="36251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/>
              <a:t>BAT Total reward framework wheel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562327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1022725" cy="1400530"/>
          </a:xfrm>
        </p:spPr>
        <p:txBody>
          <a:bodyPr/>
          <a:lstStyle/>
          <a:p>
            <a:r>
              <a:rPr lang="en-GB" b="1" dirty="0"/>
              <a:t>Reward Segmentation Framework (BAT)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91968" y="2052638"/>
            <a:ext cx="8316307" cy="437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9443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0" y="452718"/>
            <a:ext cx="11445805" cy="1400530"/>
          </a:xfrm>
        </p:spPr>
        <p:txBody>
          <a:bodyPr/>
          <a:lstStyle/>
          <a:p>
            <a:r>
              <a:rPr lang="en-GB" dirty="0"/>
              <a:t>Current Reward &amp; Compensation System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18364" y="2377969"/>
            <a:ext cx="10890914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Fixed pay based on global grading structure.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Bonuses for achieving financial KPIs, innovation metrics and ESG targets.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Stock options for senior leadership.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Benefits: medical, pension, wellness, mobility allowances.</a:t>
            </a:r>
          </a:p>
        </p:txBody>
      </p:sp>
    </p:spTree>
    <p:extLst>
      <p:ext uri="{BB962C8B-B14F-4D97-AF65-F5344CB8AC3E}">
        <p14:creationId xmlns:p14="http://schemas.microsoft.com/office/powerpoint/2010/main" val="2860455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of Line Managers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43122" y="2368982"/>
            <a:ext cx="11258210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Communicate pay decisions transparently.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Conduct reward conversations during performance reviews.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Ensure equity and fairness across teams.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Motivate employees using non-financial rewards.</a:t>
            </a:r>
          </a:p>
        </p:txBody>
      </p:sp>
    </p:spTree>
    <p:extLst>
      <p:ext uri="{BB962C8B-B14F-4D97-AF65-F5344CB8AC3E}">
        <p14:creationId xmlns:p14="http://schemas.microsoft.com/office/powerpoint/2010/main" val="22087206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6" name="Rectangle 5"/>
          <p:cNvSpPr/>
          <p:nvPr/>
        </p:nvSpPr>
        <p:spPr>
          <a:xfrm>
            <a:off x="330759" y="1853248"/>
            <a:ext cx="11365371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600" dirty="0">
                <a:latin typeface="Arial" panose="020B0604020202020204" pitchFamily="34" charset="0"/>
              </a:rPr>
              <a:t> Negative public perception of tobacco industry impacts employer value proposition.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600" dirty="0">
                <a:latin typeface="Arial" panose="020B0604020202020204" pitchFamily="34" charset="0"/>
              </a:rPr>
              <a:t> High cost of reward packages for global mobility talent.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600" dirty="0">
                <a:latin typeface="Arial" panose="020B0604020202020204" pitchFamily="34" charset="0"/>
              </a:rPr>
              <a:t> Balancing shareholder expectations vs employee fairness.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600" dirty="0">
                <a:latin typeface="Arial" panose="020B0604020202020204" pitchFamily="34" charset="0"/>
              </a:rPr>
              <a:t> Pay equity concerns across regions.</a:t>
            </a:r>
          </a:p>
        </p:txBody>
      </p:sp>
    </p:spTree>
    <p:extLst>
      <p:ext uri="{BB962C8B-B14F-4D97-AF65-F5344CB8AC3E}">
        <p14:creationId xmlns:p14="http://schemas.microsoft.com/office/powerpoint/2010/main" val="32685363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20925" y="2586785"/>
            <a:ext cx="11111434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Introduce “green” or sustainability-linked incentives.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Increase recognition-based rewards for non-financial motivation.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Use pay transparency dashboards.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Strengthen internal equity reviews annually.</a:t>
            </a:r>
          </a:p>
        </p:txBody>
      </p:sp>
    </p:spTree>
    <p:extLst>
      <p:ext uri="{BB962C8B-B14F-4D97-AF65-F5344CB8AC3E}">
        <p14:creationId xmlns:p14="http://schemas.microsoft.com/office/powerpoint/2010/main" val="71731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7304" y="2131393"/>
            <a:ext cx="9404723" cy="1400530"/>
          </a:xfrm>
        </p:spPr>
        <p:txBody>
          <a:bodyPr/>
          <a:lstStyle/>
          <a:p>
            <a:r>
              <a:rPr lang="en-US" sz="8000" dirty="0"/>
              <a:t>⭐ </a:t>
            </a:r>
            <a:r>
              <a:rPr lang="en-US" sz="8000" b="1" dirty="0"/>
              <a:t>V I J A Y — </a:t>
            </a:r>
            <a:r>
              <a:rPr lang="en-US" sz="6000" b="1" dirty="0"/>
              <a:t>Training &amp; Development           (6–8 slides)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5736578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T&amp;D at BAT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339038" y="1478508"/>
            <a:ext cx="5775160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BAT transforming into a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consumer-tech and science-led company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Need for continuous upskilling in ESG, digital marketing, AI, automation and biosciences (BAT,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T&amp;D supports global competitiveness and innovation.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5367" y="3338264"/>
            <a:ext cx="5743095" cy="333701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788019" y="2534651"/>
            <a:ext cx="42258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/>
              <a:t>Strategic alignment model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166434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Training Matters for BAT?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20924" y="2347248"/>
            <a:ext cx="10349308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Required for digital transformation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Needed for reduced-risk product innovation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Supports ESG capability building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Reduces compliance risks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Enhances internal mobility</a:t>
            </a:r>
          </a:p>
        </p:txBody>
      </p:sp>
    </p:spTree>
    <p:extLst>
      <p:ext uri="{BB962C8B-B14F-4D97-AF65-F5344CB8AC3E}">
        <p14:creationId xmlns:p14="http://schemas.microsoft.com/office/powerpoint/2010/main" val="32431500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ADDIE Training design model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3371" y="1961144"/>
            <a:ext cx="10002008" cy="465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0183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T&amp;D Practices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07278" y="1426836"/>
            <a:ext cx="5816102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BAT Academy – global learning platform.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Technical training for supply chain, R&amp;D and manufacturing roles.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Leadership development pathways for future leaders.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E-learning, simulations and mentoring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programmes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6883" y="2330920"/>
            <a:ext cx="6025117" cy="438711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462213" y="1668582"/>
            <a:ext cx="43204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BAT Academy – Learning Eco-system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3103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Training ROI Model (Phillips ROI)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012" y="2081076"/>
            <a:ext cx="9765776" cy="4507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4933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dirty="0"/>
              <a:t>Future Skills Framework (BAT Transformation Skills)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570" y="2049172"/>
            <a:ext cx="10263117" cy="4672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0266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of Line Managers</a:t>
            </a:r>
          </a:p>
        </p:txBody>
      </p:sp>
      <p:sp>
        <p:nvSpPr>
          <p:cNvPr id="3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07989" y="1488751"/>
            <a:ext cx="10796824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Identify skill gaps during performance discussions.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Nominate employees for training </a:t>
            </a:r>
            <a:r>
              <a:rPr kumimoji="0" lang="en-US" altLang="en-US" sz="4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programmes</a:t>
            </a: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Support on-the-job learning and coaching.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Monitor post-training performance improvements.</a:t>
            </a:r>
          </a:p>
        </p:txBody>
      </p:sp>
    </p:spTree>
    <p:extLst>
      <p:ext uri="{BB962C8B-B14F-4D97-AF65-F5344CB8AC3E}">
        <p14:creationId xmlns:p14="http://schemas.microsoft.com/office/powerpoint/2010/main" val="25222385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Challenges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352686" y="2164266"/>
            <a:ext cx="10987303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Rapid technological changes require continuous reskilling.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Budget constraints in some markets.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Variations in local training quality.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Resistance to change among long-tenured staff.</a:t>
            </a:r>
          </a:p>
        </p:txBody>
      </p:sp>
    </p:spTree>
    <p:extLst>
      <p:ext uri="{BB962C8B-B14F-4D97-AF65-F5344CB8AC3E}">
        <p14:creationId xmlns:p14="http://schemas.microsoft.com/office/powerpoint/2010/main" val="7569415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Linking Challenges → Recommendations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8626603"/>
              </p:ext>
            </p:extLst>
          </p:nvPr>
        </p:nvGraphicFramePr>
        <p:xfrm>
          <a:off x="646111" y="2157946"/>
          <a:ext cx="10858952" cy="4417140"/>
        </p:xfrm>
        <a:graphic>
          <a:graphicData uri="http://schemas.openxmlformats.org/drawingml/2006/table">
            <a:tbl>
              <a:tblPr/>
              <a:tblGrid>
                <a:gridCol w="33526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062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91250">
                <a:tc>
                  <a:txBody>
                    <a:bodyPr/>
                    <a:lstStyle/>
                    <a:p>
                      <a:r>
                        <a:rPr lang="en-GB" sz="2800" dirty="0"/>
                        <a:t>Challenges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Solutions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1250">
                <a:tc>
                  <a:txBody>
                    <a:bodyPr/>
                    <a:lstStyle/>
                    <a:p>
                      <a:r>
                        <a:rPr lang="en-GB" sz="2800"/>
                        <a:t>Rapid tech 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Microlearning &amp; continuous learning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1250">
                <a:tc>
                  <a:txBody>
                    <a:bodyPr/>
                    <a:lstStyle/>
                    <a:p>
                      <a:r>
                        <a:rPr lang="en-GB" sz="2800"/>
                        <a:t>Varied regional quality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BAT Academy standardisation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1250">
                <a:tc>
                  <a:txBody>
                    <a:bodyPr/>
                    <a:lstStyle/>
                    <a:p>
                      <a:r>
                        <a:rPr lang="en-GB" sz="2800"/>
                        <a:t>Budget limits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Digital learning partnerships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1250">
                <a:tc>
                  <a:txBody>
                    <a:bodyPr/>
                    <a:lstStyle/>
                    <a:p>
                      <a:r>
                        <a:rPr lang="en-GB" sz="2800"/>
                        <a:t>Resistance to 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Coaching &amp; change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2269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Recommendations</a:t>
            </a:r>
            <a:br>
              <a:rPr lang="en-GB" b="1" dirty="0"/>
            </a:br>
            <a:endParaRPr lang="en-GB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502811" y="2259520"/>
            <a:ext cx="1131534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Implement micro-learning for real-time upskilling.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Develop 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personalised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learning pathways.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Partnerships with Coursera, 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Udemy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and universities.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Adopt learning analytics to measure training ROI.</a:t>
            </a:r>
          </a:p>
        </p:txBody>
      </p:sp>
    </p:spTree>
    <p:extLst>
      <p:ext uri="{BB962C8B-B14F-4D97-AF65-F5344CB8AC3E}">
        <p14:creationId xmlns:p14="http://schemas.microsoft.com/office/powerpoint/2010/main" val="409335410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Conclusion (Strategic Alignment)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77672" y="2380945"/>
            <a:ext cx="11313994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Recruitment, performance, reward and training must align with BAT’s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transformation strategy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innovation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and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ESG commitments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Effective HR practices improve attraction, engagement and retention, especially in an industry facing reputational challenges.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Strong line manager capability is essential across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 four areas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Integrated HRM ensures BAT maintains competitiveness and builds a future-ready workforce.</a:t>
            </a:r>
          </a:p>
        </p:txBody>
      </p:sp>
    </p:spTree>
    <p:extLst>
      <p:ext uri="{BB962C8B-B14F-4D97-AF65-F5344CB8AC3E}">
        <p14:creationId xmlns:p14="http://schemas.microsoft.com/office/powerpoint/2010/main" val="19503089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952" y="275296"/>
            <a:ext cx="10435871" cy="1062185"/>
          </a:xfrm>
        </p:spPr>
        <p:txBody>
          <a:bodyPr/>
          <a:lstStyle/>
          <a:p>
            <a:r>
              <a:rPr lang="en-GB" b="1" dirty="0"/>
              <a:t>HR Strategy Alignment Pyramid (BAT)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66875" y="1241947"/>
            <a:ext cx="6536181" cy="527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09836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Integration of All Four HR Functions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8293991"/>
              </p:ext>
            </p:extLst>
          </p:nvPr>
        </p:nvGraphicFramePr>
        <p:xfrm>
          <a:off x="341194" y="2061729"/>
          <a:ext cx="11382233" cy="3383280"/>
        </p:xfrm>
        <a:graphic>
          <a:graphicData uri="http://schemas.openxmlformats.org/drawingml/2006/table">
            <a:tbl>
              <a:tblPr/>
              <a:tblGrid>
                <a:gridCol w="28666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515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45751">
                <a:tc>
                  <a:txBody>
                    <a:bodyPr/>
                    <a:lstStyle/>
                    <a:p>
                      <a:r>
                        <a:rPr lang="en-GB" sz="3200" dirty="0"/>
                        <a:t>HR Area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Strategic Contribution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5751">
                <a:tc>
                  <a:txBody>
                    <a:bodyPr/>
                    <a:lstStyle/>
                    <a:p>
                      <a:r>
                        <a:rPr lang="en-GB" sz="3200"/>
                        <a:t>Recruitment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Attracts STEM/science talent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5751">
                <a:tc>
                  <a:txBody>
                    <a:bodyPr/>
                    <a:lstStyle/>
                    <a:p>
                      <a:r>
                        <a:rPr lang="en-GB" sz="3200"/>
                        <a:t>Performance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Drives innovation behaviour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55064">
                <a:tc>
                  <a:txBody>
                    <a:bodyPr/>
                    <a:lstStyle/>
                    <a:p>
                      <a:r>
                        <a:rPr lang="en-GB" sz="3200"/>
                        <a:t>Reward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Motivates ESG &amp; reduced-risk performance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5751">
                <a:tc>
                  <a:txBody>
                    <a:bodyPr/>
                    <a:lstStyle/>
                    <a:p>
                      <a:r>
                        <a:rPr lang="en-GB" sz="3200"/>
                        <a:t>Training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Builds digital &amp; scientific capability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91334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406" y="207058"/>
            <a:ext cx="9404723" cy="816524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012" y="1479712"/>
            <a:ext cx="11959988" cy="4195481"/>
          </a:xfrm>
        </p:spPr>
        <p:txBody>
          <a:bodyPr>
            <a:normAutofit fontScale="55000" lnSpcReduction="20000"/>
          </a:bodyPr>
          <a:lstStyle/>
          <a:p>
            <a:r>
              <a:rPr lang="en-GB" sz="3800" dirty="0" err="1"/>
              <a:t>Aguinis</a:t>
            </a:r>
            <a:r>
              <a:rPr lang="en-GB" sz="3800" dirty="0"/>
              <a:t>, H. (2019). </a:t>
            </a:r>
            <a:r>
              <a:rPr lang="en-GB" sz="3800" i="1" dirty="0"/>
              <a:t>Performance management for dummies</a:t>
            </a:r>
            <a:r>
              <a:rPr lang="en-GB" sz="3800" dirty="0"/>
              <a:t>. Wiley.</a:t>
            </a:r>
          </a:p>
          <a:p>
            <a:r>
              <a:rPr lang="en-GB" sz="3800" dirty="0"/>
              <a:t>Armstrong, M. (2021). </a:t>
            </a:r>
            <a:r>
              <a:rPr lang="en-GB" sz="3800" i="1" dirty="0"/>
              <a:t>Armstrong’s handbook of human resource management practice</a:t>
            </a:r>
            <a:r>
              <a:rPr lang="en-GB" sz="3800" dirty="0"/>
              <a:t> (15th ed.). </a:t>
            </a:r>
            <a:r>
              <a:rPr lang="en-GB" sz="3800" dirty="0" err="1"/>
              <a:t>Kogan</a:t>
            </a:r>
            <a:r>
              <a:rPr lang="en-GB" sz="3800" dirty="0"/>
              <a:t> Page.</a:t>
            </a:r>
          </a:p>
          <a:p>
            <a:r>
              <a:rPr lang="en-GB" sz="3800" dirty="0"/>
              <a:t>Armstrong, M., &amp; Taylor, S. (2020). </a:t>
            </a:r>
            <a:r>
              <a:rPr lang="en-GB" sz="3800" i="1" dirty="0"/>
              <a:t>HRM Practice</a:t>
            </a:r>
            <a:r>
              <a:rPr lang="en-GB" sz="3800" dirty="0"/>
              <a:t> (14th ed.). </a:t>
            </a:r>
            <a:r>
              <a:rPr lang="en-GB" sz="3800" dirty="0" err="1"/>
              <a:t>Kogan</a:t>
            </a:r>
            <a:r>
              <a:rPr lang="en-GB" sz="3800" dirty="0"/>
              <a:t> Page.</a:t>
            </a:r>
          </a:p>
          <a:p>
            <a:r>
              <a:rPr lang="en-GB" sz="3800" dirty="0"/>
              <a:t>BAT. (2024). </a:t>
            </a:r>
            <a:r>
              <a:rPr lang="en-GB" sz="3800" i="1" dirty="0"/>
              <a:t>Annual Report and Sustainability Summary 2024</a:t>
            </a:r>
            <a:r>
              <a:rPr lang="en-GB" sz="3800" dirty="0"/>
              <a:t>. British American Tobacco.</a:t>
            </a:r>
          </a:p>
          <a:p>
            <a:r>
              <a:rPr lang="en-GB" sz="3800" dirty="0"/>
              <a:t>Deloitte. (2023). </a:t>
            </a:r>
            <a:r>
              <a:rPr lang="en-GB" sz="3800" i="1" dirty="0"/>
              <a:t>Global Human Capital Trends Report</a:t>
            </a:r>
            <a:r>
              <a:rPr lang="en-GB" sz="3800" dirty="0"/>
              <a:t>. Deloitte Insights.</a:t>
            </a:r>
          </a:p>
          <a:p>
            <a:r>
              <a:rPr lang="en-GB" sz="3800" dirty="0" err="1"/>
              <a:t>Euromonitor</a:t>
            </a:r>
            <a:r>
              <a:rPr lang="en-GB" sz="3800" dirty="0"/>
              <a:t>. (2023). </a:t>
            </a:r>
            <a:r>
              <a:rPr lang="en-GB" sz="3800" i="1" dirty="0"/>
              <a:t>Tobacco Global Industry Overview</a:t>
            </a:r>
            <a:r>
              <a:rPr lang="en-GB" sz="3800" dirty="0"/>
              <a:t>. </a:t>
            </a:r>
            <a:r>
              <a:rPr lang="en-GB" sz="3800" dirty="0" err="1"/>
              <a:t>Euromonitor</a:t>
            </a:r>
            <a:r>
              <a:rPr lang="en-GB" sz="3800" dirty="0"/>
              <a:t> International.</a:t>
            </a:r>
          </a:p>
          <a:p>
            <a:r>
              <a:rPr lang="en-GB" sz="3800" dirty="0"/>
              <a:t>McDonnell, A., &amp; Collings, D. (2019). Talent management: Progress and prospects. </a:t>
            </a:r>
            <a:r>
              <a:rPr lang="en-GB" sz="3800" i="1" dirty="0"/>
              <a:t>Human Resource Management Review</a:t>
            </a:r>
            <a:r>
              <a:rPr lang="en-GB" sz="3800" dirty="0"/>
              <a:t>, 29(4), 100–105.</a:t>
            </a:r>
          </a:p>
          <a:p>
            <a:r>
              <a:rPr lang="en-GB" sz="3800" dirty="0"/>
              <a:t>Harvard Business Review (HBR). (2022). Managing performance in high-pressure environments. </a:t>
            </a:r>
            <a:r>
              <a:rPr lang="en-GB" sz="3800" i="1" dirty="0"/>
              <a:t>Harvard Business Publishing</a:t>
            </a:r>
            <a:r>
              <a:rPr lang="en-GB" sz="38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1136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Thank you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654" y="105104"/>
            <a:ext cx="11855669" cy="6611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6519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772</TotalTime>
  <Words>3028</Words>
  <Application>Microsoft Office PowerPoint</Application>
  <PresentationFormat>Widescreen</PresentationFormat>
  <Paragraphs>261</Paragraphs>
  <Slides>42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Calibri</vt:lpstr>
      <vt:lpstr>Century Gothic</vt:lpstr>
      <vt:lpstr>Wingdings 3</vt:lpstr>
      <vt:lpstr>Ion</vt:lpstr>
      <vt:lpstr>                                                    GROUP PRESENTATION – HUMAN   CAPITAL MANAGEMENT (LCMB7023) Organisation: British American Tobacco (BAT) Programme: MBA Module: Human Capital Management Lecturer: Charles Oham Submission: 1 December 2025 Group Members: Chandru – Reward &amp; Remuneration Peri – Performance Management Marzana Hasan – Recruitment &amp; Selection Vijay – Training &amp; Development</vt:lpstr>
      <vt:lpstr>Title Slide </vt:lpstr>
      <vt:lpstr>Presentation Outline (Topics &amp; Student Names)</vt:lpstr>
      <vt:lpstr>⭐ M A R Z A N A H A S A N — Recruitment &amp; Selection (6–8 slides) </vt:lpstr>
      <vt:lpstr>Introduction: BAT’s Global Recruitment Context</vt:lpstr>
      <vt:lpstr>Current Recruitment &amp; Selection Practices at BAT</vt:lpstr>
      <vt:lpstr>Role of Line Managers</vt:lpstr>
      <vt:lpstr>Key Challenges</vt:lpstr>
      <vt:lpstr>BAT EVP (Employer Value Proposition) Wheel </vt:lpstr>
      <vt:lpstr>BAT Employee Journey Map</vt:lpstr>
      <vt:lpstr>Recommendations</vt:lpstr>
      <vt:lpstr>Succession Planning Pipeline</vt:lpstr>
      <vt:lpstr> ⭐ P E R I  Performance Management (6–8 slides) </vt:lpstr>
      <vt:lpstr>Overview of Performance Management at BAT </vt:lpstr>
      <vt:lpstr>Current Practices</vt:lpstr>
      <vt:lpstr>Role of Line Managers</vt:lpstr>
      <vt:lpstr>Key Challenges</vt:lpstr>
      <vt:lpstr>HR Analytics Dashboard (Performance Metrics)</vt:lpstr>
      <vt:lpstr>Recommendations</vt:lpstr>
      <vt:lpstr>⭐ C H A N D R U — Reward &amp; Remuneration (6–8 slides)</vt:lpstr>
      <vt:lpstr>Overview of Reward Strategy at BAT</vt:lpstr>
      <vt:lpstr>Reward Segmentation Framework (BAT)</vt:lpstr>
      <vt:lpstr>Current Reward &amp; Compensation System</vt:lpstr>
      <vt:lpstr>Role of Line Managers</vt:lpstr>
      <vt:lpstr>Challenges</vt:lpstr>
      <vt:lpstr>Recommendations</vt:lpstr>
      <vt:lpstr>⭐ V I J A Y — Training &amp; Development           (6–8 slides)</vt:lpstr>
      <vt:lpstr>Importance of T&amp;D at BAT</vt:lpstr>
      <vt:lpstr>Why Training Matters for BAT?</vt:lpstr>
      <vt:lpstr>ADDIE Training design model </vt:lpstr>
      <vt:lpstr>Current T&amp;D Practices</vt:lpstr>
      <vt:lpstr>Training ROI Model (Phillips ROI)</vt:lpstr>
      <vt:lpstr>Future Skills Framework (BAT Transformation Skills)</vt:lpstr>
      <vt:lpstr>Role of Line Managers</vt:lpstr>
      <vt:lpstr>Key Challenges</vt:lpstr>
      <vt:lpstr>Linking Challenges → Recommendations</vt:lpstr>
      <vt:lpstr>Recommendations </vt:lpstr>
      <vt:lpstr>Group Conclusion (Strategic Alignment)</vt:lpstr>
      <vt:lpstr>HR Strategy Alignment Pyramid (BAT) </vt:lpstr>
      <vt:lpstr>Integration of All Four HR Functions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Topic:   “Critically evaluate the impact of global pandemic on international business and trade for a developing and or a developed country”</dc:title>
  <dc:creator>jeganathan jayaram</dc:creator>
  <cp:lastModifiedBy>chandru subbaiah</cp:lastModifiedBy>
  <cp:revision>100</cp:revision>
  <dcterms:created xsi:type="dcterms:W3CDTF">2020-11-23T07:36:18Z</dcterms:created>
  <dcterms:modified xsi:type="dcterms:W3CDTF">2025-12-01T11:31:39Z</dcterms:modified>
</cp:coreProperties>
</file>