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35"/>
  </p:notesMasterIdLst>
  <p:sldIdLst>
    <p:sldId id="474" r:id="rId5"/>
    <p:sldId id="258" r:id="rId6"/>
    <p:sldId id="260" r:id="rId7"/>
    <p:sldId id="475" r:id="rId8"/>
    <p:sldId id="256" r:id="rId9"/>
    <p:sldId id="1059" r:id="rId10"/>
    <p:sldId id="1087" r:id="rId11"/>
    <p:sldId id="1090" r:id="rId12"/>
    <p:sldId id="1093" r:id="rId13"/>
    <p:sldId id="1065" r:id="rId14"/>
    <p:sldId id="1098" r:id="rId15"/>
    <p:sldId id="1099" r:id="rId16"/>
    <p:sldId id="405" r:id="rId17"/>
    <p:sldId id="1097" r:id="rId18"/>
    <p:sldId id="1096" r:id="rId19"/>
    <p:sldId id="396" r:id="rId20"/>
    <p:sldId id="1056" r:id="rId21"/>
    <p:sldId id="1481" r:id="rId22"/>
    <p:sldId id="293" r:id="rId23"/>
    <p:sldId id="1485" r:id="rId24"/>
    <p:sldId id="1482" r:id="rId25"/>
    <p:sldId id="1062" r:id="rId26"/>
    <p:sldId id="1053" r:id="rId27"/>
    <p:sldId id="1057" r:id="rId28"/>
    <p:sldId id="1063" r:id="rId29"/>
    <p:sldId id="1064" r:id="rId30"/>
    <p:sldId id="1483" r:id="rId31"/>
    <p:sldId id="1484" r:id="rId32"/>
    <p:sldId id="406" r:id="rId33"/>
    <p:sldId id="265" r:id="rId3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4643" autoAdjust="0"/>
    <p:restoredTop sz="94660"/>
  </p:normalViewPr>
  <p:slideViewPr>
    <p:cSldViewPr snapToGrid="0">
      <p:cViewPr varScale="1">
        <p:scale>
          <a:sx n="60" d="100"/>
          <a:sy n="60" d="100"/>
        </p:scale>
        <p:origin x="192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10/24/24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738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731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208371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10/24/24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0258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3733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10/24/24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08832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10/24/24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3" r:id="rId12"/>
    <p:sldLayoutId id="214748392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10/24/24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1" r:id="rId5"/>
    <p:sldLayoutId id="214748392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663980898/dweud-yr-amser-flash-cards/" TargetMode="External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tiff"/><Relationship Id="rId5" Type="http://schemas.openxmlformats.org/officeDocument/2006/relationships/image" Target="../media/image15.png"/><Relationship Id="rId4" Type="http://schemas.openxmlformats.org/officeDocument/2006/relationships/hyperlink" Target="https://wordwall.net/resource/1596438/dweud-yr-amser" TargetMode="External"/><Relationship Id="rId9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www.bbc.co.uk/bitesize/articles/zgfyhcw" TargetMode="External"/><Relationship Id="rId7" Type="http://schemas.openxmlformats.org/officeDocument/2006/relationships/hyperlink" Target="https://wordwall.net/resource/7580021/faint-or-gloch-yw-hi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hyperlink" Target="https://wordwall.net/resource/26479777/faint-or-gloch-yw-hi" TargetMode="External"/><Relationship Id="rId4" Type="http://schemas.openxmlformats.org/officeDocument/2006/relationships/image" Target="../media/image19.png"/><Relationship Id="rId9" Type="http://schemas.openxmlformats.org/officeDocument/2006/relationships/image" Target="../media/image16.tif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2.png"/><Relationship Id="rId7" Type="http://schemas.openxmlformats.org/officeDocument/2006/relationships/hyperlink" Target="https://www.bbc.co.uk/bitesize/articles/zgfyhcw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tiff"/><Relationship Id="rId5" Type="http://schemas.openxmlformats.org/officeDocument/2006/relationships/image" Target="../media/image23.png"/><Relationship Id="rId10" Type="http://schemas.openxmlformats.org/officeDocument/2006/relationships/image" Target="../media/image26.tiff"/><Relationship Id="rId4" Type="http://schemas.openxmlformats.org/officeDocument/2006/relationships/hyperlink" Target="https://www.youtube.com/watch?v=RUh_PeCqMWg" TargetMode="External"/><Relationship Id="rId9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microsoft.com/office/2007/relationships/media" Target="../media/media2.m4a"/><Relationship Id="rId7" Type="http://schemas.openxmlformats.org/officeDocument/2006/relationships/image" Target="../media/image3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4.jpeg"/><Relationship Id="rId5" Type="http://schemas.openxmlformats.org/officeDocument/2006/relationships/slideLayout" Target="../slideLayouts/slideLayout13.xml"/><Relationship Id="rId4" Type="http://schemas.openxmlformats.org/officeDocument/2006/relationships/audio" Target="../media/media2.m4a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2</a:t>
            </a:r>
          </a:p>
          <a:p>
            <a:pPr algn="ctr"/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Hydref 24ain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7"/>
            <a:ext cx="630140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Yr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Time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Yr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amherffaith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Roeddwn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imperfect tense (I was…)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research (into)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berfau</a:t>
            </a: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 </a:t>
            </a:r>
            <a:r>
              <a:rPr kumimoji="0" lang="en-US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arferol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Arial Unicode MS"/>
                <a:cs typeface="+mn-cs"/>
              </a:rPr>
              <a:t>normal verbs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 </a:t>
            </a:r>
            <a:r>
              <a:rPr kumimoji="0" lang="en-US" sz="1600" b="1" i="0" u="sng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…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*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Treiglad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meddal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ar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ôl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rhagenw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* </a:t>
            </a:r>
            <a:r>
              <a:rPr kumimoji="0" lang="en-US" sz="14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Beth?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Sut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i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ddechrau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Rounded MT Bold" panose="020F0704030504030204" pitchFamily="34" charset="77"/>
                <a:ea typeface="Arial Unicode MS"/>
                <a:cs typeface="+mn-cs"/>
              </a:rPr>
              <a:t>sesiwn</a:t>
            </a:r>
            <a:endParaRPr kumimoji="0" lang="en-US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ounded MT Bold" panose="020F0704030504030204" pitchFamily="34" charset="77"/>
              <a:ea typeface="Arial Unicode MS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Arial Unicode MS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284E48-791D-FD42-8C58-B941D974E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6456" y="1264482"/>
            <a:ext cx="8601544" cy="529218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295609" y="295828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68378" y="-5859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75242" y="375129"/>
            <a:ext cx="4567446" cy="73076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111255" y="73442"/>
            <a:ext cx="5337949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Faint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o’r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gloch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ydy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hi?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C6683E-0BEE-F74D-961E-F9E340D881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42" y="1406328"/>
            <a:ext cx="11295447" cy="4627557"/>
          </a:xfrm>
          <a:prstGeom prst="rect">
            <a:avLst/>
          </a:prstGeom>
        </p:spPr>
      </p:pic>
      <p:pic>
        <p:nvPicPr>
          <p:cNvPr id="2" name="Picture 1" descr="clock.jpg">
            <a:extLst>
              <a:ext uri="{FF2B5EF4-FFF2-40B4-BE49-F238E27FC236}">
                <a16:creationId xmlns:a16="http://schemas.microsoft.com/office/drawing/2014/main" id="{750E5A87-E9A6-974D-8F75-3C2AF9B40348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619" y="2977116"/>
            <a:ext cx="3841347" cy="259759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rame 7">
            <a:extLst>
              <a:ext uri="{FF2B5EF4-FFF2-40B4-BE49-F238E27FC236}">
                <a16:creationId xmlns:a16="http://schemas.microsoft.com/office/drawing/2014/main" id="{46094F07-8638-8848-9B85-C89009344768}"/>
              </a:ext>
            </a:extLst>
          </p:cNvPr>
          <p:cNvSpPr/>
          <p:nvPr/>
        </p:nvSpPr>
        <p:spPr>
          <a:xfrm>
            <a:off x="8831179" y="1406328"/>
            <a:ext cx="1058779" cy="75935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01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64384" y="1880419"/>
            <a:ext cx="10848809" cy="346921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390204" y="133654"/>
            <a:ext cx="1645978" cy="139908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B0ECBDC-2E62-A54F-9EA5-547E23AB9FC1}"/>
              </a:ext>
            </a:extLst>
          </p:cNvPr>
          <p:cNvSpPr txBox="1">
            <a:spLocks/>
          </p:cNvSpPr>
          <p:nvPr/>
        </p:nvSpPr>
        <p:spPr>
          <a:xfrm>
            <a:off x="797759" y="443859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BA79D91-74CC-A749-B3A3-2B920CFDA18E}"/>
              </a:ext>
            </a:extLst>
          </p:cNvPr>
          <p:cNvSpPr txBox="1">
            <a:spLocks/>
          </p:cNvSpPr>
          <p:nvPr/>
        </p:nvSpPr>
        <p:spPr>
          <a:xfrm>
            <a:off x="978807" y="302203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Pryd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5933230-3D29-954B-8767-DF4C60F39586}"/>
              </a:ext>
            </a:extLst>
          </p:cNvPr>
          <p:cNvSpPr/>
          <p:nvPr/>
        </p:nvSpPr>
        <p:spPr>
          <a:xfrm>
            <a:off x="8405446" y="1923511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0D68B81A-6465-6C9C-F28D-771CC309CB86}"/>
              </a:ext>
            </a:extLst>
          </p:cNvPr>
          <p:cNvSpPr/>
          <p:nvPr/>
        </p:nvSpPr>
        <p:spPr>
          <a:xfrm>
            <a:off x="8405446" y="2630413"/>
            <a:ext cx="3630736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3C4BC2CF-8A18-4112-0DAD-EF9AE0B3E5F5}"/>
              </a:ext>
            </a:extLst>
          </p:cNvPr>
          <p:cNvSpPr/>
          <p:nvPr/>
        </p:nvSpPr>
        <p:spPr>
          <a:xfrm>
            <a:off x="8405446" y="3350588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F18C50E0-9B6D-B867-E113-606CF6ED81B4}"/>
              </a:ext>
            </a:extLst>
          </p:cNvPr>
          <p:cNvSpPr/>
          <p:nvPr/>
        </p:nvSpPr>
        <p:spPr>
          <a:xfrm>
            <a:off x="8405446" y="4047809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DD1C5C61-3FAB-A709-1452-7C560EF5C96F}"/>
              </a:ext>
            </a:extLst>
          </p:cNvPr>
          <p:cNvSpPr/>
          <p:nvPr/>
        </p:nvSpPr>
        <p:spPr>
          <a:xfrm>
            <a:off x="8405446" y="4767136"/>
            <a:ext cx="3630735" cy="639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855096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0E390E1-AA1B-144F-8EC8-B7D986B27B17}"/>
              </a:ext>
            </a:extLst>
          </p:cNvPr>
          <p:cNvSpPr txBox="1"/>
          <p:nvPr/>
        </p:nvSpPr>
        <p:spPr>
          <a:xfrm>
            <a:off x="3293489" y="302331"/>
            <a:ext cx="5896059" cy="234359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rwyt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brecwast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8A4A63A-12B8-4641-8D1E-9690D30501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8246" l="1000" r="9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550730" y="1434244"/>
            <a:ext cx="1312061" cy="1115252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10490C9B-F102-3749-89AA-3FE94F63DBD1}"/>
              </a:ext>
            </a:extLst>
          </p:cNvPr>
          <p:cNvSpPr txBox="1">
            <a:spLocks/>
          </p:cNvSpPr>
          <p:nvPr/>
        </p:nvSpPr>
        <p:spPr>
          <a:xfrm>
            <a:off x="797759" y="345250"/>
            <a:ext cx="2113884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161FE2B1-0139-C34E-BF9B-0692F03A7C44}"/>
              </a:ext>
            </a:extLst>
          </p:cNvPr>
          <p:cNvSpPr txBox="1">
            <a:spLocks/>
          </p:cNvSpPr>
          <p:nvPr/>
        </p:nvSpPr>
        <p:spPr>
          <a:xfrm>
            <a:off x="978807" y="203594"/>
            <a:ext cx="1645978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am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21C2E63-077D-E247-822B-579FF8AD937C}"/>
              </a:ext>
            </a:extLst>
          </p:cNvPr>
          <p:cNvSpPr txBox="1"/>
          <p:nvPr/>
        </p:nvSpPr>
        <p:spPr>
          <a:xfrm>
            <a:off x="797759" y="2836908"/>
            <a:ext cx="10848809" cy="369440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saith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hanner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deuddeg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adre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chwarter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i bump.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F29D308-C6BC-A6C1-E8E2-3C24D19C9FBE}"/>
              </a:ext>
            </a:extLst>
          </p:cNvPr>
          <p:cNvSpPr/>
          <p:nvPr/>
        </p:nvSpPr>
        <p:spPr>
          <a:xfrm>
            <a:off x="9319847" y="398005"/>
            <a:ext cx="2470150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get up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381E20B-8492-57E7-0462-7E8A97D617B6}"/>
              </a:ext>
            </a:extLst>
          </p:cNvPr>
          <p:cNvSpPr/>
          <p:nvPr/>
        </p:nvSpPr>
        <p:spPr>
          <a:xfrm>
            <a:off x="9319846" y="911473"/>
            <a:ext cx="2470151" cy="34055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have breakfast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E820574-509C-7B25-544E-9BAF3664869F}"/>
              </a:ext>
            </a:extLst>
          </p:cNvPr>
          <p:cNvSpPr/>
          <p:nvPr/>
        </p:nvSpPr>
        <p:spPr>
          <a:xfrm>
            <a:off x="9319847" y="1403048"/>
            <a:ext cx="2470150" cy="276255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to work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7D4D953-3486-9DD0-545D-BE4FD56006AA}"/>
              </a:ext>
            </a:extLst>
          </p:cNvPr>
          <p:cNvSpPr/>
          <p:nvPr/>
        </p:nvSpPr>
        <p:spPr>
          <a:xfrm>
            <a:off x="9319847" y="1836496"/>
            <a:ext cx="2470150" cy="36736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eat lunch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890E83C-14D1-CD4C-619B-C4BC43F65C62}"/>
              </a:ext>
            </a:extLst>
          </p:cNvPr>
          <p:cNvSpPr/>
          <p:nvPr/>
        </p:nvSpPr>
        <p:spPr>
          <a:xfrm>
            <a:off x="9319847" y="2309639"/>
            <a:ext cx="2470150" cy="303913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  go home </a:t>
            </a:r>
            <a:r>
              <a:rPr lang="en-GB" sz="14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usually</a:t>
            </a: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4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14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253643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 rot="511207">
            <a:off x="7530158" y="-64028"/>
            <a:ext cx="4710223" cy="2154869"/>
          </a:xfrm>
          <a:prstGeom prst="irregularSeal2">
            <a:avLst/>
          </a:prstGeom>
          <a:solidFill>
            <a:srgbClr val="B59A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124093" y="225187"/>
            <a:ext cx="336741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F292DC-BF6F-2E4A-AA50-C97BD06A0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456" y="1381321"/>
            <a:ext cx="6777330" cy="5270101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5E1F8608-1787-F34B-81B3-48BC02C7E342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DF2068F5-551A-B74C-8ECF-3819CF3AA955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7C66130A-CDA7-5C46-BA59-CFAD86F38A49}"/>
              </a:ext>
            </a:extLst>
          </p:cNvPr>
          <p:cNvSpPr/>
          <p:nvPr/>
        </p:nvSpPr>
        <p:spPr>
          <a:xfrm>
            <a:off x="7586790" y="2707017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29C6B56-2AC2-14A4-4236-452D5244F90A}"/>
              </a:ext>
            </a:extLst>
          </p:cNvPr>
          <p:cNvCxnSpPr/>
          <p:nvPr/>
        </p:nvCxnSpPr>
        <p:spPr>
          <a:xfrm>
            <a:off x="9993609" y="21456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E3B8A61E-641B-FFDC-9E89-AD35DBC798AA}"/>
              </a:ext>
            </a:extLst>
          </p:cNvPr>
          <p:cNvCxnSpPr/>
          <p:nvPr/>
        </p:nvCxnSpPr>
        <p:spPr>
          <a:xfrm>
            <a:off x="11025239" y="21456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7469352-4C2D-0F5A-31C6-9D64A80D7C61}"/>
              </a:ext>
            </a:extLst>
          </p:cNvPr>
          <p:cNvSpPr txBox="1"/>
          <p:nvPr/>
        </p:nvSpPr>
        <p:spPr>
          <a:xfrm>
            <a:off x="9513279" y="17326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CEBC4F-2CEE-CD58-F8E2-2508DF500EFC}"/>
              </a:ext>
            </a:extLst>
          </p:cNvPr>
          <p:cNvSpPr txBox="1"/>
          <p:nvPr/>
        </p:nvSpPr>
        <p:spPr>
          <a:xfrm>
            <a:off x="9688809" y="548764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AF4C5B-1633-1498-83DA-691037D16D7C}"/>
              </a:ext>
            </a:extLst>
          </p:cNvPr>
          <p:cNvSpPr txBox="1"/>
          <p:nvPr/>
        </p:nvSpPr>
        <p:spPr>
          <a:xfrm>
            <a:off x="8647524" y="547006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F19DB7-5420-8F28-4C70-6A79A45009F7}"/>
              </a:ext>
            </a:extLst>
          </p:cNvPr>
          <p:cNvSpPr txBox="1"/>
          <p:nvPr/>
        </p:nvSpPr>
        <p:spPr>
          <a:xfrm>
            <a:off x="10822360" y="5462542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B723E7-ACED-CCBD-784D-485F17606337}"/>
              </a:ext>
            </a:extLst>
          </p:cNvPr>
          <p:cNvSpPr txBox="1"/>
          <p:nvPr/>
        </p:nvSpPr>
        <p:spPr>
          <a:xfrm>
            <a:off x="10694943" y="17041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62EF48E-291F-E7E1-17E8-8DDD5AFAD3F6}"/>
              </a:ext>
            </a:extLst>
          </p:cNvPr>
          <p:cNvCxnSpPr>
            <a:cxnSpLocks/>
          </p:cNvCxnSpPr>
          <p:nvPr/>
        </p:nvCxnSpPr>
        <p:spPr>
          <a:xfrm flipV="1">
            <a:off x="9064054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4B49235-1BDF-A222-8AEC-AD1C29C920B6}"/>
              </a:ext>
            </a:extLst>
          </p:cNvPr>
          <p:cNvCxnSpPr>
            <a:cxnSpLocks/>
          </p:cNvCxnSpPr>
          <p:nvPr/>
        </p:nvCxnSpPr>
        <p:spPr>
          <a:xfrm flipV="1">
            <a:off x="10036709" y="4509845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FB1EA47-0430-76A3-5395-E965ECC0A13C}"/>
              </a:ext>
            </a:extLst>
          </p:cNvPr>
          <p:cNvCxnSpPr>
            <a:cxnSpLocks/>
          </p:cNvCxnSpPr>
          <p:nvPr/>
        </p:nvCxnSpPr>
        <p:spPr>
          <a:xfrm flipV="1">
            <a:off x="11179097" y="4541152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9121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3679729" cy="61614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2800" b="1" dirty="0">
                <a:solidFill>
                  <a:srgbClr val="FF0000"/>
                </a:solidFill>
              </a:rPr>
            </a:b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543695" y="459949"/>
            <a:ext cx="3669490" cy="61614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sp>
        <p:nvSpPr>
          <p:cNvPr id="11" name="Explosion 2 10">
            <a:extLst>
              <a:ext uri="{FF2B5EF4-FFF2-40B4-BE49-F238E27FC236}">
                <a16:creationId xmlns:a16="http://schemas.microsoft.com/office/drawing/2014/main" id="{67C7E3DE-1E2E-5C4E-AC49-50954B23CF66}"/>
              </a:ext>
            </a:extLst>
          </p:cNvPr>
          <p:cNvSpPr/>
          <p:nvPr/>
        </p:nvSpPr>
        <p:spPr>
          <a:xfrm rot="526029">
            <a:off x="7581806" y="-124866"/>
            <a:ext cx="4907230" cy="2106597"/>
          </a:xfrm>
          <a:prstGeom prst="irregularSeal2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997147FF-60C8-A44B-9086-60856C9C04D4}"/>
              </a:ext>
            </a:extLst>
          </p:cNvPr>
          <p:cNvSpPr txBox="1">
            <a:spLocks/>
          </p:cNvSpPr>
          <p:nvPr/>
        </p:nvSpPr>
        <p:spPr>
          <a:xfrm>
            <a:off x="8123232" y="222118"/>
            <a:ext cx="3864261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PARTNER 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77F86F-A0D5-FC4B-9449-BE89E8580C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50" y="1381321"/>
            <a:ext cx="6789436" cy="5073882"/>
          </a:xfrm>
          <a:prstGeom prst="rect">
            <a:avLst/>
          </a:prstGeom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9B0E6A5C-47EC-A341-BA20-C0036DC6D4C4}"/>
              </a:ext>
            </a:extLst>
          </p:cNvPr>
          <p:cNvSpPr/>
          <p:nvPr/>
        </p:nvSpPr>
        <p:spPr>
          <a:xfrm>
            <a:off x="7586790" y="2904360"/>
            <a:ext cx="4343400" cy="261870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Pryd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____? 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When does the ____   ____?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Mae’r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</a:t>
            </a:r>
            <a:r>
              <a:rPr lang="en-GB" sz="22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 am ____.   </a:t>
            </a:r>
            <a:r>
              <a:rPr lang="en-GB" sz="22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The ____   ____ at ____ .</a:t>
            </a: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84ADA5F7-0E1E-9CA2-4E4F-63FE22317192}"/>
              </a:ext>
            </a:extLst>
          </p:cNvPr>
          <p:cNvCxnSpPr/>
          <p:nvPr/>
        </p:nvCxnSpPr>
        <p:spPr>
          <a:xfrm>
            <a:off x="9839671" y="2260102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D23A013-5EC5-851C-DD4C-8EF414C56EC2}"/>
              </a:ext>
            </a:extLst>
          </p:cNvPr>
          <p:cNvCxnSpPr/>
          <p:nvPr/>
        </p:nvCxnSpPr>
        <p:spPr>
          <a:xfrm>
            <a:off x="10871301" y="2260101"/>
            <a:ext cx="0" cy="80861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D206E52-A303-7A29-8982-1E34A25D62E5}"/>
              </a:ext>
            </a:extLst>
          </p:cNvPr>
          <p:cNvSpPr txBox="1"/>
          <p:nvPr/>
        </p:nvSpPr>
        <p:spPr>
          <a:xfrm>
            <a:off x="9359341" y="1847176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1A0DE1-6E1E-EEB7-1E30-A7B009CEFC93}"/>
              </a:ext>
            </a:extLst>
          </p:cNvPr>
          <p:cNvSpPr txBox="1"/>
          <p:nvPr/>
        </p:nvSpPr>
        <p:spPr>
          <a:xfrm>
            <a:off x="10541005" y="1818601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FFDE19-1145-4620-1A71-96ABA32AB3B0}"/>
              </a:ext>
            </a:extLst>
          </p:cNvPr>
          <p:cNvSpPr txBox="1"/>
          <p:nvPr/>
        </p:nvSpPr>
        <p:spPr>
          <a:xfrm>
            <a:off x="9669264" y="5725004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verb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C3E292-5EF9-542B-C520-D54D10D53740}"/>
              </a:ext>
            </a:extLst>
          </p:cNvPr>
          <p:cNvSpPr txBox="1"/>
          <p:nvPr/>
        </p:nvSpPr>
        <p:spPr>
          <a:xfrm>
            <a:off x="8627979" y="5707419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activity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625877-8859-DFE4-A8B6-BBB01A09CF7C}"/>
              </a:ext>
            </a:extLst>
          </p:cNvPr>
          <p:cNvSpPr txBox="1"/>
          <p:nvPr/>
        </p:nvSpPr>
        <p:spPr>
          <a:xfrm>
            <a:off x="10802815" y="5699900"/>
            <a:ext cx="138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time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D5F8851-8FBD-9B24-E79E-F1C338CEBC6B}"/>
              </a:ext>
            </a:extLst>
          </p:cNvPr>
          <p:cNvCxnSpPr>
            <a:cxnSpLocks/>
          </p:cNvCxnSpPr>
          <p:nvPr/>
        </p:nvCxnSpPr>
        <p:spPr>
          <a:xfrm flipV="1">
            <a:off x="9044509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230D704-DF7D-C259-24EA-FFE6BE4D6ADE}"/>
              </a:ext>
            </a:extLst>
          </p:cNvPr>
          <p:cNvCxnSpPr>
            <a:cxnSpLocks/>
          </p:cNvCxnSpPr>
          <p:nvPr/>
        </p:nvCxnSpPr>
        <p:spPr>
          <a:xfrm flipV="1">
            <a:off x="10017164" y="4747203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91C10A7-8816-2A1F-BBD7-A0CE2511AC66}"/>
              </a:ext>
            </a:extLst>
          </p:cNvPr>
          <p:cNvCxnSpPr>
            <a:cxnSpLocks/>
          </p:cNvCxnSpPr>
          <p:nvPr/>
        </p:nvCxnSpPr>
        <p:spPr>
          <a:xfrm flipV="1">
            <a:off x="11159552" y="4778510"/>
            <a:ext cx="0" cy="92139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6838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2C03787-8E7A-EB46-A613-206C706A35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88414">
            <a:off x="1062381" y="3658286"/>
            <a:ext cx="3445582" cy="2095503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4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58158">
            <a:off x="944631" y="2091415"/>
            <a:ext cx="2661880" cy="837999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070542">
            <a:off x="-151398" y="2116499"/>
            <a:ext cx="1731805" cy="173180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60997">
            <a:off x="7265792" y="1331190"/>
            <a:ext cx="3629474" cy="230266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20" name="Picture 19">
            <a:hlinkClick r:id="rId8"/>
            <a:extLst>
              <a:ext uri="{FF2B5EF4-FFF2-40B4-BE49-F238E27FC236}">
                <a16:creationId xmlns:a16="http://schemas.microsoft.com/office/drawing/2014/main" id="{B069B5C0-E972-3746-BC3C-EA9DC783902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9149">
            <a:off x="6227173" y="568397"/>
            <a:ext cx="1701800" cy="8509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472583">
            <a:off x="5495943" y="676349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118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pic>
        <p:nvPicPr>
          <p:cNvPr id="3" name="Picture 2">
            <a:hlinkClick r:id="rId3"/>
            <a:extLst>
              <a:ext uri="{FF2B5EF4-FFF2-40B4-BE49-F238E27FC236}">
                <a16:creationId xmlns:a16="http://schemas.microsoft.com/office/drawing/2014/main" id="{B4FAE710-EAC6-0644-A9E2-18831AABD8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63706">
            <a:off x="8868836" y="1370175"/>
            <a:ext cx="2569347" cy="188461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mewn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pâr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D8BC03-B7D7-7440-BEEA-6FFC9B5D25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069793">
            <a:off x="5156418" y="3648034"/>
            <a:ext cx="3163496" cy="1870447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66B7F9-D072-574D-A20A-863B8EB213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206" r="6782"/>
          <a:stretch/>
        </p:blipFill>
        <p:spPr>
          <a:xfrm rot="921994">
            <a:off x="1190942" y="3585896"/>
            <a:ext cx="2092918" cy="223659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4" name="Picture 13">
            <a:hlinkClick r:id="rId7"/>
            <a:extLst>
              <a:ext uri="{FF2B5EF4-FFF2-40B4-BE49-F238E27FC236}">
                <a16:creationId xmlns:a16="http://schemas.microsoft.com/office/drawing/2014/main" id="{EAAF5CA5-72FF-C244-B775-EF4651A499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1532668" y="2374430"/>
            <a:ext cx="2661880" cy="83799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F3AE70F-D83E-9A45-ADB6-144A9D7A13F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148351">
            <a:off x="426630" y="1789327"/>
            <a:ext cx="1731805" cy="1731805"/>
          </a:xfrm>
          <a:prstGeom prst="rect">
            <a:avLst/>
          </a:prstGeom>
        </p:spPr>
      </p:pic>
      <p:pic>
        <p:nvPicPr>
          <p:cNvPr id="18" name="Picture 17">
            <a:hlinkClick r:id="rId10"/>
            <a:extLst>
              <a:ext uri="{FF2B5EF4-FFF2-40B4-BE49-F238E27FC236}">
                <a16:creationId xmlns:a16="http://schemas.microsoft.com/office/drawing/2014/main" id="{9174B59F-6C9A-A646-8E45-3B09A544000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5279675" y="2247964"/>
            <a:ext cx="2661880" cy="83799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7724F7A3-7970-9D48-9C55-7C232B6CFE5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3472583">
            <a:off x="4165623" y="2060109"/>
            <a:ext cx="1731805" cy="173180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65B8DA7-75BD-E04A-8D7B-ABB8478DDD6C}"/>
              </a:ext>
            </a:extLst>
          </p:cNvPr>
          <p:cNvSpPr/>
          <p:nvPr/>
        </p:nvSpPr>
        <p:spPr>
          <a:xfrm>
            <a:off x="5119048" y="-384626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wordwall.net</a:t>
            </a:r>
            <a:r>
              <a:rPr lang="en-US" dirty="0"/>
              <a:t>/resource/9670542/</a:t>
            </a:r>
            <a:r>
              <a:rPr lang="en-US" dirty="0" err="1"/>
              <a:t>maths</a:t>
            </a:r>
            <a:r>
              <a:rPr lang="en-US" dirty="0"/>
              <a:t>/faint-or-</a:t>
            </a:r>
            <a:r>
              <a:rPr lang="en-US" dirty="0" err="1"/>
              <a:t>gloch</a:t>
            </a:r>
            <a:r>
              <a:rPr lang="en-US" dirty="0"/>
              <a:t>-</a:t>
            </a:r>
            <a:r>
              <a:rPr lang="en-US" dirty="0" err="1"/>
              <a:t>yw</a:t>
            </a:r>
            <a:r>
              <a:rPr lang="en-US" dirty="0"/>
              <a:t>-hi-</a:t>
            </a:r>
            <a:r>
              <a:rPr lang="en-US" dirty="0" err="1"/>
              <a:t>hanner</a:t>
            </a:r>
            <a:r>
              <a:rPr lang="en-US" dirty="0"/>
              <a:t>-</a:t>
            </a:r>
            <a:r>
              <a:rPr lang="en-US" dirty="0" err="1"/>
              <a:t>awr</a:t>
            </a:r>
            <a:endParaRPr lang="en-US" dirty="0"/>
          </a:p>
        </p:txBody>
      </p:sp>
      <p:pic>
        <p:nvPicPr>
          <p:cNvPr id="19" name="Picture 18">
            <a:hlinkClick r:id="rId10"/>
            <a:extLst>
              <a:ext uri="{FF2B5EF4-FFF2-40B4-BE49-F238E27FC236}">
                <a16:creationId xmlns:a16="http://schemas.microsoft.com/office/drawing/2014/main" id="{40744334-CB39-CE45-AB91-C5294255657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58158">
            <a:off x="7871129" y="136140"/>
            <a:ext cx="2661880" cy="83799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DD67451-F328-FD47-8007-A9C1BFE7F3E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4142709">
            <a:off x="6685957" y="-81592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775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95" y="765176"/>
            <a:ext cx="7043095" cy="5384800"/>
          </a:xfr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9890CD62-4B72-FB47-BC80-C40C09E7DD20}"/>
              </a:ext>
            </a:extLst>
          </p:cNvPr>
          <p:cNvSpPr txBox="1">
            <a:spLocks/>
          </p:cNvSpPr>
          <p:nvPr/>
        </p:nvSpPr>
        <p:spPr>
          <a:xfrm>
            <a:off x="533456" y="459949"/>
            <a:ext cx="4231441" cy="1128876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0E31E623-AF1E-294E-9128-21ACD36A2B8D}"/>
              </a:ext>
            </a:extLst>
          </p:cNvPr>
          <p:cNvSpPr txBox="1">
            <a:spLocks/>
          </p:cNvSpPr>
          <p:nvPr/>
        </p:nvSpPr>
        <p:spPr>
          <a:xfrm>
            <a:off x="714505" y="320489"/>
            <a:ext cx="4050392" cy="1412187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Caneuon</a:t>
            </a:r>
            <a:r>
              <a:rPr lang="en-US" sz="45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45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amser</a:t>
            </a:r>
            <a:endParaRPr lang="en-US" sz="4500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1DB6E-204F-F44A-9E78-A022F9450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70866">
            <a:off x="932244" y="3520964"/>
            <a:ext cx="4158391" cy="2327112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hlinkClick r:id="rId4"/>
            <a:extLst>
              <a:ext uri="{FF2B5EF4-FFF2-40B4-BE49-F238E27FC236}">
                <a16:creationId xmlns:a16="http://schemas.microsoft.com/office/drawing/2014/main" id="{FFD124FD-3BFF-034A-9250-0826D64AE7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844294">
            <a:off x="3809817" y="2187348"/>
            <a:ext cx="1910160" cy="79422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B211972-85F3-A74E-B649-2EE30B412F9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2555637" y="1628142"/>
            <a:ext cx="1731805" cy="1731805"/>
          </a:xfrm>
          <a:prstGeom prst="rect">
            <a:avLst/>
          </a:prstGeom>
        </p:spPr>
      </p:pic>
      <p:pic>
        <p:nvPicPr>
          <p:cNvPr id="8" name="Picture 7">
            <a:hlinkClick r:id="rId7"/>
            <a:extLst>
              <a:ext uri="{FF2B5EF4-FFF2-40B4-BE49-F238E27FC236}">
                <a16:creationId xmlns:a16="http://schemas.microsoft.com/office/drawing/2014/main" id="{0A761C10-DA3E-E540-B74C-79AA7C1E44D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763706">
            <a:off x="7112603" y="2916183"/>
            <a:ext cx="3648818" cy="23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1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BAFB073-5690-6341-88FB-CB0E1E71246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099422">
            <a:off x="7305065" y="1567316"/>
            <a:ext cx="1754332" cy="62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B3839E3-2F96-6E47-88D2-6CFFED4566A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212839" y="166804"/>
            <a:ext cx="1797869" cy="179786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76EDBD-5AD1-FE4F-B38B-4FDC7BEF583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7122985">
            <a:off x="6016331" y="770617"/>
            <a:ext cx="1731805" cy="1731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6336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B99470D-3676-734C-9CB4-85CF282AE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777B52A-C84F-F349-8E2D-A70C7E40F095}"/>
              </a:ext>
            </a:extLst>
          </p:cNvPr>
          <p:cNvSpPr txBox="1">
            <a:spLocks/>
          </p:cNvSpPr>
          <p:nvPr/>
        </p:nvSpPr>
        <p:spPr>
          <a:xfrm>
            <a:off x="469187" y="398055"/>
            <a:ext cx="4785719" cy="92145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43E6F82-5F4B-B54D-9E9A-E3D7B183178E}"/>
              </a:ext>
            </a:extLst>
          </p:cNvPr>
          <p:cNvSpPr txBox="1">
            <a:spLocks/>
          </p:cNvSpPr>
          <p:nvPr/>
        </p:nvSpPr>
        <p:spPr>
          <a:xfrm>
            <a:off x="469187" y="600801"/>
            <a:ext cx="4785719" cy="579817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Dysgu Cyfeiriol</a:t>
            </a:r>
          </a:p>
        </p:txBody>
      </p:sp>
      <p:sp>
        <p:nvSpPr>
          <p:cNvPr id="13" name="Text Box 3">
            <a:extLst>
              <a:ext uri="{FF2B5EF4-FFF2-40B4-BE49-F238E27FC236}">
                <a16:creationId xmlns:a16="http://schemas.microsoft.com/office/drawing/2014/main" id="{129E0B15-5EEE-7447-9ED9-22C62DC7C8C2}"/>
              </a:ext>
            </a:extLst>
          </p:cNvPr>
          <p:cNvSpPr txBox="1">
            <a:spLocks noChangeAspect="1" noEditPoints="1" noChangeArrowheads="1" noChangeShapeType="1" noTextEdit="1"/>
          </p:cNvSpPr>
          <p:nvPr/>
        </p:nvSpPr>
        <p:spPr bwMode="auto">
          <a:xfrm>
            <a:off x="272417" y="2506111"/>
            <a:ext cx="5792717" cy="37905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rot="0" vert="horz" wrap="square" lIns="91440" tIns="91440" rIns="91440" bIns="91440" anchor="t" anchorCtr="0" upright="1">
            <a:noAutofit/>
          </a:bodyPr>
          <a:lstStyle/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hanner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ysgol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dechrau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­_____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9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wedi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7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Rydyn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cael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amser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chwarae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chwarter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10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Oedd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5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munud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?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Bydd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yma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4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bws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mynd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11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hi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nawr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Es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i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i’r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dre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am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3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457200" indent="-342900">
              <a:lnSpc>
                <a:spcPct val="150000"/>
              </a:lnSpc>
              <a:spcAft>
                <a:spcPts val="0"/>
              </a:spcAft>
              <a:buFont typeface="+mj-lt"/>
              <a:buAutoNum type="arabicPeriod"/>
              <a:tabLst>
                <a:tab pos="342900" algn="l"/>
              </a:tabLst>
            </a:pP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Mae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hi’n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_____ </a:t>
            </a:r>
            <a:r>
              <a:rPr lang="en-GB" sz="16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12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o’r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600" dirty="0" err="1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gloch</a:t>
            </a:r>
            <a:r>
              <a:rPr lang="en-GB" sz="1600" dirty="0">
                <a:effectLst/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  <a:endParaRPr lang="en-GB" sz="16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F17633-55EF-4547-8C56-F047C329C495}"/>
              </a:ext>
            </a:extLst>
          </p:cNvPr>
          <p:cNvSpPr/>
          <p:nvPr/>
        </p:nvSpPr>
        <p:spPr>
          <a:xfrm>
            <a:off x="272416" y="1626433"/>
            <a:ext cx="5792717" cy="746378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Rhowch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gair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am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rhif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yn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y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bwlch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 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Treiglwch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oes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 </a:t>
            </a:r>
            <a:r>
              <a:rPr lang="en-GB" sz="1400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angen</a:t>
            </a:r>
            <a:r>
              <a:rPr lang="en-GB" sz="1400" dirty="0">
                <a:ea typeface="Times New Roman" panose="02020603050405020304" pitchFamily="18" charset="0"/>
                <a:cs typeface="Comic Sans MS" panose="030F090203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Put the number in the gap. Remember the </a:t>
            </a:r>
            <a:r>
              <a:rPr lang="en-GB" sz="1400" i="1" dirty="0" err="1">
                <a:ea typeface="Times New Roman" panose="02020603050405020304" pitchFamily="18" charset="0"/>
                <a:cs typeface="Comic Sans MS" panose="030F0902030302020204" pitchFamily="66" charset="0"/>
              </a:rPr>
              <a:t>treiglad</a:t>
            </a:r>
            <a:r>
              <a:rPr lang="en-GB" sz="1400" i="1" dirty="0">
                <a:ea typeface="Times New Roman" panose="02020603050405020304" pitchFamily="18" charset="0"/>
                <a:cs typeface="Comic Sans MS" panose="030F0902030302020204" pitchFamily="66" charset="0"/>
              </a:rPr>
              <a:t> medal where needed. </a:t>
            </a:r>
            <a:endParaRPr lang="en-US" sz="1400" b="1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BAD95A-B52D-2242-B213-EBC4BBA314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380" y="398055"/>
            <a:ext cx="4703324" cy="5920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95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515522" y="431165"/>
            <a:ext cx="5898089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545A7-CD62-F2C6-D298-7223D577C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A10B7-382E-1896-AAA3-B88908D2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617701" y="1961203"/>
          <a:ext cx="8954814" cy="393713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511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1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422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4B530615-ACE6-73F5-9509-6E416976894F}"/>
              </a:ext>
            </a:extLst>
          </p:cNvPr>
          <p:cNvSpPr/>
          <p:nvPr/>
        </p:nvSpPr>
        <p:spPr>
          <a:xfrm>
            <a:off x="2617701" y="518491"/>
            <a:ext cx="2738571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Roedd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/>
        </p:nvGraphicFramePr>
        <p:xfrm>
          <a:off x="398106" y="2246906"/>
          <a:ext cx="1936531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6531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56C4D9F-088F-9B67-D9E8-37DF0A1DFF68}"/>
              </a:ext>
            </a:extLst>
          </p:cNvPr>
          <p:cNvSpPr/>
          <p:nvPr/>
        </p:nvSpPr>
        <p:spPr>
          <a:xfrm>
            <a:off x="1762049" y="1149659"/>
            <a:ext cx="8667902" cy="5411461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hwyr.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hapus.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e’n darllen.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Roeddet ti’n chwarae. / Roeddech chi’n chwarae.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y plant yn gweithio.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ni’n cerdded yn y parc.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hi’n mynd i’r siop.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gwneud cacen.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fy chwaer fach yn chwarae gyda’r trên.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siarad yn y wers.   </a:t>
            </a:r>
            <a:endParaRPr lang="cy-GB" sz="2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1DD9E3-DF11-BD98-2E20-1C3A0A0B4EDD}"/>
              </a:ext>
            </a:extLst>
          </p:cNvPr>
          <p:cNvSpPr txBox="1"/>
          <p:nvPr/>
        </p:nvSpPr>
        <p:spPr>
          <a:xfrm>
            <a:off x="2162542" y="296880"/>
            <a:ext cx="786691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CYFIEITHU / TRANSLATION</a:t>
            </a:r>
          </a:p>
        </p:txBody>
      </p:sp>
    </p:spTree>
    <p:extLst>
      <p:ext uri="{BB962C8B-B14F-4D97-AF65-F5344CB8AC3E}">
        <p14:creationId xmlns:p14="http://schemas.microsoft.com/office/powerpoint/2010/main" val="3741497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4125806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5" y="922782"/>
            <a:ext cx="6658593" cy="46520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 / Answer these: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pic>
        <p:nvPicPr>
          <p:cNvPr id="10" name="Picture 9" descr="mage result for speech bubble logo no background">
            <a:extLst>
              <a:ext uri="{FF2B5EF4-FFF2-40B4-BE49-F238E27FC236}">
                <a16:creationId xmlns:a16="http://schemas.microsoft.com/office/drawing/2014/main" id="{D1DABE2A-A4F7-F017-FA62-2D352881AFD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097" y="141250"/>
            <a:ext cx="2757876" cy="2137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BEDC5D-920D-C692-5617-3C95C141C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24FE6A-140E-DCCE-3969-6FF443533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1768" y="507155"/>
            <a:ext cx="1173892" cy="10525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050641-E8D0-30B1-A66B-D0DC95E9A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168" y="659555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239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323511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effectLst/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A4CE79-8109-B56E-6140-2FD7BDA50C3F}"/>
              </a:ext>
            </a:extLst>
          </p:cNvPr>
          <p:cNvGraphicFramePr>
            <a:graphicFrameLocks noGrp="1"/>
          </p:cNvGraphicFramePr>
          <p:nvPr/>
        </p:nvGraphicFramePr>
        <p:xfrm>
          <a:off x="332947" y="4472178"/>
          <a:ext cx="4082514" cy="146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0291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Ble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Faint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o’r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gloch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At what time?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</a:tbl>
          </a:graphicData>
        </a:graphic>
      </p:graphicFrame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96F4C604-959C-CA22-7F46-034C6191F66C}"/>
              </a:ext>
            </a:extLst>
          </p:cNvPr>
          <p:cNvSpPr txBox="1">
            <a:spLocks/>
          </p:cNvSpPr>
          <p:nvPr/>
        </p:nvSpPr>
        <p:spPr>
          <a:xfrm>
            <a:off x="4741334" y="4217921"/>
            <a:ext cx="7117719" cy="217481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gêm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larwm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am…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… /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ni’n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.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bwyta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 descr="mage result for speech bubble logo no background">
            <a:extLst>
              <a:ext uri="{FF2B5EF4-FFF2-40B4-BE49-F238E27FC236}">
                <a16:creationId xmlns:a16="http://schemas.microsoft.com/office/drawing/2014/main" id="{EE07EC2E-E979-3D55-6865-55C0CBDEED7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D4681B-8B37-C886-CAFF-2652E1834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2181" y="465260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268013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404535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269</TotalTime>
  <Words>1296</Words>
  <Application>Microsoft Macintosh PowerPoint</Application>
  <PresentationFormat>Widescreen</PresentationFormat>
  <Paragraphs>406</Paragraphs>
  <Slides>30</Slides>
  <Notes>7</Notes>
  <HiddenSlides>0</HiddenSlides>
  <MMClips>2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30</vt:i4>
      </vt:variant>
    </vt:vector>
  </HeadingPairs>
  <TitlesOfParts>
    <vt:vector size="49" baseType="lpstr">
      <vt:lpstr>MS Mincho</vt:lpstr>
      <vt:lpstr>American Typewriter</vt:lpstr>
      <vt:lpstr>Arial</vt:lpstr>
      <vt:lpstr>Arial Rounded MT Bold</vt:lpstr>
      <vt:lpstr>Calibri</vt:lpstr>
      <vt:lpstr>Calibri Light</vt:lpstr>
      <vt:lpstr>Cavolini</vt:lpstr>
      <vt:lpstr>Century Gothic</vt:lpstr>
      <vt:lpstr>Ink Free</vt:lpstr>
      <vt:lpstr>Marker Felt Thin</vt:lpstr>
      <vt:lpstr>MV Boli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254</cp:revision>
  <dcterms:created xsi:type="dcterms:W3CDTF">2023-10-02T11:32:54Z</dcterms:created>
  <dcterms:modified xsi:type="dcterms:W3CDTF">2024-10-24T11:38:08Z</dcterms:modified>
</cp:coreProperties>
</file>