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9927" autoAdjust="0"/>
  </p:normalViewPr>
  <p:slideViewPr>
    <p:cSldViewPr snapToGrid="0" snapToObjects="1">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4051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D683C-DC3F-13E5-A5A5-9417743724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6F2CD6-BC1C-9631-608B-BECB6ACE0A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365CAB-E3C3-FAC2-C5A3-48FAEE48B01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3AA717E-DEA8-5F5F-116D-AD40E4372EFD}"/>
              </a:ext>
            </a:extLst>
          </p:cNvPr>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2705503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wp-content/uploads/2021/11/core20plus5-infographic-v3.pdf" TargetMode="External" /><Relationship Id="rId3" Type="http://schemas.openxmlformats.org/officeDocument/2006/relationships/hyperlink" Target="https://ideas.repec.org/p/hhs/ifswps/2007_014.html" TargetMode="External" /><Relationship Id="rId7" Type="http://schemas.openxmlformats.org/officeDocument/2006/relationships/hyperlink" Target="https://www.england.nhs.uk/about/equality/equality-hub/national-healthcare-inequalities-improvement-programme/core20plus5/" TargetMode="External" /><Relationship Id="rId2" Type="http://schemas.openxmlformats.org/officeDocument/2006/relationships/notesSlide" Target="../notesSlides/notesSlide16.xml" /><Relationship Id="rId1" Type="http://schemas.openxmlformats.org/officeDocument/2006/relationships/slideLayout" Target="../slideLayouts/slideLayout1.xml" /><Relationship Id="rId6" Type="http://schemas.openxmlformats.org/officeDocument/2006/relationships/hyperlink" Target="https://extranet.who.int/countryplanningcycles/sites/default/files/public_file_rep/GBR_United-Kingdom_NHS-Long-term-plan_2019.pdf" TargetMode="External" /><Relationship Id="rId5" Type="http://schemas.openxmlformats.org/officeDocument/2006/relationships/hyperlink" Target="https://www.instituteofhealthequity.org/resources-reports/marmot-review-10-years-on/the-marmot-review-10-years-on-full-report.pdf" TargetMode="External" /><Relationship Id="rId4" Type="http://schemas.openxmlformats.org/officeDocument/2006/relationships/hyperlink" Target="https://www.gov.uk/government/publications/health-profile-for-england/chapter-6-social-determinants-of-health" TargetMode="External" /><Relationship Id="rId9" Type="http://schemas.openxmlformats.org/officeDocument/2006/relationships/hyperlink" Target="https://www.england.nhs.uk/ourwork/prevention/" TargetMode="External" /></Relationships>
</file>

<file path=ppt/slides/_rels/slide17.xml.rels><?xml version="1.0" encoding="UTF-8" standalone="yes"?>
<Relationships xmlns="http://schemas.openxmlformats.org/package/2006/relationships"><Relationship Id="rId8" Type="http://schemas.openxmlformats.org/officeDocument/2006/relationships/hyperlink" Target="https://www.gov.wales/well-being-future-generations-act-essentials-html" TargetMode="External" /><Relationship Id="rId3" Type="http://schemas.openxmlformats.org/officeDocument/2006/relationships/hyperlink" Target="https://www.ons.gov.uk/peoplepopulationandcommunity/healthandsocialcare/healthinequalities/bulletins/healthylifeexpectancybynationalareadeprivationenglandandwales/between2013to2015and2022to2024" TargetMode="External" /><Relationship Id="rId7" Type="http://schemas.openxmlformats.org/officeDocument/2006/relationships/hyperlink" Target="https://sdgs.un.org/goals/goal3" TargetMode="External" /><Relationship Id="rId2" Type="http://schemas.openxmlformats.org/officeDocument/2006/relationships/notesSlide" Target="../notesSlides/notesSlide17.xml" /><Relationship Id="rId1" Type="http://schemas.openxmlformats.org/officeDocument/2006/relationships/slideLayout" Target="../slideLayouts/slideLayout1.xml" /><Relationship Id="rId6" Type="http://schemas.openxmlformats.org/officeDocument/2006/relationships/hyperlink" Target="https://unstats.un.org/sdgs/report/2024/The-Sustainable-Development-Goals-Report-2024.pdf" TargetMode="External" /><Relationship Id="rId5" Type="http://schemas.openxmlformats.org/officeDocument/2006/relationships/hyperlink" Target="https://www.un.org/en/file/60433" TargetMode="External" /><Relationship Id="rId10" Type="http://schemas.openxmlformats.org/officeDocument/2006/relationships/hyperlink" Target="https://www.who.int/europe/about-us/our-work/sustainable-development-goals/targets-of-sustainable-development-goal-3" TargetMode="External" /><Relationship Id="rId4" Type="http://schemas.openxmlformats.org/officeDocument/2006/relationships/hyperlink" Target="https://www.health.org.uk/sites/default/files/upload/publications/2024/Health%20inequalities%20in%202040.pdf" TargetMode="External" /><Relationship Id="rId9" Type="http://schemas.openxmlformats.org/officeDocument/2006/relationships/hyperlink" Target="https://apps.who.int/iris/bitstream/handle/10665/151788/9789241507981_eng.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7"/>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AF7"/>
          </a:solidFill>
          <a:ln w="12700">
            <a:solidFill>
              <a:srgbClr val="F7FAF7"/>
            </a:solidFill>
            <a:prstDash val="solid"/>
          </a:ln>
        </p:spPr>
        <p:txBody>
          <a:bodyPr/>
          <a:lstStyle/>
          <a:p>
            <a:endParaRPr lang="en-GB"/>
          </a:p>
        </p:txBody>
      </p:sp>
      <p:sp>
        <p:nvSpPr>
          <p:cNvPr id="3" name="Shape 1"/>
          <p:cNvSpPr/>
          <p:nvPr/>
        </p:nvSpPr>
        <p:spPr>
          <a:xfrm>
            <a:off x="0" y="0"/>
            <a:ext cx="3749040" cy="6858000"/>
          </a:xfrm>
          <a:prstGeom prst="rect">
            <a:avLst/>
          </a:prstGeom>
          <a:solidFill>
            <a:srgbClr val="4C9F38"/>
          </a:solidFill>
          <a:ln w="12700">
            <a:solidFill>
              <a:srgbClr val="4C9F38"/>
            </a:solidFill>
            <a:prstDash val="solid"/>
          </a:ln>
        </p:spPr>
        <p:txBody>
          <a:bodyPr/>
          <a:lstStyle/>
          <a:p>
            <a:endParaRPr lang="en-GB"/>
          </a:p>
        </p:txBody>
      </p:sp>
      <p:pic>
        <p:nvPicPr>
          <p:cNvPr id="4" name="Image 0" descr="/mnt/data/assets/sdg3.png"/>
          <p:cNvPicPr>
            <a:picLocks noChangeAspect="1"/>
          </p:cNvPicPr>
          <p:nvPr/>
        </p:nvPicPr>
        <p:blipFill>
          <a:blip r:embed="rId3"/>
          <a:stretch>
            <a:fillRect/>
          </a:stretch>
        </p:blipFill>
        <p:spPr>
          <a:xfrm>
            <a:off x="685800" y="914400"/>
            <a:ext cx="2423160" cy="2423160"/>
          </a:xfrm>
          <a:prstGeom prst="rect">
            <a:avLst/>
          </a:prstGeom>
        </p:spPr>
      </p:pic>
      <p:sp>
        <p:nvSpPr>
          <p:cNvPr id="5" name="Text 2"/>
          <p:cNvSpPr/>
          <p:nvPr/>
        </p:nvSpPr>
        <p:spPr>
          <a:xfrm>
            <a:off x="685800" y="3749040"/>
            <a:ext cx="2560320" cy="256032"/>
          </a:xfrm>
          <a:prstGeom prst="rect">
            <a:avLst/>
          </a:prstGeom>
          <a:noFill/>
          <a:ln/>
        </p:spPr>
        <p:txBody>
          <a:bodyPr wrap="square" lIns="0" tIns="0" rIns="0" bIns="0" rtlCol="0" anchor="ctr"/>
          <a:lstStyle/>
          <a:p>
            <a:pPr marL="0" indent="0">
              <a:buNone/>
            </a:pPr>
            <a:r>
              <a:rPr lang="en-US" sz="2000" b="1" dirty="0">
                <a:solidFill>
                  <a:srgbClr val="FFFFFF"/>
                </a:solidFill>
              </a:rPr>
              <a:t>BMHP6030</a:t>
            </a:r>
            <a:endParaRPr lang="en-US" sz="2000" dirty="0"/>
          </a:p>
        </p:txBody>
      </p:sp>
      <p:sp>
        <p:nvSpPr>
          <p:cNvPr id="6" name="Text 3"/>
          <p:cNvSpPr/>
          <p:nvPr/>
        </p:nvSpPr>
        <p:spPr>
          <a:xfrm>
            <a:off x="685800" y="4526280"/>
            <a:ext cx="2651760" cy="603504"/>
          </a:xfrm>
          <a:prstGeom prst="rect">
            <a:avLst/>
          </a:prstGeom>
          <a:noFill/>
          <a:ln/>
        </p:spPr>
        <p:txBody>
          <a:bodyPr wrap="square" lIns="0" tIns="0" rIns="0" bIns="0" rtlCol="0" anchor="ctr"/>
          <a:lstStyle/>
          <a:p>
            <a:pPr marL="0" indent="0">
              <a:buNone/>
            </a:pPr>
            <a:r>
              <a:rPr lang="en-US" sz="2000" b="1" dirty="0">
                <a:solidFill>
                  <a:srgbClr val="FFFFFF"/>
                </a:solidFill>
              </a:rPr>
              <a:t>Health, Wellbeing and</a:t>
            </a:r>
            <a:endParaRPr lang="en-US" sz="2000" b="1" dirty="0"/>
          </a:p>
          <a:p>
            <a:pPr marL="0" indent="0">
              <a:buNone/>
            </a:pPr>
            <a:r>
              <a:rPr lang="en-US" sz="2000" b="1" dirty="0">
                <a:solidFill>
                  <a:srgbClr val="FFFFFF"/>
                </a:solidFill>
              </a:rPr>
              <a:t>Sustainable Development</a:t>
            </a:r>
            <a:endParaRPr lang="en-US" sz="2000" b="1" dirty="0"/>
          </a:p>
        </p:txBody>
      </p:sp>
      <p:sp>
        <p:nvSpPr>
          <p:cNvPr id="7" name="Text 4"/>
          <p:cNvSpPr/>
          <p:nvPr/>
        </p:nvSpPr>
        <p:spPr>
          <a:xfrm>
            <a:off x="4343400" y="1600200"/>
            <a:ext cx="6812280" cy="1463040"/>
          </a:xfrm>
          <a:prstGeom prst="rect">
            <a:avLst/>
          </a:prstGeom>
          <a:noFill/>
          <a:ln/>
        </p:spPr>
        <p:txBody>
          <a:bodyPr wrap="square" lIns="0" tIns="0" rIns="0" bIns="0" rtlCol="0" anchor="ctr">
            <a:normAutofit/>
          </a:bodyPr>
          <a:lstStyle/>
          <a:p>
            <a:pPr marL="0" indent="0">
              <a:buNone/>
            </a:pPr>
            <a:r>
              <a:rPr lang="en-US" sz="3200" b="1" dirty="0">
                <a:solidFill>
                  <a:srgbClr val="1F2937"/>
                </a:solidFill>
                <a:latin typeface="Aptos Display" pitchFamily="34" charset="0"/>
                <a:ea typeface="Aptos Display" pitchFamily="34" charset="-122"/>
                <a:cs typeface="Aptos Display" pitchFamily="34" charset="-120"/>
              </a:rPr>
              <a:t>A Critical Analysis of SDG 3, Health Inequalities and Service Delivery in the UK</a:t>
            </a:r>
            <a:endParaRPr lang="en-US" sz="3200" dirty="0"/>
          </a:p>
        </p:txBody>
      </p:sp>
      <p:sp>
        <p:nvSpPr>
          <p:cNvPr id="8" name="Shape 5"/>
          <p:cNvSpPr/>
          <p:nvPr/>
        </p:nvSpPr>
        <p:spPr>
          <a:xfrm>
            <a:off x="4370832" y="3246120"/>
            <a:ext cx="5669280" cy="0"/>
          </a:xfrm>
          <a:prstGeom prst="line">
            <a:avLst/>
          </a:prstGeom>
          <a:noFill/>
          <a:ln w="25400">
            <a:solidFill>
              <a:srgbClr val="4C9F38"/>
            </a:solidFill>
            <a:prstDash val="solid"/>
          </a:ln>
        </p:spPr>
        <p:txBody>
          <a:bodyPr/>
          <a:lstStyle/>
          <a:p>
            <a:endParaRPr lang="en-GB"/>
          </a:p>
        </p:txBody>
      </p:sp>
      <p:sp>
        <p:nvSpPr>
          <p:cNvPr id="9" name="Text 6"/>
          <p:cNvSpPr/>
          <p:nvPr/>
        </p:nvSpPr>
        <p:spPr>
          <a:xfrm>
            <a:off x="4343400" y="3520440"/>
            <a:ext cx="6217920" cy="274320"/>
          </a:xfrm>
          <a:prstGeom prst="rect">
            <a:avLst/>
          </a:prstGeom>
          <a:noFill/>
          <a:ln/>
        </p:spPr>
        <p:txBody>
          <a:bodyPr wrap="square" lIns="0" tIns="0" rIns="0" bIns="0" rtlCol="0" anchor="ctr"/>
          <a:lstStyle/>
          <a:p>
            <a:pPr marL="0" indent="0">
              <a:buNone/>
            </a:pPr>
            <a:r>
              <a:rPr lang="en-US" sz="1500" b="1" dirty="0">
                <a:solidFill>
                  <a:srgbClr val="1F2937"/>
                </a:solidFill>
              </a:rPr>
              <a:t>Component 1: Individual Presentation</a:t>
            </a:r>
            <a:endParaRPr lang="en-US" sz="1500" dirty="0"/>
          </a:p>
        </p:txBody>
      </p:sp>
      <p:sp>
        <p:nvSpPr>
          <p:cNvPr id="10" name="Text 7"/>
          <p:cNvSpPr/>
          <p:nvPr/>
        </p:nvSpPr>
        <p:spPr>
          <a:xfrm>
            <a:off x="4343400" y="4480560"/>
            <a:ext cx="5394960" cy="777240"/>
          </a:xfrm>
          <a:prstGeom prst="rect">
            <a:avLst/>
          </a:prstGeom>
          <a:noFill/>
          <a:ln/>
        </p:spPr>
        <p:txBody>
          <a:bodyPr wrap="square" lIns="0" tIns="0" rIns="0" bIns="0" rtlCol="0" anchor="ctr"/>
          <a:lstStyle/>
          <a:p>
            <a:pPr marL="0" indent="0">
              <a:buNone/>
            </a:pPr>
            <a:r>
              <a:rPr lang="en-US" b="1" dirty="0"/>
              <a:t>Student Name: Nasreen Akhtar</a:t>
            </a:r>
          </a:p>
          <a:p>
            <a:pPr marL="0" indent="0">
              <a:buNone/>
            </a:pPr>
            <a:r>
              <a:rPr lang="en-US" b="1" dirty="0"/>
              <a:t>Student Number: 2316030</a:t>
            </a:r>
          </a:p>
          <a:p>
            <a:r>
              <a:rPr lang="en-US" b="1" dirty="0"/>
              <a:t>Lecturer: Philip Jones</a:t>
            </a:r>
          </a:p>
        </p:txBody>
      </p:sp>
      <p:sp>
        <p:nvSpPr>
          <p:cNvPr id="12" name="Text 9"/>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1</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Aim and Structure</a:t>
            </a:r>
            <a:endParaRPr lang="en-US" sz="2600" dirty="0"/>
          </a:p>
        </p:txBody>
      </p:sp>
      <p:sp>
        <p:nvSpPr>
          <p:cNvPr id="4" name="Shape 2"/>
          <p:cNvSpPr/>
          <p:nvPr/>
        </p:nvSpPr>
        <p:spPr>
          <a:xfrm>
            <a:off x="685800" y="1188720"/>
            <a:ext cx="4937760" cy="1097280"/>
          </a:xfrm>
          <a:prstGeom prst="roundRect">
            <a:avLst>
              <a:gd name="adj" fmla="val 6667"/>
            </a:avLst>
          </a:prstGeom>
          <a:solidFill>
            <a:srgbClr val="EAF4E7"/>
          </a:solidFill>
          <a:ln w="12700">
            <a:solidFill>
              <a:srgbClr val="E5E7EB">
                <a:alpha val="90000"/>
              </a:srgbClr>
            </a:solidFill>
            <a:prstDash val="solid"/>
          </a:ln>
        </p:spPr>
        <p:txBody>
          <a:bodyPr/>
          <a:lstStyle/>
          <a:p>
            <a:endParaRPr lang="en-GB"/>
          </a:p>
        </p:txBody>
      </p:sp>
      <p:sp>
        <p:nvSpPr>
          <p:cNvPr id="5" name="Text 3"/>
          <p:cNvSpPr/>
          <p:nvPr/>
        </p:nvSpPr>
        <p:spPr>
          <a:xfrm>
            <a:off x="795528" y="1252728"/>
            <a:ext cx="4608576" cy="228600"/>
          </a:xfrm>
          <a:prstGeom prst="rect">
            <a:avLst/>
          </a:prstGeom>
          <a:noFill/>
          <a:ln/>
        </p:spPr>
        <p:txBody>
          <a:bodyPr wrap="square" lIns="0" tIns="0" rIns="0" bIns="0" rtlCol="0" anchor="ctr"/>
          <a:lstStyle/>
          <a:p>
            <a:pPr marL="0" indent="0">
              <a:buNone/>
            </a:pPr>
            <a:r>
              <a:rPr lang="en-US" b="1" dirty="0">
                <a:solidFill>
                  <a:srgbClr val="1F2937"/>
                </a:solidFill>
              </a:rPr>
              <a:t>Aim</a:t>
            </a:r>
            <a:endParaRPr lang="en-US" dirty="0"/>
          </a:p>
        </p:txBody>
      </p:sp>
      <p:sp>
        <p:nvSpPr>
          <p:cNvPr id="6" name="Text 4"/>
          <p:cNvSpPr/>
          <p:nvPr/>
        </p:nvSpPr>
        <p:spPr>
          <a:xfrm>
            <a:off x="777240" y="1618488"/>
            <a:ext cx="4608576" cy="530352"/>
          </a:xfrm>
          <a:prstGeom prst="rect">
            <a:avLst/>
          </a:prstGeom>
          <a:noFill/>
          <a:ln/>
        </p:spPr>
        <p:txBody>
          <a:bodyPr wrap="square" lIns="0" tIns="0" rIns="0" bIns="0" rtlCol="0" anchor="ctr">
            <a:noAutofit/>
          </a:bodyPr>
          <a:lstStyle/>
          <a:p>
            <a:pPr marL="0" indent="0">
              <a:buNone/>
            </a:pPr>
            <a:r>
              <a:rPr lang="en-GB" sz="1600" b="0" i="0" dirty="0">
                <a:effectLst/>
                <a:latin typeface="Geist"/>
              </a:rPr>
              <a:t>To critically discuss the incorporation of health, wellbeing and sustainable development into the health and social care policy and service provision.</a:t>
            </a:r>
            <a:r>
              <a:rPr lang="en-US" sz="1600" dirty="0">
                <a:solidFill>
                  <a:srgbClr val="1F2937"/>
                </a:solidFill>
              </a:rPr>
              <a:t>.</a:t>
            </a:r>
            <a:endParaRPr lang="en-US" sz="1600" dirty="0"/>
          </a:p>
        </p:txBody>
      </p:sp>
      <p:sp>
        <p:nvSpPr>
          <p:cNvPr id="7" name="Shape 5"/>
          <p:cNvSpPr/>
          <p:nvPr/>
        </p:nvSpPr>
        <p:spPr>
          <a:xfrm>
            <a:off x="731520" y="2926080"/>
            <a:ext cx="1828800" cy="1234440"/>
          </a:xfrm>
          <a:prstGeom prst="roundRect">
            <a:avLst>
              <a:gd name="adj" fmla="val 5926"/>
            </a:avLst>
          </a:prstGeom>
          <a:solidFill>
            <a:srgbClr val="FFFFFF"/>
          </a:solidFill>
          <a:ln w="12700">
            <a:solidFill>
              <a:srgbClr val="E5E7EB"/>
            </a:solidFill>
            <a:prstDash val="solid"/>
          </a:ln>
        </p:spPr>
        <p:txBody>
          <a:bodyPr/>
          <a:lstStyle/>
          <a:p>
            <a:endParaRPr lang="en-GB"/>
          </a:p>
        </p:txBody>
      </p:sp>
      <p:sp>
        <p:nvSpPr>
          <p:cNvPr id="8" name="Text 6"/>
          <p:cNvSpPr/>
          <p:nvPr/>
        </p:nvSpPr>
        <p:spPr>
          <a:xfrm>
            <a:off x="841248" y="3090672"/>
            <a:ext cx="1600200" cy="228600"/>
          </a:xfrm>
          <a:prstGeom prst="rect">
            <a:avLst/>
          </a:prstGeom>
          <a:noFill/>
          <a:ln/>
        </p:spPr>
        <p:txBody>
          <a:bodyPr wrap="square" lIns="0" tIns="0" rIns="0" bIns="0" rtlCol="0" anchor="ctr"/>
          <a:lstStyle/>
          <a:p>
            <a:pPr marL="0" indent="0" algn="ctr">
              <a:buNone/>
            </a:pPr>
            <a:r>
              <a:rPr lang="en-US" sz="1300" b="1" dirty="0">
                <a:solidFill>
                  <a:srgbClr val="2E7D32"/>
                </a:solidFill>
              </a:rPr>
              <a:t>Concepts</a:t>
            </a:r>
            <a:endParaRPr lang="en-US" sz="1300" dirty="0"/>
          </a:p>
        </p:txBody>
      </p:sp>
      <p:sp>
        <p:nvSpPr>
          <p:cNvPr id="9" name="Text 7"/>
          <p:cNvSpPr/>
          <p:nvPr/>
        </p:nvSpPr>
        <p:spPr>
          <a:xfrm>
            <a:off x="859536" y="3474720"/>
            <a:ext cx="1572768" cy="502920"/>
          </a:xfrm>
          <a:prstGeom prst="rect">
            <a:avLst/>
          </a:prstGeom>
          <a:noFill/>
          <a:ln/>
        </p:spPr>
        <p:txBody>
          <a:bodyPr wrap="square" lIns="0" tIns="0" rIns="0" bIns="0" rtlCol="0" anchor="ctr">
            <a:normAutofit lnSpcReduction="10000"/>
          </a:bodyPr>
          <a:lstStyle/>
          <a:p>
            <a:pPr marL="0" indent="0" algn="ctr">
              <a:buNone/>
            </a:pPr>
            <a:r>
              <a:rPr lang="en-US" sz="1200" dirty="0">
                <a:solidFill>
                  <a:srgbClr val="1F2937"/>
                </a:solidFill>
              </a:rPr>
              <a:t>Health, wellbeing and sustainable development</a:t>
            </a:r>
            <a:endParaRPr lang="en-US" sz="1200" dirty="0"/>
          </a:p>
        </p:txBody>
      </p:sp>
      <p:sp>
        <p:nvSpPr>
          <p:cNvPr id="10" name="Shape 8"/>
          <p:cNvSpPr/>
          <p:nvPr/>
        </p:nvSpPr>
        <p:spPr>
          <a:xfrm>
            <a:off x="2606040" y="3401568"/>
            <a:ext cx="228600" cy="228600"/>
          </a:xfrm>
          <a:prstGeom prst="chevron">
            <a:avLst/>
          </a:prstGeom>
          <a:solidFill>
            <a:srgbClr val="4C9F38"/>
          </a:solidFill>
          <a:ln w="12700">
            <a:solidFill>
              <a:srgbClr val="4C9F38"/>
            </a:solidFill>
            <a:prstDash val="solid"/>
          </a:ln>
        </p:spPr>
        <p:txBody>
          <a:bodyPr/>
          <a:lstStyle/>
          <a:p>
            <a:endParaRPr lang="en-GB"/>
          </a:p>
        </p:txBody>
      </p:sp>
      <p:sp>
        <p:nvSpPr>
          <p:cNvPr id="11" name="Shape 9"/>
          <p:cNvSpPr/>
          <p:nvPr/>
        </p:nvSpPr>
        <p:spPr>
          <a:xfrm>
            <a:off x="2971800" y="2926080"/>
            <a:ext cx="1828800" cy="1234440"/>
          </a:xfrm>
          <a:prstGeom prst="roundRect">
            <a:avLst>
              <a:gd name="adj" fmla="val 5926"/>
            </a:avLst>
          </a:prstGeom>
          <a:solidFill>
            <a:srgbClr val="FFFFFF"/>
          </a:solidFill>
          <a:ln w="12700">
            <a:solidFill>
              <a:srgbClr val="E5E7EB"/>
            </a:solidFill>
            <a:prstDash val="solid"/>
          </a:ln>
        </p:spPr>
        <p:txBody>
          <a:bodyPr/>
          <a:lstStyle/>
          <a:p>
            <a:endParaRPr lang="en-GB"/>
          </a:p>
        </p:txBody>
      </p:sp>
      <p:sp>
        <p:nvSpPr>
          <p:cNvPr id="12" name="Text 10"/>
          <p:cNvSpPr/>
          <p:nvPr/>
        </p:nvSpPr>
        <p:spPr>
          <a:xfrm>
            <a:off x="3081528" y="3090672"/>
            <a:ext cx="1600200" cy="228600"/>
          </a:xfrm>
          <a:prstGeom prst="rect">
            <a:avLst/>
          </a:prstGeom>
          <a:noFill/>
          <a:ln/>
        </p:spPr>
        <p:txBody>
          <a:bodyPr wrap="square" lIns="0" tIns="0" rIns="0" bIns="0" rtlCol="0" anchor="ctr"/>
          <a:lstStyle/>
          <a:p>
            <a:pPr marL="0" indent="0" algn="ctr">
              <a:buNone/>
            </a:pPr>
            <a:r>
              <a:rPr lang="en-US" sz="1300" b="1" dirty="0">
                <a:solidFill>
                  <a:srgbClr val="2E7D32"/>
                </a:solidFill>
              </a:rPr>
              <a:t>Framework</a:t>
            </a:r>
            <a:endParaRPr lang="en-US" sz="1300" dirty="0"/>
          </a:p>
        </p:txBody>
      </p:sp>
      <p:sp>
        <p:nvSpPr>
          <p:cNvPr id="13" name="Text 11"/>
          <p:cNvSpPr/>
          <p:nvPr/>
        </p:nvSpPr>
        <p:spPr>
          <a:xfrm>
            <a:off x="3099816" y="3474720"/>
            <a:ext cx="1572768" cy="502920"/>
          </a:xfrm>
          <a:prstGeom prst="rect">
            <a:avLst/>
          </a:prstGeom>
          <a:noFill/>
          <a:ln/>
        </p:spPr>
        <p:txBody>
          <a:bodyPr wrap="square" lIns="0" tIns="0" rIns="0" bIns="0" rtlCol="0" anchor="ctr">
            <a:normAutofit lnSpcReduction="10000"/>
          </a:bodyPr>
          <a:lstStyle/>
          <a:p>
            <a:pPr algn="ctr"/>
            <a:r>
              <a:rPr lang="en-US" sz="1200" dirty="0">
                <a:solidFill>
                  <a:srgbClr val="1F2937"/>
                </a:solidFill>
              </a:rPr>
              <a:t>SDG 3 and world health agenda </a:t>
            </a:r>
            <a:r>
              <a:rPr lang="en-GB" sz="1200" dirty="0"/>
              <a:t>(United Nations, 2024b)</a:t>
            </a:r>
            <a:endParaRPr lang="en-US" sz="1200" dirty="0"/>
          </a:p>
        </p:txBody>
      </p:sp>
      <p:sp>
        <p:nvSpPr>
          <p:cNvPr id="14" name="Shape 12"/>
          <p:cNvSpPr/>
          <p:nvPr/>
        </p:nvSpPr>
        <p:spPr>
          <a:xfrm>
            <a:off x="4846320" y="3401568"/>
            <a:ext cx="228600" cy="228600"/>
          </a:xfrm>
          <a:prstGeom prst="chevron">
            <a:avLst/>
          </a:prstGeom>
          <a:solidFill>
            <a:srgbClr val="4C9F38"/>
          </a:solidFill>
          <a:ln w="12700">
            <a:solidFill>
              <a:srgbClr val="4C9F38"/>
            </a:solidFill>
            <a:prstDash val="solid"/>
          </a:ln>
        </p:spPr>
        <p:txBody>
          <a:bodyPr/>
          <a:lstStyle/>
          <a:p>
            <a:endParaRPr lang="en-GB"/>
          </a:p>
        </p:txBody>
      </p:sp>
      <p:sp>
        <p:nvSpPr>
          <p:cNvPr id="15" name="Shape 13"/>
          <p:cNvSpPr/>
          <p:nvPr/>
        </p:nvSpPr>
        <p:spPr>
          <a:xfrm>
            <a:off x="5212080" y="2926080"/>
            <a:ext cx="1828800" cy="1234440"/>
          </a:xfrm>
          <a:prstGeom prst="roundRect">
            <a:avLst>
              <a:gd name="adj" fmla="val 5926"/>
            </a:avLst>
          </a:prstGeom>
          <a:solidFill>
            <a:srgbClr val="FFFFFF"/>
          </a:solidFill>
          <a:ln w="12700">
            <a:solidFill>
              <a:srgbClr val="E5E7EB"/>
            </a:solidFill>
            <a:prstDash val="solid"/>
          </a:ln>
        </p:spPr>
        <p:txBody>
          <a:bodyPr/>
          <a:lstStyle/>
          <a:p>
            <a:endParaRPr lang="en-GB"/>
          </a:p>
        </p:txBody>
      </p:sp>
      <p:sp>
        <p:nvSpPr>
          <p:cNvPr id="16" name="Text 14"/>
          <p:cNvSpPr/>
          <p:nvPr/>
        </p:nvSpPr>
        <p:spPr>
          <a:xfrm>
            <a:off x="5321808" y="3090672"/>
            <a:ext cx="1600200" cy="228600"/>
          </a:xfrm>
          <a:prstGeom prst="rect">
            <a:avLst/>
          </a:prstGeom>
          <a:noFill/>
          <a:ln/>
        </p:spPr>
        <p:txBody>
          <a:bodyPr wrap="square" lIns="0" tIns="0" rIns="0" bIns="0" rtlCol="0" anchor="ctr"/>
          <a:lstStyle/>
          <a:p>
            <a:pPr marL="0" indent="0" algn="ctr">
              <a:buNone/>
            </a:pPr>
            <a:r>
              <a:rPr lang="en-US" sz="1300" b="1" dirty="0">
                <a:solidFill>
                  <a:srgbClr val="2E7D32"/>
                </a:solidFill>
              </a:rPr>
              <a:t>Evidence</a:t>
            </a:r>
            <a:endParaRPr lang="en-US" sz="1300" dirty="0"/>
          </a:p>
        </p:txBody>
      </p:sp>
      <p:sp>
        <p:nvSpPr>
          <p:cNvPr id="17" name="Text 15"/>
          <p:cNvSpPr/>
          <p:nvPr/>
        </p:nvSpPr>
        <p:spPr>
          <a:xfrm>
            <a:off x="5340096" y="3474720"/>
            <a:ext cx="1572768" cy="502920"/>
          </a:xfrm>
          <a:prstGeom prst="rect">
            <a:avLst/>
          </a:prstGeom>
          <a:noFill/>
          <a:ln/>
        </p:spPr>
        <p:txBody>
          <a:bodyPr wrap="square" lIns="0" tIns="0" rIns="0" bIns="0" rtlCol="0" anchor="ctr">
            <a:normAutofit/>
          </a:bodyPr>
          <a:lstStyle/>
          <a:p>
            <a:pPr marL="0" indent="0" algn="ctr">
              <a:buNone/>
            </a:pPr>
            <a:r>
              <a:rPr lang="en-US" sz="1200" dirty="0">
                <a:solidFill>
                  <a:srgbClr val="1F2937"/>
                </a:solidFill>
              </a:rPr>
              <a:t>Secondary data on UK </a:t>
            </a:r>
            <a:r>
              <a:rPr kumimoji="0" lang="en-US" sz="1200" b="0" i="0" u="none" strike="noStrike" kern="1200" cap="none" spc="0" normalizeH="0" baseline="0" noProof="0" dirty="0">
                <a:ln>
                  <a:noFill/>
                </a:ln>
                <a:solidFill>
                  <a:srgbClr val="1F2937"/>
                </a:solidFill>
                <a:effectLst/>
                <a:uLnTx/>
                <a:uFillTx/>
                <a:latin typeface="Aptos"/>
                <a:ea typeface="+mn-ea"/>
                <a:cs typeface="+mn-cs"/>
              </a:rPr>
              <a:t>Health inequalities </a:t>
            </a:r>
            <a:endParaRPr lang="en-US" sz="1200" dirty="0"/>
          </a:p>
        </p:txBody>
      </p:sp>
      <p:sp>
        <p:nvSpPr>
          <p:cNvPr id="18" name="Shape 16"/>
          <p:cNvSpPr/>
          <p:nvPr/>
        </p:nvSpPr>
        <p:spPr>
          <a:xfrm>
            <a:off x="7086600" y="3401568"/>
            <a:ext cx="228600" cy="228600"/>
          </a:xfrm>
          <a:prstGeom prst="chevron">
            <a:avLst/>
          </a:prstGeom>
          <a:solidFill>
            <a:srgbClr val="4C9F38"/>
          </a:solidFill>
          <a:ln w="12700">
            <a:solidFill>
              <a:srgbClr val="4C9F38"/>
            </a:solidFill>
            <a:prstDash val="solid"/>
          </a:ln>
        </p:spPr>
        <p:txBody>
          <a:bodyPr/>
          <a:lstStyle/>
          <a:p>
            <a:endParaRPr lang="en-GB"/>
          </a:p>
        </p:txBody>
      </p:sp>
      <p:sp>
        <p:nvSpPr>
          <p:cNvPr id="19" name="Shape 17"/>
          <p:cNvSpPr/>
          <p:nvPr/>
        </p:nvSpPr>
        <p:spPr>
          <a:xfrm>
            <a:off x="7452360" y="2926080"/>
            <a:ext cx="1828800" cy="1234440"/>
          </a:xfrm>
          <a:prstGeom prst="roundRect">
            <a:avLst>
              <a:gd name="adj" fmla="val 5926"/>
            </a:avLst>
          </a:prstGeom>
          <a:solidFill>
            <a:srgbClr val="FFFFFF"/>
          </a:solidFill>
          <a:ln w="12700">
            <a:solidFill>
              <a:srgbClr val="E5E7EB"/>
            </a:solidFill>
            <a:prstDash val="solid"/>
          </a:ln>
        </p:spPr>
        <p:txBody>
          <a:bodyPr/>
          <a:lstStyle/>
          <a:p>
            <a:endParaRPr lang="en-GB"/>
          </a:p>
        </p:txBody>
      </p:sp>
      <p:sp>
        <p:nvSpPr>
          <p:cNvPr id="20" name="Text 18"/>
          <p:cNvSpPr/>
          <p:nvPr/>
        </p:nvSpPr>
        <p:spPr>
          <a:xfrm>
            <a:off x="7562088" y="3090672"/>
            <a:ext cx="1600200" cy="228600"/>
          </a:xfrm>
          <a:prstGeom prst="rect">
            <a:avLst/>
          </a:prstGeom>
          <a:noFill/>
          <a:ln/>
        </p:spPr>
        <p:txBody>
          <a:bodyPr wrap="square" lIns="0" tIns="0" rIns="0" bIns="0" rtlCol="0" anchor="ctr"/>
          <a:lstStyle/>
          <a:p>
            <a:pPr marL="0" indent="0" algn="ctr">
              <a:buNone/>
            </a:pPr>
            <a:r>
              <a:rPr lang="en-US" sz="1300" b="1" dirty="0">
                <a:solidFill>
                  <a:srgbClr val="2E7D32"/>
                </a:solidFill>
              </a:rPr>
              <a:t>Policy</a:t>
            </a:r>
            <a:endParaRPr lang="en-US" sz="1300" dirty="0"/>
          </a:p>
        </p:txBody>
      </p:sp>
      <p:sp>
        <p:nvSpPr>
          <p:cNvPr id="21" name="Text 19"/>
          <p:cNvSpPr/>
          <p:nvPr/>
        </p:nvSpPr>
        <p:spPr>
          <a:xfrm>
            <a:off x="7580376" y="3474720"/>
            <a:ext cx="1572768" cy="502920"/>
          </a:xfrm>
          <a:prstGeom prst="rect">
            <a:avLst/>
          </a:prstGeom>
          <a:noFill/>
          <a:ln/>
        </p:spPr>
        <p:txBody>
          <a:bodyPr wrap="square" lIns="0" tIns="0" rIns="0" bIns="0" rtlCol="0" anchor="ctr">
            <a:normAutofit lnSpcReduction="10000"/>
          </a:bodyPr>
          <a:lstStyle/>
          <a:p>
            <a:pPr algn="ctr"/>
            <a:r>
              <a:rPr lang="en-US" sz="1200" dirty="0">
                <a:solidFill>
                  <a:srgbClr val="1F2937"/>
                </a:solidFill>
              </a:rPr>
              <a:t>NHS and Welsh policy responses </a:t>
            </a:r>
            <a:r>
              <a:rPr lang="en-GB" sz="1200" dirty="0"/>
              <a:t>(NHS England, 2019)</a:t>
            </a:r>
            <a:endParaRPr lang="en-US" sz="1200" dirty="0"/>
          </a:p>
        </p:txBody>
      </p:sp>
      <p:sp>
        <p:nvSpPr>
          <p:cNvPr id="22" name="Shape 20"/>
          <p:cNvSpPr/>
          <p:nvPr/>
        </p:nvSpPr>
        <p:spPr>
          <a:xfrm>
            <a:off x="9326880" y="3401568"/>
            <a:ext cx="228600" cy="228600"/>
          </a:xfrm>
          <a:prstGeom prst="chevron">
            <a:avLst/>
          </a:prstGeom>
          <a:solidFill>
            <a:srgbClr val="4C9F38"/>
          </a:solidFill>
          <a:ln w="12700">
            <a:solidFill>
              <a:srgbClr val="4C9F38"/>
            </a:solidFill>
            <a:prstDash val="solid"/>
          </a:ln>
        </p:spPr>
        <p:txBody>
          <a:bodyPr/>
          <a:lstStyle/>
          <a:p>
            <a:endParaRPr lang="en-GB"/>
          </a:p>
        </p:txBody>
      </p:sp>
      <p:sp>
        <p:nvSpPr>
          <p:cNvPr id="23" name="Shape 21"/>
          <p:cNvSpPr/>
          <p:nvPr/>
        </p:nvSpPr>
        <p:spPr>
          <a:xfrm>
            <a:off x="9692640" y="2926080"/>
            <a:ext cx="1828800" cy="1234440"/>
          </a:xfrm>
          <a:prstGeom prst="roundRect">
            <a:avLst>
              <a:gd name="adj" fmla="val 5926"/>
            </a:avLst>
          </a:prstGeom>
          <a:solidFill>
            <a:srgbClr val="FFFFFF"/>
          </a:solidFill>
          <a:ln w="12700">
            <a:solidFill>
              <a:srgbClr val="E5E7EB"/>
            </a:solidFill>
            <a:prstDash val="solid"/>
          </a:ln>
        </p:spPr>
        <p:txBody>
          <a:bodyPr/>
          <a:lstStyle/>
          <a:p>
            <a:endParaRPr lang="en-GB"/>
          </a:p>
        </p:txBody>
      </p:sp>
      <p:sp>
        <p:nvSpPr>
          <p:cNvPr id="24" name="Text 22"/>
          <p:cNvSpPr/>
          <p:nvPr/>
        </p:nvSpPr>
        <p:spPr>
          <a:xfrm>
            <a:off x="9802368" y="3090672"/>
            <a:ext cx="1600200" cy="228600"/>
          </a:xfrm>
          <a:prstGeom prst="rect">
            <a:avLst/>
          </a:prstGeom>
          <a:noFill/>
          <a:ln/>
        </p:spPr>
        <p:txBody>
          <a:bodyPr wrap="square" lIns="0" tIns="0" rIns="0" bIns="0" rtlCol="0" anchor="ctr"/>
          <a:lstStyle/>
          <a:p>
            <a:pPr marL="0" indent="0" algn="ctr">
              <a:buNone/>
            </a:pPr>
            <a:r>
              <a:rPr lang="en-US" sz="1300" b="1" dirty="0">
                <a:solidFill>
                  <a:srgbClr val="2E7D32"/>
                </a:solidFill>
              </a:rPr>
              <a:t>Evaluation</a:t>
            </a:r>
            <a:endParaRPr lang="en-US" sz="1300" dirty="0"/>
          </a:p>
        </p:txBody>
      </p:sp>
      <p:sp>
        <p:nvSpPr>
          <p:cNvPr id="25" name="Text 23"/>
          <p:cNvSpPr/>
          <p:nvPr/>
        </p:nvSpPr>
        <p:spPr>
          <a:xfrm>
            <a:off x="9820656" y="3474720"/>
            <a:ext cx="1572768" cy="502920"/>
          </a:xfrm>
          <a:prstGeom prst="rect">
            <a:avLst/>
          </a:prstGeom>
          <a:noFill/>
          <a:ln/>
        </p:spPr>
        <p:txBody>
          <a:bodyPr wrap="square" lIns="0" tIns="0" rIns="0" bIns="0" rtlCol="0" anchor="ctr">
            <a:normAutofit/>
          </a:bodyPr>
          <a:lstStyle/>
          <a:p>
            <a:pPr marL="0" indent="0" algn="ctr">
              <a:buNone/>
            </a:pPr>
            <a:r>
              <a:rPr lang="en-US" sz="1200" dirty="0">
                <a:solidFill>
                  <a:srgbClr val="1F2937"/>
                </a:solidFill>
              </a:rPr>
              <a:t>Limitations and recommendations</a:t>
            </a:r>
            <a:endParaRPr lang="en-US" sz="1200" dirty="0"/>
          </a:p>
        </p:txBody>
      </p:sp>
      <p:sp>
        <p:nvSpPr>
          <p:cNvPr id="26" name="Text 24"/>
          <p:cNvSpPr/>
          <p:nvPr/>
        </p:nvSpPr>
        <p:spPr>
          <a:xfrm>
            <a:off x="685800" y="5052060"/>
            <a:ext cx="2258568" cy="274320"/>
          </a:xfrm>
          <a:prstGeom prst="rect">
            <a:avLst/>
          </a:prstGeom>
          <a:noFill/>
          <a:ln/>
        </p:spPr>
        <p:txBody>
          <a:bodyPr wrap="square" lIns="0" tIns="0" rIns="0" bIns="0" rtlCol="0" anchor="ctr"/>
          <a:lstStyle/>
          <a:p>
            <a:pPr marL="0" indent="0">
              <a:buNone/>
            </a:pPr>
            <a:r>
              <a:rPr lang="en-US" b="1" dirty="0">
                <a:solidFill>
                  <a:srgbClr val="1F2937"/>
                </a:solidFill>
              </a:rPr>
              <a:t>Guiding question:</a:t>
            </a:r>
            <a:endParaRPr lang="en-US" dirty="0"/>
          </a:p>
        </p:txBody>
      </p:sp>
      <p:sp>
        <p:nvSpPr>
          <p:cNvPr id="27" name="Text 25"/>
          <p:cNvSpPr/>
          <p:nvPr/>
        </p:nvSpPr>
        <p:spPr>
          <a:xfrm>
            <a:off x="685800" y="5463540"/>
            <a:ext cx="10241280" cy="411480"/>
          </a:xfrm>
          <a:prstGeom prst="rect">
            <a:avLst/>
          </a:prstGeom>
          <a:noFill/>
          <a:ln/>
        </p:spPr>
        <p:txBody>
          <a:bodyPr wrap="square" lIns="0" tIns="0" rIns="0" bIns="0" rtlCol="0" anchor="ctr">
            <a:noAutofit/>
          </a:bodyPr>
          <a:lstStyle/>
          <a:p>
            <a:pPr marL="0" indent="0">
              <a:buNone/>
            </a:pPr>
            <a:r>
              <a:rPr lang="en-US" b="1" dirty="0">
                <a:solidFill>
                  <a:srgbClr val="1F2937"/>
                </a:solidFill>
              </a:rPr>
              <a:t>To what extent do present UK policies incorporate prevention, equity and sustainability in the provision of health and social care?</a:t>
            </a:r>
            <a:endParaRPr lang="en-US" dirty="0"/>
          </a:p>
        </p:txBody>
      </p:sp>
      <p:sp>
        <p:nvSpPr>
          <p:cNvPr id="29" name="Text 27"/>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Key Concepts: Health, Wellbeing and Sustainable Development</a:t>
            </a:r>
            <a:endParaRPr lang="en-US" sz="2600" dirty="0"/>
          </a:p>
        </p:txBody>
      </p:sp>
      <p:sp>
        <p:nvSpPr>
          <p:cNvPr id="4" name="Shape 2"/>
          <p:cNvSpPr/>
          <p:nvPr/>
        </p:nvSpPr>
        <p:spPr>
          <a:xfrm>
            <a:off x="640080" y="1280160"/>
            <a:ext cx="3291840" cy="2829560"/>
          </a:xfrm>
          <a:prstGeom prst="roundRect">
            <a:avLst>
              <a:gd name="adj" fmla="val 2222"/>
            </a:avLst>
          </a:prstGeom>
          <a:solidFill>
            <a:srgbClr val="FFFFFF"/>
          </a:solidFill>
          <a:ln w="12700">
            <a:solidFill>
              <a:srgbClr val="E5E7EB">
                <a:alpha val="90000"/>
              </a:srgbClr>
            </a:solidFill>
            <a:prstDash val="solid"/>
          </a:ln>
        </p:spPr>
        <p:txBody>
          <a:bodyPr/>
          <a:lstStyle/>
          <a:p>
            <a:endParaRPr lang="en-GB"/>
          </a:p>
        </p:txBody>
      </p:sp>
      <p:sp>
        <p:nvSpPr>
          <p:cNvPr id="5" name="Text 3"/>
          <p:cNvSpPr/>
          <p:nvPr/>
        </p:nvSpPr>
        <p:spPr>
          <a:xfrm>
            <a:off x="804672" y="1595120"/>
            <a:ext cx="2962656" cy="228600"/>
          </a:xfrm>
          <a:prstGeom prst="rect">
            <a:avLst/>
          </a:prstGeom>
          <a:noFill/>
          <a:ln/>
        </p:spPr>
        <p:txBody>
          <a:bodyPr wrap="square" lIns="0" tIns="0" rIns="0" bIns="0" rtlCol="0" anchor="ctr"/>
          <a:lstStyle/>
          <a:p>
            <a:pPr marL="0" indent="0">
              <a:buNone/>
            </a:pPr>
            <a:r>
              <a:rPr lang="en-US" sz="1350" b="1" dirty="0">
                <a:solidFill>
                  <a:srgbClr val="1F2937"/>
                </a:solidFill>
              </a:rPr>
              <a:t>Health</a:t>
            </a:r>
            <a:endParaRPr lang="en-US" sz="1350" dirty="0"/>
          </a:p>
        </p:txBody>
      </p:sp>
      <p:sp>
        <p:nvSpPr>
          <p:cNvPr id="6" name="Text 4"/>
          <p:cNvSpPr/>
          <p:nvPr/>
        </p:nvSpPr>
        <p:spPr>
          <a:xfrm>
            <a:off x="804672" y="1408176"/>
            <a:ext cx="2962656" cy="3008376"/>
          </a:xfrm>
          <a:prstGeom prst="rect">
            <a:avLst/>
          </a:prstGeom>
          <a:noFill/>
          <a:ln/>
        </p:spPr>
        <p:txBody>
          <a:bodyPr wrap="square" lIns="0" tIns="0" rIns="0" bIns="0" rtlCol="0" anchor="ctr">
            <a:normAutofit/>
          </a:bodyPr>
          <a:lstStyle/>
          <a:p>
            <a:pPr>
              <a:lnSpc>
                <a:spcPct val="150000"/>
              </a:lnSpc>
            </a:pPr>
            <a:r>
              <a:rPr lang="en-GB" sz="1200" dirty="0"/>
              <a:t>It is more than not being diseased. </a:t>
            </a:r>
          </a:p>
          <a:p>
            <a:pPr>
              <a:lnSpc>
                <a:spcPct val="150000"/>
              </a:lnSpc>
            </a:pPr>
            <a:endParaRPr lang="en-GB" sz="1200" dirty="0"/>
          </a:p>
          <a:p>
            <a:pPr>
              <a:lnSpc>
                <a:spcPct val="150000"/>
              </a:lnSpc>
            </a:pPr>
            <a:r>
              <a:rPr lang="en-GB" sz="1200" dirty="0"/>
              <a:t>Involves physical, mental and social wellbeing (WHO, 2022).</a:t>
            </a:r>
            <a:endParaRPr lang="en-US" sz="1200" dirty="0"/>
          </a:p>
        </p:txBody>
      </p:sp>
      <p:sp>
        <p:nvSpPr>
          <p:cNvPr id="7" name="Shape 5"/>
          <p:cNvSpPr/>
          <p:nvPr/>
        </p:nvSpPr>
        <p:spPr>
          <a:xfrm>
            <a:off x="4434840" y="1234440"/>
            <a:ext cx="3291840" cy="2829559"/>
          </a:xfrm>
          <a:prstGeom prst="roundRect">
            <a:avLst>
              <a:gd name="adj" fmla="val 2222"/>
            </a:avLst>
          </a:prstGeom>
          <a:solidFill>
            <a:srgbClr val="FFFFFF"/>
          </a:solidFill>
          <a:ln w="12700">
            <a:solidFill>
              <a:srgbClr val="E5E7EB">
                <a:alpha val="90000"/>
              </a:srgbClr>
            </a:solidFill>
            <a:prstDash val="solid"/>
          </a:ln>
        </p:spPr>
        <p:txBody>
          <a:bodyPr/>
          <a:lstStyle/>
          <a:p>
            <a:endParaRPr lang="en-GB"/>
          </a:p>
        </p:txBody>
      </p:sp>
      <p:sp>
        <p:nvSpPr>
          <p:cNvPr id="8" name="Text 6"/>
          <p:cNvSpPr/>
          <p:nvPr/>
        </p:nvSpPr>
        <p:spPr>
          <a:xfrm>
            <a:off x="4614519" y="1600200"/>
            <a:ext cx="2962656" cy="228600"/>
          </a:xfrm>
          <a:prstGeom prst="rect">
            <a:avLst/>
          </a:prstGeom>
          <a:noFill/>
          <a:ln/>
        </p:spPr>
        <p:txBody>
          <a:bodyPr wrap="square" lIns="0" tIns="0" rIns="0" bIns="0" rtlCol="0" anchor="ctr"/>
          <a:lstStyle/>
          <a:p>
            <a:pPr marL="0" indent="0">
              <a:buNone/>
            </a:pPr>
            <a:r>
              <a:rPr lang="en-US" sz="1350" b="1" dirty="0">
                <a:solidFill>
                  <a:srgbClr val="1F2937"/>
                </a:solidFill>
              </a:rPr>
              <a:t>Wellbeing</a:t>
            </a:r>
            <a:endParaRPr lang="en-US" sz="1350" dirty="0"/>
          </a:p>
        </p:txBody>
      </p:sp>
      <p:sp>
        <p:nvSpPr>
          <p:cNvPr id="9" name="Text 7"/>
          <p:cNvSpPr/>
          <p:nvPr/>
        </p:nvSpPr>
        <p:spPr>
          <a:xfrm>
            <a:off x="4599432" y="1408176"/>
            <a:ext cx="2962656" cy="3008376"/>
          </a:xfrm>
          <a:prstGeom prst="rect">
            <a:avLst/>
          </a:prstGeom>
          <a:noFill/>
          <a:ln/>
        </p:spPr>
        <p:txBody>
          <a:bodyPr wrap="square" lIns="0" tIns="0" rIns="0" bIns="0" rtlCol="0" anchor="ctr">
            <a:normAutofit/>
          </a:bodyPr>
          <a:lstStyle/>
          <a:p>
            <a:pPr>
              <a:lnSpc>
                <a:spcPct val="150000"/>
              </a:lnSpc>
            </a:pPr>
            <a:r>
              <a:rPr lang="en-GB" sz="1200" dirty="0"/>
              <a:t>A holistic understanding where physical, emotional, mental and social quality of life are considered. </a:t>
            </a:r>
          </a:p>
          <a:p>
            <a:pPr>
              <a:lnSpc>
                <a:spcPct val="150000"/>
              </a:lnSpc>
            </a:pPr>
            <a:endParaRPr lang="en-GB" sz="1200" dirty="0"/>
          </a:p>
          <a:p>
            <a:pPr>
              <a:lnSpc>
                <a:spcPct val="150000"/>
              </a:lnSpc>
            </a:pPr>
            <a:r>
              <a:rPr lang="en-GB" sz="1200" dirty="0"/>
              <a:t>Associated with dignity, autonomy, security, inclusion and access to life.</a:t>
            </a:r>
            <a:endParaRPr lang="en-US" sz="1200" dirty="0"/>
          </a:p>
        </p:txBody>
      </p:sp>
      <p:sp>
        <p:nvSpPr>
          <p:cNvPr id="10" name="Shape 8"/>
          <p:cNvSpPr/>
          <p:nvPr/>
        </p:nvSpPr>
        <p:spPr>
          <a:xfrm>
            <a:off x="8260080" y="1234440"/>
            <a:ext cx="3291840" cy="2829559"/>
          </a:xfrm>
          <a:prstGeom prst="roundRect">
            <a:avLst>
              <a:gd name="adj" fmla="val 2222"/>
            </a:avLst>
          </a:prstGeom>
          <a:solidFill>
            <a:srgbClr val="FFFFFF"/>
          </a:solidFill>
          <a:ln w="12700">
            <a:solidFill>
              <a:srgbClr val="E5E7EB">
                <a:alpha val="90000"/>
              </a:srgbClr>
            </a:solidFill>
            <a:prstDash val="solid"/>
          </a:ln>
        </p:spPr>
        <p:txBody>
          <a:bodyPr/>
          <a:lstStyle/>
          <a:p>
            <a:endParaRPr lang="en-GB"/>
          </a:p>
        </p:txBody>
      </p:sp>
      <p:sp>
        <p:nvSpPr>
          <p:cNvPr id="11" name="Text 9"/>
          <p:cNvSpPr/>
          <p:nvPr/>
        </p:nvSpPr>
        <p:spPr>
          <a:xfrm>
            <a:off x="8394192" y="1600200"/>
            <a:ext cx="2962656" cy="228600"/>
          </a:xfrm>
          <a:prstGeom prst="rect">
            <a:avLst/>
          </a:prstGeom>
          <a:noFill/>
          <a:ln/>
        </p:spPr>
        <p:txBody>
          <a:bodyPr wrap="square" lIns="0" tIns="0" rIns="0" bIns="0" rtlCol="0" anchor="ctr"/>
          <a:lstStyle/>
          <a:p>
            <a:pPr marL="0" indent="0">
              <a:buNone/>
            </a:pPr>
            <a:r>
              <a:rPr lang="en-US" sz="1350" b="1" dirty="0">
                <a:solidFill>
                  <a:srgbClr val="1F2937"/>
                </a:solidFill>
              </a:rPr>
              <a:t>Sustainable development</a:t>
            </a:r>
            <a:endParaRPr lang="en-US" sz="1350" dirty="0"/>
          </a:p>
        </p:txBody>
      </p:sp>
      <p:sp>
        <p:nvSpPr>
          <p:cNvPr id="12" name="Text 10"/>
          <p:cNvSpPr/>
          <p:nvPr/>
        </p:nvSpPr>
        <p:spPr>
          <a:xfrm>
            <a:off x="8394192" y="1408176"/>
            <a:ext cx="2962656" cy="3008376"/>
          </a:xfrm>
          <a:prstGeom prst="rect">
            <a:avLst/>
          </a:prstGeom>
          <a:noFill/>
          <a:ln/>
        </p:spPr>
        <p:txBody>
          <a:bodyPr wrap="square" lIns="0" tIns="0" rIns="0" bIns="0" rtlCol="0" anchor="ctr">
            <a:normAutofit/>
          </a:bodyPr>
          <a:lstStyle/>
          <a:p>
            <a:pPr>
              <a:lnSpc>
                <a:spcPct val="150000"/>
              </a:lnSpc>
            </a:pPr>
            <a:r>
              <a:rPr lang="en-GB" sz="1200" dirty="0"/>
              <a:t>Satisfying current generations without spoiling the future (Welsh Government, 2015). </a:t>
            </a:r>
          </a:p>
          <a:p>
            <a:pPr>
              <a:lnSpc>
                <a:spcPct val="150000"/>
              </a:lnSpc>
            </a:pPr>
            <a:endParaRPr lang="en-GB" sz="1200" dirty="0"/>
          </a:p>
          <a:p>
            <a:pPr>
              <a:lnSpc>
                <a:spcPct val="150000"/>
              </a:lnSpc>
            </a:pPr>
            <a:r>
              <a:rPr lang="en-GB" sz="1200" dirty="0"/>
              <a:t>This translates to prevention, equity, long term planning and efficient resource use in the case of health and social care.</a:t>
            </a:r>
            <a:endParaRPr lang="en-US" sz="1200" dirty="0"/>
          </a:p>
        </p:txBody>
      </p:sp>
      <p:sp>
        <p:nvSpPr>
          <p:cNvPr id="13" name="Shape 11"/>
          <p:cNvSpPr/>
          <p:nvPr/>
        </p:nvSpPr>
        <p:spPr>
          <a:xfrm>
            <a:off x="2286000" y="4663440"/>
            <a:ext cx="7772400" cy="0"/>
          </a:xfrm>
          <a:prstGeom prst="line">
            <a:avLst/>
          </a:prstGeom>
          <a:noFill/>
          <a:ln w="25400">
            <a:solidFill>
              <a:srgbClr val="4C9F38"/>
            </a:solidFill>
            <a:prstDash val="solid"/>
          </a:ln>
        </p:spPr>
        <p:txBody>
          <a:bodyPr/>
          <a:lstStyle/>
          <a:p>
            <a:endParaRPr lang="en-GB"/>
          </a:p>
        </p:txBody>
      </p:sp>
      <p:sp>
        <p:nvSpPr>
          <p:cNvPr id="14" name="Text 12"/>
          <p:cNvSpPr/>
          <p:nvPr/>
        </p:nvSpPr>
        <p:spPr>
          <a:xfrm>
            <a:off x="1005840" y="5120640"/>
            <a:ext cx="10149840" cy="502920"/>
          </a:xfrm>
          <a:prstGeom prst="rect">
            <a:avLst/>
          </a:prstGeom>
          <a:noFill/>
          <a:ln/>
        </p:spPr>
        <p:txBody>
          <a:bodyPr wrap="square" lIns="0" tIns="0" rIns="0" bIns="0" rtlCol="0" anchor="ctr">
            <a:normAutofit lnSpcReduction="10000"/>
          </a:bodyPr>
          <a:lstStyle/>
          <a:p>
            <a:pPr algn="ctr"/>
            <a:r>
              <a:rPr lang="en-US" sz="1800" b="1" dirty="0">
                <a:solidFill>
                  <a:srgbClr val="1F2937"/>
                </a:solidFill>
              </a:rPr>
              <a:t>These concepts intersect in health and social care around the notions of prevention, equity and long-term population wellbeing </a:t>
            </a:r>
            <a:r>
              <a:rPr lang="en-GB" b="1" dirty="0"/>
              <a:t>(United Nations, 2025)</a:t>
            </a:r>
            <a:r>
              <a:rPr lang="en-US" sz="1800" b="1" dirty="0">
                <a:solidFill>
                  <a:srgbClr val="1F2937"/>
                </a:solidFill>
              </a:rPr>
              <a:t>.</a:t>
            </a:r>
            <a:endParaRPr lang="en-US" sz="1800" b="1" dirty="0"/>
          </a:p>
        </p:txBody>
      </p:sp>
      <p:sp>
        <p:nvSpPr>
          <p:cNvPr id="16" name="Text 14"/>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3</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SDG 3: Good Health and Wellbeing</a:t>
            </a:r>
            <a:endParaRPr lang="en-US" sz="2600" dirty="0"/>
          </a:p>
        </p:txBody>
      </p:sp>
      <p:pic>
        <p:nvPicPr>
          <p:cNvPr id="4" name="Image 0" descr="/mnt/data/assets/sdg3.png"/>
          <p:cNvPicPr>
            <a:picLocks noChangeAspect="1"/>
          </p:cNvPicPr>
          <p:nvPr/>
        </p:nvPicPr>
        <p:blipFill>
          <a:blip r:embed="rId3"/>
          <a:stretch>
            <a:fillRect/>
          </a:stretch>
        </p:blipFill>
        <p:spPr>
          <a:xfrm>
            <a:off x="685800" y="1051560"/>
            <a:ext cx="2468880" cy="2468880"/>
          </a:xfrm>
          <a:prstGeom prst="rect">
            <a:avLst/>
          </a:prstGeom>
        </p:spPr>
      </p:pic>
      <p:sp>
        <p:nvSpPr>
          <p:cNvPr id="5" name="Text 2"/>
          <p:cNvSpPr/>
          <p:nvPr/>
        </p:nvSpPr>
        <p:spPr>
          <a:xfrm>
            <a:off x="3474720" y="914400"/>
            <a:ext cx="7498080" cy="1234440"/>
          </a:xfrm>
          <a:prstGeom prst="rect">
            <a:avLst/>
          </a:prstGeom>
          <a:noFill/>
          <a:ln/>
        </p:spPr>
        <p:txBody>
          <a:bodyPr wrap="square" lIns="0" tIns="0" rIns="0" bIns="0" rtlCol="0" anchor="ctr">
            <a:noAutofit/>
          </a:bodyPr>
          <a:lstStyle/>
          <a:p>
            <a:pPr marL="0" indent="0">
              <a:buNone/>
            </a:pPr>
            <a:r>
              <a:rPr lang="en-US" b="1" dirty="0">
                <a:solidFill>
                  <a:srgbClr val="1F2937"/>
                </a:solidFill>
              </a:rPr>
              <a:t>SDG 3 aim:</a:t>
            </a:r>
          </a:p>
          <a:p>
            <a:pPr marL="0" indent="0">
              <a:buNone/>
            </a:pPr>
            <a:endParaRPr lang="en-US" b="1" dirty="0">
              <a:solidFill>
                <a:srgbClr val="1F2937"/>
              </a:solidFill>
            </a:endParaRPr>
          </a:p>
          <a:p>
            <a:r>
              <a:rPr lang="en-US" sz="1600" b="1" dirty="0">
                <a:solidFill>
                  <a:srgbClr val="1F2937"/>
                </a:solidFill>
              </a:rPr>
              <a:t>“Promote well-being and healthy living of everyone at any age.” </a:t>
            </a:r>
            <a:r>
              <a:rPr lang="en-GB" sz="1600" dirty="0"/>
              <a:t>(United Nations, 2025)</a:t>
            </a:r>
            <a:endParaRPr lang="en-US" sz="1600" dirty="0"/>
          </a:p>
        </p:txBody>
      </p:sp>
      <p:sp>
        <p:nvSpPr>
          <p:cNvPr id="6" name="Text 3"/>
          <p:cNvSpPr/>
          <p:nvPr/>
        </p:nvSpPr>
        <p:spPr>
          <a:xfrm>
            <a:off x="3520440" y="2148840"/>
            <a:ext cx="6858000" cy="2468880"/>
          </a:xfrm>
          <a:prstGeom prst="rect">
            <a:avLst/>
          </a:prstGeom>
          <a:noFill/>
          <a:ln/>
        </p:spPr>
        <p:txBody>
          <a:bodyPr wrap="square" lIns="635" tIns="635" rIns="635" bIns="635" rtlCol="0" anchor="ctr">
            <a:normAutofit/>
          </a:bodyPr>
          <a:lstStyle/>
          <a:p>
            <a:pPr>
              <a:lnSpc>
                <a:spcPct val="150000"/>
              </a:lnSpc>
            </a:pPr>
            <a:r>
              <a:rPr lang="en-GB" sz="1400" dirty="0"/>
              <a:t>Mother and child health (WHO, 2022).</a:t>
            </a:r>
          </a:p>
          <a:p>
            <a:pPr>
              <a:lnSpc>
                <a:spcPct val="150000"/>
              </a:lnSpc>
            </a:pPr>
            <a:r>
              <a:rPr lang="en-GB" sz="1400" dirty="0"/>
              <a:t>Diseases communicable and non-communicable (WHO, 2022). </a:t>
            </a:r>
          </a:p>
          <a:p>
            <a:pPr>
              <a:lnSpc>
                <a:spcPct val="150000"/>
              </a:lnSpc>
            </a:pPr>
            <a:r>
              <a:rPr lang="en-GB" sz="1400" dirty="0"/>
              <a:t>Mental health and wellbeing (WHO, 2022).</a:t>
            </a:r>
          </a:p>
          <a:p>
            <a:pPr>
              <a:lnSpc>
                <a:spcPct val="150000"/>
              </a:lnSpc>
            </a:pPr>
            <a:r>
              <a:rPr lang="en-GB" sz="1400" dirty="0"/>
              <a:t>Universal health coverage (United Nations, 2025).</a:t>
            </a:r>
          </a:p>
          <a:p>
            <a:pPr>
              <a:lnSpc>
                <a:spcPct val="150000"/>
              </a:lnSpc>
            </a:pPr>
            <a:r>
              <a:rPr lang="en-GB" sz="1400" dirty="0"/>
              <a:t>Medical facilities and access to vaccinations and drugs (United Nations, 2025). </a:t>
            </a:r>
          </a:p>
          <a:p>
            <a:pPr>
              <a:lnSpc>
                <a:spcPct val="150000"/>
              </a:lnSpc>
            </a:pPr>
            <a:r>
              <a:rPr lang="en-GB" sz="1400" dirty="0"/>
              <a:t>Substance misuse prevention (WHO, 2022).</a:t>
            </a:r>
          </a:p>
          <a:p>
            <a:pPr>
              <a:lnSpc>
                <a:spcPct val="150000"/>
              </a:lnSpc>
            </a:pPr>
            <a:r>
              <a:rPr lang="en-GB" sz="1400" dirty="0"/>
              <a:t>Environmental health risks (WHO, 2022).</a:t>
            </a:r>
            <a:endParaRPr lang="en-US" sz="1100" dirty="0"/>
          </a:p>
        </p:txBody>
      </p:sp>
      <p:sp>
        <p:nvSpPr>
          <p:cNvPr id="7" name="Shape 4"/>
          <p:cNvSpPr/>
          <p:nvPr/>
        </p:nvSpPr>
        <p:spPr>
          <a:xfrm>
            <a:off x="914400" y="5033772"/>
            <a:ext cx="10241280" cy="804672"/>
          </a:xfrm>
          <a:prstGeom prst="roundRect">
            <a:avLst>
              <a:gd name="adj" fmla="val 9091"/>
            </a:avLst>
          </a:prstGeom>
          <a:solidFill>
            <a:srgbClr val="EAF4E7"/>
          </a:solidFill>
          <a:ln w="12700">
            <a:solidFill>
              <a:srgbClr val="E5E7EB">
                <a:alpha val="90000"/>
              </a:srgbClr>
            </a:solidFill>
            <a:prstDash val="solid"/>
          </a:ln>
        </p:spPr>
        <p:txBody>
          <a:bodyPr/>
          <a:lstStyle/>
          <a:p>
            <a:endParaRPr lang="en-GB"/>
          </a:p>
        </p:txBody>
      </p:sp>
      <p:sp>
        <p:nvSpPr>
          <p:cNvPr id="8" name="Text 5"/>
          <p:cNvSpPr/>
          <p:nvPr/>
        </p:nvSpPr>
        <p:spPr>
          <a:xfrm>
            <a:off x="1060704" y="5139690"/>
            <a:ext cx="9912096" cy="228600"/>
          </a:xfrm>
          <a:prstGeom prst="rect">
            <a:avLst/>
          </a:prstGeom>
          <a:noFill/>
          <a:ln/>
        </p:spPr>
        <p:txBody>
          <a:bodyPr wrap="square" lIns="0" tIns="0" rIns="0" bIns="0" rtlCol="0" anchor="ctr"/>
          <a:lstStyle/>
          <a:p>
            <a:pPr marL="0" indent="0">
              <a:buNone/>
            </a:pPr>
            <a:r>
              <a:rPr lang="en-US" sz="1350" b="1" dirty="0">
                <a:solidFill>
                  <a:srgbClr val="1F2937"/>
                </a:solidFill>
              </a:rPr>
              <a:t>Why it matters</a:t>
            </a:r>
            <a:endParaRPr lang="en-US" sz="1350" dirty="0"/>
          </a:p>
        </p:txBody>
      </p:sp>
      <p:sp>
        <p:nvSpPr>
          <p:cNvPr id="9" name="Text 6"/>
          <p:cNvSpPr/>
          <p:nvPr/>
        </p:nvSpPr>
        <p:spPr>
          <a:xfrm>
            <a:off x="1078992" y="5504688"/>
            <a:ext cx="9912096" cy="237744"/>
          </a:xfrm>
          <a:prstGeom prst="rect">
            <a:avLst/>
          </a:prstGeom>
          <a:noFill/>
          <a:ln/>
        </p:spPr>
        <p:txBody>
          <a:bodyPr wrap="square" lIns="0" tIns="0" rIns="0" bIns="0" rtlCol="0" anchor="ctr">
            <a:normAutofit/>
          </a:bodyPr>
          <a:lstStyle/>
          <a:p>
            <a:pPr marL="0" indent="0">
              <a:buNone/>
            </a:pPr>
            <a:r>
              <a:rPr lang="en-US" sz="1200" dirty="0">
                <a:solidFill>
                  <a:srgbClr val="1F2937"/>
                </a:solidFill>
              </a:rPr>
              <a:t>SDG 3 links personal health outcomes and access, prevention, wellbeing, environmental risk and system resilience.</a:t>
            </a:r>
            <a:endParaRPr lang="en-US" sz="1200" dirty="0"/>
          </a:p>
        </p:txBody>
      </p:sp>
      <p:sp>
        <p:nvSpPr>
          <p:cNvPr id="10" name="Text 7"/>
          <p:cNvSpPr/>
          <p:nvPr/>
        </p:nvSpPr>
        <p:spPr>
          <a:xfrm>
            <a:off x="502920" y="6510528"/>
            <a:ext cx="10469880" cy="210312"/>
          </a:xfrm>
          <a:prstGeom prst="rect">
            <a:avLst/>
          </a:prstGeom>
          <a:noFill/>
          <a:ln/>
        </p:spPr>
        <p:txBody>
          <a:bodyPr wrap="square" lIns="0" tIns="0" rIns="0" bIns="0" rtlCol="0" anchor="ctr"/>
          <a:lstStyle/>
          <a:p>
            <a:pPr marL="0" indent="0">
              <a:buNone/>
            </a:pPr>
            <a:r>
              <a:rPr lang="en-US" sz="1000" dirty="0">
                <a:solidFill>
                  <a:srgbClr val="6B7280"/>
                </a:solidFill>
              </a:rPr>
              <a:t>Image: United Nations (2024a)</a:t>
            </a:r>
            <a:endParaRPr lang="en-US" sz="1000" dirty="0"/>
          </a:p>
        </p:txBody>
      </p:sp>
      <p:sp>
        <p:nvSpPr>
          <p:cNvPr id="11" name="Text 8"/>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4</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Global Context: SDG Progress is Under Pressure</a:t>
            </a:r>
            <a:endParaRPr lang="en-US" sz="2600" dirty="0"/>
          </a:p>
        </p:txBody>
      </p:sp>
      <p:sp>
        <p:nvSpPr>
          <p:cNvPr id="4" name="Shape 2"/>
          <p:cNvSpPr/>
          <p:nvPr/>
        </p:nvSpPr>
        <p:spPr>
          <a:xfrm>
            <a:off x="685800" y="1630680"/>
            <a:ext cx="2743200" cy="2743200"/>
          </a:xfrm>
          <a:prstGeom prst="arc">
            <a:avLst/>
          </a:prstGeom>
          <a:noFill/>
          <a:ln w="177800">
            <a:solidFill>
              <a:srgbClr val="4C9F38"/>
            </a:solidFill>
            <a:prstDash val="solid"/>
          </a:ln>
        </p:spPr>
        <p:txBody>
          <a:bodyPr/>
          <a:lstStyle/>
          <a:p>
            <a:endParaRPr lang="en-GB"/>
          </a:p>
        </p:txBody>
      </p:sp>
      <p:grpSp>
        <p:nvGrpSpPr>
          <p:cNvPr id="14" name="Group 13">
            <a:extLst>
              <a:ext uri="{FF2B5EF4-FFF2-40B4-BE49-F238E27FC236}">
                <a16:creationId xmlns:a16="http://schemas.microsoft.com/office/drawing/2014/main" id="{1A260354-61BA-6C3D-CD0E-493FE292549A}"/>
              </a:ext>
            </a:extLst>
          </p:cNvPr>
          <p:cNvGrpSpPr/>
          <p:nvPr/>
        </p:nvGrpSpPr>
        <p:grpSpPr>
          <a:xfrm>
            <a:off x="1188720" y="2424176"/>
            <a:ext cx="2103120" cy="1014984"/>
            <a:chOff x="1188720" y="2048256"/>
            <a:chExt cx="2103120" cy="1014984"/>
          </a:xfrm>
        </p:grpSpPr>
        <p:sp>
          <p:nvSpPr>
            <p:cNvPr id="5" name="Text 3"/>
            <p:cNvSpPr/>
            <p:nvPr/>
          </p:nvSpPr>
          <p:spPr>
            <a:xfrm>
              <a:off x="1325880" y="2048256"/>
              <a:ext cx="1828800" cy="502920"/>
            </a:xfrm>
            <a:prstGeom prst="rect">
              <a:avLst/>
            </a:prstGeom>
            <a:noFill/>
            <a:ln/>
          </p:spPr>
          <p:txBody>
            <a:bodyPr wrap="square" lIns="0" tIns="0" rIns="0" bIns="0" rtlCol="0" anchor="ctr"/>
            <a:lstStyle/>
            <a:p>
              <a:pPr marL="0" indent="0" algn="ctr">
                <a:buNone/>
              </a:pPr>
              <a:r>
                <a:rPr lang="en-US" sz="3400" b="1" dirty="0">
                  <a:solidFill>
                    <a:srgbClr val="4C9F38"/>
                  </a:solidFill>
                </a:rPr>
                <a:t>17%</a:t>
              </a:r>
              <a:endParaRPr lang="en-US" sz="3400" dirty="0"/>
            </a:p>
          </p:txBody>
        </p:sp>
        <p:sp>
          <p:nvSpPr>
            <p:cNvPr id="6" name="Text 4"/>
            <p:cNvSpPr/>
            <p:nvPr/>
          </p:nvSpPr>
          <p:spPr>
            <a:xfrm>
              <a:off x="1188720" y="2651760"/>
              <a:ext cx="2103120" cy="411480"/>
            </a:xfrm>
            <a:prstGeom prst="rect">
              <a:avLst/>
            </a:prstGeom>
            <a:noFill/>
            <a:ln/>
          </p:spPr>
          <p:txBody>
            <a:bodyPr wrap="square" lIns="0" tIns="0" rIns="0" bIns="0" rtlCol="0" anchor="ctr">
              <a:normAutofit fontScale="92500" lnSpcReduction="20000"/>
            </a:bodyPr>
            <a:lstStyle/>
            <a:p>
              <a:pPr marL="0" indent="0" algn="ctr">
                <a:buNone/>
              </a:pPr>
              <a:r>
                <a:rPr lang="en-US" sz="1200" dirty="0">
                  <a:solidFill>
                    <a:srgbClr val="1F2937"/>
                  </a:solidFill>
                </a:rPr>
                <a:t>of SDG targets that are assessed</a:t>
              </a:r>
              <a:endParaRPr lang="en-US" sz="1200" dirty="0"/>
            </a:p>
            <a:p>
              <a:pPr algn="ctr"/>
              <a:r>
                <a:rPr lang="en-US" sz="1200" dirty="0">
                  <a:solidFill>
                    <a:srgbClr val="1F2937"/>
                  </a:solidFill>
                </a:rPr>
                <a:t>are on track </a:t>
              </a:r>
              <a:r>
                <a:rPr lang="en-GB" sz="1200" dirty="0"/>
                <a:t>(United Nations, 2024b)</a:t>
              </a:r>
              <a:endParaRPr lang="en-US" sz="1200" dirty="0"/>
            </a:p>
          </p:txBody>
        </p:sp>
      </p:grpSp>
      <p:sp>
        <p:nvSpPr>
          <p:cNvPr id="7" name="Text 5"/>
          <p:cNvSpPr/>
          <p:nvPr/>
        </p:nvSpPr>
        <p:spPr>
          <a:xfrm>
            <a:off x="4023360" y="1637792"/>
            <a:ext cx="7040880" cy="2212848"/>
          </a:xfrm>
          <a:prstGeom prst="rect">
            <a:avLst/>
          </a:prstGeom>
          <a:noFill/>
          <a:ln/>
        </p:spPr>
        <p:txBody>
          <a:bodyPr wrap="square" lIns="635" tIns="635" rIns="635" bIns="635" rtlCol="0" anchor="ctr">
            <a:normAutofit/>
          </a:bodyPr>
          <a:lstStyle/>
          <a:p>
            <a:pPr>
              <a:lnSpc>
                <a:spcPct val="150000"/>
              </a:lnSpc>
            </a:pPr>
            <a:r>
              <a:rPr lang="en-GB" sz="1400" dirty="0"/>
              <a:t>The 2030 Agenda is grossly derailed all over the world (United Nations, 2024b). </a:t>
            </a:r>
          </a:p>
          <a:p>
            <a:pPr>
              <a:lnSpc>
                <a:spcPct val="150000"/>
              </a:lnSpc>
            </a:pPr>
            <a:endParaRPr lang="en-GB" sz="1400" dirty="0"/>
          </a:p>
          <a:p>
            <a:pPr>
              <a:lnSpc>
                <a:spcPct val="150000"/>
              </a:lnSpc>
            </a:pPr>
            <a:r>
              <a:rPr lang="en-GB" sz="1400" dirty="0"/>
              <a:t>COVID-19, conflict, and climate risks and inequalities have slowed health progress (United Nations, 2024b). </a:t>
            </a:r>
          </a:p>
          <a:p>
            <a:pPr>
              <a:lnSpc>
                <a:spcPct val="150000"/>
              </a:lnSpc>
            </a:pPr>
            <a:endParaRPr lang="en-GB" sz="1400" dirty="0"/>
          </a:p>
          <a:p>
            <a:pPr>
              <a:lnSpc>
                <a:spcPct val="150000"/>
              </a:lnSpc>
            </a:pPr>
            <a:r>
              <a:rPr lang="en-GB" sz="1400" dirty="0"/>
              <a:t>Health systems should be made preventive, fair and robust (United Nations, 2024b). </a:t>
            </a:r>
            <a:br>
              <a:rPr lang="en-GB" sz="1400" dirty="0"/>
            </a:br>
            <a:endParaRPr lang="en-US" sz="1400" dirty="0"/>
          </a:p>
        </p:txBody>
      </p:sp>
      <p:grpSp>
        <p:nvGrpSpPr>
          <p:cNvPr id="13" name="Group 12">
            <a:extLst>
              <a:ext uri="{FF2B5EF4-FFF2-40B4-BE49-F238E27FC236}">
                <a16:creationId xmlns:a16="http://schemas.microsoft.com/office/drawing/2014/main" id="{9344168D-B13C-2F71-AFA8-B446132CDF50}"/>
              </a:ext>
            </a:extLst>
          </p:cNvPr>
          <p:cNvGrpSpPr/>
          <p:nvPr/>
        </p:nvGrpSpPr>
        <p:grpSpPr>
          <a:xfrm>
            <a:off x="4069080" y="4278376"/>
            <a:ext cx="6675120" cy="1416304"/>
            <a:chOff x="4069080" y="3877056"/>
            <a:chExt cx="6675120" cy="1416304"/>
          </a:xfrm>
        </p:grpSpPr>
        <p:sp>
          <p:nvSpPr>
            <p:cNvPr id="8" name="Shape 6"/>
            <p:cNvSpPr/>
            <p:nvPr/>
          </p:nvSpPr>
          <p:spPr>
            <a:xfrm>
              <a:off x="4069080" y="3877056"/>
              <a:ext cx="6675120" cy="1416304"/>
            </a:xfrm>
            <a:prstGeom prst="roundRect">
              <a:avLst>
                <a:gd name="adj" fmla="val 7273"/>
              </a:avLst>
            </a:prstGeom>
            <a:solidFill>
              <a:srgbClr val="EAF2FF"/>
            </a:solidFill>
            <a:ln w="12700">
              <a:solidFill>
                <a:srgbClr val="E5E7EB">
                  <a:alpha val="90000"/>
                </a:srgbClr>
              </a:solidFill>
              <a:prstDash val="solid"/>
            </a:ln>
          </p:spPr>
          <p:txBody>
            <a:bodyPr/>
            <a:lstStyle/>
            <a:p>
              <a:endParaRPr lang="en-GB"/>
            </a:p>
          </p:txBody>
        </p:sp>
        <p:sp>
          <p:nvSpPr>
            <p:cNvPr id="9" name="Text 7"/>
            <p:cNvSpPr/>
            <p:nvPr/>
          </p:nvSpPr>
          <p:spPr>
            <a:xfrm>
              <a:off x="4233672" y="4127500"/>
              <a:ext cx="6345936" cy="228600"/>
            </a:xfrm>
            <a:prstGeom prst="rect">
              <a:avLst/>
            </a:prstGeom>
            <a:noFill/>
            <a:ln/>
          </p:spPr>
          <p:txBody>
            <a:bodyPr wrap="square" lIns="0" tIns="0" rIns="0" bIns="0" rtlCol="0" anchor="ctr"/>
            <a:lstStyle/>
            <a:p>
              <a:pPr marL="0" indent="0">
                <a:buNone/>
              </a:pPr>
              <a:r>
                <a:rPr lang="en-US" sz="1350" b="1" dirty="0">
                  <a:solidFill>
                    <a:srgbClr val="1F2937"/>
                  </a:solidFill>
                </a:rPr>
                <a:t>Implication for UK health and social care</a:t>
              </a:r>
              <a:endParaRPr lang="en-US" sz="1350" dirty="0"/>
            </a:p>
          </p:txBody>
        </p:sp>
        <p:sp>
          <p:nvSpPr>
            <p:cNvPr id="10" name="Text 8"/>
            <p:cNvSpPr/>
            <p:nvPr/>
          </p:nvSpPr>
          <p:spPr>
            <a:xfrm>
              <a:off x="4233672" y="4487164"/>
              <a:ext cx="6345936" cy="548640"/>
            </a:xfrm>
            <a:prstGeom prst="rect">
              <a:avLst/>
            </a:prstGeom>
            <a:noFill/>
            <a:ln/>
          </p:spPr>
          <p:txBody>
            <a:bodyPr wrap="square" lIns="0" tIns="0" rIns="0" bIns="0" rtlCol="0" anchor="ctr">
              <a:normAutofit/>
            </a:bodyPr>
            <a:lstStyle/>
            <a:p>
              <a:pPr marL="0" indent="0">
                <a:lnSpc>
                  <a:spcPct val="150000"/>
                </a:lnSpc>
                <a:buNone/>
              </a:pPr>
              <a:r>
                <a:rPr lang="en-US" sz="1200" dirty="0">
                  <a:solidFill>
                    <a:srgbClr val="1F2937"/>
                  </a:solidFill>
                </a:rPr>
                <a:t>The SDG 3 pressures globally reflect those in the UK: increasing long-term morbidity, inequalities, pressure and demand on the workforce and prevention.</a:t>
              </a:r>
            </a:p>
          </p:txBody>
        </p:sp>
      </p:grpSp>
      <p:sp>
        <p:nvSpPr>
          <p:cNvPr id="12" name="Text 10"/>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5</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Theoretical Model: Social Determinants of Health</a:t>
            </a:r>
            <a:endParaRPr lang="en-US" sz="2600" dirty="0"/>
          </a:p>
        </p:txBody>
      </p:sp>
      <p:pic>
        <p:nvPicPr>
          <p:cNvPr id="4" name="Image 0" descr="/mnt/data/assets/dahlgren_whitehead.jpg"/>
          <p:cNvPicPr>
            <a:picLocks noChangeAspect="1"/>
          </p:cNvPicPr>
          <p:nvPr/>
        </p:nvPicPr>
        <p:blipFill>
          <a:blip r:embed="rId3"/>
          <a:stretch>
            <a:fillRect/>
          </a:stretch>
        </p:blipFill>
        <p:spPr>
          <a:xfrm>
            <a:off x="594360" y="1386840"/>
            <a:ext cx="4892040" cy="3261360"/>
          </a:xfrm>
          <a:prstGeom prst="rect">
            <a:avLst/>
          </a:prstGeom>
        </p:spPr>
      </p:pic>
      <p:sp>
        <p:nvSpPr>
          <p:cNvPr id="5" name="Shape 2"/>
          <p:cNvSpPr/>
          <p:nvPr/>
        </p:nvSpPr>
        <p:spPr>
          <a:xfrm>
            <a:off x="5760720" y="1234440"/>
            <a:ext cx="5394960" cy="3566160"/>
          </a:xfrm>
          <a:prstGeom prst="roundRect">
            <a:avLst>
              <a:gd name="adj" fmla="val 2051"/>
            </a:avLst>
          </a:prstGeom>
          <a:solidFill>
            <a:srgbClr val="EAF4E7"/>
          </a:solidFill>
          <a:ln w="12700">
            <a:solidFill>
              <a:srgbClr val="E5E7EB">
                <a:alpha val="90000"/>
              </a:srgbClr>
            </a:solidFill>
            <a:prstDash val="solid"/>
          </a:ln>
        </p:spPr>
        <p:txBody>
          <a:bodyPr/>
          <a:lstStyle/>
          <a:p>
            <a:endParaRPr lang="en-GB"/>
          </a:p>
        </p:txBody>
      </p:sp>
      <p:sp>
        <p:nvSpPr>
          <p:cNvPr id="6" name="Text 3"/>
          <p:cNvSpPr/>
          <p:nvPr/>
        </p:nvSpPr>
        <p:spPr>
          <a:xfrm>
            <a:off x="5925312" y="1586992"/>
            <a:ext cx="5065776" cy="635000"/>
          </a:xfrm>
          <a:prstGeom prst="rect">
            <a:avLst/>
          </a:prstGeom>
          <a:noFill/>
          <a:ln/>
        </p:spPr>
        <p:txBody>
          <a:bodyPr wrap="square" lIns="0" tIns="0" rIns="0" bIns="0" rtlCol="0" anchor="ctr"/>
          <a:lstStyle/>
          <a:p>
            <a:pPr marL="0" indent="0">
              <a:lnSpc>
                <a:spcPct val="150000"/>
              </a:lnSpc>
              <a:buNone/>
            </a:pPr>
            <a:r>
              <a:rPr lang="en-US" sz="1400" b="1" dirty="0">
                <a:solidFill>
                  <a:srgbClr val="1F2937"/>
                </a:solidFill>
              </a:rPr>
              <a:t>The rainbow model by Dahlgren and Whitehead demonstrates that health is influenced by strata of influences:</a:t>
            </a:r>
            <a:endParaRPr lang="en-US" sz="1400" dirty="0"/>
          </a:p>
        </p:txBody>
      </p:sp>
      <p:sp>
        <p:nvSpPr>
          <p:cNvPr id="7" name="Text 4"/>
          <p:cNvSpPr/>
          <p:nvPr/>
        </p:nvSpPr>
        <p:spPr>
          <a:xfrm>
            <a:off x="5925312" y="2295144"/>
            <a:ext cx="5065776" cy="2395728"/>
          </a:xfrm>
          <a:prstGeom prst="rect">
            <a:avLst/>
          </a:prstGeom>
          <a:noFill/>
          <a:ln/>
        </p:spPr>
        <p:txBody>
          <a:bodyPr wrap="square" lIns="0" tIns="0" rIns="0" bIns="0" rtlCol="0" anchor="ctr">
            <a:normAutofit/>
          </a:bodyPr>
          <a:lstStyle/>
          <a:p>
            <a:pPr>
              <a:lnSpc>
                <a:spcPct val="150000"/>
              </a:lnSpc>
            </a:pPr>
            <a:r>
              <a:rPr lang="en-GB" sz="1400" dirty="0"/>
              <a:t>Age, sex and constitutional factors. </a:t>
            </a:r>
          </a:p>
          <a:p>
            <a:pPr>
              <a:lnSpc>
                <a:spcPct val="150000"/>
              </a:lnSpc>
            </a:pPr>
            <a:r>
              <a:rPr lang="en-GB" sz="1400" dirty="0"/>
              <a:t>Individual lifestyle factors.</a:t>
            </a:r>
          </a:p>
          <a:p>
            <a:pPr>
              <a:lnSpc>
                <a:spcPct val="150000"/>
              </a:lnSpc>
            </a:pPr>
            <a:r>
              <a:rPr lang="en-GB" sz="1400" dirty="0"/>
              <a:t>Social and community networks. </a:t>
            </a:r>
          </a:p>
          <a:p>
            <a:pPr>
              <a:lnSpc>
                <a:spcPct val="150000"/>
              </a:lnSpc>
            </a:pPr>
            <a:r>
              <a:rPr lang="en-GB" sz="1400" dirty="0"/>
              <a:t>Dwelling place and workplace. </a:t>
            </a:r>
          </a:p>
          <a:p>
            <a:pPr>
              <a:lnSpc>
                <a:spcPct val="150000"/>
              </a:lnSpc>
            </a:pPr>
            <a:r>
              <a:rPr lang="en-GB" sz="1400" dirty="0"/>
              <a:t>Broad socio economic, cultural and environmental contexts.</a:t>
            </a:r>
          </a:p>
          <a:p>
            <a:pPr>
              <a:lnSpc>
                <a:spcPct val="150000"/>
              </a:lnSpc>
            </a:pPr>
            <a:endParaRPr lang="en-GB" sz="1000" dirty="0"/>
          </a:p>
          <a:p>
            <a:pPr>
              <a:lnSpc>
                <a:spcPct val="150000"/>
              </a:lnSpc>
            </a:pPr>
            <a:r>
              <a:rPr lang="en-GB" sz="1400" dirty="0"/>
              <a:t>(Dahlgren and Whitehead, 1991)</a:t>
            </a:r>
            <a:endParaRPr lang="en-US" sz="1400" dirty="0"/>
          </a:p>
        </p:txBody>
      </p:sp>
      <p:sp>
        <p:nvSpPr>
          <p:cNvPr id="9" name="Text 6"/>
          <p:cNvSpPr/>
          <p:nvPr/>
        </p:nvSpPr>
        <p:spPr>
          <a:xfrm>
            <a:off x="502920" y="4966208"/>
            <a:ext cx="4983480" cy="1226312"/>
          </a:xfrm>
          <a:prstGeom prst="rect">
            <a:avLst/>
          </a:prstGeom>
          <a:noFill/>
          <a:ln/>
        </p:spPr>
        <p:txBody>
          <a:bodyPr wrap="square" lIns="0" tIns="0" rIns="0" bIns="0" rtlCol="0" anchor="ctr"/>
          <a:lstStyle/>
          <a:p>
            <a:pPr marL="0" indent="0">
              <a:lnSpc>
                <a:spcPct val="150000"/>
              </a:lnSpc>
              <a:buNone/>
            </a:pPr>
            <a:r>
              <a:rPr lang="en-US" sz="1300" b="1" dirty="0">
                <a:solidFill>
                  <a:srgbClr val="1F2937"/>
                </a:solidFill>
              </a:rPr>
              <a:t>Key argument:</a:t>
            </a:r>
          </a:p>
          <a:p>
            <a:pPr marL="0" indent="0">
              <a:lnSpc>
                <a:spcPct val="150000"/>
              </a:lnSpc>
              <a:buNone/>
            </a:pPr>
            <a:endParaRPr lang="en-US" sz="1300" dirty="0">
              <a:solidFill>
                <a:srgbClr val="1F2937"/>
              </a:solidFill>
            </a:endParaRPr>
          </a:p>
          <a:p>
            <a:pPr marL="0" indent="0">
              <a:lnSpc>
                <a:spcPct val="150000"/>
              </a:lnSpc>
              <a:buNone/>
            </a:pPr>
            <a:r>
              <a:rPr lang="en-US" sz="1300" dirty="0">
                <a:solidFill>
                  <a:srgbClr val="1F2937"/>
                </a:solidFill>
              </a:rPr>
              <a:t>Individual choices do not imply that health inequalities are not determined by broader social and structural circumstances.</a:t>
            </a:r>
            <a:endParaRPr lang="en-US" sz="1300" dirty="0"/>
          </a:p>
        </p:txBody>
      </p:sp>
      <p:sp>
        <p:nvSpPr>
          <p:cNvPr id="10" name="Text 7"/>
          <p:cNvSpPr/>
          <p:nvPr/>
        </p:nvSpPr>
        <p:spPr>
          <a:xfrm>
            <a:off x="502920" y="6510528"/>
            <a:ext cx="10469880" cy="210312"/>
          </a:xfrm>
          <a:prstGeom prst="rect">
            <a:avLst/>
          </a:prstGeom>
          <a:noFill/>
          <a:ln/>
        </p:spPr>
        <p:txBody>
          <a:bodyPr wrap="square" lIns="0" tIns="0" rIns="0" bIns="0" rtlCol="0" anchor="ctr"/>
          <a:lstStyle/>
          <a:p>
            <a:pPr marL="0" indent="0">
              <a:buNone/>
            </a:pPr>
            <a:r>
              <a:rPr lang="en-US" sz="1000" dirty="0">
                <a:solidFill>
                  <a:srgbClr val="6B7280"/>
                </a:solidFill>
              </a:rPr>
              <a:t>Image: GOV.UK (2017)</a:t>
            </a:r>
            <a:endParaRPr lang="en-US" sz="1000" dirty="0"/>
          </a:p>
        </p:txBody>
      </p:sp>
      <p:sp>
        <p:nvSpPr>
          <p:cNvPr id="11" name="Text 8"/>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6</a:t>
            </a:r>
            <a:endParaRPr lang="en-US" sz="800" dirty="0"/>
          </a:p>
        </p:txBody>
      </p:sp>
      <p:sp>
        <p:nvSpPr>
          <p:cNvPr id="8" name="TextBox 7">
            <a:extLst>
              <a:ext uri="{FF2B5EF4-FFF2-40B4-BE49-F238E27FC236}">
                <a16:creationId xmlns:a16="http://schemas.microsoft.com/office/drawing/2014/main" id="{2467927A-38D1-6D2C-2304-A8747BEC28F0}"/>
              </a:ext>
            </a:extLst>
          </p:cNvPr>
          <p:cNvSpPr txBox="1"/>
          <p:nvPr/>
        </p:nvSpPr>
        <p:spPr>
          <a:xfrm>
            <a:off x="5760720" y="5104717"/>
            <a:ext cx="5400000" cy="1332000"/>
          </a:xfrm>
          <a:prstGeom prst="rect">
            <a:avLst/>
          </a:prstGeom>
          <a:solidFill>
            <a:schemeClr val="accent6">
              <a:lumMod val="20000"/>
              <a:lumOff val="80000"/>
            </a:schemeClr>
          </a:solidFill>
        </p:spPr>
        <p:txBody>
          <a:bodyPr wrap="square" rtlCol="0">
            <a:spAutoFit/>
          </a:bodyPr>
          <a:lstStyle/>
          <a:p>
            <a:pPr>
              <a:lnSpc>
                <a:spcPct val="150000"/>
              </a:lnSpc>
            </a:pPr>
            <a:r>
              <a:rPr lang="en-GB" sz="1300" dirty="0"/>
              <a:t>The model describes why UK interventions including Core20PLUS5, the NHS Prevention Programme and Health in All Policies would aim to address deprivation, barriers to access and broader social conditions as opposed to just addressing individual behaviour.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Critical Comparison of Health Models</a:t>
            </a:r>
            <a:endParaRPr lang="en-US" sz="2600" dirty="0"/>
          </a:p>
        </p:txBody>
      </p:sp>
      <p:grpSp>
        <p:nvGrpSpPr>
          <p:cNvPr id="24" name="Group 23">
            <a:extLst>
              <a:ext uri="{FF2B5EF4-FFF2-40B4-BE49-F238E27FC236}">
                <a16:creationId xmlns:a16="http://schemas.microsoft.com/office/drawing/2014/main" id="{67CD72DC-11BB-D85A-2A15-6B0CD3CABA78}"/>
              </a:ext>
            </a:extLst>
          </p:cNvPr>
          <p:cNvGrpSpPr/>
          <p:nvPr/>
        </p:nvGrpSpPr>
        <p:grpSpPr>
          <a:xfrm>
            <a:off x="685800" y="1153160"/>
            <a:ext cx="10835640" cy="3642360"/>
            <a:chOff x="685800" y="1234440"/>
            <a:chExt cx="10835640" cy="3642360"/>
          </a:xfrm>
        </p:grpSpPr>
        <p:sp>
          <p:nvSpPr>
            <p:cNvPr id="4" name="Shape 2"/>
            <p:cNvSpPr/>
            <p:nvPr/>
          </p:nvSpPr>
          <p:spPr>
            <a:xfrm>
              <a:off x="685800" y="1234440"/>
              <a:ext cx="3337560" cy="3642360"/>
            </a:xfrm>
            <a:prstGeom prst="roundRect">
              <a:avLst>
                <a:gd name="adj" fmla="val 2192"/>
              </a:avLst>
            </a:prstGeom>
            <a:solidFill>
              <a:srgbClr val="FFF1ED"/>
            </a:solidFill>
            <a:ln w="12700">
              <a:solidFill>
                <a:srgbClr val="E5E7EB">
                  <a:alpha val="90000"/>
                </a:srgbClr>
              </a:solidFill>
              <a:prstDash val="solid"/>
            </a:ln>
          </p:spPr>
          <p:txBody>
            <a:bodyPr/>
            <a:lstStyle/>
            <a:p>
              <a:endParaRPr lang="en-GB"/>
            </a:p>
          </p:txBody>
        </p:sp>
        <p:sp>
          <p:nvSpPr>
            <p:cNvPr id="5" name="Text 3"/>
            <p:cNvSpPr/>
            <p:nvPr/>
          </p:nvSpPr>
          <p:spPr>
            <a:xfrm>
              <a:off x="850392" y="1613916"/>
              <a:ext cx="3008376" cy="228600"/>
            </a:xfrm>
            <a:prstGeom prst="rect">
              <a:avLst/>
            </a:prstGeom>
            <a:noFill/>
            <a:ln/>
          </p:spPr>
          <p:txBody>
            <a:bodyPr wrap="square" lIns="0" tIns="0" rIns="0" bIns="0" rtlCol="0" anchor="ctr"/>
            <a:lstStyle/>
            <a:p>
              <a:pPr marL="0" indent="0">
                <a:buNone/>
              </a:pPr>
              <a:r>
                <a:rPr lang="en-US" sz="1350" b="1" dirty="0">
                  <a:solidFill>
                    <a:srgbClr val="1F2937"/>
                  </a:solidFill>
                </a:rPr>
                <a:t>Biomedical</a:t>
              </a:r>
              <a:endParaRPr lang="en-US" sz="1350" dirty="0"/>
            </a:p>
          </p:txBody>
        </p:sp>
        <p:sp>
          <p:nvSpPr>
            <p:cNvPr id="6" name="Text 4"/>
            <p:cNvSpPr/>
            <p:nvPr/>
          </p:nvSpPr>
          <p:spPr>
            <a:xfrm>
              <a:off x="850392" y="1770888"/>
              <a:ext cx="3008376" cy="2760472"/>
            </a:xfrm>
            <a:prstGeom prst="rect">
              <a:avLst/>
            </a:prstGeom>
            <a:noFill/>
            <a:ln/>
          </p:spPr>
          <p:txBody>
            <a:bodyPr wrap="square" lIns="0" tIns="0" rIns="0" bIns="0" rtlCol="0" anchor="ctr">
              <a:normAutofit/>
            </a:bodyPr>
            <a:lstStyle/>
            <a:p>
              <a:pPr>
                <a:lnSpc>
                  <a:spcPct val="150000"/>
                </a:lnSpc>
              </a:pPr>
              <a:r>
                <a:rPr lang="en-GB" sz="1250" dirty="0"/>
                <a:t>Focus: Disease, diagnosis and treatment </a:t>
              </a:r>
            </a:p>
            <a:p>
              <a:pPr>
                <a:lnSpc>
                  <a:spcPct val="150000"/>
                </a:lnSpc>
              </a:pPr>
              <a:endParaRPr lang="en-GB" sz="1250" dirty="0"/>
            </a:p>
            <a:p>
              <a:pPr>
                <a:lnSpc>
                  <a:spcPct val="150000"/>
                </a:lnSpc>
              </a:pPr>
              <a:r>
                <a:rPr lang="en-GB" sz="1250" dirty="0"/>
                <a:t>Strength: Acute care and medical intervention is strong.</a:t>
              </a:r>
            </a:p>
            <a:p>
              <a:pPr>
                <a:lnSpc>
                  <a:spcPct val="150000"/>
                </a:lnSpc>
              </a:pPr>
              <a:endParaRPr lang="en-GB" sz="1250" dirty="0"/>
            </a:p>
            <a:p>
              <a:pPr>
                <a:lnSpc>
                  <a:spcPct val="150000"/>
                </a:lnSpc>
              </a:pPr>
              <a:r>
                <a:rPr lang="en-GB" sz="1250" dirty="0"/>
                <a:t>Limit: Is able to ignore social, emotional and environmental causes.</a:t>
              </a:r>
              <a:endParaRPr lang="en-US" sz="1250" dirty="0"/>
            </a:p>
          </p:txBody>
        </p:sp>
        <p:sp>
          <p:nvSpPr>
            <p:cNvPr id="7" name="Shape 5"/>
            <p:cNvSpPr/>
            <p:nvPr/>
          </p:nvSpPr>
          <p:spPr>
            <a:xfrm>
              <a:off x="1344168" y="4366768"/>
              <a:ext cx="2011680" cy="329184"/>
            </a:xfrm>
            <a:prstGeom prst="roundRect">
              <a:avLst>
                <a:gd name="adj" fmla="val 22222"/>
              </a:avLst>
            </a:prstGeom>
            <a:solidFill>
              <a:srgbClr val="C2410C"/>
            </a:solidFill>
            <a:ln w="12700">
              <a:solidFill>
                <a:srgbClr val="C2410C">
                  <a:alpha val="0"/>
                </a:srgbClr>
              </a:solidFill>
              <a:prstDash val="solid"/>
            </a:ln>
          </p:spPr>
          <p:txBody>
            <a:bodyPr/>
            <a:lstStyle/>
            <a:p>
              <a:endParaRPr lang="en-GB"/>
            </a:p>
          </p:txBody>
        </p:sp>
        <p:sp>
          <p:nvSpPr>
            <p:cNvPr id="8" name="Text 6"/>
            <p:cNvSpPr/>
            <p:nvPr/>
          </p:nvSpPr>
          <p:spPr>
            <a:xfrm>
              <a:off x="1344168" y="4430776"/>
              <a:ext cx="2011680" cy="201168"/>
            </a:xfrm>
            <a:prstGeom prst="rect">
              <a:avLst/>
            </a:prstGeom>
            <a:noFill/>
            <a:ln/>
          </p:spPr>
          <p:txBody>
            <a:bodyPr wrap="square" lIns="0" tIns="0" rIns="0" bIns="0" rtlCol="0" anchor="ctr"/>
            <a:lstStyle/>
            <a:p>
              <a:pPr marL="0" indent="0" algn="ctr">
                <a:buNone/>
              </a:pPr>
              <a:r>
                <a:rPr lang="en-US" sz="1200" b="1" dirty="0">
                  <a:solidFill>
                    <a:srgbClr val="FFFFFF"/>
                  </a:solidFill>
                </a:rPr>
                <a:t>Treatment</a:t>
              </a:r>
              <a:endParaRPr lang="en-US" sz="1200" dirty="0"/>
            </a:p>
          </p:txBody>
        </p:sp>
        <p:sp>
          <p:nvSpPr>
            <p:cNvPr id="9" name="Shape 7"/>
            <p:cNvSpPr/>
            <p:nvPr/>
          </p:nvSpPr>
          <p:spPr>
            <a:xfrm>
              <a:off x="4434840" y="1234440"/>
              <a:ext cx="3337560" cy="3642360"/>
            </a:xfrm>
            <a:prstGeom prst="roundRect">
              <a:avLst>
                <a:gd name="adj" fmla="val 2192"/>
              </a:avLst>
            </a:prstGeom>
            <a:solidFill>
              <a:srgbClr val="EAF2FF"/>
            </a:solidFill>
            <a:ln w="12700">
              <a:solidFill>
                <a:srgbClr val="E5E7EB">
                  <a:alpha val="90000"/>
                </a:srgbClr>
              </a:solidFill>
              <a:prstDash val="solid"/>
            </a:ln>
          </p:spPr>
          <p:txBody>
            <a:bodyPr/>
            <a:lstStyle/>
            <a:p>
              <a:endParaRPr lang="en-GB"/>
            </a:p>
          </p:txBody>
        </p:sp>
        <p:sp>
          <p:nvSpPr>
            <p:cNvPr id="10" name="Text 8"/>
            <p:cNvSpPr/>
            <p:nvPr/>
          </p:nvSpPr>
          <p:spPr>
            <a:xfrm>
              <a:off x="4599432" y="1613916"/>
              <a:ext cx="3008376" cy="228600"/>
            </a:xfrm>
            <a:prstGeom prst="rect">
              <a:avLst/>
            </a:prstGeom>
            <a:noFill/>
            <a:ln/>
          </p:spPr>
          <p:txBody>
            <a:bodyPr wrap="square" lIns="0" tIns="0" rIns="0" bIns="0" rtlCol="0" anchor="ctr"/>
            <a:lstStyle/>
            <a:p>
              <a:pPr marL="0" indent="0">
                <a:buNone/>
              </a:pPr>
              <a:r>
                <a:rPr lang="en-US" sz="1350" b="1" dirty="0">
                  <a:solidFill>
                    <a:srgbClr val="1F2937"/>
                  </a:solidFill>
                </a:rPr>
                <a:t>Biopsychosocial / holistic</a:t>
              </a:r>
              <a:endParaRPr lang="en-US" sz="1350" dirty="0"/>
            </a:p>
          </p:txBody>
        </p:sp>
        <p:sp>
          <p:nvSpPr>
            <p:cNvPr id="11" name="Text 9"/>
            <p:cNvSpPr/>
            <p:nvPr/>
          </p:nvSpPr>
          <p:spPr>
            <a:xfrm>
              <a:off x="4599432" y="1570736"/>
              <a:ext cx="3008376" cy="3040888"/>
            </a:xfrm>
            <a:prstGeom prst="rect">
              <a:avLst/>
            </a:prstGeom>
            <a:noFill/>
            <a:ln/>
          </p:spPr>
          <p:txBody>
            <a:bodyPr wrap="square" lIns="0" tIns="0" rIns="0" bIns="0" rtlCol="0" anchor="ctr">
              <a:normAutofit/>
            </a:bodyPr>
            <a:lstStyle/>
            <a:p>
              <a:pPr>
                <a:lnSpc>
                  <a:spcPct val="150000"/>
                </a:lnSpc>
              </a:pPr>
              <a:r>
                <a:rPr lang="en-GB" sz="1250" dirty="0"/>
                <a:t>Focus: Physical, mental and social wellbeing </a:t>
              </a:r>
            </a:p>
            <a:p>
              <a:pPr>
                <a:lnSpc>
                  <a:spcPct val="150000"/>
                </a:lnSpc>
              </a:pPr>
              <a:endParaRPr lang="en-GB" sz="1250" dirty="0"/>
            </a:p>
            <a:p>
              <a:pPr>
                <a:lnSpc>
                  <a:spcPct val="150000"/>
                </a:lnSpc>
              </a:pPr>
              <a:r>
                <a:rPr lang="en-GB" sz="1250" dirty="0"/>
                <a:t>Strength: Promotes person-centred care. </a:t>
              </a:r>
            </a:p>
            <a:p>
              <a:pPr>
                <a:lnSpc>
                  <a:spcPct val="150000"/>
                </a:lnSpc>
              </a:pPr>
              <a:endParaRPr lang="en-GB" sz="1250" dirty="0"/>
            </a:p>
            <a:p>
              <a:pPr>
                <a:lnSpc>
                  <a:spcPct val="150000"/>
                </a:lnSpc>
              </a:pPr>
              <a:r>
                <a:rPr lang="en-GB" sz="1250" dirty="0"/>
                <a:t>Limitations: More difficult to apply to pressured services.</a:t>
              </a:r>
              <a:endParaRPr lang="en-US" sz="1250" dirty="0"/>
            </a:p>
          </p:txBody>
        </p:sp>
        <p:grpSp>
          <p:nvGrpSpPr>
            <p:cNvPr id="21" name="Group 20">
              <a:extLst>
                <a:ext uri="{FF2B5EF4-FFF2-40B4-BE49-F238E27FC236}">
                  <a16:creationId xmlns:a16="http://schemas.microsoft.com/office/drawing/2014/main" id="{174EF237-1F64-F5DA-793C-F97EF267702D}"/>
                </a:ext>
              </a:extLst>
            </p:cNvPr>
            <p:cNvGrpSpPr/>
            <p:nvPr/>
          </p:nvGrpSpPr>
          <p:grpSpPr>
            <a:xfrm>
              <a:off x="5093208" y="4366768"/>
              <a:ext cx="2011680" cy="329184"/>
              <a:chOff x="5093208" y="4983480"/>
              <a:chExt cx="2011680" cy="329184"/>
            </a:xfrm>
          </p:grpSpPr>
          <p:sp>
            <p:nvSpPr>
              <p:cNvPr id="12" name="Shape 10"/>
              <p:cNvSpPr/>
              <p:nvPr/>
            </p:nvSpPr>
            <p:spPr>
              <a:xfrm>
                <a:off x="5093208" y="4983480"/>
                <a:ext cx="2011680" cy="329184"/>
              </a:xfrm>
              <a:prstGeom prst="roundRect">
                <a:avLst>
                  <a:gd name="adj" fmla="val 22222"/>
                </a:avLst>
              </a:prstGeom>
              <a:solidFill>
                <a:srgbClr val="1D4ED8"/>
              </a:solidFill>
              <a:ln w="12700">
                <a:solidFill>
                  <a:srgbClr val="1D4ED8">
                    <a:alpha val="0"/>
                  </a:srgbClr>
                </a:solidFill>
                <a:prstDash val="solid"/>
              </a:ln>
            </p:spPr>
            <p:txBody>
              <a:bodyPr/>
              <a:lstStyle/>
              <a:p>
                <a:endParaRPr lang="en-GB"/>
              </a:p>
            </p:txBody>
          </p:sp>
          <p:sp>
            <p:nvSpPr>
              <p:cNvPr id="13" name="Text 11"/>
              <p:cNvSpPr/>
              <p:nvPr/>
            </p:nvSpPr>
            <p:spPr>
              <a:xfrm>
                <a:off x="5093208" y="5042916"/>
                <a:ext cx="2011680" cy="201168"/>
              </a:xfrm>
              <a:prstGeom prst="rect">
                <a:avLst/>
              </a:prstGeom>
              <a:noFill/>
              <a:ln/>
            </p:spPr>
            <p:txBody>
              <a:bodyPr wrap="square" lIns="0" tIns="0" rIns="0" bIns="0" rtlCol="0" anchor="ctr"/>
              <a:lstStyle/>
              <a:p>
                <a:pPr marL="0" indent="0" algn="ctr">
                  <a:buNone/>
                </a:pPr>
                <a:r>
                  <a:rPr lang="en-US" sz="1200" b="1" dirty="0">
                    <a:solidFill>
                      <a:srgbClr val="FFFFFF"/>
                    </a:solidFill>
                  </a:rPr>
                  <a:t>Person-centred</a:t>
                </a:r>
                <a:endParaRPr lang="en-US" sz="1200" dirty="0"/>
              </a:p>
            </p:txBody>
          </p:sp>
        </p:grpSp>
        <p:sp>
          <p:nvSpPr>
            <p:cNvPr id="14" name="Shape 12"/>
            <p:cNvSpPr/>
            <p:nvPr/>
          </p:nvSpPr>
          <p:spPr>
            <a:xfrm>
              <a:off x="8183880" y="1234440"/>
              <a:ext cx="3337560" cy="3639312"/>
            </a:xfrm>
            <a:prstGeom prst="roundRect">
              <a:avLst>
                <a:gd name="adj" fmla="val 2192"/>
              </a:avLst>
            </a:prstGeom>
            <a:solidFill>
              <a:srgbClr val="EAF4E7"/>
            </a:solidFill>
            <a:ln w="12700">
              <a:solidFill>
                <a:srgbClr val="E5E7EB">
                  <a:alpha val="90000"/>
                </a:srgbClr>
              </a:solidFill>
              <a:prstDash val="solid"/>
            </a:ln>
          </p:spPr>
          <p:txBody>
            <a:bodyPr/>
            <a:lstStyle/>
            <a:p>
              <a:endParaRPr lang="en-GB"/>
            </a:p>
          </p:txBody>
        </p:sp>
        <p:sp>
          <p:nvSpPr>
            <p:cNvPr id="15" name="Text 13"/>
            <p:cNvSpPr/>
            <p:nvPr/>
          </p:nvSpPr>
          <p:spPr>
            <a:xfrm>
              <a:off x="8348472" y="1615440"/>
              <a:ext cx="3008376" cy="228600"/>
            </a:xfrm>
            <a:prstGeom prst="rect">
              <a:avLst/>
            </a:prstGeom>
            <a:noFill/>
            <a:ln/>
          </p:spPr>
          <p:txBody>
            <a:bodyPr wrap="square" lIns="0" tIns="0" rIns="0" bIns="0" rtlCol="0" anchor="ctr"/>
            <a:lstStyle/>
            <a:p>
              <a:pPr marL="0" indent="0">
                <a:buNone/>
              </a:pPr>
              <a:r>
                <a:rPr lang="en-US" sz="1350" b="1" dirty="0">
                  <a:solidFill>
                    <a:srgbClr val="1F2937"/>
                  </a:solidFill>
                </a:rPr>
                <a:t>Social determinants</a:t>
              </a:r>
              <a:endParaRPr lang="en-US" sz="1350" dirty="0"/>
            </a:p>
          </p:txBody>
        </p:sp>
        <p:sp>
          <p:nvSpPr>
            <p:cNvPr id="16" name="Text 14"/>
            <p:cNvSpPr/>
            <p:nvPr/>
          </p:nvSpPr>
          <p:spPr>
            <a:xfrm>
              <a:off x="8348472" y="1540256"/>
              <a:ext cx="3008376" cy="3040888"/>
            </a:xfrm>
            <a:prstGeom prst="rect">
              <a:avLst/>
            </a:prstGeom>
            <a:noFill/>
            <a:ln/>
          </p:spPr>
          <p:txBody>
            <a:bodyPr wrap="square" lIns="0" tIns="0" rIns="0" bIns="0" rtlCol="0" anchor="ctr">
              <a:normAutofit/>
            </a:bodyPr>
            <a:lstStyle/>
            <a:p>
              <a:pPr>
                <a:lnSpc>
                  <a:spcPct val="150000"/>
                </a:lnSpc>
              </a:pPr>
              <a:r>
                <a:rPr lang="en-GB" sz="1250" dirty="0"/>
                <a:t>Focus: Wider causes of health and inequality </a:t>
              </a:r>
            </a:p>
            <a:p>
              <a:pPr>
                <a:lnSpc>
                  <a:spcPct val="150000"/>
                </a:lnSpc>
              </a:pPr>
              <a:endParaRPr lang="en-GB" sz="1250" dirty="0"/>
            </a:p>
            <a:p>
              <a:pPr>
                <a:lnSpc>
                  <a:spcPct val="150000"/>
                </a:lnSpc>
              </a:pPr>
              <a:r>
                <a:rPr lang="en-GB" sz="1250" dirty="0"/>
                <a:t>Strength: Justifies inequitable differences in results (Dahlgren and Whitehead, 1991). </a:t>
              </a:r>
            </a:p>
            <a:p>
              <a:pPr>
                <a:lnSpc>
                  <a:spcPct val="150000"/>
                </a:lnSpc>
              </a:pPr>
              <a:endParaRPr lang="en-GB" sz="1250" dirty="0"/>
            </a:p>
            <a:p>
              <a:pPr>
                <a:lnSpc>
                  <a:spcPct val="150000"/>
                </a:lnSpc>
              </a:pPr>
              <a:r>
                <a:rPr lang="en-GB" sz="1250" dirty="0"/>
                <a:t>Limit: Needs to be done outside the NHS.</a:t>
              </a:r>
              <a:endParaRPr lang="en-US" sz="1250" dirty="0"/>
            </a:p>
          </p:txBody>
        </p:sp>
        <p:grpSp>
          <p:nvGrpSpPr>
            <p:cNvPr id="22" name="Group 21">
              <a:extLst>
                <a:ext uri="{FF2B5EF4-FFF2-40B4-BE49-F238E27FC236}">
                  <a16:creationId xmlns:a16="http://schemas.microsoft.com/office/drawing/2014/main" id="{51AA0D1D-6FF2-F088-9A4F-9E2F4F6CDB5A}"/>
                </a:ext>
              </a:extLst>
            </p:cNvPr>
            <p:cNvGrpSpPr/>
            <p:nvPr/>
          </p:nvGrpSpPr>
          <p:grpSpPr>
            <a:xfrm>
              <a:off x="8842248" y="4362196"/>
              <a:ext cx="2011680" cy="329184"/>
              <a:chOff x="8842248" y="4983480"/>
              <a:chExt cx="2011680" cy="329184"/>
            </a:xfrm>
          </p:grpSpPr>
          <p:sp>
            <p:nvSpPr>
              <p:cNvPr id="17" name="Shape 15"/>
              <p:cNvSpPr/>
              <p:nvPr/>
            </p:nvSpPr>
            <p:spPr>
              <a:xfrm>
                <a:off x="8842248" y="4983480"/>
                <a:ext cx="2011680" cy="329184"/>
              </a:xfrm>
              <a:prstGeom prst="roundRect">
                <a:avLst>
                  <a:gd name="adj" fmla="val 22222"/>
                </a:avLst>
              </a:prstGeom>
              <a:solidFill>
                <a:srgbClr val="2E7D32"/>
              </a:solidFill>
              <a:ln w="12700">
                <a:solidFill>
                  <a:srgbClr val="2E7D32">
                    <a:alpha val="0"/>
                  </a:srgbClr>
                </a:solidFill>
                <a:prstDash val="solid"/>
              </a:ln>
            </p:spPr>
            <p:txBody>
              <a:bodyPr/>
              <a:lstStyle/>
              <a:p>
                <a:endParaRPr lang="en-GB"/>
              </a:p>
            </p:txBody>
          </p:sp>
          <p:sp>
            <p:nvSpPr>
              <p:cNvPr id="18" name="Text 16"/>
              <p:cNvSpPr/>
              <p:nvPr/>
            </p:nvSpPr>
            <p:spPr>
              <a:xfrm>
                <a:off x="8842248" y="5042916"/>
                <a:ext cx="2011680" cy="201168"/>
              </a:xfrm>
              <a:prstGeom prst="rect">
                <a:avLst/>
              </a:prstGeom>
              <a:noFill/>
              <a:ln/>
            </p:spPr>
            <p:txBody>
              <a:bodyPr wrap="square" lIns="0" tIns="0" rIns="0" bIns="0" rtlCol="0" anchor="ctr"/>
              <a:lstStyle/>
              <a:p>
                <a:pPr marL="0" indent="0" algn="ctr">
                  <a:buNone/>
                </a:pPr>
                <a:r>
                  <a:rPr lang="en-US" sz="1200" b="1" dirty="0">
                    <a:solidFill>
                      <a:srgbClr val="FFFFFF"/>
                    </a:solidFill>
                  </a:rPr>
                  <a:t>Structural</a:t>
                </a:r>
                <a:endParaRPr lang="en-US" sz="1200" dirty="0"/>
              </a:p>
            </p:txBody>
          </p:sp>
        </p:grpSp>
      </p:grpSp>
      <p:sp>
        <p:nvSpPr>
          <p:cNvPr id="20" name="Text 18"/>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7</a:t>
            </a:r>
            <a:endParaRPr lang="en-US" sz="800" dirty="0"/>
          </a:p>
        </p:txBody>
      </p:sp>
      <p:sp>
        <p:nvSpPr>
          <p:cNvPr id="23" name="Shape 2">
            <a:extLst>
              <a:ext uri="{FF2B5EF4-FFF2-40B4-BE49-F238E27FC236}">
                <a16:creationId xmlns:a16="http://schemas.microsoft.com/office/drawing/2014/main" id="{2DB3ACE6-4CD3-E6FD-8634-84B295E4ACCF}"/>
              </a:ext>
            </a:extLst>
          </p:cNvPr>
          <p:cNvSpPr/>
          <p:nvPr/>
        </p:nvSpPr>
        <p:spPr>
          <a:xfrm>
            <a:off x="2712720" y="5038344"/>
            <a:ext cx="6858000" cy="1294384"/>
          </a:xfrm>
          <a:prstGeom prst="roundRect">
            <a:avLst>
              <a:gd name="adj" fmla="val 2051"/>
            </a:avLst>
          </a:prstGeom>
          <a:solidFill>
            <a:srgbClr val="EAF4E7"/>
          </a:solidFill>
          <a:ln w="12700">
            <a:solidFill>
              <a:srgbClr val="E5E7EB">
                <a:alpha val="90000"/>
              </a:srgbClr>
            </a:solidFill>
            <a:prstDash val="solid"/>
          </a:ln>
        </p:spPr>
        <p:txBody>
          <a:bodyPr/>
          <a:lstStyle/>
          <a:p>
            <a:pPr>
              <a:lnSpc>
                <a:spcPct val="150000"/>
              </a:lnSpc>
            </a:pPr>
            <a:r>
              <a:rPr lang="en-GB" sz="1400" b="1" dirty="0"/>
              <a:t>Critical point:</a:t>
            </a:r>
            <a:endParaRPr lang="en-GB" sz="1300" dirty="0"/>
          </a:p>
          <a:p>
            <a:pPr>
              <a:lnSpc>
                <a:spcPct val="150000"/>
              </a:lnSpc>
            </a:pPr>
            <a:r>
              <a:rPr lang="en-GB" sz="1300" dirty="0"/>
              <a:t>Biomedical approach is used to treat disease, but SDG 3 and UK inequality plans need a holistic model (including prevention, social support, access and long-term wellbeing) (United Nations, 2025; Marmot et al., 2020).</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Health Inequalities in England</a:t>
            </a:r>
            <a:endParaRPr lang="en-US" sz="2600" dirty="0"/>
          </a:p>
        </p:txBody>
      </p:sp>
      <p:grpSp>
        <p:nvGrpSpPr>
          <p:cNvPr id="25" name="Group 24">
            <a:extLst>
              <a:ext uri="{FF2B5EF4-FFF2-40B4-BE49-F238E27FC236}">
                <a16:creationId xmlns:a16="http://schemas.microsoft.com/office/drawing/2014/main" id="{B06D9441-FE4B-2FBD-C3B8-06F6A751E155}"/>
              </a:ext>
            </a:extLst>
          </p:cNvPr>
          <p:cNvGrpSpPr/>
          <p:nvPr/>
        </p:nvGrpSpPr>
        <p:grpSpPr>
          <a:xfrm>
            <a:off x="777240" y="1052449"/>
            <a:ext cx="4754880" cy="1307592"/>
            <a:chOff x="777240" y="1143000"/>
            <a:chExt cx="4754880" cy="1307592"/>
          </a:xfrm>
        </p:grpSpPr>
        <p:sp>
          <p:nvSpPr>
            <p:cNvPr id="4" name="Shape 2"/>
            <p:cNvSpPr/>
            <p:nvPr/>
          </p:nvSpPr>
          <p:spPr>
            <a:xfrm>
              <a:off x="777240" y="1143000"/>
              <a:ext cx="4754880" cy="1307592"/>
            </a:xfrm>
            <a:prstGeom prst="roundRect">
              <a:avLst>
                <a:gd name="adj" fmla="val 5161"/>
              </a:avLst>
            </a:prstGeom>
            <a:solidFill>
              <a:srgbClr val="EAF2FF"/>
            </a:solidFill>
            <a:ln w="12700">
              <a:solidFill>
                <a:srgbClr val="E5E7EB">
                  <a:alpha val="90000"/>
                </a:srgbClr>
              </a:solidFill>
              <a:prstDash val="solid"/>
            </a:ln>
          </p:spPr>
          <p:txBody>
            <a:bodyPr/>
            <a:lstStyle/>
            <a:p>
              <a:endParaRPr lang="en-GB"/>
            </a:p>
          </p:txBody>
        </p:sp>
        <p:sp>
          <p:nvSpPr>
            <p:cNvPr id="5" name="Text 3"/>
            <p:cNvSpPr/>
            <p:nvPr/>
          </p:nvSpPr>
          <p:spPr>
            <a:xfrm>
              <a:off x="949960" y="1340993"/>
              <a:ext cx="4425696" cy="228600"/>
            </a:xfrm>
            <a:prstGeom prst="rect">
              <a:avLst/>
            </a:prstGeom>
            <a:noFill/>
            <a:ln/>
          </p:spPr>
          <p:txBody>
            <a:bodyPr wrap="square" lIns="0" tIns="0" rIns="0" bIns="0" rtlCol="0" anchor="ctr"/>
            <a:lstStyle/>
            <a:p>
              <a:pPr marL="0" indent="0">
                <a:buNone/>
              </a:pPr>
              <a:r>
                <a:rPr lang="en-US" sz="1350" b="1" dirty="0">
                  <a:solidFill>
                    <a:srgbClr val="1F2937"/>
                  </a:solidFill>
                </a:rPr>
                <a:t>Health inequalities are...</a:t>
              </a:r>
              <a:endParaRPr lang="en-US" sz="1350" dirty="0"/>
            </a:p>
          </p:txBody>
        </p:sp>
        <p:sp>
          <p:nvSpPr>
            <p:cNvPr id="6" name="Text 4"/>
            <p:cNvSpPr/>
            <p:nvPr/>
          </p:nvSpPr>
          <p:spPr>
            <a:xfrm>
              <a:off x="941832" y="1600200"/>
              <a:ext cx="4425696" cy="850392"/>
            </a:xfrm>
            <a:prstGeom prst="rect">
              <a:avLst/>
            </a:prstGeom>
            <a:noFill/>
            <a:ln/>
          </p:spPr>
          <p:txBody>
            <a:bodyPr wrap="square" lIns="0" tIns="0" rIns="0" bIns="0" rtlCol="0" anchor="ctr">
              <a:normAutofit/>
            </a:bodyPr>
            <a:lstStyle/>
            <a:p>
              <a:pPr>
                <a:lnSpc>
                  <a:spcPct val="150000"/>
                </a:lnSpc>
              </a:pPr>
              <a:r>
                <a:rPr lang="en-US" sz="1200" dirty="0">
                  <a:solidFill>
                    <a:srgbClr val="1F2937"/>
                  </a:solidFill>
                </a:rPr>
                <a:t>Preventable, inequitable and systematic health inequalities, many of which are correlated with deprivation, income, housing, work, education and environment </a:t>
              </a:r>
              <a:r>
                <a:rPr lang="en-GB" sz="1200" dirty="0"/>
                <a:t>(Marmot et al., 2020</a:t>
              </a:r>
              <a:r>
                <a:rPr lang="en-US" sz="1200" dirty="0">
                  <a:solidFill>
                    <a:srgbClr val="1F2937"/>
                  </a:solidFill>
                </a:rPr>
                <a:t>.</a:t>
              </a:r>
              <a:endParaRPr lang="en-US" sz="1200" dirty="0"/>
            </a:p>
          </p:txBody>
        </p:sp>
      </p:grpSp>
      <p:grpSp>
        <p:nvGrpSpPr>
          <p:cNvPr id="26" name="Group 25">
            <a:extLst>
              <a:ext uri="{FF2B5EF4-FFF2-40B4-BE49-F238E27FC236}">
                <a16:creationId xmlns:a16="http://schemas.microsoft.com/office/drawing/2014/main" id="{6AA61ABD-6D93-D537-78C3-F06D82E2A44D}"/>
              </a:ext>
            </a:extLst>
          </p:cNvPr>
          <p:cNvGrpSpPr/>
          <p:nvPr/>
        </p:nvGrpSpPr>
        <p:grpSpPr>
          <a:xfrm>
            <a:off x="785368" y="2596341"/>
            <a:ext cx="4754880" cy="1463040"/>
            <a:chOff x="612648" y="2788920"/>
            <a:chExt cx="4754880" cy="1536192"/>
          </a:xfrm>
        </p:grpSpPr>
        <p:sp>
          <p:nvSpPr>
            <p:cNvPr id="7" name="Shape 5"/>
            <p:cNvSpPr/>
            <p:nvPr/>
          </p:nvSpPr>
          <p:spPr>
            <a:xfrm>
              <a:off x="612648" y="2788920"/>
              <a:ext cx="4754880" cy="1536192"/>
            </a:xfrm>
            <a:prstGeom prst="roundRect">
              <a:avLst>
                <a:gd name="adj" fmla="val 4444"/>
              </a:avLst>
            </a:prstGeom>
            <a:solidFill>
              <a:srgbClr val="EAF4E7"/>
            </a:solidFill>
            <a:ln w="12700">
              <a:solidFill>
                <a:srgbClr val="E5E7EB">
                  <a:alpha val="90000"/>
                </a:srgbClr>
              </a:solidFill>
              <a:prstDash val="solid"/>
            </a:ln>
          </p:spPr>
          <p:txBody>
            <a:bodyPr/>
            <a:lstStyle/>
            <a:p>
              <a:endParaRPr lang="en-GB"/>
            </a:p>
          </p:txBody>
        </p:sp>
        <p:sp>
          <p:nvSpPr>
            <p:cNvPr id="8" name="Text 6"/>
            <p:cNvSpPr/>
            <p:nvPr/>
          </p:nvSpPr>
          <p:spPr>
            <a:xfrm>
              <a:off x="769112" y="2989326"/>
              <a:ext cx="4425696" cy="228600"/>
            </a:xfrm>
            <a:prstGeom prst="rect">
              <a:avLst/>
            </a:prstGeom>
            <a:noFill/>
            <a:ln/>
          </p:spPr>
          <p:txBody>
            <a:bodyPr wrap="square" lIns="0" tIns="0" rIns="0" bIns="0" rtlCol="0" anchor="ctr"/>
            <a:lstStyle/>
            <a:p>
              <a:pPr marL="0" indent="0">
                <a:buNone/>
              </a:pPr>
              <a:r>
                <a:rPr lang="en-US" sz="1350" b="1" dirty="0">
                  <a:solidFill>
                    <a:srgbClr val="1F2937"/>
                  </a:solidFill>
                </a:rPr>
                <a:t>Marmot’s argument</a:t>
              </a:r>
              <a:endParaRPr lang="en-US" sz="1350" dirty="0"/>
            </a:p>
          </p:txBody>
        </p:sp>
        <p:sp>
          <p:nvSpPr>
            <p:cNvPr id="9" name="Text 7"/>
            <p:cNvSpPr/>
            <p:nvPr/>
          </p:nvSpPr>
          <p:spPr>
            <a:xfrm>
              <a:off x="769112" y="3282201"/>
              <a:ext cx="4425696" cy="844296"/>
            </a:xfrm>
            <a:prstGeom prst="rect">
              <a:avLst/>
            </a:prstGeom>
            <a:noFill/>
            <a:ln/>
          </p:spPr>
          <p:txBody>
            <a:bodyPr wrap="square" lIns="0" tIns="0" rIns="0" bIns="0" rtlCol="0" anchor="ctr">
              <a:normAutofit/>
            </a:bodyPr>
            <a:lstStyle/>
            <a:p>
              <a:pPr>
                <a:lnSpc>
                  <a:spcPct val="150000"/>
                </a:lnSpc>
              </a:pPr>
              <a:r>
                <a:rPr lang="en-US" sz="1200" dirty="0">
                  <a:solidFill>
                    <a:srgbClr val="1F2937"/>
                  </a:solidFill>
                </a:rPr>
                <a:t>To minimize health inequalities, it is imperative that measures be taken on the social determinants of health, not just clinical treatment </a:t>
              </a:r>
              <a:r>
                <a:rPr lang="en-GB" sz="1200" dirty="0"/>
                <a:t>(Marmot et al., 2020</a:t>
              </a:r>
              <a:r>
                <a:rPr lang="en-US" sz="1200" dirty="0">
                  <a:solidFill>
                    <a:srgbClr val="1F2937"/>
                  </a:solidFill>
                </a:rPr>
                <a:t>.</a:t>
              </a:r>
              <a:endParaRPr lang="en-US" sz="1200" dirty="0"/>
            </a:p>
          </p:txBody>
        </p:sp>
      </p:grpSp>
      <p:grpSp>
        <p:nvGrpSpPr>
          <p:cNvPr id="28" name="Group 27">
            <a:extLst>
              <a:ext uri="{FF2B5EF4-FFF2-40B4-BE49-F238E27FC236}">
                <a16:creationId xmlns:a16="http://schemas.microsoft.com/office/drawing/2014/main" id="{E433F96C-6213-1535-A61A-EDD9D2376A88}"/>
              </a:ext>
            </a:extLst>
          </p:cNvPr>
          <p:cNvGrpSpPr/>
          <p:nvPr/>
        </p:nvGrpSpPr>
        <p:grpSpPr>
          <a:xfrm>
            <a:off x="6527800" y="1325880"/>
            <a:ext cx="4434840" cy="3977640"/>
            <a:chOff x="5989320" y="1325880"/>
            <a:chExt cx="4434840" cy="3977640"/>
          </a:xfrm>
        </p:grpSpPr>
        <p:sp>
          <p:nvSpPr>
            <p:cNvPr id="10" name="Text 8"/>
            <p:cNvSpPr/>
            <p:nvPr/>
          </p:nvSpPr>
          <p:spPr>
            <a:xfrm>
              <a:off x="6492240" y="1325880"/>
              <a:ext cx="3474720" cy="274320"/>
            </a:xfrm>
            <a:prstGeom prst="rect">
              <a:avLst/>
            </a:prstGeom>
            <a:noFill/>
            <a:ln/>
          </p:spPr>
          <p:txBody>
            <a:bodyPr wrap="square" lIns="0" tIns="0" rIns="0" bIns="0" rtlCol="0" anchor="ctr"/>
            <a:lstStyle/>
            <a:p>
              <a:pPr marL="0" indent="0">
                <a:buNone/>
              </a:pPr>
              <a:r>
                <a:rPr lang="en-US" sz="1800" b="1" dirty="0">
                  <a:solidFill>
                    <a:srgbClr val="1F2937"/>
                  </a:solidFill>
                </a:rPr>
                <a:t>Social gradient in health</a:t>
              </a:r>
              <a:endParaRPr lang="en-US" sz="1800" dirty="0"/>
            </a:p>
          </p:txBody>
        </p:sp>
        <p:sp>
          <p:nvSpPr>
            <p:cNvPr id="11" name="Shape 9"/>
            <p:cNvSpPr/>
            <p:nvPr/>
          </p:nvSpPr>
          <p:spPr>
            <a:xfrm>
              <a:off x="6400800" y="3200400"/>
              <a:ext cx="438912" cy="1097280"/>
            </a:xfrm>
            <a:prstGeom prst="rect">
              <a:avLst/>
            </a:prstGeom>
            <a:solidFill>
              <a:srgbClr val="B91C1C"/>
            </a:solidFill>
            <a:ln w="12700">
              <a:solidFill>
                <a:srgbClr val="B91C1C"/>
              </a:solidFill>
              <a:prstDash val="solid"/>
            </a:ln>
          </p:spPr>
          <p:txBody>
            <a:bodyPr/>
            <a:lstStyle/>
            <a:p>
              <a:endParaRPr lang="en-GB"/>
            </a:p>
          </p:txBody>
        </p:sp>
        <p:sp>
          <p:nvSpPr>
            <p:cNvPr id="12" name="Shape 10"/>
            <p:cNvSpPr/>
            <p:nvPr/>
          </p:nvSpPr>
          <p:spPr>
            <a:xfrm>
              <a:off x="7059168" y="2834640"/>
              <a:ext cx="438912" cy="1463040"/>
            </a:xfrm>
            <a:prstGeom prst="rect">
              <a:avLst/>
            </a:prstGeom>
            <a:solidFill>
              <a:srgbClr val="C2410C"/>
            </a:solidFill>
            <a:ln w="12700">
              <a:solidFill>
                <a:srgbClr val="C2410C"/>
              </a:solidFill>
              <a:prstDash val="solid"/>
            </a:ln>
          </p:spPr>
          <p:txBody>
            <a:bodyPr/>
            <a:lstStyle/>
            <a:p>
              <a:endParaRPr lang="en-GB"/>
            </a:p>
          </p:txBody>
        </p:sp>
        <p:sp>
          <p:nvSpPr>
            <p:cNvPr id="13" name="Shape 11"/>
            <p:cNvSpPr/>
            <p:nvPr/>
          </p:nvSpPr>
          <p:spPr>
            <a:xfrm>
              <a:off x="7717536" y="2468880"/>
              <a:ext cx="438912" cy="1828800"/>
            </a:xfrm>
            <a:prstGeom prst="rect">
              <a:avLst/>
            </a:prstGeom>
            <a:solidFill>
              <a:srgbClr val="B45309"/>
            </a:solidFill>
            <a:ln w="12700">
              <a:solidFill>
                <a:srgbClr val="B45309"/>
              </a:solidFill>
              <a:prstDash val="solid"/>
            </a:ln>
          </p:spPr>
          <p:txBody>
            <a:bodyPr/>
            <a:lstStyle/>
            <a:p>
              <a:endParaRPr lang="en-GB"/>
            </a:p>
          </p:txBody>
        </p:sp>
        <p:sp>
          <p:nvSpPr>
            <p:cNvPr id="14" name="Shape 12"/>
            <p:cNvSpPr/>
            <p:nvPr/>
          </p:nvSpPr>
          <p:spPr>
            <a:xfrm>
              <a:off x="8375904" y="2103120"/>
              <a:ext cx="438912" cy="2194560"/>
            </a:xfrm>
            <a:prstGeom prst="rect">
              <a:avLst/>
            </a:prstGeom>
            <a:solidFill>
              <a:srgbClr val="4C9F38"/>
            </a:solidFill>
            <a:ln w="12700">
              <a:solidFill>
                <a:srgbClr val="4C9F38"/>
              </a:solidFill>
              <a:prstDash val="solid"/>
            </a:ln>
          </p:spPr>
          <p:txBody>
            <a:bodyPr/>
            <a:lstStyle/>
            <a:p>
              <a:endParaRPr lang="en-GB"/>
            </a:p>
          </p:txBody>
        </p:sp>
        <p:sp>
          <p:nvSpPr>
            <p:cNvPr id="15" name="Shape 13"/>
            <p:cNvSpPr/>
            <p:nvPr/>
          </p:nvSpPr>
          <p:spPr>
            <a:xfrm>
              <a:off x="9034272" y="1737360"/>
              <a:ext cx="438912" cy="2560320"/>
            </a:xfrm>
            <a:prstGeom prst="rect">
              <a:avLst/>
            </a:prstGeom>
            <a:solidFill>
              <a:srgbClr val="166534"/>
            </a:solidFill>
            <a:ln w="12700">
              <a:solidFill>
                <a:srgbClr val="166534"/>
              </a:solidFill>
              <a:prstDash val="solid"/>
            </a:ln>
          </p:spPr>
          <p:txBody>
            <a:bodyPr/>
            <a:lstStyle/>
            <a:p>
              <a:endParaRPr lang="en-GB"/>
            </a:p>
          </p:txBody>
        </p:sp>
        <p:sp>
          <p:nvSpPr>
            <p:cNvPr id="16" name="Text 14"/>
            <p:cNvSpPr/>
            <p:nvPr/>
          </p:nvSpPr>
          <p:spPr>
            <a:xfrm>
              <a:off x="5989320" y="4572000"/>
              <a:ext cx="914400" cy="411480"/>
            </a:xfrm>
            <a:prstGeom prst="rect">
              <a:avLst/>
            </a:prstGeom>
            <a:noFill/>
            <a:ln/>
          </p:spPr>
          <p:txBody>
            <a:bodyPr wrap="square" lIns="0" tIns="0" rIns="0" bIns="0" rtlCol="0" anchor="ctr"/>
            <a:lstStyle/>
            <a:p>
              <a:pPr marL="0" indent="0" algn="ctr">
                <a:buNone/>
              </a:pPr>
              <a:r>
                <a:rPr lang="en-US" sz="1050" dirty="0">
                  <a:solidFill>
                    <a:srgbClr val="C2410C"/>
                  </a:solidFill>
                </a:rPr>
                <a:t>poorer</a:t>
              </a:r>
              <a:endParaRPr lang="en-US" sz="1050" dirty="0"/>
            </a:p>
            <a:p>
              <a:pPr marL="0" indent="0" algn="ctr">
                <a:buNone/>
              </a:pPr>
              <a:r>
                <a:rPr lang="en-US" sz="1050" dirty="0">
                  <a:solidFill>
                    <a:srgbClr val="C2410C"/>
                  </a:solidFill>
                </a:rPr>
                <a:t>health</a:t>
              </a:r>
              <a:endParaRPr lang="en-US" sz="1050" dirty="0"/>
            </a:p>
          </p:txBody>
        </p:sp>
        <p:sp>
          <p:nvSpPr>
            <p:cNvPr id="17" name="Text 15"/>
            <p:cNvSpPr/>
            <p:nvPr/>
          </p:nvSpPr>
          <p:spPr>
            <a:xfrm>
              <a:off x="9509760" y="4572000"/>
              <a:ext cx="914400" cy="411480"/>
            </a:xfrm>
            <a:prstGeom prst="rect">
              <a:avLst/>
            </a:prstGeom>
            <a:noFill/>
            <a:ln/>
          </p:spPr>
          <p:txBody>
            <a:bodyPr wrap="square" lIns="0" tIns="0" rIns="0" bIns="0" rtlCol="0" anchor="ctr"/>
            <a:lstStyle/>
            <a:p>
              <a:pPr marL="0" indent="0" algn="ctr">
                <a:buNone/>
              </a:pPr>
              <a:r>
                <a:rPr lang="en-US" sz="1050" dirty="0">
                  <a:solidFill>
                    <a:srgbClr val="2E7D32"/>
                  </a:solidFill>
                </a:rPr>
                <a:t>better</a:t>
              </a:r>
              <a:endParaRPr lang="en-US" sz="1050" dirty="0"/>
            </a:p>
            <a:p>
              <a:pPr marL="0" indent="0" algn="ctr">
                <a:buNone/>
              </a:pPr>
              <a:r>
                <a:rPr lang="en-US" sz="1050" dirty="0">
                  <a:solidFill>
                    <a:srgbClr val="2E7D32"/>
                  </a:solidFill>
                </a:rPr>
                <a:t>health</a:t>
              </a:r>
              <a:endParaRPr lang="en-US" sz="1050" dirty="0"/>
            </a:p>
          </p:txBody>
        </p:sp>
        <p:sp>
          <p:nvSpPr>
            <p:cNvPr id="18" name="Shape 16"/>
            <p:cNvSpPr/>
            <p:nvPr/>
          </p:nvSpPr>
          <p:spPr>
            <a:xfrm>
              <a:off x="6583680" y="4800600"/>
              <a:ext cx="2834640" cy="0"/>
            </a:xfrm>
            <a:prstGeom prst="line">
              <a:avLst/>
            </a:prstGeom>
            <a:noFill/>
            <a:ln w="15240">
              <a:solidFill>
                <a:srgbClr val="6B7280"/>
              </a:solidFill>
              <a:prstDash val="solid"/>
              <a:headEnd type="none"/>
              <a:tailEnd type="triangle"/>
            </a:ln>
          </p:spPr>
          <p:txBody>
            <a:bodyPr/>
            <a:lstStyle/>
            <a:p>
              <a:endParaRPr lang="en-GB"/>
            </a:p>
          </p:txBody>
        </p:sp>
        <p:sp>
          <p:nvSpPr>
            <p:cNvPr id="19" name="Text 17"/>
            <p:cNvSpPr/>
            <p:nvPr/>
          </p:nvSpPr>
          <p:spPr>
            <a:xfrm>
              <a:off x="7315200" y="5074920"/>
              <a:ext cx="2011680" cy="228600"/>
            </a:xfrm>
            <a:prstGeom prst="rect">
              <a:avLst/>
            </a:prstGeom>
            <a:noFill/>
            <a:ln/>
          </p:spPr>
          <p:txBody>
            <a:bodyPr wrap="square" lIns="0" tIns="0" rIns="0" bIns="0" rtlCol="0" anchor="ctr"/>
            <a:lstStyle/>
            <a:p>
              <a:pPr marL="0" indent="0" algn="ctr">
                <a:buNone/>
              </a:pPr>
              <a:r>
                <a:rPr lang="en-US" sz="1050" dirty="0">
                  <a:solidFill>
                    <a:srgbClr val="6B7280"/>
                  </a:solidFill>
                </a:rPr>
                <a:t>Lower deprivation</a:t>
              </a:r>
              <a:endParaRPr lang="en-US" sz="1050" dirty="0"/>
            </a:p>
          </p:txBody>
        </p:sp>
      </p:grpSp>
      <p:sp>
        <p:nvSpPr>
          <p:cNvPr id="21" name="Text 19"/>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8</a:t>
            </a:r>
            <a:endParaRPr lang="en-US" sz="800" dirty="0"/>
          </a:p>
        </p:txBody>
      </p:sp>
      <p:grpSp>
        <p:nvGrpSpPr>
          <p:cNvPr id="27" name="Group 26">
            <a:extLst>
              <a:ext uri="{FF2B5EF4-FFF2-40B4-BE49-F238E27FC236}">
                <a16:creationId xmlns:a16="http://schemas.microsoft.com/office/drawing/2014/main" id="{4D165A74-F02F-4E37-193C-212785FEDEB9}"/>
              </a:ext>
            </a:extLst>
          </p:cNvPr>
          <p:cNvGrpSpPr/>
          <p:nvPr/>
        </p:nvGrpSpPr>
        <p:grpSpPr>
          <a:xfrm>
            <a:off x="777240" y="4293504"/>
            <a:ext cx="4754880" cy="2162013"/>
            <a:chOff x="777240" y="4663440"/>
            <a:chExt cx="4754880" cy="1767840"/>
          </a:xfrm>
        </p:grpSpPr>
        <p:sp>
          <p:nvSpPr>
            <p:cNvPr id="22" name="Shape 5">
              <a:extLst>
                <a:ext uri="{FF2B5EF4-FFF2-40B4-BE49-F238E27FC236}">
                  <a16:creationId xmlns:a16="http://schemas.microsoft.com/office/drawing/2014/main" id="{829603ED-0248-C51D-624D-33DAEE4C5960}"/>
                </a:ext>
              </a:extLst>
            </p:cNvPr>
            <p:cNvSpPr/>
            <p:nvPr/>
          </p:nvSpPr>
          <p:spPr>
            <a:xfrm>
              <a:off x="777240" y="4663440"/>
              <a:ext cx="4754880" cy="1767840"/>
            </a:xfrm>
            <a:prstGeom prst="roundRect">
              <a:avLst>
                <a:gd name="adj" fmla="val 4444"/>
              </a:avLst>
            </a:prstGeom>
            <a:solidFill>
              <a:srgbClr val="EAF4E7"/>
            </a:solidFill>
            <a:ln w="12700">
              <a:solidFill>
                <a:srgbClr val="E5E7EB">
                  <a:alpha val="90000"/>
                </a:srgbClr>
              </a:solidFill>
              <a:prstDash val="solid"/>
            </a:ln>
          </p:spPr>
          <p:txBody>
            <a:bodyPr/>
            <a:lstStyle/>
            <a:p>
              <a:endParaRPr lang="en-GB"/>
            </a:p>
          </p:txBody>
        </p:sp>
        <p:sp>
          <p:nvSpPr>
            <p:cNvPr id="23" name="Text 6">
              <a:extLst>
                <a:ext uri="{FF2B5EF4-FFF2-40B4-BE49-F238E27FC236}">
                  <a16:creationId xmlns:a16="http://schemas.microsoft.com/office/drawing/2014/main" id="{77F51533-82D2-20EA-86EB-269D6ADB1F22}"/>
                </a:ext>
              </a:extLst>
            </p:cNvPr>
            <p:cNvSpPr/>
            <p:nvPr/>
          </p:nvSpPr>
          <p:spPr>
            <a:xfrm>
              <a:off x="941832" y="4806696"/>
              <a:ext cx="4425696" cy="228600"/>
            </a:xfrm>
            <a:prstGeom prst="rect">
              <a:avLst/>
            </a:prstGeom>
            <a:noFill/>
            <a:ln/>
          </p:spPr>
          <p:txBody>
            <a:bodyPr wrap="square" lIns="0" tIns="0" rIns="0" bIns="0" rtlCol="0" anchor="ctr"/>
            <a:lstStyle/>
            <a:p>
              <a:pPr marL="0" indent="0">
                <a:buNone/>
              </a:pPr>
              <a:r>
                <a:rPr lang="en-US" sz="1350" b="1" dirty="0">
                  <a:solidFill>
                    <a:srgbClr val="1F2937"/>
                  </a:solidFill>
                </a:rPr>
                <a:t>Evidence</a:t>
              </a:r>
              <a:endParaRPr lang="en-US" sz="1350" dirty="0"/>
            </a:p>
          </p:txBody>
        </p:sp>
        <p:sp>
          <p:nvSpPr>
            <p:cNvPr id="24" name="Text 7">
              <a:extLst>
                <a:ext uri="{FF2B5EF4-FFF2-40B4-BE49-F238E27FC236}">
                  <a16:creationId xmlns:a16="http://schemas.microsoft.com/office/drawing/2014/main" id="{23FD6E6C-B51B-A995-29D5-AE7B98BE9DEB}"/>
                </a:ext>
              </a:extLst>
            </p:cNvPr>
            <p:cNvSpPr/>
            <p:nvPr/>
          </p:nvSpPr>
          <p:spPr>
            <a:xfrm>
              <a:off x="941832" y="5103586"/>
              <a:ext cx="4425696" cy="1295705"/>
            </a:xfrm>
            <a:prstGeom prst="rect">
              <a:avLst/>
            </a:prstGeom>
            <a:noFill/>
            <a:ln/>
          </p:spPr>
          <p:txBody>
            <a:bodyPr wrap="square" lIns="0" tIns="0" rIns="0" bIns="0" rtlCol="0" anchor="ctr">
              <a:normAutofit lnSpcReduction="10000"/>
            </a:bodyPr>
            <a:lstStyle/>
            <a:p>
              <a:pPr marL="0" indent="0">
                <a:lnSpc>
                  <a:spcPct val="110000"/>
                </a:lnSpc>
                <a:buNone/>
              </a:pPr>
              <a:r>
                <a:rPr lang="en-US" sz="1200" dirty="0">
                  <a:solidFill>
                    <a:srgbClr val="1F2937"/>
                  </a:solidFill>
                </a:rPr>
                <a:t>In England individuals living in the most deprived regions live shorter lives than those living in the least deprived regions.</a:t>
              </a:r>
            </a:p>
            <a:p>
              <a:pPr marL="0" indent="0">
                <a:lnSpc>
                  <a:spcPct val="110000"/>
                </a:lnSpc>
                <a:buNone/>
              </a:pPr>
              <a:endParaRPr lang="en-US" sz="1200" dirty="0">
                <a:solidFill>
                  <a:srgbClr val="1F2937"/>
                </a:solidFill>
              </a:endParaRPr>
            </a:p>
            <a:p>
              <a:pPr marL="0" indent="0">
                <a:lnSpc>
                  <a:spcPct val="110000"/>
                </a:lnSpc>
                <a:buNone/>
              </a:pPr>
              <a:r>
                <a:rPr lang="en-US" sz="1200" dirty="0">
                  <a:solidFill>
                    <a:srgbClr val="1F2937"/>
                  </a:solidFill>
                </a:rPr>
                <a:t>Deprived areas also have a very low healthy life expectancy.</a:t>
              </a:r>
            </a:p>
            <a:p>
              <a:pPr marL="0" indent="0">
                <a:lnSpc>
                  <a:spcPct val="110000"/>
                </a:lnSpc>
                <a:buNone/>
              </a:pPr>
              <a:endParaRPr lang="en-US" sz="1200" dirty="0">
                <a:solidFill>
                  <a:srgbClr val="1F2937"/>
                </a:solidFill>
              </a:endParaRPr>
            </a:p>
            <a:p>
              <a:pPr marL="0" indent="0">
                <a:lnSpc>
                  <a:spcPct val="110000"/>
                </a:lnSpc>
                <a:buNone/>
              </a:pPr>
              <a:r>
                <a:rPr lang="en-US" sz="1200" dirty="0">
                  <a:solidFill>
                    <a:srgbClr val="1F2937"/>
                  </a:solidFill>
                </a:rPr>
                <a:t>Inequality has an influence on the quality of life and length of life.</a:t>
              </a:r>
            </a:p>
            <a:p>
              <a:pPr marL="0" indent="0">
                <a:lnSpc>
                  <a:spcPct val="110000"/>
                </a:lnSpc>
                <a:buNone/>
              </a:pPr>
              <a:endParaRPr lang="en-US" sz="1200" dirty="0">
                <a:solidFill>
                  <a:srgbClr val="1F2937"/>
                </a:solidFill>
              </a:endParaRPr>
            </a:p>
            <a:p>
              <a:pPr>
                <a:lnSpc>
                  <a:spcPct val="110000"/>
                </a:lnSpc>
              </a:pPr>
              <a:r>
                <a:rPr lang="en-GB" sz="1200" dirty="0"/>
                <a:t>(Office for National Statistics, 2026)</a:t>
              </a:r>
              <a:endParaRPr lang="en-US" sz="1200" dirty="0"/>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Secondary Data: Life Expectancy and Deprivation</a:t>
            </a:r>
            <a:endParaRPr lang="en-US" sz="2600" dirty="0"/>
          </a:p>
        </p:txBody>
      </p:sp>
      <p:sp>
        <p:nvSpPr>
          <p:cNvPr id="4" name="Text 2"/>
          <p:cNvSpPr/>
          <p:nvPr/>
        </p:nvSpPr>
        <p:spPr>
          <a:xfrm>
            <a:off x="777240" y="1097280"/>
            <a:ext cx="5486400" cy="274320"/>
          </a:xfrm>
          <a:prstGeom prst="rect">
            <a:avLst/>
          </a:prstGeom>
          <a:noFill/>
          <a:ln/>
        </p:spPr>
        <p:txBody>
          <a:bodyPr wrap="square" lIns="0" tIns="0" rIns="0" bIns="0" rtlCol="0" anchor="ctr"/>
          <a:lstStyle/>
          <a:p>
            <a:r>
              <a:rPr lang="en-US" sz="1600" b="1" dirty="0">
                <a:solidFill>
                  <a:srgbClr val="1F2937"/>
                </a:solidFill>
              </a:rPr>
              <a:t>Life expectancy at birth, 2022–2024, in England</a:t>
            </a:r>
            <a:endParaRPr lang="en-US" sz="1600" dirty="0"/>
          </a:p>
        </p:txBody>
      </p:sp>
      <p:sp>
        <p:nvSpPr>
          <p:cNvPr id="14" name="Text 12"/>
          <p:cNvSpPr/>
          <p:nvPr/>
        </p:nvSpPr>
        <p:spPr>
          <a:xfrm>
            <a:off x="6611112" y="3886200"/>
            <a:ext cx="914400" cy="228600"/>
          </a:xfrm>
          <a:prstGeom prst="rect">
            <a:avLst/>
          </a:prstGeom>
          <a:noFill/>
          <a:ln/>
        </p:spPr>
        <p:txBody>
          <a:bodyPr wrap="square" lIns="0" tIns="0" rIns="0" bIns="0" rtlCol="0" anchor="ctr"/>
          <a:lstStyle/>
          <a:p>
            <a:pPr marL="0" indent="0">
              <a:buNone/>
            </a:pPr>
            <a:r>
              <a:rPr lang="en-US" sz="1100" dirty="0">
                <a:solidFill>
                  <a:srgbClr val="1F2937"/>
                </a:solidFill>
              </a:rPr>
              <a:t>86.4 years</a:t>
            </a:r>
            <a:endParaRPr lang="en-US" sz="1100" dirty="0"/>
          </a:p>
        </p:txBody>
      </p:sp>
      <p:grpSp>
        <p:nvGrpSpPr>
          <p:cNvPr id="27" name="Group 26">
            <a:extLst>
              <a:ext uri="{FF2B5EF4-FFF2-40B4-BE49-F238E27FC236}">
                <a16:creationId xmlns:a16="http://schemas.microsoft.com/office/drawing/2014/main" id="{5790E939-CE17-E3F1-0B1C-4E7AC1EBA838}"/>
              </a:ext>
            </a:extLst>
          </p:cNvPr>
          <p:cNvGrpSpPr/>
          <p:nvPr/>
        </p:nvGrpSpPr>
        <p:grpSpPr>
          <a:xfrm>
            <a:off x="822960" y="1828800"/>
            <a:ext cx="6546088" cy="3575304"/>
            <a:chOff x="822960" y="1828800"/>
            <a:chExt cx="6546088" cy="3575304"/>
          </a:xfrm>
        </p:grpSpPr>
        <p:sp>
          <p:nvSpPr>
            <p:cNvPr id="5" name="Text 3"/>
            <p:cNvSpPr/>
            <p:nvPr/>
          </p:nvSpPr>
          <p:spPr>
            <a:xfrm>
              <a:off x="822960" y="1965960"/>
              <a:ext cx="731520" cy="228600"/>
            </a:xfrm>
            <a:prstGeom prst="rect">
              <a:avLst/>
            </a:prstGeom>
            <a:noFill/>
            <a:ln/>
          </p:spPr>
          <p:txBody>
            <a:bodyPr wrap="square" lIns="0" tIns="0" rIns="0" bIns="0" rtlCol="0" anchor="ctr"/>
            <a:lstStyle/>
            <a:p>
              <a:pPr marL="0" indent="0">
                <a:buNone/>
              </a:pPr>
              <a:r>
                <a:rPr lang="en-US" sz="1200" b="1" dirty="0">
                  <a:solidFill>
                    <a:srgbClr val="1F2937"/>
                  </a:solidFill>
                </a:rPr>
                <a:t>Male</a:t>
              </a:r>
              <a:endParaRPr lang="en-US" sz="1200" dirty="0"/>
            </a:p>
          </p:txBody>
        </p:sp>
        <p:sp>
          <p:nvSpPr>
            <p:cNvPr id="6" name="Shape 4"/>
            <p:cNvSpPr/>
            <p:nvPr/>
          </p:nvSpPr>
          <p:spPr>
            <a:xfrm>
              <a:off x="1691640" y="1828800"/>
              <a:ext cx="4090416" cy="384048"/>
            </a:xfrm>
            <a:prstGeom prst="rect">
              <a:avLst/>
            </a:prstGeom>
            <a:solidFill>
              <a:srgbClr val="C2410C"/>
            </a:solidFill>
            <a:ln w="12700">
              <a:solidFill>
                <a:srgbClr val="C2410C"/>
              </a:solidFill>
              <a:prstDash val="solid"/>
            </a:ln>
          </p:spPr>
          <p:txBody>
            <a:bodyPr/>
            <a:lstStyle/>
            <a:p>
              <a:endParaRPr lang="en-GB"/>
            </a:p>
          </p:txBody>
        </p:sp>
        <p:sp>
          <p:nvSpPr>
            <p:cNvPr id="7" name="Shape 5"/>
            <p:cNvSpPr/>
            <p:nvPr/>
          </p:nvSpPr>
          <p:spPr>
            <a:xfrm>
              <a:off x="1691640" y="2331720"/>
              <a:ext cx="4671568" cy="384048"/>
            </a:xfrm>
            <a:prstGeom prst="rect">
              <a:avLst/>
            </a:prstGeom>
            <a:solidFill>
              <a:srgbClr val="2E7D32"/>
            </a:solidFill>
            <a:ln w="12700">
              <a:solidFill>
                <a:srgbClr val="2E7D32"/>
              </a:solidFill>
              <a:prstDash val="solid"/>
            </a:ln>
          </p:spPr>
          <p:txBody>
            <a:bodyPr/>
            <a:lstStyle/>
            <a:p>
              <a:endParaRPr lang="en-GB"/>
            </a:p>
          </p:txBody>
        </p:sp>
        <p:sp>
          <p:nvSpPr>
            <p:cNvPr id="8" name="Text 6"/>
            <p:cNvSpPr/>
            <p:nvPr/>
          </p:nvSpPr>
          <p:spPr>
            <a:xfrm>
              <a:off x="5873496" y="1874520"/>
              <a:ext cx="914400" cy="228600"/>
            </a:xfrm>
            <a:prstGeom prst="rect">
              <a:avLst/>
            </a:prstGeom>
            <a:noFill/>
            <a:ln/>
          </p:spPr>
          <p:txBody>
            <a:bodyPr wrap="square" lIns="0" tIns="0" rIns="0" bIns="0" rtlCol="0" anchor="ctr"/>
            <a:lstStyle/>
            <a:p>
              <a:pPr marL="0" indent="0">
                <a:buNone/>
              </a:pPr>
              <a:r>
                <a:rPr lang="en-US" sz="1100" dirty="0">
                  <a:solidFill>
                    <a:srgbClr val="1F2937"/>
                  </a:solidFill>
                </a:rPr>
                <a:t>73.2 years</a:t>
              </a:r>
              <a:endParaRPr lang="en-US" sz="1100" dirty="0"/>
            </a:p>
          </p:txBody>
        </p:sp>
        <p:sp>
          <p:nvSpPr>
            <p:cNvPr id="9" name="Text 7"/>
            <p:cNvSpPr/>
            <p:nvPr/>
          </p:nvSpPr>
          <p:spPr>
            <a:xfrm>
              <a:off x="6454648" y="2377440"/>
              <a:ext cx="914400" cy="228600"/>
            </a:xfrm>
            <a:prstGeom prst="rect">
              <a:avLst/>
            </a:prstGeom>
            <a:noFill/>
            <a:ln/>
          </p:spPr>
          <p:txBody>
            <a:bodyPr wrap="square" lIns="0" tIns="0" rIns="0" bIns="0" rtlCol="0" anchor="ctr"/>
            <a:lstStyle/>
            <a:p>
              <a:pPr marL="0" indent="0">
                <a:buNone/>
              </a:pPr>
              <a:r>
                <a:rPr lang="en-US" sz="1100" dirty="0">
                  <a:solidFill>
                    <a:srgbClr val="1F2937"/>
                  </a:solidFill>
                </a:rPr>
                <a:t>83.6 years</a:t>
              </a:r>
              <a:endParaRPr lang="en-US" sz="1100" dirty="0"/>
            </a:p>
          </p:txBody>
        </p:sp>
        <p:sp>
          <p:nvSpPr>
            <p:cNvPr id="10" name="Text 8"/>
            <p:cNvSpPr/>
            <p:nvPr/>
          </p:nvSpPr>
          <p:spPr>
            <a:xfrm>
              <a:off x="822960" y="3474720"/>
              <a:ext cx="731520" cy="228600"/>
            </a:xfrm>
            <a:prstGeom prst="rect">
              <a:avLst/>
            </a:prstGeom>
            <a:noFill/>
            <a:ln/>
          </p:spPr>
          <p:txBody>
            <a:bodyPr wrap="square" lIns="0" tIns="0" rIns="0" bIns="0" rtlCol="0" anchor="ctr"/>
            <a:lstStyle/>
            <a:p>
              <a:pPr marL="0" indent="0">
                <a:buNone/>
              </a:pPr>
              <a:r>
                <a:rPr lang="en-US" sz="1200" b="1" dirty="0">
                  <a:solidFill>
                    <a:srgbClr val="1F2937"/>
                  </a:solidFill>
                </a:rPr>
                <a:t>Female</a:t>
              </a:r>
              <a:endParaRPr lang="en-US" sz="1200" dirty="0"/>
            </a:p>
          </p:txBody>
        </p:sp>
        <p:sp>
          <p:nvSpPr>
            <p:cNvPr id="11" name="Shape 9"/>
            <p:cNvSpPr/>
            <p:nvPr/>
          </p:nvSpPr>
          <p:spPr>
            <a:xfrm>
              <a:off x="1691640" y="3337560"/>
              <a:ext cx="4375404" cy="384048"/>
            </a:xfrm>
            <a:prstGeom prst="rect">
              <a:avLst/>
            </a:prstGeom>
            <a:solidFill>
              <a:srgbClr val="C2410C"/>
            </a:solidFill>
            <a:ln w="12700">
              <a:solidFill>
                <a:srgbClr val="C2410C"/>
              </a:solidFill>
              <a:prstDash val="solid"/>
            </a:ln>
          </p:spPr>
          <p:txBody>
            <a:bodyPr/>
            <a:lstStyle/>
            <a:p>
              <a:endParaRPr lang="en-GB"/>
            </a:p>
          </p:txBody>
        </p:sp>
        <p:sp>
          <p:nvSpPr>
            <p:cNvPr id="12" name="Shape 10"/>
            <p:cNvSpPr/>
            <p:nvPr/>
          </p:nvSpPr>
          <p:spPr>
            <a:xfrm>
              <a:off x="1691640" y="3840480"/>
              <a:ext cx="4828032" cy="384048"/>
            </a:xfrm>
            <a:prstGeom prst="rect">
              <a:avLst/>
            </a:prstGeom>
            <a:solidFill>
              <a:srgbClr val="2E7D32"/>
            </a:solidFill>
            <a:ln w="12700">
              <a:solidFill>
                <a:srgbClr val="2E7D32"/>
              </a:solidFill>
              <a:prstDash val="solid"/>
            </a:ln>
          </p:spPr>
          <p:txBody>
            <a:bodyPr/>
            <a:lstStyle/>
            <a:p>
              <a:endParaRPr lang="en-GB"/>
            </a:p>
          </p:txBody>
        </p:sp>
        <p:sp>
          <p:nvSpPr>
            <p:cNvPr id="13" name="Text 11"/>
            <p:cNvSpPr/>
            <p:nvPr/>
          </p:nvSpPr>
          <p:spPr>
            <a:xfrm>
              <a:off x="6158484" y="3383280"/>
              <a:ext cx="914400" cy="228600"/>
            </a:xfrm>
            <a:prstGeom prst="rect">
              <a:avLst/>
            </a:prstGeom>
            <a:noFill/>
            <a:ln/>
          </p:spPr>
          <p:txBody>
            <a:bodyPr wrap="square" lIns="0" tIns="0" rIns="0" bIns="0" rtlCol="0" anchor="ctr"/>
            <a:lstStyle/>
            <a:p>
              <a:pPr marL="0" indent="0">
                <a:buNone/>
              </a:pPr>
              <a:r>
                <a:rPr lang="en-US" sz="1100" dirty="0">
                  <a:solidFill>
                    <a:srgbClr val="1F2937"/>
                  </a:solidFill>
                </a:rPr>
                <a:t>78.3 years</a:t>
              </a:r>
              <a:endParaRPr lang="en-US" sz="1100" dirty="0"/>
            </a:p>
          </p:txBody>
        </p:sp>
        <p:sp>
          <p:nvSpPr>
            <p:cNvPr id="15" name="Shape 13"/>
            <p:cNvSpPr/>
            <p:nvPr/>
          </p:nvSpPr>
          <p:spPr>
            <a:xfrm>
              <a:off x="1691640" y="5074920"/>
              <a:ext cx="2194560" cy="329184"/>
            </a:xfrm>
            <a:prstGeom prst="roundRect">
              <a:avLst>
                <a:gd name="adj" fmla="val 22222"/>
              </a:avLst>
            </a:prstGeom>
            <a:solidFill>
              <a:srgbClr val="C2410C"/>
            </a:solidFill>
            <a:ln w="12700">
              <a:solidFill>
                <a:srgbClr val="C2410C">
                  <a:alpha val="0"/>
                </a:srgbClr>
              </a:solidFill>
              <a:prstDash val="solid"/>
            </a:ln>
          </p:spPr>
          <p:txBody>
            <a:bodyPr/>
            <a:lstStyle/>
            <a:p>
              <a:endParaRPr lang="en-GB"/>
            </a:p>
          </p:txBody>
        </p:sp>
        <p:sp>
          <p:nvSpPr>
            <p:cNvPr id="16" name="Text 14"/>
            <p:cNvSpPr/>
            <p:nvPr/>
          </p:nvSpPr>
          <p:spPr>
            <a:xfrm>
              <a:off x="1691640" y="5134356"/>
              <a:ext cx="2194560" cy="201168"/>
            </a:xfrm>
            <a:prstGeom prst="rect">
              <a:avLst/>
            </a:prstGeom>
            <a:noFill/>
            <a:ln/>
          </p:spPr>
          <p:txBody>
            <a:bodyPr wrap="square" lIns="0" tIns="0" rIns="0" bIns="0" rtlCol="0" anchor="ctr"/>
            <a:lstStyle/>
            <a:p>
              <a:pPr marL="0" indent="0" algn="ctr">
                <a:buNone/>
              </a:pPr>
              <a:r>
                <a:rPr lang="en-US" sz="1000" b="1" dirty="0">
                  <a:solidFill>
                    <a:srgbClr val="FFFFFF"/>
                  </a:solidFill>
                </a:rPr>
                <a:t>Most deprived areas</a:t>
              </a:r>
              <a:endParaRPr lang="en-US" sz="1000" dirty="0"/>
            </a:p>
          </p:txBody>
        </p:sp>
        <p:sp>
          <p:nvSpPr>
            <p:cNvPr id="17" name="Shape 15"/>
            <p:cNvSpPr/>
            <p:nvPr/>
          </p:nvSpPr>
          <p:spPr>
            <a:xfrm>
              <a:off x="4160520" y="5074920"/>
              <a:ext cx="2194560" cy="329184"/>
            </a:xfrm>
            <a:prstGeom prst="roundRect">
              <a:avLst>
                <a:gd name="adj" fmla="val 22222"/>
              </a:avLst>
            </a:prstGeom>
            <a:solidFill>
              <a:srgbClr val="2E7D32"/>
            </a:solidFill>
            <a:ln w="12700">
              <a:solidFill>
                <a:srgbClr val="2E7D32">
                  <a:alpha val="0"/>
                </a:srgbClr>
              </a:solidFill>
              <a:prstDash val="solid"/>
            </a:ln>
          </p:spPr>
          <p:txBody>
            <a:bodyPr/>
            <a:lstStyle/>
            <a:p>
              <a:endParaRPr lang="en-GB"/>
            </a:p>
          </p:txBody>
        </p:sp>
        <p:sp>
          <p:nvSpPr>
            <p:cNvPr id="18" name="Text 16"/>
            <p:cNvSpPr/>
            <p:nvPr/>
          </p:nvSpPr>
          <p:spPr>
            <a:xfrm>
              <a:off x="4160520" y="5134356"/>
              <a:ext cx="2194560" cy="201168"/>
            </a:xfrm>
            <a:prstGeom prst="rect">
              <a:avLst/>
            </a:prstGeom>
            <a:noFill/>
            <a:ln/>
          </p:spPr>
          <p:txBody>
            <a:bodyPr wrap="square" lIns="0" tIns="0" rIns="0" bIns="0" rtlCol="0" anchor="ctr"/>
            <a:lstStyle/>
            <a:p>
              <a:pPr marL="0" indent="0" algn="ctr">
                <a:buNone/>
              </a:pPr>
              <a:r>
                <a:rPr lang="en-US" sz="1000" b="1" dirty="0">
                  <a:solidFill>
                    <a:srgbClr val="FFFFFF"/>
                  </a:solidFill>
                </a:rPr>
                <a:t>Least deprived areas</a:t>
              </a:r>
              <a:endParaRPr lang="en-US" sz="1000" dirty="0"/>
            </a:p>
          </p:txBody>
        </p:sp>
      </p:grpSp>
      <p:sp>
        <p:nvSpPr>
          <p:cNvPr id="19" name="Shape 17"/>
          <p:cNvSpPr/>
          <p:nvPr/>
        </p:nvSpPr>
        <p:spPr>
          <a:xfrm>
            <a:off x="7818120" y="1600200"/>
            <a:ext cx="3337560" cy="1965960"/>
          </a:xfrm>
          <a:prstGeom prst="roundRect">
            <a:avLst>
              <a:gd name="adj" fmla="val 3721"/>
            </a:avLst>
          </a:prstGeom>
          <a:solidFill>
            <a:srgbClr val="EAF4E7"/>
          </a:solidFill>
          <a:ln w="12700">
            <a:solidFill>
              <a:srgbClr val="E5E7EB">
                <a:alpha val="90000"/>
              </a:srgbClr>
            </a:solidFill>
            <a:prstDash val="solid"/>
          </a:ln>
        </p:spPr>
        <p:txBody>
          <a:bodyPr/>
          <a:lstStyle/>
          <a:p>
            <a:endParaRPr lang="en-GB"/>
          </a:p>
        </p:txBody>
      </p:sp>
      <p:sp>
        <p:nvSpPr>
          <p:cNvPr id="20" name="Text 18"/>
          <p:cNvSpPr/>
          <p:nvPr/>
        </p:nvSpPr>
        <p:spPr>
          <a:xfrm>
            <a:off x="7982712" y="1737360"/>
            <a:ext cx="3008376" cy="228600"/>
          </a:xfrm>
          <a:prstGeom prst="rect">
            <a:avLst/>
          </a:prstGeom>
          <a:noFill/>
          <a:ln/>
        </p:spPr>
        <p:txBody>
          <a:bodyPr wrap="square" lIns="0" tIns="0" rIns="0" bIns="0" rtlCol="0" anchor="ctr"/>
          <a:lstStyle/>
          <a:p>
            <a:pPr marL="0" indent="0">
              <a:buNone/>
            </a:pPr>
            <a:r>
              <a:rPr lang="en-US" sz="1350" b="1" dirty="0">
                <a:solidFill>
                  <a:srgbClr val="1F2937"/>
                </a:solidFill>
              </a:rPr>
              <a:t>Key message</a:t>
            </a:r>
            <a:endParaRPr lang="en-US" sz="1350" dirty="0"/>
          </a:p>
        </p:txBody>
      </p:sp>
      <p:sp>
        <p:nvSpPr>
          <p:cNvPr id="21" name="Text 19"/>
          <p:cNvSpPr/>
          <p:nvPr/>
        </p:nvSpPr>
        <p:spPr>
          <a:xfrm>
            <a:off x="7982712" y="2057400"/>
            <a:ext cx="3008376" cy="1399032"/>
          </a:xfrm>
          <a:prstGeom prst="rect">
            <a:avLst/>
          </a:prstGeom>
          <a:noFill/>
          <a:ln/>
        </p:spPr>
        <p:txBody>
          <a:bodyPr wrap="square" lIns="0" tIns="0" rIns="0" bIns="0" rtlCol="0" anchor="ctr">
            <a:normAutofit/>
          </a:bodyPr>
          <a:lstStyle/>
          <a:p>
            <a:pPr>
              <a:lnSpc>
                <a:spcPct val="150000"/>
              </a:lnSpc>
            </a:pPr>
            <a:r>
              <a:rPr lang="en-US" sz="1200" dirty="0">
                <a:solidFill>
                  <a:srgbClr val="1F2937"/>
                </a:solidFill>
              </a:rPr>
              <a:t>There is a significant disparity between life expectancy and healthy life expectancy that is linked to deprivation </a:t>
            </a:r>
            <a:r>
              <a:rPr lang="en-GB" sz="1200" dirty="0"/>
              <a:t>(Office for National Statistics, 2026)</a:t>
            </a:r>
            <a:r>
              <a:rPr lang="en-US" sz="1200" dirty="0">
                <a:solidFill>
                  <a:srgbClr val="1F2937"/>
                </a:solidFill>
              </a:rPr>
              <a:t>.</a:t>
            </a:r>
          </a:p>
        </p:txBody>
      </p:sp>
      <p:sp>
        <p:nvSpPr>
          <p:cNvPr id="22" name="Shape 20"/>
          <p:cNvSpPr/>
          <p:nvPr/>
        </p:nvSpPr>
        <p:spPr>
          <a:xfrm>
            <a:off x="7818120" y="3886200"/>
            <a:ext cx="3337560" cy="1280160"/>
          </a:xfrm>
          <a:prstGeom prst="roundRect">
            <a:avLst>
              <a:gd name="adj" fmla="val 5714"/>
            </a:avLst>
          </a:prstGeom>
          <a:solidFill>
            <a:srgbClr val="FFFFFF"/>
          </a:solidFill>
          <a:ln w="12700">
            <a:solidFill>
              <a:srgbClr val="E5E7EB">
                <a:alpha val="90000"/>
              </a:srgbClr>
            </a:solidFill>
            <a:prstDash val="solid"/>
          </a:ln>
        </p:spPr>
        <p:txBody>
          <a:bodyPr/>
          <a:lstStyle/>
          <a:p>
            <a:endParaRPr lang="en-GB"/>
          </a:p>
        </p:txBody>
      </p:sp>
      <p:sp>
        <p:nvSpPr>
          <p:cNvPr id="23" name="Text 21"/>
          <p:cNvSpPr/>
          <p:nvPr/>
        </p:nvSpPr>
        <p:spPr>
          <a:xfrm>
            <a:off x="7982712" y="4023360"/>
            <a:ext cx="3008376" cy="228600"/>
          </a:xfrm>
          <a:prstGeom prst="rect">
            <a:avLst/>
          </a:prstGeom>
          <a:noFill/>
          <a:ln/>
        </p:spPr>
        <p:txBody>
          <a:bodyPr wrap="square" lIns="0" tIns="0" rIns="0" bIns="0" rtlCol="0" anchor="ctr"/>
          <a:lstStyle/>
          <a:p>
            <a:pPr marL="0" indent="0">
              <a:buNone/>
            </a:pPr>
            <a:r>
              <a:rPr lang="en-US" sz="1350" b="1" dirty="0">
                <a:solidFill>
                  <a:srgbClr val="1F2937"/>
                </a:solidFill>
              </a:rPr>
              <a:t>Why it matters</a:t>
            </a:r>
            <a:endParaRPr lang="en-US" sz="1350" dirty="0"/>
          </a:p>
        </p:txBody>
      </p:sp>
      <p:sp>
        <p:nvSpPr>
          <p:cNvPr id="24" name="Text 22"/>
          <p:cNvSpPr/>
          <p:nvPr/>
        </p:nvSpPr>
        <p:spPr>
          <a:xfrm>
            <a:off x="7982712" y="4343400"/>
            <a:ext cx="3008376" cy="713232"/>
          </a:xfrm>
          <a:prstGeom prst="rect">
            <a:avLst/>
          </a:prstGeom>
          <a:noFill/>
          <a:ln/>
        </p:spPr>
        <p:txBody>
          <a:bodyPr wrap="square" lIns="0" tIns="0" rIns="0" bIns="0" rtlCol="0" anchor="ctr">
            <a:normAutofit fontScale="92500" lnSpcReduction="10000"/>
          </a:bodyPr>
          <a:lstStyle/>
          <a:p>
            <a:pPr>
              <a:lnSpc>
                <a:spcPct val="150000"/>
              </a:lnSpc>
            </a:pPr>
            <a:r>
              <a:rPr lang="en-US" sz="1200" dirty="0">
                <a:solidFill>
                  <a:srgbClr val="1F2937"/>
                </a:solidFill>
              </a:rPr>
              <a:t>The statistics indicate that inequality has impacts on life span and quality of life </a:t>
            </a:r>
            <a:r>
              <a:rPr lang="en-GB" sz="1200" dirty="0"/>
              <a:t>(Office for National Statistics, 2026)</a:t>
            </a:r>
            <a:r>
              <a:rPr lang="en-US" sz="1200" dirty="0">
                <a:solidFill>
                  <a:srgbClr val="1F2937"/>
                </a:solidFill>
              </a:rPr>
              <a:t>.</a:t>
            </a:r>
            <a:endParaRPr lang="en-US" sz="1200" dirty="0"/>
          </a:p>
        </p:txBody>
      </p:sp>
      <p:sp>
        <p:nvSpPr>
          <p:cNvPr id="25" name="Text 23"/>
          <p:cNvSpPr/>
          <p:nvPr/>
        </p:nvSpPr>
        <p:spPr>
          <a:xfrm>
            <a:off x="2900680" y="5828792"/>
            <a:ext cx="2616200" cy="210312"/>
          </a:xfrm>
          <a:prstGeom prst="rect">
            <a:avLst/>
          </a:prstGeom>
          <a:noFill/>
          <a:ln/>
        </p:spPr>
        <p:txBody>
          <a:bodyPr wrap="square" lIns="0" tIns="0" rIns="0" bIns="0" rtlCol="0" anchor="ctr"/>
          <a:lstStyle/>
          <a:p>
            <a:pPr marL="0" indent="0">
              <a:buNone/>
            </a:pPr>
            <a:r>
              <a:rPr lang="en-US" sz="1000" dirty="0">
                <a:solidFill>
                  <a:srgbClr val="6B7280"/>
                </a:solidFill>
              </a:rPr>
              <a:t>Citation: Office for National Statistics (2026).</a:t>
            </a:r>
            <a:endParaRPr lang="en-US" sz="1000" dirty="0"/>
          </a:p>
        </p:txBody>
      </p:sp>
      <p:sp>
        <p:nvSpPr>
          <p:cNvPr id="26" name="Text 24"/>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9</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Projected Inequalities to 2040</a:t>
            </a:r>
            <a:endParaRPr lang="en-US" sz="2600" dirty="0"/>
          </a:p>
        </p:txBody>
      </p:sp>
      <p:sp>
        <p:nvSpPr>
          <p:cNvPr id="4" name="Text 2"/>
          <p:cNvSpPr/>
          <p:nvPr/>
        </p:nvSpPr>
        <p:spPr>
          <a:xfrm>
            <a:off x="731520" y="1097280"/>
            <a:ext cx="5303520" cy="274320"/>
          </a:xfrm>
          <a:prstGeom prst="rect">
            <a:avLst/>
          </a:prstGeom>
          <a:noFill/>
          <a:ln/>
        </p:spPr>
        <p:txBody>
          <a:bodyPr wrap="square" lIns="0" tIns="0" rIns="0" bIns="0" rtlCol="0" anchor="ctr"/>
          <a:lstStyle/>
          <a:p>
            <a:pPr marL="0" indent="0">
              <a:buNone/>
            </a:pPr>
            <a:r>
              <a:rPr lang="en-US" sz="1600" b="1" dirty="0">
                <a:solidFill>
                  <a:srgbClr val="1F2937"/>
                </a:solidFill>
              </a:rPr>
              <a:t>Significant morbidity of working-age adults</a:t>
            </a:r>
            <a:endParaRPr lang="en-US" sz="1600" dirty="0"/>
          </a:p>
        </p:txBody>
      </p:sp>
      <p:grpSp>
        <p:nvGrpSpPr>
          <p:cNvPr id="23" name="Group 22">
            <a:extLst>
              <a:ext uri="{FF2B5EF4-FFF2-40B4-BE49-F238E27FC236}">
                <a16:creationId xmlns:a16="http://schemas.microsoft.com/office/drawing/2014/main" id="{17BF45DC-BE7D-3C51-D210-2ADCD6E93878}"/>
              </a:ext>
            </a:extLst>
          </p:cNvPr>
          <p:cNvGrpSpPr/>
          <p:nvPr/>
        </p:nvGrpSpPr>
        <p:grpSpPr>
          <a:xfrm>
            <a:off x="1325880" y="1741932"/>
            <a:ext cx="4480560" cy="3561588"/>
            <a:chOff x="1325880" y="1741932"/>
            <a:chExt cx="4480560" cy="3561588"/>
          </a:xfrm>
        </p:grpSpPr>
        <p:sp>
          <p:nvSpPr>
            <p:cNvPr id="5" name="Shape 3"/>
            <p:cNvSpPr/>
            <p:nvPr/>
          </p:nvSpPr>
          <p:spPr>
            <a:xfrm>
              <a:off x="1783080" y="2606040"/>
              <a:ext cx="731520" cy="2331720"/>
            </a:xfrm>
            <a:prstGeom prst="rect">
              <a:avLst/>
            </a:prstGeom>
            <a:solidFill>
              <a:srgbClr val="1D4ED8"/>
            </a:solidFill>
            <a:ln w="12700">
              <a:solidFill>
                <a:srgbClr val="1D4ED8"/>
              </a:solidFill>
              <a:prstDash val="solid"/>
            </a:ln>
          </p:spPr>
          <p:txBody>
            <a:bodyPr/>
            <a:lstStyle/>
            <a:p>
              <a:endParaRPr lang="en-GB"/>
            </a:p>
          </p:txBody>
        </p:sp>
        <p:sp>
          <p:nvSpPr>
            <p:cNvPr id="6" name="Text 4"/>
            <p:cNvSpPr/>
            <p:nvPr/>
          </p:nvSpPr>
          <p:spPr>
            <a:xfrm>
              <a:off x="1645920" y="2286000"/>
              <a:ext cx="1005840" cy="228600"/>
            </a:xfrm>
            <a:prstGeom prst="rect">
              <a:avLst/>
            </a:prstGeom>
            <a:noFill/>
            <a:ln/>
          </p:spPr>
          <p:txBody>
            <a:bodyPr wrap="square" lIns="0" tIns="0" rIns="0" bIns="0" rtlCol="0" anchor="ctr"/>
            <a:lstStyle/>
            <a:p>
              <a:pPr marL="0" indent="0" algn="ctr">
                <a:buNone/>
              </a:pPr>
              <a:r>
                <a:rPr lang="en-US" sz="1500" b="1" dirty="0">
                  <a:solidFill>
                    <a:srgbClr val="1F2937"/>
                  </a:solidFill>
                </a:rPr>
                <a:t>3m</a:t>
              </a:r>
              <a:endParaRPr lang="en-US" sz="1500" dirty="0"/>
            </a:p>
          </p:txBody>
        </p:sp>
        <p:sp>
          <p:nvSpPr>
            <p:cNvPr id="7" name="Text 5"/>
            <p:cNvSpPr/>
            <p:nvPr/>
          </p:nvSpPr>
          <p:spPr>
            <a:xfrm>
              <a:off x="1645920" y="5074920"/>
              <a:ext cx="1005840" cy="228600"/>
            </a:xfrm>
            <a:prstGeom prst="rect">
              <a:avLst/>
            </a:prstGeom>
            <a:noFill/>
            <a:ln/>
          </p:spPr>
          <p:txBody>
            <a:bodyPr wrap="square" lIns="0" tIns="0" rIns="0" bIns="0" rtlCol="0" anchor="ctr"/>
            <a:lstStyle/>
            <a:p>
              <a:pPr marL="0" indent="0" algn="ctr">
                <a:buNone/>
              </a:pPr>
              <a:r>
                <a:rPr lang="en-US" sz="1100" dirty="0">
                  <a:solidFill>
                    <a:srgbClr val="6B7280"/>
                  </a:solidFill>
                </a:rPr>
                <a:t>2019</a:t>
              </a:r>
              <a:endParaRPr lang="en-US" sz="1100" dirty="0"/>
            </a:p>
          </p:txBody>
        </p:sp>
        <p:sp>
          <p:nvSpPr>
            <p:cNvPr id="8" name="Shape 6"/>
            <p:cNvSpPr/>
            <p:nvPr/>
          </p:nvSpPr>
          <p:spPr>
            <a:xfrm>
              <a:off x="3794760" y="2061972"/>
              <a:ext cx="731520" cy="2875788"/>
            </a:xfrm>
            <a:prstGeom prst="rect">
              <a:avLst/>
            </a:prstGeom>
            <a:solidFill>
              <a:srgbClr val="4C9F38"/>
            </a:solidFill>
            <a:ln w="12700">
              <a:solidFill>
                <a:srgbClr val="4C9F38"/>
              </a:solidFill>
              <a:prstDash val="solid"/>
            </a:ln>
          </p:spPr>
          <p:txBody>
            <a:bodyPr/>
            <a:lstStyle/>
            <a:p>
              <a:endParaRPr lang="en-GB"/>
            </a:p>
          </p:txBody>
        </p:sp>
        <p:sp>
          <p:nvSpPr>
            <p:cNvPr id="9" name="Text 7"/>
            <p:cNvSpPr/>
            <p:nvPr/>
          </p:nvSpPr>
          <p:spPr>
            <a:xfrm>
              <a:off x="3657600" y="1741932"/>
              <a:ext cx="1005840" cy="228600"/>
            </a:xfrm>
            <a:prstGeom prst="rect">
              <a:avLst/>
            </a:prstGeom>
            <a:noFill/>
            <a:ln/>
          </p:spPr>
          <p:txBody>
            <a:bodyPr wrap="square" lIns="0" tIns="0" rIns="0" bIns="0" rtlCol="0" anchor="ctr"/>
            <a:lstStyle/>
            <a:p>
              <a:pPr marL="0" indent="0" algn="ctr">
                <a:buNone/>
              </a:pPr>
              <a:r>
                <a:rPr lang="en-US" sz="1500" b="1" dirty="0">
                  <a:solidFill>
                    <a:srgbClr val="1F2937"/>
                  </a:solidFill>
                </a:rPr>
                <a:t>3.7m</a:t>
              </a:r>
              <a:endParaRPr lang="en-US" sz="1500" dirty="0"/>
            </a:p>
          </p:txBody>
        </p:sp>
        <p:sp>
          <p:nvSpPr>
            <p:cNvPr id="10" name="Text 8"/>
            <p:cNvSpPr/>
            <p:nvPr/>
          </p:nvSpPr>
          <p:spPr>
            <a:xfrm>
              <a:off x="3657600" y="5074920"/>
              <a:ext cx="1005840" cy="228600"/>
            </a:xfrm>
            <a:prstGeom prst="rect">
              <a:avLst/>
            </a:prstGeom>
            <a:noFill/>
            <a:ln/>
          </p:spPr>
          <p:txBody>
            <a:bodyPr wrap="square" lIns="0" tIns="0" rIns="0" bIns="0" rtlCol="0" anchor="ctr"/>
            <a:lstStyle/>
            <a:p>
              <a:pPr marL="0" indent="0" algn="ctr">
                <a:buNone/>
              </a:pPr>
              <a:r>
                <a:rPr lang="en-US" sz="1100" dirty="0">
                  <a:solidFill>
                    <a:srgbClr val="6B7280"/>
                  </a:solidFill>
                </a:rPr>
                <a:t>2040</a:t>
              </a:r>
              <a:endParaRPr lang="en-US" sz="1100" dirty="0"/>
            </a:p>
          </p:txBody>
        </p:sp>
        <p:sp>
          <p:nvSpPr>
            <p:cNvPr id="11" name="Shape 9"/>
            <p:cNvSpPr/>
            <p:nvPr/>
          </p:nvSpPr>
          <p:spPr>
            <a:xfrm>
              <a:off x="1325880" y="4937760"/>
              <a:ext cx="4480560" cy="0"/>
            </a:xfrm>
            <a:prstGeom prst="line">
              <a:avLst/>
            </a:prstGeom>
            <a:noFill/>
            <a:ln w="12700">
              <a:solidFill>
                <a:srgbClr val="6B7280"/>
              </a:solidFill>
              <a:prstDash val="solid"/>
            </a:ln>
          </p:spPr>
          <p:txBody>
            <a:bodyPr/>
            <a:lstStyle/>
            <a:p>
              <a:endParaRPr lang="en-GB"/>
            </a:p>
          </p:txBody>
        </p:sp>
      </p:grpSp>
      <p:sp>
        <p:nvSpPr>
          <p:cNvPr id="12" name="Shape 10"/>
          <p:cNvSpPr/>
          <p:nvPr/>
        </p:nvSpPr>
        <p:spPr>
          <a:xfrm>
            <a:off x="6492240" y="1143000"/>
            <a:ext cx="4846320" cy="1508760"/>
          </a:xfrm>
          <a:prstGeom prst="roundRect">
            <a:avLst>
              <a:gd name="adj" fmla="val 4848"/>
            </a:avLst>
          </a:prstGeom>
          <a:solidFill>
            <a:srgbClr val="EAF2FF"/>
          </a:solidFill>
          <a:ln w="12700">
            <a:solidFill>
              <a:srgbClr val="E5E7EB">
                <a:alpha val="90000"/>
              </a:srgbClr>
            </a:solidFill>
            <a:prstDash val="solid"/>
          </a:ln>
        </p:spPr>
        <p:txBody>
          <a:bodyPr/>
          <a:lstStyle/>
          <a:p>
            <a:endParaRPr lang="en-GB"/>
          </a:p>
        </p:txBody>
      </p:sp>
      <p:sp>
        <p:nvSpPr>
          <p:cNvPr id="13" name="Text 11"/>
          <p:cNvSpPr/>
          <p:nvPr/>
        </p:nvSpPr>
        <p:spPr>
          <a:xfrm>
            <a:off x="6656832" y="1380744"/>
            <a:ext cx="4517136" cy="228600"/>
          </a:xfrm>
          <a:prstGeom prst="rect">
            <a:avLst/>
          </a:prstGeom>
          <a:noFill/>
          <a:ln/>
        </p:spPr>
        <p:txBody>
          <a:bodyPr wrap="square" lIns="0" tIns="0" rIns="0" bIns="0" rtlCol="0" anchor="ctr"/>
          <a:lstStyle/>
          <a:p>
            <a:pPr marL="0" indent="0">
              <a:buNone/>
            </a:pPr>
            <a:r>
              <a:rPr lang="en-US" sz="1350" b="1" dirty="0">
                <a:solidFill>
                  <a:srgbClr val="1F2937"/>
                </a:solidFill>
              </a:rPr>
              <a:t>Health Foundation projection</a:t>
            </a:r>
            <a:endParaRPr lang="en-US" sz="1350" dirty="0"/>
          </a:p>
        </p:txBody>
      </p:sp>
      <p:sp>
        <p:nvSpPr>
          <p:cNvPr id="14" name="Text 12"/>
          <p:cNvSpPr/>
          <p:nvPr/>
        </p:nvSpPr>
        <p:spPr>
          <a:xfrm>
            <a:off x="6656832" y="1600200"/>
            <a:ext cx="4517136" cy="941832"/>
          </a:xfrm>
          <a:prstGeom prst="rect">
            <a:avLst/>
          </a:prstGeom>
          <a:noFill/>
          <a:ln/>
        </p:spPr>
        <p:txBody>
          <a:bodyPr wrap="square" lIns="0" tIns="0" rIns="0" bIns="0" rtlCol="0" anchor="ctr">
            <a:normAutofit/>
          </a:bodyPr>
          <a:lstStyle/>
          <a:p>
            <a:pPr>
              <a:lnSpc>
                <a:spcPct val="150000"/>
              </a:lnSpc>
            </a:pPr>
            <a:r>
              <a:rPr lang="en-US" sz="1200" dirty="0">
                <a:solidFill>
                  <a:srgbClr val="1F2937"/>
                </a:solidFill>
              </a:rPr>
              <a:t>It is predicted that the working age population with major illness will increase to 3.7 million by 2040 as compared to 3 million in 2019 </a:t>
            </a:r>
            <a:r>
              <a:rPr lang="en-GB" sz="1200" dirty="0"/>
              <a:t>(Raymond et al., 2024)</a:t>
            </a:r>
            <a:r>
              <a:rPr lang="en-US" sz="1200" dirty="0">
                <a:solidFill>
                  <a:srgbClr val="1F2937"/>
                </a:solidFill>
              </a:rPr>
              <a:t>.</a:t>
            </a:r>
            <a:endParaRPr lang="en-US" sz="1200" dirty="0"/>
          </a:p>
        </p:txBody>
      </p:sp>
      <p:sp>
        <p:nvSpPr>
          <p:cNvPr id="15" name="Shape 13"/>
          <p:cNvSpPr/>
          <p:nvPr/>
        </p:nvSpPr>
        <p:spPr>
          <a:xfrm>
            <a:off x="6492240" y="2880360"/>
            <a:ext cx="4846320" cy="1691640"/>
          </a:xfrm>
          <a:prstGeom prst="roundRect">
            <a:avLst>
              <a:gd name="adj" fmla="val 4324"/>
            </a:avLst>
          </a:prstGeom>
          <a:solidFill>
            <a:srgbClr val="FFFFFF"/>
          </a:solidFill>
          <a:ln w="12700">
            <a:solidFill>
              <a:srgbClr val="E5E7EB">
                <a:alpha val="90000"/>
              </a:srgbClr>
            </a:solidFill>
            <a:prstDash val="solid"/>
          </a:ln>
        </p:spPr>
        <p:txBody>
          <a:bodyPr/>
          <a:lstStyle/>
          <a:p>
            <a:endParaRPr lang="en-GB"/>
          </a:p>
        </p:txBody>
      </p:sp>
      <p:sp>
        <p:nvSpPr>
          <p:cNvPr id="16" name="Text 14"/>
          <p:cNvSpPr/>
          <p:nvPr/>
        </p:nvSpPr>
        <p:spPr>
          <a:xfrm>
            <a:off x="6656832" y="3154680"/>
            <a:ext cx="4517136" cy="228600"/>
          </a:xfrm>
          <a:prstGeom prst="rect">
            <a:avLst/>
          </a:prstGeom>
          <a:noFill/>
          <a:ln/>
        </p:spPr>
        <p:txBody>
          <a:bodyPr wrap="square" lIns="0" tIns="0" rIns="0" bIns="0" rtlCol="0" anchor="ctr"/>
          <a:lstStyle/>
          <a:p>
            <a:pPr marL="0" indent="0">
              <a:buNone/>
            </a:pPr>
            <a:r>
              <a:rPr lang="en-US" sz="1350" b="1" dirty="0">
                <a:solidFill>
                  <a:srgbClr val="1F2937"/>
                </a:solidFill>
              </a:rPr>
              <a:t>Conditions driving inequality</a:t>
            </a:r>
            <a:endParaRPr lang="en-US" sz="1350" dirty="0"/>
          </a:p>
        </p:txBody>
      </p:sp>
      <p:sp>
        <p:nvSpPr>
          <p:cNvPr id="17" name="Text 15"/>
          <p:cNvSpPr/>
          <p:nvPr/>
        </p:nvSpPr>
        <p:spPr>
          <a:xfrm>
            <a:off x="6656832" y="3337560"/>
            <a:ext cx="4517136" cy="1124712"/>
          </a:xfrm>
          <a:prstGeom prst="rect">
            <a:avLst/>
          </a:prstGeom>
          <a:noFill/>
          <a:ln/>
        </p:spPr>
        <p:txBody>
          <a:bodyPr wrap="square" lIns="0" tIns="0" rIns="0" bIns="0" rtlCol="0" anchor="ctr">
            <a:normAutofit/>
          </a:bodyPr>
          <a:lstStyle/>
          <a:p>
            <a:pPr>
              <a:lnSpc>
                <a:spcPct val="150000"/>
              </a:lnSpc>
            </a:pPr>
            <a:r>
              <a:rPr lang="en-US" sz="1200" dirty="0">
                <a:solidFill>
                  <a:srgbClr val="1F2937"/>
                </a:solidFill>
              </a:rPr>
              <a:t>Chronic pain, COPD, type 2 diabetes, cardiovascular disease, anxiety and depression </a:t>
            </a:r>
            <a:r>
              <a:rPr lang="en-GB" sz="1200" dirty="0"/>
              <a:t>(Raymond et al., 2024)</a:t>
            </a:r>
            <a:r>
              <a:rPr lang="en-US" sz="1200" dirty="0">
                <a:solidFill>
                  <a:srgbClr val="1F2937"/>
                </a:solidFill>
              </a:rPr>
              <a:t>.</a:t>
            </a:r>
            <a:endParaRPr lang="en-US" sz="1200" dirty="0"/>
          </a:p>
        </p:txBody>
      </p:sp>
      <p:sp>
        <p:nvSpPr>
          <p:cNvPr id="18" name="Shape 16"/>
          <p:cNvSpPr/>
          <p:nvPr/>
        </p:nvSpPr>
        <p:spPr>
          <a:xfrm>
            <a:off x="6492240" y="4754879"/>
            <a:ext cx="4846320" cy="1211579"/>
          </a:xfrm>
          <a:prstGeom prst="roundRect">
            <a:avLst>
              <a:gd name="adj" fmla="val 9412"/>
            </a:avLst>
          </a:prstGeom>
          <a:solidFill>
            <a:srgbClr val="EAF4E7"/>
          </a:solidFill>
          <a:ln w="12700">
            <a:solidFill>
              <a:srgbClr val="E5E7EB">
                <a:alpha val="90000"/>
              </a:srgbClr>
            </a:solidFill>
            <a:prstDash val="solid"/>
          </a:ln>
        </p:spPr>
        <p:txBody>
          <a:bodyPr/>
          <a:lstStyle/>
          <a:p>
            <a:endParaRPr lang="en-GB"/>
          </a:p>
        </p:txBody>
      </p:sp>
      <p:sp>
        <p:nvSpPr>
          <p:cNvPr id="19" name="Text 17"/>
          <p:cNvSpPr/>
          <p:nvPr/>
        </p:nvSpPr>
        <p:spPr>
          <a:xfrm>
            <a:off x="6656832" y="4892040"/>
            <a:ext cx="4517136" cy="228600"/>
          </a:xfrm>
          <a:prstGeom prst="rect">
            <a:avLst/>
          </a:prstGeom>
          <a:noFill/>
          <a:ln/>
        </p:spPr>
        <p:txBody>
          <a:bodyPr wrap="square" lIns="0" tIns="0" rIns="0" bIns="0" rtlCol="0" anchor="ctr"/>
          <a:lstStyle/>
          <a:p>
            <a:pPr marL="0" indent="0">
              <a:buNone/>
            </a:pPr>
            <a:r>
              <a:rPr lang="en-US" sz="1350" b="1" dirty="0">
                <a:solidFill>
                  <a:srgbClr val="1F2937"/>
                </a:solidFill>
              </a:rPr>
              <a:t>Implication</a:t>
            </a:r>
            <a:endParaRPr lang="en-US" sz="1350" dirty="0"/>
          </a:p>
        </p:txBody>
      </p:sp>
      <p:sp>
        <p:nvSpPr>
          <p:cNvPr id="20" name="Text 18"/>
          <p:cNvSpPr/>
          <p:nvPr/>
        </p:nvSpPr>
        <p:spPr>
          <a:xfrm>
            <a:off x="6656832" y="5212080"/>
            <a:ext cx="4517136" cy="609600"/>
          </a:xfrm>
          <a:prstGeom prst="rect">
            <a:avLst/>
          </a:prstGeom>
          <a:noFill/>
          <a:ln/>
        </p:spPr>
        <p:txBody>
          <a:bodyPr wrap="square" lIns="0" tIns="0" rIns="0" bIns="0" rtlCol="0" anchor="ctr">
            <a:normAutofit/>
          </a:bodyPr>
          <a:lstStyle/>
          <a:p>
            <a:pPr>
              <a:lnSpc>
                <a:spcPct val="150000"/>
              </a:lnSpc>
            </a:pPr>
            <a:r>
              <a:rPr lang="en-US" sz="1200" dirty="0">
                <a:solidFill>
                  <a:srgbClr val="1F2937"/>
                </a:solidFill>
              </a:rPr>
              <a:t>Increased emphasis on primary care, community services and prevention </a:t>
            </a:r>
            <a:r>
              <a:rPr lang="en-GB" sz="1200" dirty="0"/>
              <a:t>(Raymond et al., 2024)</a:t>
            </a:r>
            <a:r>
              <a:rPr lang="en-US" sz="1200" dirty="0">
                <a:solidFill>
                  <a:srgbClr val="1F2937"/>
                </a:solidFill>
              </a:rPr>
              <a:t>.</a:t>
            </a:r>
            <a:endParaRPr lang="en-US" sz="1200" dirty="0"/>
          </a:p>
        </p:txBody>
      </p:sp>
      <p:sp>
        <p:nvSpPr>
          <p:cNvPr id="21" name="Text 19"/>
          <p:cNvSpPr/>
          <p:nvPr/>
        </p:nvSpPr>
        <p:spPr>
          <a:xfrm>
            <a:off x="2377440" y="5737861"/>
            <a:ext cx="2011680" cy="228597"/>
          </a:xfrm>
          <a:prstGeom prst="rect">
            <a:avLst/>
          </a:prstGeom>
          <a:noFill/>
          <a:ln/>
        </p:spPr>
        <p:txBody>
          <a:bodyPr wrap="square" lIns="0" tIns="0" rIns="0" bIns="0" rtlCol="0" anchor="ctr"/>
          <a:lstStyle/>
          <a:p>
            <a:pPr marL="0" indent="0">
              <a:buNone/>
            </a:pPr>
            <a:r>
              <a:rPr lang="en-US" sz="1000" dirty="0">
                <a:solidFill>
                  <a:srgbClr val="6B7280"/>
                </a:solidFill>
              </a:rPr>
              <a:t>Citation: Raymond et al. (2024).</a:t>
            </a:r>
            <a:endParaRPr lang="en-US" sz="1000" dirty="0"/>
          </a:p>
        </p:txBody>
      </p:sp>
      <p:sp>
        <p:nvSpPr>
          <p:cNvPr id="22" name="Text 20"/>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10</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Policy and Service Delivery: NHS Long Term Plan</a:t>
            </a:r>
            <a:endParaRPr lang="en-US" sz="2600" dirty="0"/>
          </a:p>
        </p:txBody>
      </p:sp>
      <p:sp>
        <p:nvSpPr>
          <p:cNvPr id="4" name="Text 2"/>
          <p:cNvSpPr/>
          <p:nvPr/>
        </p:nvSpPr>
        <p:spPr>
          <a:xfrm>
            <a:off x="804672" y="1170432"/>
            <a:ext cx="3657600" cy="274320"/>
          </a:xfrm>
          <a:prstGeom prst="rect">
            <a:avLst/>
          </a:prstGeom>
          <a:noFill/>
          <a:ln/>
        </p:spPr>
        <p:txBody>
          <a:bodyPr wrap="square" lIns="0" tIns="0" rIns="0" bIns="0" rtlCol="0" anchor="ctr"/>
          <a:lstStyle/>
          <a:p>
            <a:pPr marL="0" indent="0">
              <a:buNone/>
            </a:pPr>
            <a:r>
              <a:rPr lang="en-US" sz="1600" b="1" dirty="0">
                <a:solidFill>
                  <a:srgbClr val="1F2937"/>
                </a:solidFill>
              </a:rPr>
              <a:t>A change in the service delivery.</a:t>
            </a:r>
            <a:endParaRPr lang="en-US" sz="1600" dirty="0"/>
          </a:p>
        </p:txBody>
      </p:sp>
      <p:sp>
        <p:nvSpPr>
          <p:cNvPr id="5" name="Shape 3"/>
          <p:cNvSpPr/>
          <p:nvPr/>
        </p:nvSpPr>
        <p:spPr>
          <a:xfrm>
            <a:off x="777240" y="2057400"/>
            <a:ext cx="1783080" cy="777240"/>
          </a:xfrm>
          <a:prstGeom prst="roundRect">
            <a:avLst>
              <a:gd name="adj" fmla="val 11765"/>
            </a:avLst>
          </a:prstGeom>
          <a:solidFill>
            <a:srgbClr val="2E7D32"/>
          </a:solidFill>
          <a:ln w="12700">
            <a:solidFill>
              <a:srgbClr val="2E7D32"/>
            </a:solidFill>
            <a:prstDash val="solid"/>
          </a:ln>
        </p:spPr>
        <p:txBody>
          <a:bodyPr/>
          <a:lstStyle/>
          <a:p>
            <a:endParaRPr lang="en-GB"/>
          </a:p>
        </p:txBody>
      </p:sp>
      <p:sp>
        <p:nvSpPr>
          <p:cNvPr id="6" name="Text 4"/>
          <p:cNvSpPr/>
          <p:nvPr/>
        </p:nvSpPr>
        <p:spPr>
          <a:xfrm>
            <a:off x="868680" y="2267712"/>
            <a:ext cx="1600200" cy="256032"/>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Prevention</a:t>
            </a:r>
            <a:endParaRPr lang="en-US" sz="1250" dirty="0"/>
          </a:p>
        </p:txBody>
      </p:sp>
      <p:sp>
        <p:nvSpPr>
          <p:cNvPr id="7" name="Shape 5"/>
          <p:cNvSpPr/>
          <p:nvPr/>
        </p:nvSpPr>
        <p:spPr>
          <a:xfrm>
            <a:off x="2633472" y="2286000"/>
            <a:ext cx="228600" cy="228600"/>
          </a:xfrm>
          <a:prstGeom prst="chevron">
            <a:avLst/>
          </a:prstGeom>
          <a:solidFill>
            <a:srgbClr val="6B7280"/>
          </a:solidFill>
          <a:ln w="12700">
            <a:solidFill>
              <a:srgbClr val="6B7280"/>
            </a:solidFill>
            <a:prstDash val="solid"/>
          </a:ln>
        </p:spPr>
        <p:txBody>
          <a:bodyPr/>
          <a:lstStyle/>
          <a:p>
            <a:endParaRPr lang="en-GB"/>
          </a:p>
        </p:txBody>
      </p:sp>
      <p:sp>
        <p:nvSpPr>
          <p:cNvPr id="8" name="Shape 6"/>
          <p:cNvSpPr/>
          <p:nvPr/>
        </p:nvSpPr>
        <p:spPr>
          <a:xfrm>
            <a:off x="2926080" y="2057400"/>
            <a:ext cx="1783080" cy="777240"/>
          </a:xfrm>
          <a:prstGeom prst="roundRect">
            <a:avLst>
              <a:gd name="adj" fmla="val 11765"/>
            </a:avLst>
          </a:prstGeom>
          <a:solidFill>
            <a:srgbClr val="0F766E"/>
          </a:solidFill>
          <a:ln w="12700">
            <a:solidFill>
              <a:srgbClr val="0F766E"/>
            </a:solidFill>
            <a:prstDash val="solid"/>
          </a:ln>
        </p:spPr>
        <p:txBody>
          <a:bodyPr/>
          <a:lstStyle/>
          <a:p>
            <a:endParaRPr lang="en-GB"/>
          </a:p>
        </p:txBody>
      </p:sp>
      <p:sp>
        <p:nvSpPr>
          <p:cNvPr id="9" name="Text 7"/>
          <p:cNvSpPr/>
          <p:nvPr/>
        </p:nvSpPr>
        <p:spPr>
          <a:xfrm>
            <a:off x="3017520" y="2267712"/>
            <a:ext cx="1600200" cy="256032"/>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Integrated care</a:t>
            </a:r>
            <a:endParaRPr lang="en-US" sz="1250" dirty="0"/>
          </a:p>
        </p:txBody>
      </p:sp>
      <p:sp>
        <p:nvSpPr>
          <p:cNvPr id="10" name="Shape 8"/>
          <p:cNvSpPr/>
          <p:nvPr/>
        </p:nvSpPr>
        <p:spPr>
          <a:xfrm>
            <a:off x="4782312" y="2286000"/>
            <a:ext cx="228600" cy="228600"/>
          </a:xfrm>
          <a:prstGeom prst="chevron">
            <a:avLst/>
          </a:prstGeom>
          <a:solidFill>
            <a:srgbClr val="6B7280"/>
          </a:solidFill>
          <a:ln w="12700">
            <a:solidFill>
              <a:srgbClr val="6B7280"/>
            </a:solidFill>
            <a:prstDash val="solid"/>
          </a:ln>
        </p:spPr>
        <p:txBody>
          <a:bodyPr/>
          <a:lstStyle/>
          <a:p>
            <a:endParaRPr lang="en-GB"/>
          </a:p>
        </p:txBody>
      </p:sp>
      <p:sp>
        <p:nvSpPr>
          <p:cNvPr id="11" name="Shape 9"/>
          <p:cNvSpPr/>
          <p:nvPr/>
        </p:nvSpPr>
        <p:spPr>
          <a:xfrm>
            <a:off x="5074920" y="2057400"/>
            <a:ext cx="1783080" cy="777240"/>
          </a:xfrm>
          <a:prstGeom prst="roundRect">
            <a:avLst>
              <a:gd name="adj" fmla="val 11765"/>
            </a:avLst>
          </a:prstGeom>
          <a:solidFill>
            <a:srgbClr val="6D28D9"/>
          </a:solidFill>
          <a:ln w="12700">
            <a:solidFill>
              <a:srgbClr val="6D28D9"/>
            </a:solidFill>
            <a:prstDash val="solid"/>
          </a:ln>
        </p:spPr>
        <p:txBody>
          <a:bodyPr/>
          <a:lstStyle/>
          <a:p>
            <a:endParaRPr lang="en-GB"/>
          </a:p>
        </p:txBody>
      </p:sp>
      <p:sp>
        <p:nvSpPr>
          <p:cNvPr id="12" name="Text 10"/>
          <p:cNvSpPr/>
          <p:nvPr/>
        </p:nvSpPr>
        <p:spPr>
          <a:xfrm>
            <a:off x="5166360" y="2267712"/>
            <a:ext cx="1600200" cy="256032"/>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Mental health</a:t>
            </a:r>
            <a:endParaRPr lang="en-US" sz="1250" dirty="0"/>
          </a:p>
        </p:txBody>
      </p:sp>
      <p:sp>
        <p:nvSpPr>
          <p:cNvPr id="13" name="Shape 11"/>
          <p:cNvSpPr/>
          <p:nvPr/>
        </p:nvSpPr>
        <p:spPr>
          <a:xfrm>
            <a:off x="6931152" y="2286000"/>
            <a:ext cx="228600" cy="228600"/>
          </a:xfrm>
          <a:prstGeom prst="chevron">
            <a:avLst/>
          </a:prstGeom>
          <a:solidFill>
            <a:srgbClr val="6B7280"/>
          </a:solidFill>
          <a:ln w="12700">
            <a:solidFill>
              <a:srgbClr val="6B7280"/>
            </a:solidFill>
            <a:prstDash val="solid"/>
          </a:ln>
        </p:spPr>
        <p:txBody>
          <a:bodyPr/>
          <a:lstStyle/>
          <a:p>
            <a:endParaRPr lang="en-GB"/>
          </a:p>
        </p:txBody>
      </p:sp>
      <p:sp>
        <p:nvSpPr>
          <p:cNvPr id="14" name="Shape 12"/>
          <p:cNvSpPr/>
          <p:nvPr/>
        </p:nvSpPr>
        <p:spPr>
          <a:xfrm>
            <a:off x="7223760" y="2057400"/>
            <a:ext cx="1783080" cy="777240"/>
          </a:xfrm>
          <a:prstGeom prst="roundRect">
            <a:avLst>
              <a:gd name="adj" fmla="val 11765"/>
            </a:avLst>
          </a:prstGeom>
          <a:solidFill>
            <a:srgbClr val="1D4ED8"/>
          </a:solidFill>
          <a:ln w="12700">
            <a:solidFill>
              <a:srgbClr val="1D4ED8"/>
            </a:solidFill>
            <a:prstDash val="solid"/>
          </a:ln>
        </p:spPr>
        <p:txBody>
          <a:bodyPr/>
          <a:lstStyle/>
          <a:p>
            <a:endParaRPr lang="en-GB"/>
          </a:p>
        </p:txBody>
      </p:sp>
      <p:sp>
        <p:nvSpPr>
          <p:cNvPr id="15" name="Text 13"/>
          <p:cNvSpPr/>
          <p:nvPr/>
        </p:nvSpPr>
        <p:spPr>
          <a:xfrm>
            <a:off x="7315200" y="2267712"/>
            <a:ext cx="1600200" cy="256032"/>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Population health</a:t>
            </a:r>
            <a:endParaRPr lang="en-US" sz="1250" dirty="0"/>
          </a:p>
        </p:txBody>
      </p:sp>
      <p:sp>
        <p:nvSpPr>
          <p:cNvPr id="16" name="Shape 14"/>
          <p:cNvSpPr/>
          <p:nvPr/>
        </p:nvSpPr>
        <p:spPr>
          <a:xfrm>
            <a:off x="9079992" y="2286000"/>
            <a:ext cx="228600" cy="228600"/>
          </a:xfrm>
          <a:prstGeom prst="chevron">
            <a:avLst/>
          </a:prstGeom>
          <a:solidFill>
            <a:srgbClr val="6B7280"/>
          </a:solidFill>
          <a:ln w="12700">
            <a:solidFill>
              <a:srgbClr val="6B7280"/>
            </a:solidFill>
            <a:prstDash val="solid"/>
          </a:ln>
        </p:spPr>
        <p:txBody>
          <a:bodyPr/>
          <a:lstStyle/>
          <a:p>
            <a:endParaRPr lang="en-GB"/>
          </a:p>
        </p:txBody>
      </p:sp>
      <p:sp>
        <p:nvSpPr>
          <p:cNvPr id="17" name="Shape 15"/>
          <p:cNvSpPr/>
          <p:nvPr/>
        </p:nvSpPr>
        <p:spPr>
          <a:xfrm>
            <a:off x="9372600" y="2057400"/>
            <a:ext cx="1783080" cy="777240"/>
          </a:xfrm>
          <a:prstGeom prst="roundRect">
            <a:avLst>
              <a:gd name="adj" fmla="val 11765"/>
            </a:avLst>
          </a:prstGeom>
          <a:solidFill>
            <a:srgbClr val="C2410C"/>
          </a:solidFill>
          <a:ln w="12700">
            <a:solidFill>
              <a:srgbClr val="C2410C"/>
            </a:solidFill>
            <a:prstDash val="solid"/>
          </a:ln>
        </p:spPr>
        <p:txBody>
          <a:bodyPr/>
          <a:lstStyle/>
          <a:p>
            <a:endParaRPr lang="en-GB"/>
          </a:p>
        </p:txBody>
      </p:sp>
      <p:sp>
        <p:nvSpPr>
          <p:cNvPr id="18" name="Text 16"/>
          <p:cNvSpPr/>
          <p:nvPr/>
        </p:nvSpPr>
        <p:spPr>
          <a:xfrm>
            <a:off x="9464040" y="2267712"/>
            <a:ext cx="1600200" cy="256032"/>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Inequality reduction</a:t>
            </a:r>
            <a:endParaRPr lang="en-US" sz="1250" dirty="0"/>
          </a:p>
        </p:txBody>
      </p:sp>
      <p:sp>
        <p:nvSpPr>
          <p:cNvPr id="19" name="Shape 17"/>
          <p:cNvSpPr/>
          <p:nvPr/>
        </p:nvSpPr>
        <p:spPr>
          <a:xfrm>
            <a:off x="822960" y="3703320"/>
            <a:ext cx="4937760" cy="1234440"/>
          </a:xfrm>
          <a:prstGeom prst="roundRect">
            <a:avLst>
              <a:gd name="adj" fmla="val 5926"/>
            </a:avLst>
          </a:prstGeom>
          <a:solidFill>
            <a:srgbClr val="EAF4E7"/>
          </a:solidFill>
          <a:ln w="12700">
            <a:solidFill>
              <a:srgbClr val="E5E7EB">
                <a:alpha val="90000"/>
              </a:srgbClr>
            </a:solidFill>
            <a:prstDash val="solid"/>
          </a:ln>
        </p:spPr>
        <p:txBody>
          <a:bodyPr/>
          <a:lstStyle/>
          <a:p>
            <a:endParaRPr lang="en-GB"/>
          </a:p>
        </p:txBody>
      </p:sp>
      <p:sp>
        <p:nvSpPr>
          <p:cNvPr id="20" name="Text 18"/>
          <p:cNvSpPr/>
          <p:nvPr/>
        </p:nvSpPr>
        <p:spPr>
          <a:xfrm>
            <a:off x="987552" y="3840480"/>
            <a:ext cx="4608576" cy="228600"/>
          </a:xfrm>
          <a:prstGeom prst="rect">
            <a:avLst/>
          </a:prstGeom>
          <a:noFill/>
          <a:ln/>
        </p:spPr>
        <p:txBody>
          <a:bodyPr wrap="square" lIns="0" tIns="0" rIns="0" bIns="0" rtlCol="0" anchor="ctr"/>
          <a:lstStyle/>
          <a:p>
            <a:pPr marL="0" indent="0">
              <a:buNone/>
            </a:pPr>
            <a:r>
              <a:rPr lang="en-US" sz="1350" b="1" dirty="0">
                <a:solidFill>
                  <a:srgbClr val="1F2937"/>
                </a:solidFill>
              </a:rPr>
              <a:t>Strength</a:t>
            </a:r>
            <a:endParaRPr lang="en-US" sz="1350" dirty="0"/>
          </a:p>
        </p:txBody>
      </p:sp>
      <p:sp>
        <p:nvSpPr>
          <p:cNvPr id="21" name="Text 19"/>
          <p:cNvSpPr/>
          <p:nvPr/>
        </p:nvSpPr>
        <p:spPr>
          <a:xfrm>
            <a:off x="987552" y="4160520"/>
            <a:ext cx="4608576" cy="667512"/>
          </a:xfrm>
          <a:prstGeom prst="rect">
            <a:avLst/>
          </a:prstGeom>
          <a:noFill/>
          <a:ln/>
        </p:spPr>
        <p:txBody>
          <a:bodyPr wrap="square" lIns="0" tIns="0" rIns="0" bIns="0" rtlCol="0" anchor="ctr">
            <a:normAutofit/>
          </a:bodyPr>
          <a:lstStyle/>
          <a:p>
            <a:pPr>
              <a:lnSpc>
                <a:spcPct val="150000"/>
              </a:lnSpc>
            </a:pPr>
            <a:r>
              <a:rPr lang="en-US" sz="1200" dirty="0">
                <a:solidFill>
                  <a:srgbClr val="1F2937"/>
                </a:solidFill>
              </a:rPr>
              <a:t>Acknowledges that the service sustainability includes prevention, mental health and inequality reduction </a:t>
            </a:r>
            <a:r>
              <a:rPr lang="en-GB" sz="1200" dirty="0"/>
              <a:t>(NHS England, 2019</a:t>
            </a:r>
            <a:r>
              <a:rPr lang="en-US" sz="1200" dirty="0">
                <a:solidFill>
                  <a:srgbClr val="1F2937"/>
                </a:solidFill>
              </a:rPr>
              <a:t>.</a:t>
            </a:r>
            <a:endParaRPr lang="en-US" sz="1200" dirty="0"/>
          </a:p>
        </p:txBody>
      </p:sp>
      <p:sp>
        <p:nvSpPr>
          <p:cNvPr id="22" name="Shape 20"/>
          <p:cNvSpPr/>
          <p:nvPr/>
        </p:nvSpPr>
        <p:spPr>
          <a:xfrm>
            <a:off x="6263640" y="3703320"/>
            <a:ext cx="4937760" cy="1234440"/>
          </a:xfrm>
          <a:prstGeom prst="roundRect">
            <a:avLst>
              <a:gd name="adj" fmla="val 5926"/>
            </a:avLst>
          </a:prstGeom>
          <a:solidFill>
            <a:srgbClr val="FFF7ED"/>
          </a:solidFill>
          <a:ln w="12700">
            <a:solidFill>
              <a:srgbClr val="E5E7EB">
                <a:alpha val="90000"/>
              </a:srgbClr>
            </a:solidFill>
            <a:prstDash val="solid"/>
          </a:ln>
        </p:spPr>
        <p:txBody>
          <a:bodyPr/>
          <a:lstStyle/>
          <a:p>
            <a:endParaRPr lang="en-GB"/>
          </a:p>
        </p:txBody>
      </p:sp>
      <p:sp>
        <p:nvSpPr>
          <p:cNvPr id="23" name="Text 21"/>
          <p:cNvSpPr/>
          <p:nvPr/>
        </p:nvSpPr>
        <p:spPr>
          <a:xfrm>
            <a:off x="6428232" y="3840480"/>
            <a:ext cx="4608576" cy="228600"/>
          </a:xfrm>
          <a:prstGeom prst="rect">
            <a:avLst/>
          </a:prstGeom>
          <a:noFill/>
          <a:ln/>
        </p:spPr>
        <p:txBody>
          <a:bodyPr wrap="square" lIns="0" tIns="0" rIns="0" bIns="0" rtlCol="0" anchor="ctr"/>
          <a:lstStyle/>
          <a:p>
            <a:pPr marL="0" indent="0">
              <a:buNone/>
            </a:pPr>
            <a:r>
              <a:rPr lang="en-US" sz="1350" b="1" dirty="0">
                <a:solidFill>
                  <a:srgbClr val="1F2937"/>
                </a:solidFill>
              </a:rPr>
              <a:t>Limitation</a:t>
            </a:r>
            <a:endParaRPr lang="en-US" sz="1350" dirty="0"/>
          </a:p>
        </p:txBody>
      </p:sp>
      <p:sp>
        <p:nvSpPr>
          <p:cNvPr id="24" name="Text 22"/>
          <p:cNvSpPr/>
          <p:nvPr/>
        </p:nvSpPr>
        <p:spPr>
          <a:xfrm>
            <a:off x="6428232" y="4160520"/>
            <a:ext cx="4608576" cy="667512"/>
          </a:xfrm>
          <a:prstGeom prst="rect">
            <a:avLst/>
          </a:prstGeom>
          <a:noFill/>
          <a:ln/>
        </p:spPr>
        <p:txBody>
          <a:bodyPr wrap="square" lIns="0" tIns="0" rIns="0" bIns="0" rtlCol="0" anchor="ctr">
            <a:normAutofit/>
          </a:bodyPr>
          <a:lstStyle/>
          <a:p>
            <a:pPr marL="0" indent="0">
              <a:lnSpc>
                <a:spcPct val="150000"/>
              </a:lnSpc>
              <a:buNone/>
            </a:pPr>
            <a:r>
              <a:rPr lang="en-US" sz="1200" dirty="0">
                <a:solidFill>
                  <a:srgbClr val="1F2937"/>
                </a:solidFill>
              </a:rPr>
              <a:t>The delivery is based on finances, human resources capacity, local implementation and cross-sector collaboration.</a:t>
            </a:r>
            <a:endParaRPr lang="en-US" sz="1200" dirty="0"/>
          </a:p>
        </p:txBody>
      </p:sp>
      <p:sp>
        <p:nvSpPr>
          <p:cNvPr id="26" name="Text 24"/>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11</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Targeted Inequality Reduction: Core20PLUS5</a:t>
            </a:r>
            <a:endParaRPr lang="en-US" sz="2600" dirty="0"/>
          </a:p>
        </p:txBody>
      </p:sp>
      <p:pic>
        <p:nvPicPr>
          <p:cNvPr id="4" name="Image 0" descr="/mnt/data/assets/core20plus5_adult.jpg"/>
          <p:cNvPicPr>
            <a:picLocks noChangeAspect="1"/>
          </p:cNvPicPr>
          <p:nvPr/>
        </p:nvPicPr>
        <p:blipFill>
          <a:blip r:embed="rId3"/>
          <a:stretch>
            <a:fillRect/>
          </a:stretch>
        </p:blipFill>
        <p:spPr>
          <a:xfrm>
            <a:off x="640080" y="2286000"/>
            <a:ext cx="5303520" cy="2983230"/>
          </a:xfrm>
          <a:prstGeom prst="rect">
            <a:avLst/>
          </a:prstGeom>
        </p:spPr>
      </p:pic>
      <p:sp>
        <p:nvSpPr>
          <p:cNvPr id="5" name="Shape 2"/>
          <p:cNvSpPr/>
          <p:nvPr/>
        </p:nvSpPr>
        <p:spPr>
          <a:xfrm>
            <a:off x="6217920" y="1143000"/>
            <a:ext cx="4937760" cy="1143000"/>
          </a:xfrm>
          <a:prstGeom prst="roundRect">
            <a:avLst>
              <a:gd name="adj" fmla="val 6400"/>
            </a:avLst>
          </a:prstGeom>
          <a:solidFill>
            <a:srgbClr val="FFF1ED"/>
          </a:solidFill>
          <a:ln w="12700">
            <a:solidFill>
              <a:srgbClr val="E5E7EB">
                <a:alpha val="90000"/>
              </a:srgbClr>
            </a:solidFill>
            <a:prstDash val="solid"/>
          </a:ln>
        </p:spPr>
        <p:txBody>
          <a:bodyPr/>
          <a:lstStyle/>
          <a:p>
            <a:endParaRPr lang="en-GB"/>
          </a:p>
        </p:txBody>
      </p:sp>
      <p:sp>
        <p:nvSpPr>
          <p:cNvPr id="6" name="Text 3"/>
          <p:cNvSpPr/>
          <p:nvPr/>
        </p:nvSpPr>
        <p:spPr>
          <a:xfrm>
            <a:off x="6382512" y="1280160"/>
            <a:ext cx="4608576" cy="228600"/>
          </a:xfrm>
          <a:prstGeom prst="rect">
            <a:avLst/>
          </a:prstGeom>
          <a:noFill/>
          <a:ln/>
        </p:spPr>
        <p:txBody>
          <a:bodyPr wrap="square" lIns="0" tIns="0" rIns="0" bIns="0" rtlCol="0" anchor="ctr"/>
          <a:lstStyle/>
          <a:p>
            <a:pPr marL="0" indent="0">
              <a:buNone/>
            </a:pPr>
            <a:r>
              <a:rPr lang="en-US" sz="1350" b="1" dirty="0">
                <a:solidFill>
                  <a:srgbClr val="1F2937"/>
                </a:solidFill>
              </a:rPr>
              <a:t>Core20</a:t>
            </a:r>
            <a:endParaRPr lang="en-US" sz="1350" dirty="0"/>
          </a:p>
        </p:txBody>
      </p:sp>
      <p:sp>
        <p:nvSpPr>
          <p:cNvPr id="7" name="Text 4"/>
          <p:cNvSpPr/>
          <p:nvPr/>
        </p:nvSpPr>
        <p:spPr>
          <a:xfrm>
            <a:off x="6382512" y="1600200"/>
            <a:ext cx="4608576" cy="576072"/>
          </a:xfrm>
          <a:prstGeom prst="rect">
            <a:avLst/>
          </a:prstGeom>
          <a:noFill/>
          <a:ln/>
        </p:spPr>
        <p:txBody>
          <a:bodyPr wrap="square" lIns="0" tIns="0" rIns="0" bIns="0" rtlCol="0" anchor="ctr">
            <a:normAutofit/>
          </a:bodyPr>
          <a:lstStyle/>
          <a:p>
            <a:r>
              <a:rPr lang="en-US" sz="1200" dirty="0">
                <a:solidFill>
                  <a:srgbClr val="1F2937"/>
                </a:solidFill>
              </a:rPr>
              <a:t>The two fifths of the national population that is most deprived </a:t>
            </a:r>
            <a:r>
              <a:rPr lang="en-GB" sz="1200" dirty="0"/>
              <a:t>(NHS England, 2021a; NHS England, 2021b)</a:t>
            </a:r>
            <a:r>
              <a:rPr lang="en-US" sz="1200" dirty="0">
                <a:solidFill>
                  <a:srgbClr val="1F2937"/>
                </a:solidFill>
              </a:rPr>
              <a:t>.</a:t>
            </a:r>
            <a:endParaRPr lang="en-US" sz="1200" dirty="0"/>
          </a:p>
        </p:txBody>
      </p:sp>
      <p:sp>
        <p:nvSpPr>
          <p:cNvPr id="8" name="Shape 5"/>
          <p:cNvSpPr/>
          <p:nvPr/>
        </p:nvSpPr>
        <p:spPr>
          <a:xfrm>
            <a:off x="6217920" y="2514600"/>
            <a:ext cx="4937760" cy="1143000"/>
          </a:xfrm>
          <a:prstGeom prst="roundRect">
            <a:avLst>
              <a:gd name="adj" fmla="val 6400"/>
            </a:avLst>
          </a:prstGeom>
          <a:solidFill>
            <a:srgbClr val="EAF2FF"/>
          </a:solidFill>
          <a:ln w="12700">
            <a:solidFill>
              <a:srgbClr val="E5E7EB">
                <a:alpha val="90000"/>
              </a:srgbClr>
            </a:solidFill>
            <a:prstDash val="solid"/>
          </a:ln>
        </p:spPr>
        <p:txBody>
          <a:bodyPr/>
          <a:lstStyle/>
          <a:p>
            <a:endParaRPr lang="en-GB"/>
          </a:p>
        </p:txBody>
      </p:sp>
      <p:sp>
        <p:nvSpPr>
          <p:cNvPr id="9" name="Text 6"/>
          <p:cNvSpPr/>
          <p:nvPr/>
        </p:nvSpPr>
        <p:spPr>
          <a:xfrm>
            <a:off x="6382512" y="2651760"/>
            <a:ext cx="4608576" cy="228600"/>
          </a:xfrm>
          <a:prstGeom prst="rect">
            <a:avLst/>
          </a:prstGeom>
          <a:noFill/>
          <a:ln/>
        </p:spPr>
        <p:txBody>
          <a:bodyPr wrap="square" lIns="0" tIns="0" rIns="0" bIns="0" rtlCol="0" anchor="ctr"/>
          <a:lstStyle/>
          <a:p>
            <a:pPr marL="0" indent="0">
              <a:buNone/>
            </a:pPr>
            <a:r>
              <a:rPr lang="en-US" sz="1350" b="1" dirty="0">
                <a:solidFill>
                  <a:srgbClr val="1F2937"/>
                </a:solidFill>
              </a:rPr>
              <a:t>PLUS</a:t>
            </a:r>
            <a:endParaRPr lang="en-US" sz="1350" dirty="0"/>
          </a:p>
        </p:txBody>
      </p:sp>
      <p:sp>
        <p:nvSpPr>
          <p:cNvPr id="10" name="Text 7"/>
          <p:cNvSpPr/>
          <p:nvPr/>
        </p:nvSpPr>
        <p:spPr>
          <a:xfrm>
            <a:off x="6382512" y="2971800"/>
            <a:ext cx="4608576" cy="576072"/>
          </a:xfrm>
          <a:prstGeom prst="rect">
            <a:avLst/>
          </a:prstGeom>
          <a:noFill/>
          <a:ln/>
        </p:spPr>
        <p:txBody>
          <a:bodyPr wrap="square" lIns="0" tIns="0" rIns="0" bIns="0" rtlCol="0" anchor="ctr">
            <a:normAutofit/>
          </a:bodyPr>
          <a:lstStyle/>
          <a:p>
            <a:pPr>
              <a:lnSpc>
                <a:spcPct val="150000"/>
              </a:lnSpc>
            </a:pPr>
            <a:r>
              <a:rPr lang="en-US" sz="1200" dirty="0">
                <a:solidFill>
                  <a:srgbClr val="1F2937"/>
                </a:solidFill>
              </a:rPr>
              <a:t>Locally identified groups experiencing poorer access, experience or outcomes </a:t>
            </a:r>
            <a:r>
              <a:rPr lang="en-GB" sz="1200" dirty="0"/>
              <a:t>(NHS England, 2021a)</a:t>
            </a:r>
            <a:r>
              <a:rPr lang="en-US" sz="1200" dirty="0">
                <a:solidFill>
                  <a:srgbClr val="1F2937"/>
                </a:solidFill>
              </a:rPr>
              <a:t>.</a:t>
            </a:r>
            <a:endParaRPr lang="en-US" sz="1200" dirty="0"/>
          </a:p>
        </p:txBody>
      </p:sp>
      <p:sp>
        <p:nvSpPr>
          <p:cNvPr id="11" name="Shape 8"/>
          <p:cNvSpPr/>
          <p:nvPr/>
        </p:nvSpPr>
        <p:spPr>
          <a:xfrm>
            <a:off x="6217920" y="3886200"/>
            <a:ext cx="4937760" cy="1143000"/>
          </a:xfrm>
          <a:prstGeom prst="roundRect">
            <a:avLst>
              <a:gd name="adj" fmla="val 6400"/>
            </a:avLst>
          </a:prstGeom>
          <a:solidFill>
            <a:srgbClr val="EAF4E7"/>
          </a:solidFill>
          <a:ln w="12700">
            <a:solidFill>
              <a:srgbClr val="E5E7EB">
                <a:alpha val="90000"/>
              </a:srgbClr>
            </a:solidFill>
            <a:prstDash val="solid"/>
          </a:ln>
        </p:spPr>
        <p:txBody>
          <a:bodyPr/>
          <a:lstStyle/>
          <a:p>
            <a:endParaRPr lang="en-GB"/>
          </a:p>
        </p:txBody>
      </p:sp>
      <p:sp>
        <p:nvSpPr>
          <p:cNvPr id="12" name="Text 9"/>
          <p:cNvSpPr/>
          <p:nvPr/>
        </p:nvSpPr>
        <p:spPr>
          <a:xfrm>
            <a:off x="6382512" y="4023360"/>
            <a:ext cx="4608576" cy="228600"/>
          </a:xfrm>
          <a:prstGeom prst="rect">
            <a:avLst/>
          </a:prstGeom>
          <a:noFill/>
          <a:ln/>
        </p:spPr>
        <p:txBody>
          <a:bodyPr wrap="square" lIns="0" tIns="0" rIns="0" bIns="0" rtlCol="0" anchor="ctr"/>
          <a:lstStyle/>
          <a:p>
            <a:pPr marL="0" indent="0">
              <a:buNone/>
            </a:pPr>
            <a:r>
              <a:rPr lang="en-US" sz="1350" b="1" dirty="0">
                <a:solidFill>
                  <a:srgbClr val="1F2937"/>
                </a:solidFill>
              </a:rPr>
              <a:t>5</a:t>
            </a:r>
            <a:endParaRPr lang="en-US" sz="1350" dirty="0"/>
          </a:p>
        </p:txBody>
      </p:sp>
      <p:sp>
        <p:nvSpPr>
          <p:cNvPr id="13" name="Text 10"/>
          <p:cNvSpPr/>
          <p:nvPr/>
        </p:nvSpPr>
        <p:spPr>
          <a:xfrm>
            <a:off x="6382512" y="4343400"/>
            <a:ext cx="4608576" cy="576072"/>
          </a:xfrm>
          <a:prstGeom prst="rect">
            <a:avLst/>
          </a:prstGeom>
          <a:noFill/>
          <a:ln/>
        </p:spPr>
        <p:txBody>
          <a:bodyPr wrap="square" lIns="0" tIns="0" rIns="0" bIns="0" rtlCol="0" anchor="ctr">
            <a:normAutofit/>
          </a:bodyPr>
          <a:lstStyle/>
          <a:p>
            <a:pPr>
              <a:lnSpc>
                <a:spcPct val="150000"/>
              </a:lnSpc>
            </a:pPr>
            <a:r>
              <a:rPr lang="en-US" sz="1200" dirty="0">
                <a:solidFill>
                  <a:srgbClr val="1F2937"/>
                </a:solidFill>
              </a:rPr>
              <a:t>The five clinical areas that are to be improved specifically </a:t>
            </a:r>
            <a:r>
              <a:rPr lang="en-GB" sz="1200" dirty="0"/>
              <a:t>(NHS England, 2021a)</a:t>
            </a:r>
            <a:r>
              <a:rPr lang="en-US" sz="1200" dirty="0">
                <a:solidFill>
                  <a:srgbClr val="1F2937"/>
                </a:solidFill>
              </a:rPr>
              <a:t>.</a:t>
            </a:r>
            <a:endParaRPr lang="en-US" sz="1200" dirty="0"/>
          </a:p>
        </p:txBody>
      </p:sp>
      <p:sp>
        <p:nvSpPr>
          <p:cNvPr id="14" name="Text 11"/>
          <p:cNvSpPr/>
          <p:nvPr/>
        </p:nvSpPr>
        <p:spPr>
          <a:xfrm>
            <a:off x="6217920" y="5257801"/>
            <a:ext cx="4754880" cy="1143000"/>
          </a:xfrm>
          <a:prstGeom prst="rect">
            <a:avLst/>
          </a:prstGeom>
          <a:noFill/>
          <a:ln/>
        </p:spPr>
        <p:txBody>
          <a:bodyPr wrap="square" lIns="0" tIns="0" rIns="0" bIns="0" rtlCol="0" anchor="ctr">
            <a:normAutofit/>
          </a:bodyPr>
          <a:lstStyle/>
          <a:p>
            <a:pPr marL="0" indent="0">
              <a:lnSpc>
                <a:spcPct val="150000"/>
              </a:lnSpc>
              <a:buNone/>
            </a:pPr>
            <a:r>
              <a:rPr lang="en-US" sz="1400" b="1" dirty="0">
                <a:solidFill>
                  <a:srgbClr val="1F2937"/>
                </a:solidFill>
              </a:rPr>
              <a:t>Why it matters:</a:t>
            </a:r>
          </a:p>
          <a:p>
            <a:pPr>
              <a:lnSpc>
                <a:spcPct val="150000"/>
              </a:lnSpc>
            </a:pPr>
            <a:r>
              <a:rPr lang="en-US" sz="1400" dirty="0">
                <a:solidFill>
                  <a:srgbClr val="1F2937"/>
                </a:solidFill>
              </a:rPr>
              <a:t>It shifts the policy on inequality out of general intent to action </a:t>
            </a:r>
            <a:r>
              <a:rPr lang="en-GB" sz="1400" dirty="0"/>
              <a:t>(NHS England, 2021a)</a:t>
            </a:r>
            <a:r>
              <a:rPr lang="en-US" sz="1400" dirty="0">
                <a:solidFill>
                  <a:srgbClr val="1F2937"/>
                </a:solidFill>
              </a:rPr>
              <a:t>.</a:t>
            </a:r>
            <a:endParaRPr lang="en-US" sz="1400" dirty="0"/>
          </a:p>
        </p:txBody>
      </p:sp>
      <p:sp>
        <p:nvSpPr>
          <p:cNvPr id="15" name="Text 12"/>
          <p:cNvSpPr/>
          <p:nvPr/>
        </p:nvSpPr>
        <p:spPr>
          <a:xfrm>
            <a:off x="502920" y="6510528"/>
            <a:ext cx="10469880" cy="210312"/>
          </a:xfrm>
          <a:prstGeom prst="rect">
            <a:avLst/>
          </a:prstGeom>
          <a:noFill/>
          <a:ln/>
        </p:spPr>
        <p:txBody>
          <a:bodyPr wrap="square" lIns="0" tIns="0" rIns="0" bIns="0" rtlCol="0" anchor="ctr"/>
          <a:lstStyle/>
          <a:p>
            <a:pPr marL="0" indent="0">
              <a:buNone/>
            </a:pPr>
            <a:r>
              <a:rPr lang="en-US" sz="1000" dirty="0">
                <a:solidFill>
                  <a:srgbClr val="6B7280"/>
                </a:solidFill>
              </a:rPr>
              <a:t> Image: NHS England (2021b)</a:t>
            </a:r>
            <a:endParaRPr lang="en-US" sz="1000" dirty="0"/>
          </a:p>
        </p:txBody>
      </p:sp>
      <p:sp>
        <p:nvSpPr>
          <p:cNvPr id="16" name="Text 13"/>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12</a:t>
            </a:r>
            <a:endParaRPr lang="en-US" sz="800" dirty="0"/>
          </a:p>
        </p:txBody>
      </p:sp>
      <p:sp>
        <p:nvSpPr>
          <p:cNvPr id="17" name="Text 11">
            <a:extLst>
              <a:ext uri="{FF2B5EF4-FFF2-40B4-BE49-F238E27FC236}">
                <a16:creationId xmlns:a16="http://schemas.microsoft.com/office/drawing/2014/main" id="{BBF7AC30-6094-1CE5-E4FD-C7417597F2EA}"/>
              </a:ext>
            </a:extLst>
          </p:cNvPr>
          <p:cNvSpPr/>
          <p:nvPr/>
        </p:nvSpPr>
        <p:spPr>
          <a:xfrm>
            <a:off x="914400" y="1258443"/>
            <a:ext cx="4754880" cy="629793"/>
          </a:xfrm>
          <a:prstGeom prst="rect">
            <a:avLst/>
          </a:prstGeom>
          <a:noFill/>
          <a:ln/>
        </p:spPr>
        <p:txBody>
          <a:bodyPr wrap="square" lIns="0" tIns="0" rIns="0" bIns="0" rtlCol="0" anchor="ctr">
            <a:normAutofit/>
          </a:bodyPr>
          <a:lstStyle/>
          <a:p>
            <a:pPr>
              <a:lnSpc>
                <a:spcPct val="150000"/>
              </a:lnSpc>
            </a:pPr>
            <a:r>
              <a:rPr lang="en-US" sz="1400" dirty="0">
                <a:solidFill>
                  <a:srgbClr val="1F2937"/>
                </a:solidFill>
              </a:rPr>
              <a:t>Core20PLUS5 is the NHS England strategy to curb healthcare inequalities </a:t>
            </a:r>
            <a:r>
              <a:rPr lang="en-GB" sz="1400" dirty="0"/>
              <a:t>(NHS England, 2021a)</a:t>
            </a:r>
            <a:r>
              <a:rPr lang="en-US" sz="1400" dirty="0">
                <a:solidFill>
                  <a:srgbClr val="1F2937"/>
                </a:solidFill>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noProof="0" dirty="0"/>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GB" sz="2600" b="1" noProof="0" dirty="0">
                <a:solidFill>
                  <a:srgbClr val="1F2937"/>
                </a:solidFill>
                <a:latin typeface="Aptos Display" pitchFamily="34" charset="0"/>
                <a:ea typeface="Aptos Display" pitchFamily="34" charset="-122"/>
                <a:cs typeface="Aptos Display" pitchFamily="34" charset="-120"/>
              </a:rPr>
              <a:t>Prevention and Public Health: Moving Upstream</a:t>
            </a:r>
            <a:endParaRPr lang="en-GB" sz="2600" noProof="0" dirty="0"/>
          </a:p>
        </p:txBody>
      </p:sp>
      <p:sp>
        <p:nvSpPr>
          <p:cNvPr id="4" name="Text 2"/>
          <p:cNvSpPr/>
          <p:nvPr/>
        </p:nvSpPr>
        <p:spPr>
          <a:xfrm>
            <a:off x="731520" y="953008"/>
            <a:ext cx="10607040" cy="702056"/>
          </a:xfrm>
          <a:prstGeom prst="rect">
            <a:avLst/>
          </a:prstGeom>
          <a:noFill/>
          <a:ln/>
        </p:spPr>
        <p:txBody>
          <a:bodyPr wrap="square" lIns="0" tIns="0" rIns="0" bIns="0" rtlCol="0" anchor="ctr"/>
          <a:lstStyle/>
          <a:p>
            <a:r>
              <a:rPr lang="en-GB" sz="1600" b="1" noProof="0" dirty="0">
                <a:solidFill>
                  <a:srgbClr val="1F2937"/>
                </a:solidFill>
              </a:rPr>
              <a:t>Prevention helps SDG 3 to prevent demand in the future and enhance wellbeing </a:t>
            </a:r>
            <a:r>
              <a:rPr lang="en-GB" sz="1600" dirty="0"/>
              <a:t>(United Nations, 2025; NHS England, 2023)</a:t>
            </a:r>
            <a:r>
              <a:rPr lang="en-GB" sz="1600" b="1" noProof="0" dirty="0">
                <a:solidFill>
                  <a:srgbClr val="1F2937"/>
                </a:solidFill>
              </a:rPr>
              <a:t>.</a:t>
            </a:r>
            <a:endParaRPr lang="en-GB" sz="1600" noProof="0" dirty="0"/>
          </a:p>
        </p:txBody>
      </p:sp>
      <p:sp>
        <p:nvSpPr>
          <p:cNvPr id="5" name="Shape 3"/>
          <p:cNvSpPr/>
          <p:nvPr/>
        </p:nvSpPr>
        <p:spPr>
          <a:xfrm>
            <a:off x="822960" y="1874520"/>
            <a:ext cx="3246120" cy="2148840"/>
          </a:xfrm>
          <a:prstGeom prst="roundRect">
            <a:avLst>
              <a:gd name="adj" fmla="val 3404"/>
            </a:avLst>
          </a:prstGeom>
          <a:solidFill>
            <a:srgbClr val="EAF4E7"/>
          </a:solidFill>
          <a:ln w="12700">
            <a:solidFill>
              <a:srgbClr val="E5E7EB">
                <a:alpha val="90000"/>
              </a:srgbClr>
            </a:solidFill>
            <a:prstDash val="solid"/>
          </a:ln>
        </p:spPr>
        <p:txBody>
          <a:bodyPr/>
          <a:lstStyle/>
          <a:p>
            <a:endParaRPr lang="en-GB" noProof="0" dirty="0"/>
          </a:p>
        </p:txBody>
      </p:sp>
      <p:sp>
        <p:nvSpPr>
          <p:cNvPr id="6" name="Text 4"/>
          <p:cNvSpPr/>
          <p:nvPr/>
        </p:nvSpPr>
        <p:spPr>
          <a:xfrm>
            <a:off x="987552" y="2125980"/>
            <a:ext cx="2916936" cy="228600"/>
          </a:xfrm>
          <a:prstGeom prst="rect">
            <a:avLst/>
          </a:prstGeom>
          <a:noFill/>
          <a:ln/>
        </p:spPr>
        <p:txBody>
          <a:bodyPr wrap="square" lIns="0" tIns="0" rIns="0" bIns="0" rtlCol="0" anchor="ctr"/>
          <a:lstStyle/>
          <a:p>
            <a:pPr marL="0" indent="0">
              <a:buNone/>
            </a:pPr>
            <a:r>
              <a:rPr lang="en-GB" sz="1350" b="1" noProof="0" dirty="0">
                <a:solidFill>
                  <a:srgbClr val="1F2937"/>
                </a:solidFill>
              </a:rPr>
              <a:t>Primary prevention</a:t>
            </a:r>
            <a:endParaRPr lang="en-GB" sz="1350" noProof="0" dirty="0"/>
          </a:p>
        </p:txBody>
      </p:sp>
      <p:sp>
        <p:nvSpPr>
          <p:cNvPr id="7" name="Text 5"/>
          <p:cNvSpPr/>
          <p:nvPr/>
        </p:nvSpPr>
        <p:spPr>
          <a:xfrm>
            <a:off x="987552" y="2331720"/>
            <a:ext cx="2916936" cy="1581912"/>
          </a:xfrm>
          <a:prstGeom prst="rect">
            <a:avLst/>
          </a:prstGeom>
          <a:noFill/>
          <a:ln/>
        </p:spPr>
        <p:txBody>
          <a:bodyPr wrap="square" lIns="0" tIns="0" rIns="0" bIns="0" rtlCol="0" anchor="ctr">
            <a:normAutofit/>
          </a:bodyPr>
          <a:lstStyle/>
          <a:p>
            <a:pPr marL="0" indent="0">
              <a:lnSpc>
                <a:spcPct val="150000"/>
              </a:lnSpc>
              <a:buNone/>
            </a:pPr>
            <a:r>
              <a:rPr lang="en-GB" sz="1200" noProof="0" dirty="0">
                <a:solidFill>
                  <a:srgbClr val="1F2937"/>
                </a:solidFill>
              </a:rPr>
              <a:t>Preventing sickness prior to its occurrence.</a:t>
            </a:r>
          </a:p>
          <a:p>
            <a:pPr>
              <a:lnSpc>
                <a:spcPct val="150000"/>
              </a:lnSpc>
            </a:pPr>
            <a:r>
              <a:rPr lang="en-GB" sz="1200" noProof="0" dirty="0">
                <a:solidFill>
                  <a:srgbClr val="1F2937"/>
                </a:solidFill>
              </a:rPr>
              <a:t>Examples: health promotion, smoking cessation, vaccination. </a:t>
            </a:r>
            <a:r>
              <a:rPr lang="en-GB" sz="1200" dirty="0"/>
              <a:t>(NHS England, 2023)</a:t>
            </a:r>
            <a:endParaRPr lang="en-GB" sz="1200" noProof="0" dirty="0"/>
          </a:p>
        </p:txBody>
      </p:sp>
      <p:sp>
        <p:nvSpPr>
          <p:cNvPr id="8" name="Shape 6"/>
          <p:cNvSpPr/>
          <p:nvPr/>
        </p:nvSpPr>
        <p:spPr>
          <a:xfrm>
            <a:off x="1417320" y="4251960"/>
            <a:ext cx="2057400" cy="329184"/>
          </a:xfrm>
          <a:prstGeom prst="roundRect">
            <a:avLst>
              <a:gd name="adj" fmla="val 22222"/>
            </a:avLst>
          </a:prstGeom>
          <a:solidFill>
            <a:srgbClr val="2E7D32"/>
          </a:solidFill>
          <a:ln w="12700">
            <a:solidFill>
              <a:srgbClr val="2E7D32">
                <a:alpha val="0"/>
              </a:srgbClr>
            </a:solidFill>
            <a:prstDash val="solid"/>
          </a:ln>
        </p:spPr>
        <p:txBody>
          <a:bodyPr/>
          <a:lstStyle/>
          <a:p>
            <a:endParaRPr lang="en-GB" noProof="0" dirty="0"/>
          </a:p>
        </p:txBody>
      </p:sp>
      <p:sp>
        <p:nvSpPr>
          <p:cNvPr id="9" name="Text 7"/>
          <p:cNvSpPr/>
          <p:nvPr/>
        </p:nvSpPr>
        <p:spPr>
          <a:xfrm>
            <a:off x="1417320" y="4311396"/>
            <a:ext cx="2057400" cy="201168"/>
          </a:xfrm>
          <a:prstGeom prst="rect">
            <a:avLst/>
          </a:prstGeom>
          <a:noFill/>
          <a:ln/>
        </p:spPr>
        <p:txBody>
          <a:bodyPr wrap="square" lIns="0" tIns="0" rIns="0" bIns="0" rtlCol="0" anchor="ctr"/>
          <a:lstStyle/>
          <a:p>
            <a:pPr marL="0" indent="0" algn="ctr">
              <a:buNone/>
            </a:pPr>
            <a:r>
              <a:rPr lang="en-GB" sz="1200" b="1" noProof="0" dirty="0">
                <a:solidFill>
                  <a:srgbClr val="FFFFFF"/>
                </a:solidFill>
              </a:rPr>
              <a:t>Upstream</a:t>
            </a:r>
            <a:endParaRPr lang="en-GB" sz="1200" noProof="0" dirty="0"/>
          </a:p>
        </p:txBody>
      </p:sp>
      <p:sp>
        <p:nvSpPr>
          <p:cNvPr id="10" name="Shape 8"/>
          <p:cNvSpPr/>
          <p:nvPr/>
        </p:nvSpPr>
        <p:spPr>
          <a:xfrm>
            <a:off x="4572000" y="1874520"/>
            <a:ext cx="3246120" cy="2148840"/>
          </a:xfrm>
          <a:prstGeom prst="roundRect">
            <a:avLst>
              <a:gd name="adj" fmla="val 3404"/>
            </a:avLst>
          </a:prstGeom>
          <a:solidFill>
            <a:srgbClr val="EAF2FF"/>
          </a:solidFill>
          <a:ln w="12700">
            <a:solidFill>
              <a:srgbClr val="E5E7EB">
                <a:alpha val="90000"/>
              </a:srgbClr>
            </a:solidFill>
            <a:prstDash val="solid"/>
          </a:ln>
        </p:spPr>
        <p:txBody>
          <a:bodyPr/>
          <a:lstStyle/>
          <a:p>
            <a:endParaRPr lang="en-GB" noProof="0" dirty="0"/>
          </a:p>
        </p:txBody>
      </p:sp>
      <p:sp>
        <p:nvSpPr>
          <p:cNvPr id="11" name="Text 9"/>
          <p:cNvSpPr/>
          <p:nvPr/>
        </p:nvSpPr>
        <p:spPr>
          <a:xfrm>
            <a:off x="4736592" y="2123440"/>
            <a:ext cx="2916936" cy="228600"/>
          </a:xfrm>
          <a:prstGeom prst="rect">
            <a:avLst/>
          </a:prstGeom>
          <a:noFill/>
          <a:ln/>
        </p:spPr>
        <p:txBody>
          <a:bodyPr wrap="square" lIns="0" tIns="0" rIns="0" bIns="0" rtlCol="0" anchor="ctr"/>
          <a:lstStyle/>
          <a:p>
            <a:pPr marL="0" indent="0">
              <a:buNone/>
            </a:pPr>
            <a:r>
              <a:rPr lang="en-GB" sz="1350" b="1" noProof="0" dirty="0">
                <a:solidFill>
                  <a:srgbClr val="1F2937"/>
                </a:solidFill>
              </a:rPr>
              <a:t>Secondary prevention</a:t>
            </a:r>
            <a:endParaRPr lang="en-GB" sz="1350" noProof="0" dirty="0"/>
          </a:p>
        </p:txBody>
      </p:sp>
      <p:sp>
        <p:nvSpPr>
          <p:cNvPr id="12" name="Text 10"/>
          <p:cNvSpPr/>
          <p:nvPr/>
        </p:nvSpPr>
        <p:spPr>
          <a:xfrm>
            <a:off x="4736592" y="2331720"/>
            <a:ext cx="2916936" cy="1581912"/>
          </a:xfrm>
          <a:prstGeom prst="rect">
            <a:avLst/>
          </a:prstGeom>
          <a:noFill/>
          <a:ln/>
        </p:spPr>
        <p:txBody>
          <a:bodyPr wrap="square" lIns="0" tIns="0" rIns="0" bIns="0" rtlCol="0" anchor="ctr">
            <a:normAutofit/>
          </a:bodyPr>
          <a:lstStyle/>
          <a:p>
            <a:pPr marL="0" indent="0">
              <a:lnSpc>
                <a:spcPct val="150000"/>
              </a:lnSpc>
              <a:buNone/>
            </a:pPr>
            <a:r>
              <a:rPr lang="en-GB" sz="1200" noProof="0" dirty="0">
                <a:solidFill>
                  <a:srgbClr val="1F2937"/>
                </a:solidFill>
              </a:rPr>
              <a:t>Finding risk earlier</a:t>
            </a:r>
          </a:p>
          <a:p>
            <a:pPr>
              <a:lnSpc>
                <a:spcPct val="150000"/>
              </a:lnSpc>
            </a:pPr>
            <a:r>
              <a:rPr lang="en-GB" sz="1200" noProof="0" dirty="0">
                <a:solidFill>
                  <a:srgbClr val="1F2937"/>
                </a:solidFill>
              </a:rPr>
              <a:t>Examples: screening, NHS Health Checks, early diagnosis </a:t>
            </a:r>
            <a:r>
              <a:rPr lang="en-GB" sz="1200" dirty="0"/>
              <a:t>(NHS England, 2023)</a:t>
            </a:r>
            <a:r>
              <a:rPr lang="en-GB" sz="1200" noProof="0" dirty="0">
                <a:solidFill>
                  <a:srgbClr val="1F2937"/>
                </a:solidFill>
              </a:rPr>
              <a:t>.</a:t>
            </a:r>
            <a:endParaRPr lang="en-GB" sz="1200" noProof="0" dirty="0"/>
          </a:p>
        </p:txBody>
      </p:sp>
      <p:sp>
        <p:nvSpPr>
          <p:cNvPr id="13" name="Shape 11"/>
          <p:cNvSpPr/>
          <p:nvPr/>
        </p:nvSpPr>
        <p:spPr>
          <a:xfrm>
            <a:off x="5166360" y="4251960"/>
            <a:ext cx="2057400" cy="329184"/>
          </a:xfrm>
          <a:prstGeom prst="roundRect">
            <a:avLst>
              <a:gd name="adj" fmla="val 22222"/>
            </a:avLst>
          </a:prstGeom>
          <a:solidFill>
            <a:srgbClr val="1D4ED8"/>
          </a:solidFill>
          <a:ln w="12700">
            <a:solidFill>
              <a:srgbClr val="1D4ED8">
                <a:alpha val="0"/>
              </a:srgbClr>
            </a:solidFill>
            <a:prstDash val="solid"/>
          </a:ln>
        </p:spPr>
        <p:txBody>
          <a:bodyPr/>
          <a:lstStyle/>
          <a:p>
            <a:endParaRPr lang="en-GB" noProof="0" dirty="0"/>
          </a:p>
        </p:txBody>
      </p:sp>
      <p:sp>
        <p:nvSpPr>
          <p:cNvPr id="14" name="Text 12"/>
          <p:cNvSpPr/>
          <p:nvPr/>
        </p:nvSpPr>
        <p:spPr>
          <a:xfrm>
            <a:off x="5166360" y="4311396"/>
            <a:ext cx="2057400" cy="201168"/>
          </a:xfrm>
          <a:prstGeom prst="rect">
            <a:avLst/>
          </a:prstGeom>
          <a:noFill/>
          <a:ln/>
        </p:spPr>
        <p:txBody>
          <a:bodyPr wrap="square" lIns="0" tIns="0" rIns="0" bIns="0" rtlCol="0" anchor="ctr"/>
          <a:lstStyle/>
          <a:p>
            <a:pPr marL="0" indent="0" algn="ctr">
              <a:buNone/>
            </a:pPr>
            <a:r>
              <a:rPr lang="en-GB" sz="1200" b="1" noProof="0" dirty="0">
                <a:solidFill>
                  <a:srgbClr val="FFFFFF"/>
                </a:solidFill>
              </a:rPr>
              <a:t>Early action</a:t>
            </a:r>
            <a:endParaRPr lang="en-GB" sz="1200" noProof="0" dirty="0"/>
          </a:p>
        </p:txBody>
      </p:sp>
      <p:sp>
        <p:nvSpPr>
          <p:cNvPr id="15" name="Shape 13"/>
          <p:cNvSpPr/>
          <p:nvPr/>
        </p:nvSpPr>
        <p:spPr>
          <a:xfrm>
            <a:off x="8321040" y="1874520"/>
            <a:ext cx="3246120" cy="2148840"/>
          </a:xfrm>
          <a:prstGeom prst="roundRect">
            <a:avLst>
              <a:gd name="adj" fmla="val 3404"/>
            </a:avLst>
          </a:prstGeom>
          <a:solidFill>
            <a:srgbClr val="FFF7ED"/>
          </a:solidFill>
          <a:ln w="12700">
            <a:solidFill>
              <a:srgbClr val="E5E7EB">
                <a:alpha val="90000"/>
              </a:srgbClr>
            </a:solidFill>
            <a:prstDash val="solid"/>
          </a:ln>
        </p:spPr>
        <p:txBody>
          <a:bodyPr/>
          <a:lstStyle/>
          <a:p>
            <a:endParaRPr lang="en-GB" noProof="0" dirty="0"/>
          </a:p>
        </p:txBody>
      </p:sp>
      <p:sp>
        <p:nvSpPr>
          <p:cNvPr id="16" name="Text 14"/>
          <p:cNvSpPr/>
          <p:nvPr/>
        </p:nvSpPr>
        <p:spPr>
          <a:xfrm>
            <a:off x="8485632" y="2123440"/>
            <a:ext cx="2916936" cy="228600"/>
          </a:xfrm>
          <a:prstGeom prst="rect">
            <a:avLst/>
          </a:prstGeom>
          <a:noFill/>
          <a:ln/>
        </p:spPr>
        <p:txBody>
          <a:bodyPr wrap="square" lIns="0" tIns="0" rIns="0" bIns="0" rtlCol="0" anchor="ctr"/>
          <a:lstStyle/>
          <a:p>
            <a:pPr marL="0" indent="0">
              <a:buNone/>
            </a:pPr>
            <a:r>
              <a:rPr lang="en-GB" sz="1350" b="1" noProof="0" dirty="0">
                <a:solidFill>
                  <a:srgbClr val="1F2937"/>
                </a:solidFill>
              </a:rPr>
              <a:t>Tertiary prevention</a:t>
            </a:r>
            <a:endParaRPr lang="en-GB" sz="1350" noProof="0" dirty="0"/>
          </a:p>
        </p:txBody>
      </p:sp>
      <p:sp>
        <p:nvSpPr>
          <p:cNvPr id="17" name="Text 15"/>
          <p:cNvSpPr/>
          <p:nvPr/>
        </p:nvSpPr>
        <p:spPr>
          <a:xfrm>
            <a:off x="8485632" y="2331720"/>
            <a:ext cx="2916936" cy="1581912"/>
          </a:xfrm>
          <a:prstGeom prst="rect">
            <a:avLst/>
          </a:prstGeom>
          <a:noFill/>
          <a:ln/>
        </p:spPr>
        <p:txBody>
          <a:bodyPr wrap="square" lIns="0" tIns="0" rIns="0" bIns="0" rtlCol="0" anchor="ctr">
            <a:normAutofit/>
          </a:bodyPr>
          <a:lstStyle/>
          <a:p>
            <a:pPr marL="0" indent="0">
              <a:lnSpc>
                <a:spcPct val="150000"/>
              </a:lnSpc>
              <a:buNone/>
            </a:pPr>
            <a:r>
              <a:rPr lang="en-GB" sz="1200" noProof="0" dirty="0">
                <a:solidFill>
                  <a:srgbClr val="1F2937"/>
                </a:solidFill>
              </a:rPr>
              <a:t>Reducing complications</a:t>
            </a:r>
          </a:p>
          <a:p>
            <a:pPr marL="0" indent="0">
              <a:lnSpc>
                <a:spcPct val="150000"/>
              </a:lnSpc>
              <a:buNone/>
            </a:pPr>
            <a:r>
              <a:rPr lang="en-GB" sz="1200" noProof="0" dirty="0">
                <a:solidFill>
                  <a:srgbClr val="1F2937"/>
                </a:solidFill>
              </a:rPr>
              <a:t>Examples: long term condition management, rehabilitation.</a:t>
            </a:r>
            <a:endParaRPr lang="en-GB" sz="1200" noProof="0" dirty="0"/>
          </a:p>
        </p:txBody>
      </p:sp>
      <p:sp>
        <p:nvSpPr>
          <p:cNvPr id="18" name="Shape 16"/>
          <p:cNvSpPr/>
          <p:nvPr/>
        </p:nvSpPr>
        <p:spPr>
          <a:xfrm>
            <a:off x="8915400" y="4251960"/>
            <a:ext cx="2057400" cy="329184"/>
          </a:xfrm>
          <a:prstGeom prst="roundRect">
            <a:avLst>
              <a:gd name="adj" fmla="val 22222"/>
            </a:avLst>
          </a:prstGeom>
          <a:solidFill>
            <a:srgbClr val="B45309"/>
          </a:solidFill>
          <a:ln w="12700">
            <a:solidFill>
              <a:srgbClr val="B45309">
                <a:alpha val="0"/>
              </a:srgbClr>
            </a:solidFill>
            <a:prstDash val="solid"/>
          </a:ln>
        </p:spPr>
        <p:txBody>
          <a:bodyPr/>
          <a:lstStyle/>
          <a:p>
            <a:endParaRPr lang="en-GB" noProof="0" dirty="0"/>
          </a:p>
        </p:txBody>
      </p:sp>
      <p:sp>
        <p:nvSpPr>
          <p:cNvPr id="19" name="Text 17"/>
          <p:cNvSpPr/>
          <p:nvPr/>
        </p:nvSpPr>
        <p:spPr>
          <a:xfrm>
            <a:off x="8915400" y="4311396"/>
            <a:ext cx="2057400" cy="201168"/>
          </a:xfrm>
          <a:prstGeom prst="rect">
            <a:avLst/>
          </a:prstGeom>
          <a:noFill/>
          <a:ln/>
        </p:spPr>
        <p:txBody>
          <a:bodyPr wrap="square" lIns="0" tIns="0" rIns="0" bIns="0" rtlCol="0" anchor="ctr"/>
          <a:lstStyle/>
          <a:p>
            <a:pPr marL="0" indent="0" algn="ctr">
              <a:buNone/>
            </a:pPr>
            <a:r>
              <a:rPr lang="en-GB" sz="1200" b="1" noProof="0" dirty="0">
                <a:solidFill>
                  <a:srgbClr val="FFFFFF"/>
                </a:solidFill>
              </a:rPr>
              <a:t>Managing impact</a:t>
            </a:r>
            <a:endParaRPr lang="en-GB" sz="1200" noProof="0" dirty="0"/>
          </a:p>
        </p:txBody>
      </p:sp>
      <p:sp>
        <p:nvSpPr>
          <p:cNvPr id="20" name="Shape 18"/>
          <p:cNvSpPr/>
          <p:nvPr/>
        </p:nvSpPr>
        <p:spPr>
          <a:xfrm>
            <a:off x="1051560" y="5257800"/>
            <a:ext cx="10058400" cy="878840"/>
          </a:xfrm>
          <a:prstGeom prst="roundRect">
            <a:avLst>
              <a:gd name="adj" fmla="val 10667"/>
            </a:avLst>
          </a:prstGeom>
          <a:solidFill>
            <a:srgbClr val="FFF1ED"/>
          </a:solidFill>
          <a:ln w="12700">
            <a:solidFill>
              <a:srgbClr val="E5E7EB">
                <a:alpha val="90000"/>
              </a:srgbClr>
            </a:solidFill>
            <a:prstDash val="solid"/>
          </a:ln>
        </p:spPr>
        <p:txBody>
          <a:bodyPr/>
          <a:lstStyle/>
          <a:p>
            <a:endParaRPr lang="en-GB" noProof="0" dirty="0"/>
          </a:p>
        </p:txBody>
      </p:sp>
      <p:sp>
        <p:nvSpPr>
          <p:cNvPr id="21" name="Text 19"/>
          <p:cNvSpPr/>
          <p:nvPr/>
        </p:nvSpPr>
        <p:spPr>
          <a:xfrm>
            <a:off x="1216152" y="5394960"/>
            <a:ext cx="9729216" cy="228600"/>
          </a:xfrm>
          <a:prstGeom prst="rect">
            <a:avLst/>
          </a:prstGeom>
          <a:noFill/>
          <a:ln/>
        </p:spPr>
        <p:txBody>
          <a:bodyPr wrap="square" lIns="0" tIns="0" rIns="0" bIns="0" rtlCol="0" anchor="ctr"/>
          <a:lstStyle/>
          <a:p>
            <a:pPr marL="0" indent="0">
              <a:buNone/>
            </a:pPr>
            <a:r>
              <a:rPr lang="en-GB" sz="1350" b="1" noProof="0" dirty="0">
                <a:solidFill>
                  <a:srgbClr val="1F2937"/>
                </a:solidFill>
              </a:rPr>
              <a:t>Critical point</a:t>
            </a:r>
            <a:endParaRPr lang="en-GB" sz="1350" noProof="0" dirty="0"/>
          </a:p>
        </p:txBody>
      </p:sp>
      <p:sp>
        <p:nvSpPr>
          <p:cNvPr id="22" name="Text 20"/>
          <p:cNvSpPr/>
          <p:nvPr/>
        </p:nvSpPr>
        <p:spPr>
          <a:xfrm>
            <a:off x="1216152" y="5697220"/>
            <a:ext cx="9729216" cy="310896"/>
          </a:xfrm>
          <a:prstGeom prst="rect">
            <a:avLst/>
          </a:prstGeom>
          <a:noFill/>
          <a:ln/>
        </p:spPr>
        <p:txBody>
          <a:bodyPr wrap="square" lIns="0" tIns="0" rIns="0" bIns="0" rtlCol="0" anchor="ctr">
            <a:normAutofit/>
          </a:bodyPr>
          <a:lstStyle/>
          <a:p>
            <a:r>
              <a:rPr lang="en-GB" sz="1200" noProof="0" dirty="0">
                <a:solidFill>
                  <a:srgbClr val="1F2937"/>
                </a:solidFill>
              </a:rPr>
              <a:t>Social conditions have to be prevented rather than individual behaviour </a:t>
            </a:r>
            <a:r>
              <a:rPr lang="en-GB" sz="1200" dirty="0"/>
              <a:t>(Marmot et al., 2020)</a:t>
            </a:r>
            <a:r>
              <a:rPr lang="en-GB" sz="1200" noProof="0" dirty="0">
                <a:solidFill>
                  <a:srgbClr val="1F2937"/>
                </a:solidFill>
              </a:rPr>
              <a:t>.</a:t>
            </a:r>
            <a:endParaRPr lang="en-GB" sz="1200" noProof="0" dirty="0"/>
          </a:p>
        </p:txBody>
      </p:sp>
      <p:sp>
        <p:nvSpPr>
          <p:cNvPr id="24" name="Text 22"/>
          <p:cNvSpPr/>
          <p:nvPr/>
        </p:nvSpPr>
        <p:spPr>
          <a:xfrm>
            <a:off x="11475720" y="6492240"/>
            <a:ext cx="274320" cy="228600"/>
          </a:xfrm>
          <a:prstGeom prst="rect">
            <a:avLst/>
          </a:prstGeom>
          <a:noFill/>
          <a:ln/>
        </p:spPr>
        <p:txBody>
          <a:bodyPr wrap="square" lIns="0" tIns="0" rIns="0" bIns="0" rtlCol="0" anchor="ctr"/>
          <a:lstStyle/>
          <a:p>
            <a:pPr marL="0" indent="0" algn="r">
              <a:buNone/>
            </a:pPr>
            <a:r>
              <a:rPr lang="en-GB" sz="800" noProof="0" dirty="0">
                <a:solidFill>
                  <a:srgbClr val="6B7280"/>
                </a:solidFill>
              </a:rPr>
              <a:t>13</a:t>
            </a:r>
            <a:endParaRPr lang="en-GB" sz="800" noProof="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Health in All Policies and Welsh Sustainable Development</a:t>
            </a:r>
            <a:endParaRPr lang="en-US" sz="2600" dirty="0"/>
          </a:p>
        </p:txBody>
      </p:sp>
      <p:pic>
        <p:nvPicPr>
          <p:cNvPr id="4" name="Image 0" descr="/mnt/data/assets/wales_goals.png"/>
          <p:cNvPicPr>
            <a:picLocks noChangeAspect="1"/>
          </p:cNvPicPr>
          <p:nvPr/>
        </p:nvPicPr>
        <p:blipFill>
          <a:blip r:embed="rId3"/>
          <a:stretch>
            <a:fillRect/>
          </a:stretch>
        </p:blipFill>
        <p:spPr>
          <a:xfrm>
            <a:off x="652111" y="1596644"/>
            <a:ext cx="3383521" cy="3240000"/>
          </a:xfrm>
          <a:prstGeom prst="rect">
            <a:avLst/>
          </a:prstGeom>
        </p:spPr>
      </p:pic>
      <p:sp>
        <p:nvSpPr>
          <p:cNvPr id="5" name="Shape 2"/>
          <p:cNvSpPr/>
          <p:nvPr/>
        </p:nvSpPr>
        <p:spPr>
          <a:xfrm>
            <a:off x="4358487" y="1216671"/>
            <a:ext cx="3474720" cy="2011680"/>
          </a:xfrm>
          <a:prstGeom prst="roundRect">
            <a:avLst>
              <a:gd name="adj" fmla="val 3636"/>
            </a:avLst>
          </a:prstGeom>
          <a:solidFill>
            <a:srgbClr val="EAF2FF"/>
          </a:solidFill>
          <a:ln w="12700">
            <a:solidFill>
              <a:srgbClr val="E5E7EB">
                <a:alpha val="90000"/>
              </a:srgbClr>
            </a:solidFill>
            <a:prstDash val="solid"/>
          </a:ln>
        </p:spPr>
        <p:txBody>
          <a:bodyPr/>
          <a:lstStyle/>
          <a:p>
            <a:endParaRPr lang="en-GB"/>
          </a:p>
        </p:txBody>
      </p:sp>
      <p:grpSp>
        <p:nvGrpSpPr>
          <p:cNvPr id="15" name="Group 14">
            <a:extLst>
              <a:ext uri="{FF2B5EF4-FFF2-40B4-BE49-F238E27FC236}">
                <a16:creationId xmlns:a16="http://schemas.microsoft.com/office/drawing/2014/main" id="{11D7B2B1-D0E1-9D48-B596-6958BCA6EAA1}"/>
              </a:ext>
            </a:extLst>
          </p:cNvPr>
          <p:cNvGrpSpPr/>
          <p:nvPr/>
        </p:nvGrpSpPr>
        <p:grpSpPr>
          <a:xfrm>
            <a:off x="4523079" y="1368043"/>
            <a:ext cx="3145536" cy="1860307"/>
            <a:chOff x="4523079" y="1368044"/>
            <a:chExt cx="3145536" cy="1631188"/>
          </a:xfrm>
        </p:grpSpPr>
        <p:sp>
          <p:nvSpPr>
            <p:cNvPr id="6" name="Text 3"/>
            <p:cNvSpPr/>
            <p:nvPr/>
          </p:nvSpPr>
          <p:spPr>
            <a:xfrm>
              <a:off x="4523079" y="1368044"/>
              <a:ext cx="3145536" cy="228600"/>
            </a:xfrm>
            <a:prstGeom prst="rect">
              <a:avLst/>
            </a:prstGeom>
            <a:noFill/>
            <a:ln/>
          </p:spPr>
          <p:txBody>
            <a:bodyPr wrap="square" lIns="0" tIns="0" rIns="0" bIns="0" rtlCol="0" anchor="ctr"/>
            <a:lstStyle/>
            <a:p>
              <a:pPr marL="0" indent="0">
                <a:buNone/>
              </a:pPr>
              <a:r>
                <a:rPr lang="en-US" sz="1350" b="1" dirty="0">
                  <a:solidFill>
                    <a:srgbClr val="1F2937"/>
                  </a:solidFill>
                </a:rPr>
                <a:t>Health in All Policies</a:t>
              </a:r>
              <a:endParaRPr lang="en-US" sz="1350" dirty="0"/>
            </a:p>
          </p:txBody>
        </p:sp>
        <p:sp>
          <p:nvSpPr>
            <p:cNvPr id="7" name="Text 4"/>
            <p:cNvSpPr/>
            <p:nvPr/>
          </p:nvSpPr>
          <p:spPr>
            <a:xfrm>
              <a:off x="4523079" y="1554480"/>
              <a:ext cx="3145536" cy="1444752"/>
            </a:xfrm>
            <a:prstGeom prst="rect">
              <a:avLst/>
            </a:prstGeom>
            <a:noFill/>
            <a:ln/>
          </p:spPr>
          <p:txBody>
            <a:bodyPr wrap="square" lIns="0" tIns="0" rIns="0" bIns="0" rtlCol="0" anchor="ctr">
              <a:normAutofit/>
            </a:bodyPr>
            <a:lstStyle/>
            <a:p>
              <a:pPr marL="0" indent="0">
                <a:lnSpc>
                  <a:spcPct val="150000"/>
                </a:lnSpc>
                <a:buNone/>
              </a:pPr>
              <a:r>
                <a:rPr lang="en-US" sz="1200" dirty="0">
                  <a:solidFill>
                    <a:srgbClr val="1F2937"/>
                  </a:solidFill>
                </a:rPr>
                <a:t>All areas of policy should consider health.</a:t>
              </a:r>
            </a:p>
            <a:p>
              <a:pPr>
                <a:lnSpc>
                  <a:spcPct val="150000"/>
                </a:lnSpc>
              </a:pPr>
              <a:r>
                <a:rPr lang="en-US" sz="1200" dirty="0">
                  <a:solidFill>
                    <a:srgbClr val="1F2937"/>
                  </a:solidFill>
                </a:rPr>
                <a:t>Both housing, transport, education, employment and environment influence health </a:t>
              </a:r>
              <a:r>
                <a:rPr lang="en-GB" sz="1200" dirty="0"/>
                <a:t>(WHO, 2015)</a:t>
              </a:r>
              <a:r>
                <a:rPr lang="en-US" sz="1200" dirty="0">
                  <a:solidFill>
                    <a:srgbClr val="1F2937"/>
                  </a:solidFill>
                </a:rPr>
                <a:t>.</a:t>
              </a:r>
            </a:p>
          </p:txBody>
        </p:sp>
      </p:grpSp>
      <p:sp>
        <p:nvSpPr>
          <p:cNvPr id="8" name="Shape 5"/>
          <p:cNvSpPr/>
          <p:nvPr/>
        </p:nvSpPr>
        <p:spPr>
          <a:xfrm>
            <a:off x="8031247" y="1097279"/>
            <a:ext cx="3474720" cy="3474721"/>
          </a:xfrm>
          <a:prstGeom prst="roundRect">
            <a:avLst>
              <a:gd name="adj" fmla="val 3636"/>
            </a:avLst>
          </a:prstGeom>
          <a:solidFill>
            <a:srgbClr val="EAF4E7"/>
          </a:solidFill>
          <a:ln w="12700">
            <a:solidFill>
              <a:srgbClr val="E5E7EB">
                <a:alpha val="90000"/>
              </a:srgbClr>
            </a:solidFill>
            <a:prstDash val="solid"/>
          </a:ln>
        </p:spPr>
        <p:txBody>
          <a:bodyPr/>
          <a:lstStyle/>
          <a:p>
            <a:endParaRPr lang="en-GB"/>
          </a:p>
        </p:txBody>
      </p:sp>
      <p:sp>
        <p:nvSpPr>
          <p:cNvPr id="9" name="Text 6"/>
          <p:cNvSpPr/>
          <p:nvPr/>
        </p:nvSpPr>
        <p:spPr>
          <a:xfrm>
            <a:off x="8165592" y="1368044"/>
            <a:ext cx="3145536" cy="228600"/>
          </a:xfrm>
          <a:prstGeom prst="rect">
            <a:avLst/>
          </a:prstGeom>
          <a:noFill/>
          <a:ln/>
        </p:spPr>
        <p:txBody>
          <a:bodyPr wrap="square" lIns="0" tIns="0" rIns="0" bIns="0" rtlCol="0" anchor="ctr"/>
          <a:lstStyle/>
          <a:p>
            <a:pPr marL="0" indent="0">
              <a:buNone/>
            </a:pPr>
            <a:r>
              <a:rPr lang="en-US" sz="1350" b="1" dirty="0">
                <a:solidFill>
                  <a:srgbClr val="1F2937"/>
                </a:solidFill>
              </a:rPr>
              <a:t>Well-being of Future Generations Act</a:t>
            </a:r>
            <a:endParaRPr lang="en-US" sz="1350" dirty="0"/>
          </a:p>
        </p:txBody>
      </p:sp>
      <p:sp>
        <p:nvSpPr>
          <p:cNvPr id="10" name="Text 7"/>
          <p:cNvSpPr/>
          <p:nvPr/>
        </p:nvSpPr>
        <p:spPr>
          <a:xfrm>
            <a:off x="8165592" y="1554479"/>
            <a:ext cx="3145536" cy="2914661"/>
          </a:xfrm>
          <a:prstGeom prst="rect">
            <a:avLst/>
          </a:prstGeom>
          <a:noFill/>
          <a:ln/>
        </p:spPr>
        <p:txBody>
          <a:bodyPr wrap="square" lIns="0" tIns="0" rIns="0" bIns="0" rtlCol="0" anchor="ctr">
            <a:noAutofit/>
          </a:bodyPr>
          <a:lstStyle/>
          <a:p>
            <a:pPr marL="0" indent="0">
              <a:lnSpc>
                <a:spcPct val="150000"/>
              </a:lnSpc>
              <a:buNone/>
            </a:pPr>
            <a:endParaRPr lang="en-US" sz="1200" dirty="0">
              <a:solidFill>
                <a:srgbClr val="1F2937"/>
              </a:solidFill>
            </a:endParaRPr>
          </a:p>
          <a:p>
            <a:pPr marL="0" indent="0">
              <a:lnSpc>
                <a:spcPct val="150000"/>
              </a:lnSpc>
              <a:buNone/>
            </a:pPr>
            <a:r>
              <a:rPr lang="en-US" sz="1200" dirty="0">
                <a:solidFill>
                  <a:srgbClr val="1F2937"/>
                </a:solidFill>
              </a:rPr>
              <a:t>Welsh government agencies will have to go through:</a:t>
            </a:r>
            <a:br>
              <a:rPr lang="en-US" sz="1200" dirty="0">
                <a:solidFill>
                  <a:srgbClr val="1F2937"/>
                </a:solidFill>
              </a:rPr>
            </a:br>
            <a:endParaRPr lang="en-US" sz="1200" dirty="0">
              <a:solidFill>
                <a:srgbClr val="1F2937"/>
              </a:solidFill>
            </a:endParaRPr>
          </a:p>
          <a:p>
            <a:pPr marL="171450" indent="-171450">
              <a:lnSpc>
                <a:spcPct val="150000"/>
              </a:lnSpc>
              <a:buFont typeface="Arial" panose="020B0604020202020204" pitchFamily="34" charset="0"/>
              <a:buChar char="•"/>
            </a:pPr>
            <a:r>
              <a:rPr lang="en-GB" sz="1200" dirty="0"/>
              <a:t>Long-term thinking </a:t>
            </a:r>
          </a:p>
          <a:p>
            <a:pPr marL="171450" indent="-171450">
              <a:lnSpc>
                <a:spcPct val="150000"/>
              </a:lnSpc>
              <a:buFont typeface="Arial" panose="020B0604020202020204" pitchFamily="34" charset="0"/>
              <a:buChar char="•"/>
            </a:pPr>
            <a:r>
              <a:rPr lang="en-GB" sz="1200" dirty="0"/>
              <a:t>Prevention </a:t>
            </a:r>
          </a:p>
          <a:p>
            <a:pPr marL="171450" indent="-171450">
              <a:lnSpc>
                <a:spcPct val="150000"/>
              </a:lnSpc>
              <a:buFont typeface="Arial" panose="020B0604020202020204" pitchFamily="34" charset="0"/>
              <a:buChar char="•"/>
            </a:pPr>
            <a:r>
              <a:rPr lang="en-GB" sz="1200" dirty="0"/>
              <a:t>Integration </a:t>
            </a:r>
          </a:p>
          <a:p>
            <a:pPr marL="171450" indent="-171450">
              <a:lnSpc>
                <a:spcPct val="150000"/>
              </a:lnSpc>
              <a:buFont typeface="Arial" panose="020B0604020202020204" pitchFamily="34" charset="0"/>
              <a:buChar char="•"/>
            </a:pPr>
            <a:r>
              <a:rPr lang="en-GB" sz="1200" dirty="0"/>
              <a:t>Collaboration </a:t>
            </a:r>
          </a:p>
          <a:p>
            <a:pPr marL="171450" indent="-171450">
              <a:lnSpc>
                <a:spcPct val="150000"/>
              </a:lnSpc>
              <a:buFont typeface="Arial" panose="020B0604020202020204" pitchFamily="34" charset="0"/>
              <a:buChar char="•"/>
            </a:pPr>
            <a:r>
              <a:rPr lang="en-GB" sz="1200" dirty="0"/>
              <a:t>Involvement </a:t>
            </a:r>
          </a:p>
          <a:p>
            <a:pPr>
              <a:lnSpc>
                <a:spcPct val="150000"/>
              </a:lnSpc>
            </a:pPr>
            <a:endParaRPr lang="en-GB" sz="1200" dirty="0"/>
          </a:p>
          <a:p>
            <a:pPr>
              <a:lnSpc>
                <a:spcPct val="150000"/>
              </a:lnSpc>
            </a:pPr>
            <a:r>
              <a:rPr lang="en-GB" sz="1200" dirty="0"/>
              <a:t>(Welsh Government, 2015)</a:t>
            </a:r>
            <a:br>
              <a:rPr lang="en-GB" sz="1200" dirty="0"/>
            </a:br>
            <a:endParaRPr lang="en-US" sz="1200" dirty="0"/>
          </a:p>
        </p:txBody>
      </p:sp>
      <p:sp>
        <p:nvSpPr>
          <p:cNvPr id="12" name="Text 9"/>
          <p:cNvSpPr/>
          <p:nvPr/>
        </p:nvSpPr>
        <p:spPr>
          <a:xfrm>
            <a:off x="4358487" y="4469141"/>
            <a:ext cx="7223760" cy="1291580"/>
          </a:xfrm>
          <a:prstGeom prst="rect">
            <a:avLst/>
          </a:prstGeom>
          <a:noFill/>
          <a:ln/>
        </p:spPr>
        <p:txBody>
          <a:bodyPr wrap="square" lIns="0" tIns="0" rIns="0" bIns="0" rtlCol="0" anchor="ctr">
            <a:normAutofit/>
          </a:bodyPr>
          <a:lstStyle/>
          <a:p>
            <a:pPr marL="0" indent="0">
              <a:lnSpc>
                <a:spcPct val="150000"/>
              </a:lnSpc>
              <a:buNone/>
            </a:pPr>
            <a:r>
              <a:rPr lang="en-US" sz="1400" b="1" dirty="0">
                <a:solidFill>
                  <a:srgbClr val="1F2937"/>
                </a:solidFill>
              </a:rPr>
              <a:t>Key message:</a:t>
            </a:r>
            <a:br>
              <a:rPr lang="en-US" sz="1400" b="1" dirty="0">
                <a:solidFill>
                  <a:srgbClr val="1F2937"/>
                </a:solidFill>
              </a:rPr>
            </a:br>
            <a:endParaRPr lang="en-US" sz="1400" b="1" dirty="0">
              <a:solidFill>
                <a:srgbClr val="1F2937"/>
              </a:solidFill>
            </a:endParaRPr>
          </a:p>
          <a:p>
            <a:pPr>
              <a:lnSpc>
                <a:spcPct val="150000"/>
              </a:lnSpc>
            </a:pPr>
            <a:r>
              <a:rPr lang="en-US" sz="1400" dirty="0">
                <a:solidFill>
                  <a:srgbClr val="1F2937"/>
                </a:solidFill>
              </a:rPr>
              <a:t>Joined-up policy beyond healthcare is needed to guarantee sustainable health </a:t>
            </a:r>
            <a:r>
              <a:rPr lang="en-GB" sz="1400" dirty="0"/>
              <a:t>(WHO, 2015; Welsh Government, 2015)</a:t>
            </a:r>
            <a:r>
              <a:rPr lang="en-US" sz="1400" dirty="0">
                <a:solidFill>
                  <a:srgbClr val="1F2937"/>
                </a:solidFill>
              </a:rPr>
              <a:t>.</a:t>
            </a:r>
            <a:endParaRPr lang="en-US" sz="1400" dirty="0"/>
          </a:p>
        </p:txBody>
      </p:sp>
      <p:sp>
        <p:nvSpPr>
          <p:cNvPr id="13" name="Text 10"/>
          <p:cNvSpPr/>
          <p:nvPr/>
        </p:nvSpPr>
        <p:spPr>
          <a:xfrm>
            <a:off x="502920" y="6510528"/>
            <a:ext cx="10469880" cy="210312"/>
          </a:xfrm>
          <a:prstGeom prst="rect">
            <a:avLst/>
          </a:prstGeom>
          <a:noFill/>
          <a:ln/>
        </p:spPr>
        <p:txBody>
          <a:bodyPr wrap="square" lIns="0" tIns="0" rIns="0" bIns="0" rtlCol="0" anchor="ctr"/>
          <a:lstStyle/>
          <a:p>
            <a:r>
              <a:rPr lang="en-US" sz="1000" dirty="0">
                <a:solidFill>
                  <a:srgbClr val="6B7280"/>
                </a:solidFill>
              </a:rPr>
              <a:t>Image: Welsh Government (2015).</a:t>
            </a:r>
            <a:endParaRPr lang="en-US" sz="1000" dirty="0"/>
          </a:p>
        </p:txBody>
      </p:sp>
      <p:sp>
        <p:nvSpPr>
          <p:cNvPr id="14" name="Text 11"/>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14</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Critical evaluation and recommendations</a:t>
            </a:r>
            <a:endParaRPr lang="en-US" sz="2600" dirty="0"/>
          </a:p>
        </p:txBody>
      </p:sp>
      <p:sp>
        <p:nvSpPr>
          <p:cNvPr id="4" name="Shape 2"/>
          <p:cNvSpPr/>
          <p:nvPr/>
        </p:nvSpPr>
        <p:spPr>
          <a:xfrm>
            <a:off x="731520" y="1051560"/>
            <a:ext cx="3474720" cy="2633472"/>
          </a:xfrm>
          <a:prstGeom prst="roundRect">
            <a:avLst>
              <a:gd name="adj" fmla="val 3636"/>
            </a:avLst>
          </a:prstGeom>
          <a:solidFill>
            <a:srgbClr val="EAF4E7"/>
          </a:solidFill>
          <a:ln w="12700">
            <a:solidFill>
              <a:srgbClr val="E5E7EB">
                <a:alpha val="90000"/>
              </a:srgbClr>
            </a:solidFill>
            <a:prstDash val="solid"/>
          </a:ln>
        </p:spPr>
        <p:txBody>
          <a:bodyPr/>
          <a:lstStyle/>
          <a:p>
            <a:endParaRPr lang="en-GB"/>
          </a:p>
        </p:txBody>
      </p:sp>
      <p:sp>
        <p:nvSpPr>
          <p:cNvPr id="5" name="Text 3"/>
          <p:cNvSpPr/>
          <p:nvPr/>
        </p:nvSpPr>
        <p:spPr>
          <a:xfrm>
            <a:off x="896112" y="1188720"/>
            <a:ext cx="3145536" cy="228600"/>
          </a:xfrm>
          <a:prstGeom prst="rect">
            <a:avLst/>
          </a:prstGeom>
          <a:noFill/>
          <a:ln/>
        </p:spPr>
        <p:txBody>
          <a:bodyPr wrap="square" lIns="0" tIns="0" rIns="0" bIns="0" rtlCol="0" anchor="ctr"/>
          <a:lstStyle/>
          <a:p>
            <a:pPr marL="0" indent="0">
              <a:buNone/>
            </a:pPr>
            <a:r>
              <a:rPr lang="en-US" sz="1350" b="1" dirty="0">
                <a:solidFill>
                  <a:srgbClr val="1F2937"/>
                </a:solidFill>
              </a:rPr>
              <a:t>Strengths</a:t>
            </a:r>
            <a:endParaRPr lang="en-US" sz="1350" dirty="0"/>
          </a:p>
        </p:txBody>
      </p:sp>
      <p:sp>
        <p:nvSpPr>
          <p:cNvPr id="6" name="Text 4"/>
          <p:cNvSpPr/>
          <p:nvPr/>
        </p:nvSpPr>
        <p:spPr>
          <a:xfrm>
            <a:off x="896112" y="1508760"/>
            <a:ext cx="3145536" cy="2067560"/>
          </a:xfrm>
          <a:prstGeom prst="rect">
            <a:avLst/>
          </a:prstGeom>
          <a:noFill/>
          <a:ln/>
        </p:spPr>
        <p:txBody>
          <a:bodyPr wrap="square" lIns="0" tIns="0" rIns="0" bIns="0" rtlCol="0" anchor="ctr">
            <a:normAutofit lnSpcReduction="10000"/>
          </a:bodyPr>
          <a:lstStyle/>
          <a:p>
            <a:pPr marL="171450" indent="-171450">
              <a:lnSpc>
                <a:spcPct val="150000"/>
              </a:lnSpc>
              <a:buFont typeface="Arial" panose="020B0604020202020204" pitchFamily="34" charset="0"/>
              <a:buChar char="•"/>
            </a:pPr>
            <a:r>
              <a:rPr lang="en-US" sz="1200" dirty="0">
                <a:solidFill>
                  <a:srgbClr val="1F2937"/>
                </a:solidFill>
              </a:rPr>
              <a:t>SDG 3 provides an international guideline </a:t>
            </a:r>
            <a:r>
              <a:rPr lang="en-GB" sz="1200" dirty="0"/>
              <a:t>(United Nations, 2025)</a:t>
            </a:r>
            <a:r>
              <a:rPr lang="en-US" sz="1200" dirty="0">
                <a:solidFill>
                  <a:srgbClr val="1F2937"/>
                </a:solidFill>
              </a:rPr>
              <a:t>.</a:t>
            </a:r>
          </a:p>
          <a:p>
            <a:pPr marL="171450" indent="-171450">
              <a:lnSpc>
                <a:spcPct val="150000"/>
              </a:lnSpc>
              <a:buFont typeface="Arial" panose="020B0604020202020204" pitchFamily="34" charset="0"/>
              <a:buChar char="•"/>
            </a:pPr>
            <a:r>
              <a:rPr lang="en-US" sz="1200" dirty="0">
                <a:solidFill>
                  <a:srgbClr val="1F2937"/>
                </a:solidFill>
              </a:rPr>
              <a:t>NHS policy </a:t>
            </a:r>
            <a:r>
              <a:rPr lang="en-US" sz="1200" dirty="0" err="1">
                <a:solidFill>
                  <a:srgbClr val="1F2937"/>
                </a:solidFill>
              </a:rPr>
              <a:t>recognises</a:t>
            </a:r>
            <a:r>
              <a:rPr lang="en-US" sz="1200" dirty="0">
                <a:solidFill>
                  <a:srgbClr val="1F2937"/>
                </a:solidFill>
              </a:rPr>
              <a:t> prevention and inequalities </a:t>
            </a:r>
            <a:r>
              <a:rPr lang="en-GB" sz="1200" dirty="0"/>
              <a:t>(NHS England, 2019).</a:t>
            </a:r>
            <a:endParaRPr lang="en-US" sz="1200" dirty="0">
              <a:solidFill>
                <a:srgbClr val="1F2937"/>
              </a:solidFill>
            </a:endParaRPr>
          </a:p>
          <a:p>
            <a:pPr marL="171450" indent="-171450">
              <a:lnSpc>
                <a:spcPct val="150000"/>
              </a:lnSpc>
              <a:buFont typeface="Arial" panose="020B0604020202020204" pitchFamily="34" charset="0"/>
              <a:buChar char="•"/>
            </a:pPr>
            <a:r>
              <a:rPr lang="en-US" sz="1200" dirty="0">
                <a:solidFill>
                  <a:srgbClr val="1F2937"/>
                </a:solidFill>
              </a:rPr>
              <a:t>Core20PLUS5 promotes focused action </a:t>
            </a:r>
            <a:r>
              <a:rPr lang="en-GB" sz="1200" dirty="0"/>
              <a:t>(NHS England, 2021a)</a:t>
            </a:r>
            <a:r>
              <a:rPr lang="en-US" sz="1200" dirty="0">
                <a:solidFill>
                  <a:srgbClr val="1F2937"/>
                </a:solidFill>
              </a:rPr>
              <a:t>.</a:t>
            </a:r>
          </a:p>
          <a:p>
            <a:pPr marL="171450" indent="-171450">
              <a:lnSpc>
                <a:spcPct val="150000"/>
              </a:lnSpc>
              <a:buFont typeface="Arial" panose="020B0604020202020204" pitchFamily="34" charset="0"/>
              <a:buChar char="•"/>
            </a:pPr>
            <a:r>
              <a:rPr lang="en-US" sz="1200" dirty="0">
                <a:solidFill>
                  <a:srgbClr val="1F2937"/>
                </a:solidFill>
              </a:rPr>
              <a:t>Welsh policy incorporates long-term wellbeing </a:t>
            </a:r>
            <a:r>
              <a:rPr lang="en-GB" sz="1200" dirty="0"/>
              <a:t>(Welsh Government, 2015)</a:t>
            </a:r>
            <a:r>
              <a:rPr lang="en-US" sz="1200" dirty="0">
                <a:solidFill>
                  <a:srgbClr val="1F2937"/>
                </a:solidFill>
              </a:rPr>
              <a:t>.</a:t>
            </a:r>
            <a:endParaRPr lang="en-US" sz="1200" dirty="0"/>
          </a:p>
        </p:txBody>
      </p:sp>
      <p:sp>
        <p:nvSpPr>
          <p:cNvPr id="7" name="Shape 5"/>
          <p:cNvSpPr/>
          <p:nvPr/>
        </p:nvSpPr>
        <p:spPr>
          <a:xfrm>
            <a:off x="4434840" y="1051560"/>
            <a:ext cx="3474720" cy="2852928"/>
          </a:xfrm>
          <a:prstGeom prst="roundRect">
            <a:avLst>
              <a:gd name="adj" fmla="val 3636"/>
            </a:avLst>
          </a:prstGeom>
          <a:solidFill>
            <a:srgbClr val="FFF7ED"/>
          </a:solidFill>
          <a:ln w="12700">
            <a:solidFill>
              <a:srgbClr val="E5E7EB">
                <a:alpha val="90000"/>
              </a:srgbClr>
            </a:solidFill>
            <a:prstDash val="solid"/>
          </a:ln>
        </p:spPr>
        <p:txBody>
          <a:bodyPr/>
          <a:lstStyle/>
          <a:p>
            <a:endParaRPr lang="en-GB"/>
          </a:p>
        </p:txBody>
      </p:sp>
      <p:sp>
        <p:nvSpPr>
          <p:cNvPr id="8" name="Text 6"/>
          <p:cNvSpPr/>
          <p:nvPr/>
        </p:nvSpPr>
        <p:spPr>
          <a:xfrm>
            <a:off x="4599432" y="1188720"/>
            <a:ext cx="3145536" cy="228600"/>
          </a:xfrm>
          <a:prstGeom prst="rect">
            <a:avLst/>
          </a:prstGeom>
          <a:noFill/>
          <a:ln/>
        </p:spPr>
        <p:txBody>
          <a:bodyPr wrap="square" lIns="0" tIns="0" rIns="0" bIns="0" rtlCol="0" anchor="ctr"/>
          <a:lstStyle/>
          <a:p>
            <a:pPr marL="0" indent="0">
              <a:buNone/>
            </a:pPr>
            <a:r>
              <a:rPr lang="en-US" sz="1350" b="1" dirty="0">
                <a:solidFill>
                  <a:srgbClr val="1F2937"/>
                </a:solidFill>
              </a:rPr>
              <a:t>Limitations</a:t>
            </a:r>
            <a:endParaRPr lang="en-US" sz="1350" dirty="0"/>
          </a:p>
        </p:txBody>
      </p:sp>
      <p:sp>
        <p:nvSpPr>
          <p:cNvPr id="9" name="Text 7"/>
          <p:cNvSpPr/>
          <p:nvPr/>
        </p:nvSpPr>
        <p:spPr>
          <a:xfrm>
            <a:off x="4599432" y="1508760"/>
            <a:ext cx="3145536" cy="2301240"/>
          </a:xfrm>
          <a:prstGeom prst="rect">
            <a:avLst/>
          </a:prstGeom>
          <a:noFill/>
          <a:ln/>
        </p:spPr>
        <p:txBody>
          <a:bodyPr wrap="square" lIns="0" tIns="0" rIns="0" bIns="0" rtlCol="0" anchor="ctr">
            <a:normAutofit lnSpcReduction="10000"/>
          </a:bodyPr>
          <a:lstStyle/>
          <a:p>
            <a:pPr marL="171450" indent="-171450">
              <a:lnSpc>
                <a:spcPct val="150000"/>
              </a:lnSpc>
              <a:buFont typeface="Arial" panose="020B0604020202020204" pitchFamily="34" charset="0"/>
              <a:buChar char="•"/>
            </a:pPr>
            <a:r>
              <a:rPr lang="en-US" sz="1200" dirty="0">
                <a:solidFill>
                  <a:srgbClr val="1F2937"/>
                </a:solidFill>
              </a:rPr>
              <a:t>Disparities are still ingrained and entrenched </a:t>
            </a:r>
            <a:r>
              <a:rPr lang="en-GB" sz="1200" dirty="0"/>
              <a:t>(Marmot et al., 2020)</a:t>
            </a:r>
            <a:r>
              <a:rPr lang="en-US" sz="1200" dirty="0">
                <a:solidFill>
                  <a:srgbClr val="1F2937"/>
                </a:solidFill>
              </a:rPr>
              <a:t>.</a:t>
            </a:r>
          </a:p>
          <a:p>
            <a:pPr marL="171450" indent="-171450">
              <a:lnSpc>
                <a:spcPct val="150000"/>
              </a:lnSpc>
              <a:buFont typeface="Arial" panose="020B0604020202020204" pitchFamily="34" charset="0"/>
              <a:buChar char="•"/>
            </a:pPr>
            <a:r>
              <a:rPr lang="en-US" sz="1200" dirty="0">
                <a:solidFill>
                  <a:srgbClr val="1F2937"/>
                </a:solidFill>
              </a:rPr>
              <a:t>Disadvantaged communities are at an earlier stage of disease </a:t>
            </a:r>
            <a:r>
              <a:rPr lang="en-GB" sz="1200" dirty="0"/>
              <a:t>(Raymond et al., 2024)</a:t>
            </a:r>
            <a:r>
              <a:rPr lang="en-US" sz="1200" dirty="0">
                <a:solidFill>
                  <a:srgbClr val="1F2937"/>
                </a:solidFill>
              </a:rPr>
              <a:t>.</a:t>
            </a:r>
          </a:p>
          <a:p>
            <a:pPr marL="171450" indent="-171450">
              <a:lnSpc>
                <a:spcPct val="150000"/>
              </a:lnSpc>
              <a:buFont typeface="Arial" panose="020B0604020202020204" pitchFamily="34" charset="0"/>
              <a:buChar char="•"/>
            </a:pPr>
            <a:r>
              <a:rPr lang="en-US" sz="1200" dirty="0">
                <a:solidFill>
                  <a:srgbClr val="1F2937"/>
                </a:solidFill>
              </a:rPr>
              <a:t>There are financial and labor strains to services.</a:t>
            </a:r>
          </a:p>
          <a:p>
            <a:pPr marL="171450" indent="-171450">
              <a:lnSpc>
                <a:spcPct val="150000"/>
              </a:lnSpc>
              <a:buFont typeface="Arial" panose="020B0604020202020204" pitchFamily="34" charset="0"/>
              <a:buChar char="•"/>
            </a:pPr>
            <a:r>
              <a:rPr lang="en-US" sz="1200" dirty="0">
                <a:solidFill>
                  <a:srgbClr val="1F2937"/>
                </a:solidFill>
              </a:rPr>
              <a:t>Environment and poverty can be overlooked in </a:t>
            </a:r>
            <a:r>
              <a:rPr lang="en-US" sz="1200" dirty="0" err="1">
                <a:solidFill>
                  <a:srgbClr val="1F2937"/>
                </a:solidFill>
              </a:rPr>
              <a:t>behaviour</a:t>
            </a:r>
            <a:r>
              <a:rPr lang="en-US" sz="1200" dirty="0">
                <a:solidFill>
                  <a:srgbClr val="1F2937"/>
                </a:solidFill>
              </a:rPr>
              <a:t>-change approaches </a:t>
            </a:r>
            <a:r>
              <a:rPr lang="en-GB" sz="1200" dirty="0"/>
              <a:t>(Marmot et al., 2020)</a:t>
            </a:r>
            <a:r>
              <a:rPr lang="en-US" sz="1200" dirty="0">
                <a:solidFill>
                  <a:srgbClr val="1F2937"/>
                </a:solidFill>
              </a:rPr>
              <a:t>.</a:t>
            </a:r>
            <a:endParaRPr lang="en-US" sz="1200" dirty="0"/>
          </a:p>
        </p:txBody>
      </p:sp>
      <p:sp>
        <p:nvSpPr>
          <p:cNvPr id="10" name="Shape 8"/>
          <p:cNvSpPr/>
          <p:nvPr/>
        </p:nvSpPr>
        <p:spPr>
          <a:xfrm>
            <a:off x="8138160" y="1051560"/>
            <a:ext cx="3474720" cy="2286000"/>
          </a:xfrm>
          <a:prstGeom prst="roundRect">
            <a:avLst>
              <a:gd name="adj" fmla="val 3636"/>
            </a:avLst>
          </a:prstGeom>
          <a:solidFill>
            <a:srgbClr val="FFF1ED"/>
          </a:solidFill>
          <a:ln w="12700">
            <a:solidFill>
              <a:srgbClr val="E5E7EB">
                <a:alpha val="90000"/>
              </a:srgbClr>
            </a:solidFill>
            <a:prstDash val="solid"/>
          </a:ln>
        </p:spPr>
        <p:txBody>
          <a:bodyPr/>
          <a:lstStyle/>
          <a:p>
            <a:endParaRPr lang="en-GB"/>
          </a:p>
        </p:txBody>
      </p:sp>
      <p:sp>
        <p:nvSpPr>
          <p:cNvPr id="11" name="Text 9"/>
          <p:cNvSpPr/>
          <p:nvPr/>
        </p:nvSpPr>
        <p:spPr>
          <a:xfrm>
            <a:off x="8302752" y="1188720"/>
            <a:ext cx="3145536" cy="228600"/>
          </a:xfrm>
          <a:prstGeom prst="rect">
            <a:avLst/>
          </a:prstGeom>
          <a:noFill/>
          <a:ln/>
        </p:spPr>
        <p:txBody>
          <a:bodyPr wrap="square" lIns="0" tIns="0" rIns="0" bIns="0" rtlCol="0" anchor="ctr"/>
          <a:lstStyle/>
          <a:p>
            <a:pPr marL="0" indent="0">
              <a:buNone/>
            </a:pPr>
            <a:r>
              <a:rPr lang="en-US" sz="1350" b="1" dirty="0">
                <a:solidFill>
                  <a:srgbClr val="1F2937"/>
                </a:solidFill>
              </a:rPr>
              <a:t>Risks</a:t>
            </a:r>
            <a:endParaRPr lang="en-US" sz="1350" dirty="0"/>
          </a:p>
        </p:txBody>
      </p:sp>
      <p:sp>
        <p:nvSpPr>
          <p:cNvPr id="12" name="Text 10"/>
          <p:cNvSpPr/>
          <p:nvPr/>
        </p:nvSpPr>
        <p:spPr>
          <a:xfrm>
            <a:off x="8302752" y="1508760"/>
            <a:ext cx="3145536" cy="1728216"/>
          </a:xfrm>
          <a:prstGeom prst="rect">
            <a:avLst/>
          </a:prstGeom>
          <a:noFill/>
          <a:ln/>
        </p:spPr>
        <p:txBody>
          <a:bodyPr wrap="square" lIns="0" tIns="0" rIns="0" bIns="0" rtlCol="0" anchor="ctr">
            <a:normAutofit/>
          </a:bodyPr>
          <a:lstStyle/>
          <a:p>
            <a:pPr marL="171450" indent="-171450">
              <a:lnSpc>
                <a:spcPct val="150000"/>
              </a:lnSpc>
              <a:buFont typeface="Arial" panose="020B0604020202020204" pitchFamily="34" charset="0"/>
              <a:buChar char="•"/>
            </a:pPr>
            <a:r>
              <a:rPr lang="en-US" sz="1200" dirty="0">
                <a:solidFill>
                  <a:srgbClr val="1F2937"/>
                </a:solidFill>
              </a:rPr>
              <a:t>The ambitions of policies can be higher than the ability to deliver.</a:t>
            </a:r>
          </a:p>
          <a:p>
            <a:pPr marL="171450" indent="-171450">
              <a:lnSpc>
                <a:spcPct val="150000"/>
              </a:lnSpc>
              <a:buFont typeface="Arial" panose="020B0604020202020204" pitchFamily="34" charset="0"/>
              <a:buChar char="•"/>
            </a:pPr>
            <a:r>
              <a:rPr lang="en-US" sz="1200" dirty="0">
                <a:solidFill>
                  <a:srgbClr val="1F2937"/>
                </a:solidFill>
              </a:rPr>
              <a:t>There are groups that might not receive digital and service reforms.</a:t>
            </a:r>
          </a:p>
          <a:p>
            <a:pPr marL="171450" indent="-171450">
              <a:lnSpc>
                <a:spcPct val="150000"/>
              </a:lnSpc>
              <a:buFont typeface="Arial" panose="020B0604020202020204" pitchFamily="34" charset="0"/>
              <a:buChar char="•"/>
            </a:pPr>
            <a:r>
              <a:rPr lang="en-US" sz="1200" dirty="0">
                <a:solidFill>
                  <a:srgbClr val="1F2937"/>
                </a:solidFill>
              </a:rPr>
              <a:t>Prevention can be under-invested with long-term pay-off.</a:t>
            </a:r>
            <a:endParaRPr lang="en-US" sz="1200" dirty="0"/>
          </a:p>
        </p:txBody>
      </p:sp>
      <p:sp>
        <p:nvSpPr>
          <p:cNvPr id="13" name="Text 11"/>
          <p:cNvSpPr/>
          <p:nvPr/>
        </p:nvSpPr>
        <p:spPr>
          <a:xfrm>
            <a:off x="777240" y="4078224"/>
            <a:ext cx="2743200" cy="320040"/>
          </a:xfrm>
          <a:prstGeom prst="rect">
            <a:avLst/>
          </a:prstGeom>
          <a:noFill/>
          <a:ln/>
        </p:spPr>
        <p:txBody>
          <a:bodyPr wrap="square" lIns="0" tIns="0" rIns="0" bIns="0" rtlCol="0" anchor="ctr"/>
          <a:lstStyle/>
          <a:p>
            <a:pPr marL="0" indent="0">
              <a:buNone/>
            </a:pPr>
            <a:r>
              <a:rPr lang="en-US" sz="1800" b="1" dirty="0">
                <a:solidFill>
                  <a:srgbClr val="1F2937"/>
                </a:solidFill>
              </a:rPr>
              <a:t>Recommendations</a:t>
            </a:r>
            <a:endParaRPr lang="en-US" sz="1800" dirty="0"/>
          </a:p>
        </p:txBody>
      </p:sp>
      <p:sp>
        <p:nvSpPr>
          <p:cNvPr id="14" name="Text 12"/>
          <p:cNvSpPr/>
          <p:nvPr/>
        </p:nvSpPr>
        <p:spPr>
          <a:xfrm>
            <a:off x="868680" y="4498848"/>
            <a:ext cx="10698480" cy="1600200"/>
          </a:xfrm>
          <a:prstGeom prst="rect">
            <a:avLst/>
          </a:prstGeom>
          <a:noFill/>
          <a:ln/>
        </p:spPr>
        <p:txBody>
          <a:bodyPr wrap="square" lIns="635" tIns="635" rIns="635" bIns="635" rtlCol="0" anchor="ctr">
            <a:normAutofit fontScale="92500" lnSpcReduction="20000"/>
          </a:bodyPr>
          <a:lstStyle/>
          <a:p>
            <a:pPr marL="285750" indent="-285750">
              <a:lnSpc>
                <a:spcPct val="150000"/>
              </a:lnSpc>
              <a:buFont typeface="Arial" panose="020B0604020202020204" pitchFamily="34" charset="0"/>
              <a:buChar char="•"/>
            </a:pPr>
            <a:r>
              <a:rPr lang="en-US" sz="1400" dirty="0">
                <a:solidFill>
                  <a:srgbClr val="1F2937"/>
                </a:solidFill>
              </a:rPr>
              <a:t>Invest in primary and community care in the deprived areas </a:t>
            </a:r>
            <a:r>
              <a:rPr lang="en-GB" sz="1400" dirty="0"/>
              <a:t>(Raymond et al., 2024)</a:t>
            </a:r>
            <a:r>
              <a:rPr lang="en-US" sz="1400" dirty="0">
                <a:solidFill>
                  <a:srgbClr val="1F2937"/>
                </a:solidFill>
              </a:rPr>
              <a:t>.</a:t>
            </a:r>
          </a:p>
          <a:p>
            <a:pPr marL="285750" indent="-285750">
              <a:lnSpc>
                <a:spcPct val="150000"/>
              </a:lnSpc>
              <a:buFont typeface="Arial" panose="020B0604020202020204" pitchFamily="34" charset="0"/>
              <a:buChar char="•"/>
            </a:pPr>
            <a:r>
              <a:rPr lang="en-US" sz="1400" dirty="0">
                <a:solidFill>
                  <a:srgbClr val="1F2937"/>
                </a:solidFill>
              </a:rPr>
              <a:t>Always use Core20PLUS5 on a local level </a:t>
            </a:r>
            <a:r>
              <a:rPr lang="en-GB" sz="1400" dirty="0"/>
              <a:t>(NHS England, 2021a)</a:t>
            </a:r>
            <a:r>
              <a:rPr lang="en-US" sz="1400" dirty="0">
                <a:solidFill>
                  <a:srgbClr val="1F2937"/>
                </a:solidFill>
              </a:rPr>
              <a:t>.</a:t>
            </a:r>
          </a:p>
          <a:p>
            <a:pPr marL="285750" indent="-285750">
              <a:lnSpc>
                <a:spcPct val="150000"/>
              </a:lnSpc>
              <a:buFont typeface="Arial" panose="020B0604020202020204" pitchFamily="34" charset="0"/>
              <a:buChar char="•"/>
            </a:pPr>
            <a:r>
              <a:rPr lang="en-US" sz="1400" dirty="0">
                <a:solidFill>
                  <a:srgbClr val="1F2937"/>
                </a:solidFill>
              </a:rPr>
              <a:t>Increase prevention with housing, income, education and employment policy </a:t>
            </a:r>
            <a:r>
              <a:rPr lang="en-GB" sz="1400" dirty="0"/>
              <a:t>(Marmot et al., 2020)</a:t>
            </a:r>
            <a:r>
              <a:rPr lang="en-US" sz="1400" dirty="0">
                <a:solidFill>
                  <a:srgbClr val="1F2937"/>
                </a:solidFill>
              </a:rPr>
              <a:t>.</a:t>
            </a:r>
          </a:p>
          <a:p>
            <a:pPr marL="285750" indent="-285750">
              <a:lnSpc>
                <a:spcPct val="150000"/>
              </a:lnSpc>
              <a:buFont typeface="Arial" panose="020B0604020202020204" pitchFamily="34" charset="0"/>
              <a:buChar char="•"/>
            </a:pPr>
            <a:r>
              <a:rPr lang="en-US" sz="1400" dirty="0">
                <a:solidFill>
                  <a:srgbClr val="1F2937"/>
                </a:solidFill>
              </a:rPr>
              <a:t>Enhance local data surveillance.</a:t>
            </a:r>
          </a:p>
          <a:p>
            <a:pPr marL="285750" indent="-285750">
              <a:lnSpc>
                <a:spcPct val="150000"/>
              </a:lnSpc>
              <a:buFont typeface="Arial" panose="020B0604020202020204" pitchFamily="34" charset="0"/>
              <a:buChar char="•"/>
            </a:pPr>
            <a:r>
              <a:rPr lang="en-US" sz="1400" dirty="0">
                <a:solidFill>
                  <a:srgbClr val="1F2937"/>
                </a:solidFill>
              </a:rPr>
              <a:t>Integrate Health in All Policies throughout government </a:t>
            </a:r>
            <a:r>
              <a:rPr lang="en-GB" sz="1400" dirty="0"/>
              <a:t>(WHO, 2015)</a:t>
            </a:r>
            <a:r>
              <a:rPr lang="en-US" sz="1400" dirty="0">
                <a:solidFill>
                  <a:srgbClr val="1F2937"/>
                </a:solidFill>
              </a:rPr>
              <a:t>.</a:t>
            </a:r>
          </a:p>
          <a:p>
            <a:pPr marL="285750" indent="-285750">
              <a:lnSpc>
                <a:spcPct val="150000"/>
              </a:lnSpc>
              <a:buFont typeface="Arial" panose="020B0604020202020204" pitchFamily="34" charset="0"/>
              <a:buChar char="•"/>
            </a:pPr>
            <a:r>
              <a:rPr lang="en-US" sz="1400" dirty="0">
                <a:solidFill>
                  <a:srgbClr val="1F2937"/>
                </a:solidFill>
              </a:rPr>
              <a:t>Create longer term wellbeing responsibilities like Wales on a broader basis </a:t>
            </a:r>
            <a:r>
              <a:rPr lang="en-GB" sz="1400" dirty="0"/>
              <a:t>(Welsh Government, 2015)</a:t>
            </a:r>
            <a:r>
              <a:rPr lang="en-US" sz="1400" dirty="0">
                <a:solidFill>
                  <a:srgbClr val="1F2937"/>
                </a:solidFill>
              </a:rPr>
              <a:t>.</a:t>
            </a:r>
            <a:endParaRPr lang="en-US" sz="1400" dirty="0"/>
          </a:p>
        </p:txBody>
      </p:sp>
      <p:sp>
        <p:nvSpPr>
          <p:cNvPr id="16" name="Text 14"/>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15</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6F8F5"/>
        </a:solidFill>
        <a:effectLst/>
      </p:bgPr>
    </p:bg>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References</a:t>
            </a:r>
            <a:endParaRPr lang="en-US" sz="2600" dirty="0"/>
          </a:p>
        </p:txBody>
      </p:sp>
      <p:sp>
        <p:nvSpPr>
          <p:cNvPr id="4" name="Text 2"/>
          <p:cNvSpPr/>
          <p:nvPr/>
        </p:nvSpPr>
        <p:spPr>
          <a:xfrm>
            <a:off x="594360" y="939800"/>
            <a:ext cx="11049000" cy="5486400"/>
          </a:xfrm>
          <a:prstGeom prst="rect">
            <a:avLst/>
          </a:prstGeom>
          <a:noFill/>
          <a:ln/>
        </p:spPr>
        <p:txBody>
          <a:bodyPr wrap="square" lIns="381" tIns="381" rIns="381" bIns="381" rtlCol="0" anchor="ctr">
            <a:normAutofit/>
          </a:bodyPr>
          <a:lstStyle/>
          <a:p>
            <a:pPr>
              <a:lnSpc>
                <a:spcPct val="150000"/>
              </a:lnSpc>
            </a:pPr>
            <a:r>
              <a:rPr lang="en-GB" sz="1200" dirty="0"/>
              <a:t>Dahlgren, G. and Whitehead, M. (1991) </a:t>
            </a:r>
            <a:r>
              <a:rPr lang="en-GB" sz="1200" i="1" dirty="0"/>
              <a:t>Policies and strategies to promote social equity in health. Background document to WHO - Strategy paper for Europe</a:t>
            </a:r>
            <a:r>
              <a:rPr lang="en-GB" sz="1200" dirty="0"/>
              <a:t>, </a:t>
            </a:r>
            <a:r>
              <a:rPr lang="en-GB" sz="1200" i="1" dirty="0" err="1"/>
              <a:t>Arbetsrapport</a:t>
            </a:r>
            <a:r>
              <a:rPr lang="en-GB" sz="1200" dirty="0"/>
              <a:t>. Institute for Futures Studies. Available at: </a:t>
            </a:r>
            <a:r>
              <a:rPr lang="en-GB" sz="1200" dirty="0">
                <a:hlinkClick r:id="rId3"/>
              </a:rPr>
              <a:t>https://ideas.repec.org/p/hhs/ifswps/2007_014.html</a:t>
            </a:r>
            <a:r>
              <a:rPr lang="en-GB" sz="1200" dirty="0"/>
              <a:t>. </a:t>
            </a:r>
          </a:p>
          <a:p>
            <a:pPr>
              <a:lnSpc>
                <a:spcPct val="150000"/>
              </a:lnSpc>
            </a:pPr>
            <a:endParaRPr lang="en-GB" sz="1200" dirty="0"/>
          </a:p>
          <a:p>
            <a:pPr>
              <a:lnSpc>
                <a:spcPct val="150000"/>
              </a:lnSpc>
            </a:pPr>
            <a:r>
              <a:rPr lang="en-GB" sz="1200" dirty="0"/>
              <a:t>GOV.UK (2017) </a:t>
            </a:r>
            <a:r>
              <a:rPr lang="en-GB" sz="1200" i="1" dirty="0"/>
              <a:t>Social Determinants of Health</a:t>
            </a:r>
            <a:r>
              <a:rPr lang="en-GB" sz="1200" dirty="0"/>
              <a:t>, </a:t>
            </a:r>
            <a:r>
              <a:rPr lang="en-GB" sz="1200" i="1" dirty="0"/>
              <a:t>gov.uk</a:t>
            </a:r>
            <a:r>
              <a:rPr lang="en-GB" sz="1200" dirty="0"/>
              <a:t>. Public Health England. Available at: </a:t>
            </a:r>
            <a:r>
              <a:rPr lang="en-GB" sz="1200" dirty="0">
                <a:hlinkClick r:id="rId4"/>
              </a:rPr>
              <a:t>https://www.gov.uk/government/publications/health-profile-for-england/chapter-6-social-determinants-of-health</a:t>
            </a:r>
            <a:r>
              <a:rPr lang="en-GB" sz="1200" dirty="0"/>
              <a:t>. </a:t>
            </a:r>
          </a:p>
          <a:p>
            <a:pPr>
              <a:lnSpc>
                <a:spcPct val="150000"/>
              </a:lnSpc>
            </a:pPr>
            <a:endParaRPr lang="en-GB" sz="1200" dirty="0"/>
          </a:p>
          <a:p>
            <a:pPr>
              <a:lnSpc>
                <a:spcPct val="150000"/>
              </a:lnSpc>
            </a:pPr>
            <a:r>
              <a:rPr lang="en-GB" sz="1200" dirty="0"/>
              <a:t>Marmot, M. </a:t>
            </a:r>
            <a:r>
              <a:rPr lang="en-GB" sz="1200" i="1" dirty="0"/>
              <a:t>et al.</a:t>
            </a:r>
            <a:r>
              <a:rPr lang="en-GB" sz="1200" dirty="0"/>
              <a:t> (2020) </a:t>
            </a:r>
            <a:r>
              <a:rPr lang="en-GB" sz="1200" i="1" dirty="0"/>
              <a:t>Health Equity in England: the Marmot Review 10 Years On</a:t>
            </a:r>
            <a:r>
              <a:rPr lang="en-GB" sz="1200" dirty="0"/>
              <a:t>. Institute of Health Equity. Available at: </a:t>
            </a:r>
            <a:r>
              <a:rPr lang="en-GB" sz="1200" dirty="0">
                <a:hlinkClick r:id="rId5"/>
              </a:rPr>
              <a:t>https://www.instituteofhealthequity.org/resources-reports/marmot-review-10-years-on/the-marmot-review-10-years-on-full-report.pdf</a:t>
            </a:r>
            <a:r>
              <a:rPr lang="en-GB" sz="1200" dirty="0"/>
              <a:t>. </a:t>
            </a:r>
          </a:p>
          <a:p>
            <a:pPr>
              <a:lnSpc>
                <a:spcPct val="150000"/>
              </a:lnSpc>
            </a:pPr>
            <a:endParaRPr lang="en-GB" sz="1200" dirty="0"/>
          </a:p>
          <a:p>
            <a:pPr>
              <a:lnSpc>
                <a:spcPct val="150000"/>
              </a:lnSpc>
            </a:pPr>
            <a:r>
              <a:rPr lang="en-GB" sz="1200" dirty="0"/>
              <a:t>NHS England (2019) </a:t>
            </a:r>
            <a:r>
              <a:rPr lang="en-GB" sz="1200" i="1" dirty="0"/>
              <a:t>The NHS Long Term Plan</a:t>
            </a:r>
            <a:r>
              <a:rPr lang="en-GB" sz="1200" dirty="0"/>
              <a:t>. Available at: </a:t>
            </a:r>
            <a:r>
              <a:rPr lang="en-GB" sz="1200" dirty="0">
                <a:hlinkClick r:id="rId6"/>
              </a:rPr>
              <a:t>https://extranet.who.int/countryplanningcycles/sites/default/files/public_file_rep/GBR_United-Kingdom_NHS-Long-term-plan_2019.pdf</a:t>
            </a:r>
            <a:r>
              <a:rPr lang="en-GB" sz="1200" dirty="0"/>
              <a:t>. </a:t>
            </a:r>
          </a:p>
          <a:p>
            <a:pPr>
              <a:lnSpc>
                <a:spcPct val="150000"/>
              </a:lnSpc>
            </a:pPr>
            <a:endParaRPr lang="en-GB" sz="1200" dirty="0"/>
          </a:p>
          <a:p>
            <a:pPr>
              <a:lnSpc>
                <a:spcPct val="150000"/>
              </a:lnSpc>
            </a:pPr>
            <a:r>
              <a:rPr lang="en-GB" sz="1200" dirty="0"/>
              <a:t>NHS England (2021a) </a:t>
            </a:r>
            <a:r>
              <a:rPr lang="en-GB" sz="1200" i="1" dirty="0"/>
              <a:t>Core20PLUS5 an Approach to Reducing Health Inequalities</a:t>
            </a:r>
            <a:r>
              <a:rPr lang="en-GB" sz="1200" dirty="0"/>
              <a:t>, </a:t>
            </a:r>
            <a:r>
              <a:rPr lang="en-GB" sz="1200" i="1" dirty="0"/>
              <a:t>www.england.nhs.uk</a:t>
            </a:r>
            <a:r>
              <a:rPr lang="en-GB" sz="1200" dirty="0"/>
              <a:t>. NHS England. Available at: </a:t>
            </a:r>
            <a:r>
              <a:rPr lang="en-GB" sz="1200" dirty="0">
                <a:hlinkClick r:id="rId7"/>
              </a:rPr>
              <a:t>https://www.england.nhs.uk/about/equality/equality-hub/national-healthcare-inequalities-improvement-programme/core20plus5/</a:t>
            </a:r>
            <a:r>
              <a:rPr lang="en-GB" sz="1200" dirty="0"/>
              <a:t>. </a:t>
            </a:r>
          </a:p>
          <a:p>
            <a:pPr>
              <a:lnSpc>
                <a:spcPct val="150000"/>
              </a:lnSpc>
            </a:pPr>
            <a:endParaRPr lang="en-GB" sz="1200" dirty="0"/>
          </a:p>
          <a:p>
            <a:pPr>
              <a:lnSpc>
                <a:spcPct val="150000"/>
              </a:lnSpc>
            </a:pPr>
            <a:r>
              <a:rPr lang="en-GB" sz="1200" dirty="0"/>
              <a:t>NHS England (2021b) </a:t>
            </a:r>
            <a:r>
              <a:rPr lang="en-GB" sz="1200" i="1" dirty="0"/>
              <a:t>REDUCING HEALTHCARE INEQUALITIES CORE20 PLUS 5 CORE20</a:t>
            </a:r>
            <a:r>
              <a:rPr lang="en-GB" sz="1200" dirty="0"/>
              <a:t>. Available at: </a:t>
            </a:r>
            <a:r>
              <a:rPr lang="en-GB" sz="1200" dirty="0">
                <a:hlinkClick r:id="rId8"/>
              </a:rPr>
              <a:t>https://www.england.nhs.uk/wp-content/uploads/2021/11/core20plus5-infographic-v3.pdf</a:t>
            </a:r>
            <a:r>
              <a:rPr lang="en-GB" sz="1200" dirty="0"/>
              <a:t>. </a:t>
            </a:r>
          </a:p>
          <a:p>
            <a:pPr>
              <a:lnSpc>
                <a:spcPct val="150000"/>
              </a:lnSpc>
            </a:pPr>
            <a:endParaRPr lang="en-GB" sz="1200" dirty="0"/>
          </a:p>
          <a:p>
            <a:pPr>
              <a:lnSpc>
                <a:spcPct val="150000"/>
              </a:lnSpc>
            </a:pPr>
            <a:r>
              <a:rPr lang="en-GB" sz="1200" dirty="0"/>
              <a:t>NHS England (2023) </a:t>
            </a:r>
            <a:r>
              <a:rPr lang="en-GB" sz="1200" i="1" dirty="0"/>
              <a:t>NHS Prevention Programme</a:t>
            </a:r>
            <a:r>
              <a:rPr lang="en-GB" sz="1200" dirty="0"/>
              <a:t>, </a:t>
            </a:r>
            <a:r>
              <a:rPr lang="en-GB" sz="1200" i="1" dirty="0"/>
              <a:t>www.england.nhs.uk</a:t>
            </a:r>
            <a:r>
              <a:rPr lang="en-GB" sz="1200" dirty="0"/>
              <a:t>. Available at: </a:t>
            </a:r>
            <a:r>
              <a:rPr lang="en-GB" sz="1200" dirty="0">
                <a:hlinkClick r:id="rId9"/>
              </a:rPr>
              <a:t>https://www.england.nhs.uk/ourwork/prevention/</a:t>
            </a:r>
            <a:r>
              <a:rPr lang="en-GB" sz="1200" dirty="0"/>
              <a:t>. </a:t>
            </a:r>
          </a:p>
          <a:p>
            <a:pPr>
              <a:lnSpc>
                <a:spcPct val="150000"/>
              </a:lnSpc>
            </a:pPr>
            <a:r>
              <a:rPr lang="en-GB" sz="1200" dirty="0"/>
              <a:t>Office for National Statistics (2026) </a:t>
            </a:r>
            <a:r>
              <a:rPr lang="en-GB" sz="1200" i="1" dirty="0"/>
              <a:t>Healthy life expectancy by national area deprivation, England and Wales</a:t>
            </a:r>
            <a:r>
              <a:rPr lang="en-GB" sz="1200" dirty="0"/>
              <a:t>, </a:t>
            </a:r>
            <a:r>
              <a:rPr lang="en-GB" sz="1200" i="1" dirty="0"/>
              <a:t>Ons.gov.uk</a:t>
            </a:r>
            <a:r>
              <a:rPr lang="en-GB" sz="1200" dirty="0"/>
              <a:t>. Office for National Statistics. Available at:</a:t>
            </a:r>
            <a:endParaRPr lang="en-US" sz="1200" dirty="0"/>
          </a:p>
        </p:txBody>
      </p:sp>
      <p:sp>
        <p:nvSpPr>
          <p:cNvPr id="6" name="Text 4"/>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16</a:t>
            </a:r>
            <a:endParaRPr lang="en-US"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6F8F5"/>
        </a:solidFill>
        <a:effectLst/>
      </p:bgPr>
    </p:bg>
    <p:spTree>
      <p:nvGrpSpPr>
        <p:cNvPr id="1" name="">
          <a:extLst>
            <a:ext uri="{FF2B5EF4-FFF2-40B4-BE49-F238E27FC236}">
              <a16:creationId xmlns:a16="http://schemas.microsoft.com/office/drawing/2014/main" id="{BFE81E92-7E85-B19A-43D0-CE35D646CDA9}"/>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1815B2D9-FDB9-F2FD-56F8-14431B7D4909}"/>
              </a:ext>
            </a:extLst>
          </p:cNvPr>
          <p:cNvSpPr/>
          <p:nvPr/>
        </p:nvSpPr>
        <p:spPr>
          <a:xfrm>
            <a:off x="0" y="0"/>
            <a:ext cx="12191695" cy="109728"/>
          </a:xfrm>
          <a:prstGeom prst="rect">
            <a:avLst/>
          </a:prstGeom>
          <a:solidFill>
            <a:srgbClr val="4C9F38"/>
          </a:solidFill>
          <a:ln w="12700">
            <a:solidFill>
              <a:srgbClr val="4C9F38"/>
            </a:solidFill>
            <a:prstDash val="solid"/>
          </a:ln>
        </p:spPr>
        <p:txBody>
          <a:bodyPr/>
          <a:lstStyle/>
          <a:p>
            <a:endParaRPr lang="en-GB"/>
          </a:p>
        </p:txBody>
      </p:sp>
      <p:sp>
        <p:nvSpPr>
          <p:cNvPr id="3" name="Text 1">
            <a:extLst>
              <a:ext uri="{FF2B5EF4-FFF2-40B4-BE49-F238E27FC236}">
                <a16:creationId xmlns:a16="http://schemas.microsoft.com/office/drawing/2014/main" id="{9F0EEAF6-2DC1-5BFD-E604-E67A9C579C2E}"/>
              </a:ext>
            </a:extLst>
          </p:cNvPr>
          <p:cNvSpPr/>
          <p:nvPr/>
        </p:nvSpPr>
        <p:spPr>
          <a:xfrm>
            <a:off x="502920" y="320040"/>
            <a:ext cx="10607040" cy="384048"/>
          </a:xfrm>
          <a:prstGeom prst="rect">
            <a:avLst/>
          </a:prstGeom>
          <a:noFill/>
          <a:ln/>
        </p:spPr>
        <p:txBody>
          <a:bodyPr wrap="square" lIns="0" tIns="0" rIns="0" bIns="0" rtlCol="0" anchor="ctr"/>
          <a:lstStyle/>
          <a:p>
            <a:pPr marL="0" indent="0">
              <a:buNone/>
            </a:pPr>
            <a:r>
              <a:rPr lang="en-US" sz="2600" b="1" dirty="0">
                <a:solidFill>
                  <a:srgbClr val="1F2937"/>
                </a:solidFill>
                <a:latin typeface="Aptos Display" pitchFamily="34" charset="0"/>
                <a:ea typeface="Aptos Display" pitchFamily="34" charset="-122"/>
                <a:cs typeface="Aptos Display" pitchFamily="34" charset="-120"/>
              </a:rPr>
              <a:t>References</a:t>
            </a:r>
            <a:endParaRPr lang="en-US" sz="2600" dirty="0"/>
          </a:p>
        </p:txBody>
      </p:sp>
      <p:sp>
        <p:nvSpPr>
          <p:cNvPr id="5" name="Text 3">
            <a:extLst>
              <a:ext uri="{FF2B5EF4-FFF2-40B4-BE49-F238E27FC236}">
                <a16:creationId xmlns:a16="http://schemas.microsoft.com/office/drawing/2014/main" id="{D2CB995F-974D-E728-765A-5AB0C52DC33E}"/>
              </a:ext>
            </a:extLst>
          </p:cNvPr>
          <p:cNvSpPr/>
          <p:nvPr/>
        </p:nvSpPr>
        <p:spPr>
          <a:xfrm>
            <a:off x="629920" y="949960"/>
            <a:ext cx="10982960" cy="5572760"/>
          </a:xfrm>
          <a:prstGeom prst="rect">
            <a:avLst/>
          </a:prstGeom>
          <a:noFill/>
          <a:ln/>
        </p:spPr>
        <p:txBody>
          <a:bodyPr wrap="square" lIns="381" tIns="381" rIns="381" bIns="381" rtlCol="0" anchor="ctr">
            <a:noAutofit/>
          </a:bodyPr>
          <a:lstStyle/>
          <a:p>
            <a:pPr>
              <a:lnSpc>
                <a:spcPct val="150000"/>
              </a:lnSpc>
            </a:pPr>
            <a:r>
              <a:rPr lang="en-GB" sz="1200" dirty="0">
                <a:hlinkClick r:id="rId3"/>
              </a:rPr>
              <a:t>https://www.ons.gov.uk/peoplepopulationandcommunity/healthandsocialcare/healthinequalities/bulletins/healthylifeexpectancybynationalareadeprivationenglandandwales/between2013to2015and2022to2024</a:t>
            </a:r>
            <a:r>
              <a:rPr lang="en-GB" sz="1200" dirty="0"/>
              <a:t>. </a:t>
            </a:r>
          </a:p>
          <a:p>
            <a:pPr>
              <a:lnSpc>
                <a:spcPct val="150000"/>
              </a:lnSpc>
            </a:pPr>
            <a:endParaRPr lang="en-GB" sz="1200" dirty="0"/>
          </a:p>
          <a:p>
            <a:pPr>
              <a:lnSpc>
                <a:spcPct val="150000"/>
              </a:lnSpc>
            </a:pPr>
            <a:r>
              <a:rPr lang="en-GB" sz="1200" dirty="0"/>
              <a:t>Raymond, A. </a:t>
            </a:r>
            <a:r>
              <a:rPr lang="en-GB" sz="1200" i="1" dirty="0"/>
              <a:t>et al.</a:t>
            </a:r>
            <a:r>
              <a:rPr lang="en-GB" sz="1200" dirty="0"/>
              <a:t> (2024) </a:t>
            </a:r>
            <a:r>
              <a:rPr lang="en-GB" sz="1200" i="1" dirty="0"/>
              <a:t>REAL Centre Insight report • April 2024 Health inequalities in 2040: current and projected patterns of illness by deprivation in England</a:t>
            </a:r>
            <a:r>
              <a:rPr lang="en-GB" sz="1200" dirty="0"/>
              <a:t>. Available at: </a:t>
            </a:r>
            <a:r>
              <a:rPr lang="en-GB" sz="1200" dirty="0">
                <a:hlinkClick r:id="rId4"/>
              </a:rPr>
              <a:t>https://www.health.org.uk/sites/default/files/upload/publications/2024/Health%20inequalities%20in%202040.pdf</a:t>
            </a:r>
            <a:r>
              <a:rPr lang="en-GB" sz="1200" dirty="0"/>
              <a:t>. </a:t>
            </a:r>
          </a:p>
          <a:p>
            <a:pPr>
              <a:lnSpc>
                <a:spcPct val="150000"/>
              </a:lnSpc>
            </a:pPr>
            <a:endParaRPr lang="en-GB" sz="1200" dirty="0"/>
          </a:p>
          <a:p>
            <a:pPr>
              <a:lnSpc>
                <a:spcPct val="150000"/>
              </a:lnSpc>
            </a:pPr>
            <a:r>
              <a:rPr lang="en-GB" sz="1200" dirty="0"/>
              <a:t>United Nations (2024a) </a:t>
            </a:r>
            <a:r>
              <a:rPr lang="en-GB" sz="1200" i="1" dirty="0"/>
              <a:t>sdg3-en.png | United Nations</a:t>
            </a:r>
            <a:r>
              <a:rPr lang="en-GB" sz="1200" dirty="0"/>
              <a:t>, </a:t>
            </a:r>
            <a:r>
              <a:rPr lang="en-GB" sz="1200" i="1" dirty="0"/>
              <a:t>United Nations</a:t>
            </a:r>
            <a:r>
              <a:rPr lang="en-GB" sz="1200" dirty="0"/>
              <a:t>. Available at: </a:t>
            </a:r>
            <a:r>
              <a:rPr lang="en-GB" sz="1200" dirty="0">
                <a:hlinkClick r:id="rId5"/>
              </a:rPr>
              <a:t>https://www.un.org/en/file/60433</a:t>
            </a:r>
            <a:r>
              <a:rPr lang="en-GB" sz="1200" dirty="0"/>
              <a:t>. </a:t>
            </a:r>
          </a:p>
          <a:p>
            <a:pPr>
              <a:lnSpc>
                <a:spcPct val="150000"/>
              </a:lnSpc>
            </a:pPr>
            <a:endParaRPr lang="en-GB" sz="1200" dirty="0"/>
          </a:p>
          <a:p>
            <a:pPr>
              <a:lnSpc>
                <a:spcPct val="150000"/>
              </a:lnSpc>
            </a:pPr>
            <a:r>
              <a:rPr lang="en-GB" sz="1200" dirty="0"/>
              <a:t>United Nations (2024b) </a:t>
            </a:r>
            <a:r>
              <a:rPr lang="en-GB" sz="1200" i="1" dirty="0"/>
              <a:t>The Sustainable Development Goals Report 2024</a:t>
            </a:r>
            <a:r>
              <a:rPr lang="en-GB" sz="1200" dirty="0"/>
              <a:t>, </a:t>
            </a:r>
            <a:r>
              <a:rPr lang="en-GB" sz="1200" i="1" dirty="0"/>
              <a:t>United Nations</a:t>
            </a:r>
            <a:r>
              <a:rPr lang="en-GB" sz="1200" dirty="0"/>
              <a:t>, pp. 1–51. Available at: </a:t>
            </a:r>
            <a:r>
              <a:rPr lang="en-GB" sz="1200" dirty="0">
                <a:hlinkClick r:id="rId6"/>
              </a:rPr>
              <a:t>https://unstats.un.org/sdgs/report/2024/The-Sustainable-Development-Goals-Report-2024.pdf</a:t>
            </a:r>
            <a:r>
              <a:rPr lang="en-GB" sz="1200" dirty="0"/>
              <a:t>. </a:t>
            </a:r>
          </a:p>
          <a:p>
            <a:pPr>
              <a:lnSpc>
                <a:spcPct val="150000"/>
              </a:lnSpc>
            </a:pPr>
            <a:endParaRPr lang="en-GB" sz="1200" dirty="0"/>
          </a:p>
          <a:p>
            <a:pPr>
              <a:lnSpc>
                <a:spcPct val="150000"/>
              </a:lnSpc>
            </a:pPr>
            <a:r>
              <a:rPr lang="en-GB" sz="1200" dirty="0"/>
              <a:t>United Nations (2025) </a:t>
            </a:r>
            <a:r>
              <a:rPr lang="en-GB" sz="1200" i="1" dirty="0"/>
              <a:t>Goal 3: Ensure healthy lives and promote well-being for all at all ages</a:t>
            </a:r>
            <a:r>
              <a:rPr lang="en-GB" sz="1200" dirty="0"/>
              <a:t>, </a:t>
            </a:r>
            <a:r>
              <a:rPr lang="en-GB" sz="1200" i="1" dirty="0"/>
              <a:t>United Nations</a:t>
            </a:r>
            <a:r>
              <a:rPr lang="en-GB" sz="1200" dirty="0"/>
              <a:t>. Available at: </a:t>
            </a:r>
            <a:r>
              <a:rPr lang="en-GB" sz="1200" dirty="0">
                <a:hlinkClick r:id="rId7"/>
              </a:rPr>
              <a:t>https://sdgs.un.org/goals/goal3</a:t>
            </a:r>
            <a:r>
              <a:rPr lang="en-GB" sz="1200" dirty="0"/>
              <a:t>. </a:t>
            </a:r>
          </a:p>
          <a:p>
            <a:pPr>
              <a:lnSpc>
                <a:spcPct val="150000"/>
              </a:lnSpc>
            </a:pPr>
            <a:endParaRPr lang="en-GB" sz="1200" dirty="0"/>
          </a:p>
          <a:p>
            <a:pPr>
              <a:lnSpc>
                <a:spcPct val="150000"/>
              </a:lnSpc>
            </a:pPr>
            <a:r>
              <a:rPr lang="en-GB" sz="1200" dirty="0"/>
              <a:t>Welsh Government (2015) </a:t>
            </a:r>
            <a:r>
              <a:rPr lang="en-GB" sz="1200" i="1" dirty="0"/>
              <a:t>Well-being of Future Generations (Wales) Act 2015: the essentials [HTML]</a:t>
            </a:r>
            <a:r>
              <a:rPr lang="en-GB" sz="1200" dirty="0"/>
              <a:t>, </a:t>
            </a:r>
            <a:r>
              <a:rPr lang="en-GB" sz="1200" i="1" dirty="0"/>
              <a:t>GOV.WALES</a:t>
            </a:r>
            <a:r>
              <a:rPr lang="en-GB" sz="1200" dirty="0"/>
              <a:t>. Available at: </a:t>
            </a:r>
            <a:r>
              <a:rPr lang="en-GB" sz="1200" dirty="0">
                <a:hlinkClick r:id="rId8"/>
              </a:rPr>
              <a:t>https://www.gov.wales/well-being-future-generations-act-essentials-html</a:t>
            </a:r>
            <a:r>
              <a:rPr lang="en-GB" sz="1200" dirty="0"/>
              <a:t>.</a:t>
            </a:r>
          </a:p>
          <a:p>
            <a:pPr>
              <a:lnSpc>
                <a:spcPct val="150000"/>
              </a:lnSpc>
            </a:pPr>
            <a:r>
              <a:rPr lang="en-GB" sz="1200" dirty="0"/>
              <a:t> </a:t>
            </a:r>
          </a:p>
          <a:p>
            <a:pPr>
              <a:lnSpc>
                <a:spcPct val="150000"/>
              </a:lnSpc>
            </a:pPr>
            <a:r>
              <a:rPr lang="en-GB" sz="1200" dirty="0"/>
              <a:t>WHO (2015) </a:t>
            </a:r>
            <a:r>
              <a:rPr lang="en-GB" sz="1200" i="1" dirty="0"/>
              <a:t>Health in All Policies</a:t>
            </a:r>
            <a:r>
              <a:rPr lang="en-GB" sz="1200" dirty="0"/>
              <a:t>. Available at: </a:t>
            </a:r>
            <a:r>
              <a:rPr lang="en-GB" sz="1200" dirty="0">
                <a:hlinkClick r:id="rId9"/>
              </a:rPr>
              <a:t>https://apps.who.int/iris/bitstream/handle/10665/151788/9789241507981_eng.pdf</a:t>
            </a:r>
            <a:r>
              <a:rPr lang="en-GB" sz="1200" dirty="0"/>
              <a:t>. </a:t>
            </a:r>
          </a:p>
          <a:p>
            <a:pPr>
              <a:lnSpc>
                <a:spcPct val="150000"/>
              </a:lnSpc>
            </a:pPr>
            <a:endParaRPr lang="en-GB" sz="1200" dirty="0"/>
          </a:p>
          <a:p>
            <a:pPr>
              <a:lnSpc>
                <a:spcPct val="150000"/>
              </a:lnSpc>
            </a:pPr>
            <a:r>
              <a:rPr lang="en-GB" sz="1200" dirty="0"/>
              <a:t>WHO (2022) </a:t>
            </a:r>
            <a:r>
              <a:rPr lang="en-GB" sz="1200" i="1" dirty="0"/>
              <a:t>Targets of sustainable development goal 3</a:t>
            </a:r>
            <a:r>
              <a:rPr lang="en-GB" sz="1200" dirty="0"/>
              <a:t>, </a:t>
            </a:r>
            <a:r>
              <a:rPr lang="en-GB" sz="1200" i="1" dirty="0"/>
              <a:t>World Health Organisation</a:t>
            </a:r>
            <a:r>
              <a:rPr lang="en-GB" sz="1200" dirty="0"/>
              <a:t>. Available at: </a:t>
            </a:r>
            <a:r>
              <a:rPr lang="en-GB" sz="1200" dirty="0">
                <a:hlinkClick r:id="rId10"/>
              </a:rPr>
              <a:t>https://www.who.int/europe/about-us/our-work/sustainable-development-goals/targets-of-sustainable-development-goal-3</a:t>
            </a:r>
            <a:r>
              <a:rPr lang="en-GB" sz="1200" dirty="0"/>
              <a:t>. </a:t>
            </a:r>
          </a:p>
        </p:txBody>
      </p:sp>
      <p:sp>
        <p:nvSpPr>
          <p:cNvPr id="6" name="Text 4">
            <a:extLst>
              <a:ext uri="{FF2B5EF4-FFF2-40B4-BE49-F238E27FC236}">
                <a16:creationId xmlns:a16="http://schemas.microsoft.com/office/drawing/2014/main" id="{AF95A60F-663F-A971-DC1A-9B6CCFAC73AB}"/>
              </a:ext>
            </a:extLst>
          </p:cNvPr>
          <p:cNvSpPr/>
          <p:nvPr/>
        </p:nvSpPr>
        <p:spPr>
          <a:xfrm>
            <a:off x="11475720" y="6492240"/>
            <a:ext cx="274320" cy="228600"/>
          </a:xfrm>
          <a:prstGeom prst="rect">
            <a:avLst/>
          </a:prstGeom>
          <a:noFill/>
          <a:ln/>
        </p:spPr>
        <p:txBody>
          <a:bodyPr wrap="square" lIns="0" tIns="0" rIns="0" bIns="0" rtlCol="0" anchor="ctr"/>
          <a:lstStyle/>
          <a:p>
            <a:pPr marL="0" indent="0" algn="r">
              <a:buNone/>
            </a:pPr>
            <a:r>
              <a:rPr lang="en-US" sz="800" dirty="0">
                <a:solidFill>
                  <a:srgbClr val="6B7280"/>
                </a:solidFill>
              </a:rPr>
              <a:t>16</a:t>
            </a:r>
            <a:endParaRPr lang="en-US" sz="800" dirty="0"/>
          </a:p>
        </p:txBody>
      </p:sp>
    </p:spTree>
    <p:extLst>
      <p:ext uri="{BB962C8B-B14F-4D97-AF65-F5344CB8AC3E}">
        <p14:creationId xmlns:p14="http://schemas.microsoft.com/office/powerpoint/2010/main" val="27458687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2409</Words>
  <Application>Microsoft Office PowerPoint</Application>
  <PresentationFormat>Widescreen</PresentationFormat>
  <Paragraphs>289</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SDG 3, Health Inequalities and Service Delivery in the UK</dc:title>
  <dc:subject>BMHP6030 Presentation</dc:subject>
  <dc:creator>Nasreen Akhtar</dc:creator>
  <cp:lastModifiedBy>Ibrahim Hussain</cp:lastModifiedBy>
  <cp:revision>18</cp:revision>
  <dcterms:created xsi:type="dcterms:W3CDTF">2026-06-05T15:37:08Z</dcterms:created>
  <dcterms:modified xsi:type="dcterms:W3CDTF">2026-06-15T16:25:58Z</dcterms:modified>
</cp:coreProperties>
</file>