
<file path=[Content_Types].xml><?xml version="1.0" encoding="utf-8"?>
<Types xmlns="http://schemas.openxmlformats.org/package/2006/content-types">
  <Default Extension="jpeg" ContentType="image/jpeg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7" r:id="rId2"/>
  </p:sldMasterIdLst>
  <p:notesMasterIdLst>
    <p:notesMasterId r:id="rId20"/>
  </p:notesMasterIdLst>
  <p:handoutMasterIdLst>
    <p:handoutMasterId r:id="rId21"/>
  </p:handoutMasterIdLst>
  <p:sldIdLst>
    <p:sldId id="296" r:id="rId3"/>
    <p:sldId id="376" r:id="rId4"/>
    <p:sldId id="404" r:id="rId5"/>
    <p:sldId id="405" r:id="rId6"/>
    <p:sldId id="406" r:id="rId7"/>
    <p:sldId id="407" r:id="rId8"/>
    <p:sldId id="408" r:id="rId9"/>
    <p:sldId id="409" r:id="rId10"/>
    <p:sldId id="410" r:id="rId11"/>
    <p:sldId id="411" r:id="rId12"/>
    <p:sldId id="412" r:id="rId13"/>
    <p:sldId id="413" r:id="rId14"/>
    <p:sldId id="414" r:id="rId15"/>
    <p:sldId id="415" r:id="rId16"/>
    <p:sldId id="416" r:id="rId17"/>
    <p:sldId id="418" r:id="rId18"/>
    <p:sldId id="419" r:id="rId19"/>
  </p:sldIdLst>
  <p:sldSz cx="9144000" cy="6858000" type="screen4x3"/>
  <p:notesSz cx="6794500" cy="9906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6BD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250" autoAdjust="0"/>
    <p:restoredTop sz="84547" autoAdjust="0"/>
  </p:normalViewPr>
  <p:slideViewPr>
    <p:cSldViewPr>
      <p:cViewPr varScale="1">
        <p:scale>
          <a:sx n="62" d="100"/>
          <a:sy n="62" d="100"/>
        </p:scale>
        <p:origin x="1112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0" d="100"/>
        <a:sy n="11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4283" cy="495300"/>
          </a:xfrm>
          <a:prstGeom prst="rect">
            <a:avLst/>
          </a:prstGeom>
        </p:spPr>
        <p:txBody>
          <a:bodyPr vert="horz" lIns="94531" tIns="47265" rIns="94531" bIns="4726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8646" y="0"/>
            <a:ext cx="2944283" cy="495300"/>
          </a:xfrm>
          <a:prstGeom prst="rect">
            <a:avLst/>
          </a:prstGeom>
        </p:spPr>
        <p:txBody>
          <a:bodyPr vert="horz" lIns="94531" tIns="47265" rIns="94531" bIns="47265" rtlCol="0"/>
          <a:lstStyle>
            <a:lvl1pPr algn="r">
              <a:defRPr sz="1200"/>
            </a:lvl1pPr>
          </a:lstStyle>
          <a:p>
            <a:fld id="{143790FA-C874-4755-8459-D652501BD55C}" type="datetimeFigureOut">
              <a:rPr lang="en-GB" smtClean="0"/>
              <a:t>18/06/2022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408981"/>
            <a:ext cx="2944283" cy="495300"/>
          </a:xfrm>
          <a:prstGeom prst="rect">
            <a:avLst/>
          </a:prstGeom>
        </p:spPr>
        <p:txBody>
          <a:bodyPr vert="horz" lIns="94531" tIns="47265" rIns="94531" bIns="4726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8646" y="9408981"/>
            <a:ext cx="2944283" cy="495300"/>
          </a:xfrm>
          <a:prstGeom prst="rect">
            <a:avLst/>
          </a:prstGeom>
        </p:spPr>
        <p:txBody>
          <a:bodyPr vert="horz" lIns="94531" tIns="47265" rIns="94531" bIns="47265" rtlCol="0" anchor="b"/>
          <a:lstStyle>
            <a:lvl1pPr algn="r">
              <a:defRPr sz="1200"/>
            </a:lvl1pPr>
          </a:lstStyle>
          <a:p>
            <a:fld id="{1B943A62-66A7-497C-97EA-312107CB4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2456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4283" cy="495300"/>
          </a:xfrm>
          <a:prstGeom prst="rect">
            <a:avLst/>
          </a:prstGeom>
        </p:spPr>
        <p:txBody>
          <a:bodyPr vert="horz" lIns="94531" tIns="47265" rIns="94531" bIns="4726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8646" y="0"/>
            <a:ext cx="2944283" cy="495300"/>
          </a:xfrm>
          <a:prstGeom prst="rect">
            <a:avLst/>
          </a:prstGeom>
        </p:spPr>
        <p:txBody>
          <a:bodyPr vert="horz" lIns="94531" tIns="47265" rIns="94531" bIns="47265" rtlCol="0"/>
          <a:lstStyle>
            <a:lvl1pPr algn="r">
              <a:defRPr sz="1200"/>
            </a:lvl1pPr>
          </a:lstStyle>
          <a:p>
            <a:fld id="{7759C19F-B6EB-4051-A89F-A09AF285193A}" type="datetimeFigureOut">
              <a:rPr lang="en-GB" smtClean="0"/>
              <a:t>18/06/2022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22338" y="742950"/>
            <a:ext cx="4951412" cy="3714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531" tIns="47265" rIns="94531" bIns="4726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05351"/>
            <a:ext cx="5435600" cy="4457700"/>
          </a:xfrm>
          <a:prstGeom prst="rect">
            <a:avLst/>
          </a:prstGeom>
        </p:spPr>
        <p:txBody>
          <a:bodyPr vert="horz" lIns="94531" tIns="47265" rIns="94531" bIns="4726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08981"/>
            <a:ext cx="2944283" cy="495300"/>
          </a:xfrm>
          <a:prstGeom prst="rect">
            <a:avLst/>
          </a:prstGeom>
        </p:spPr>
        <p:txBody>
          <a:bodyPr vert="horz" lIns="94531" tIns="47265" rIns="94531" bIns="4726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8646" y="9408981"/>
            <a:ext cx="2944283" cy="495300"/>
          </a:xfrm>
          <a:prstGeom prst="rect">
            <a:avLst/>
          </a:prstGeom>
        </p:spPr>
        <p:txBody>
          <a:bodyPr vert="horz" lIns="94531" tIns="47265" rIns="94531" bIns="47265" rtlCol="0" anchor="b"/>
          <a:lstStyle>
            <a:lvl1pPr algn="r">
              <a:defRPr sz="1200"/>
            </a:lvl1pPr>
          </a:lstStyle>
          <a:p>
            <a:fld id="{712BC3CF-3AFC-4391-9D43-40780F861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0622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2BC3CF-3AFC-4391-9D43-40780F8612D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7354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77" t="19405" r="10577" b="18420"/>
          <a:stretch>
            <a:fillRect/>
          </a:stretch>
        </p:blipFill>
        <p:spPr bwMode="auto">
          <a:xfrm>
            <a:off x="319454" y="333375"/>
            <a:ext cx="2875085" cy="1289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1" descr="cid:image006.png@01D2C89F.D71860A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4939" y="658814"/>
            <a:ext cx="2365131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3046" y="2130427"/>
            <a:ext cx="7877908" cy="1470025"/>
          </a:xfrm>
          <a:ln>
            <a:noFill/>
          </a:ln>
        </p:spPr>
        <p:txBody>
          <a:bodyPr>
            <a:normAutofit/>
          </a:bodyPr>
          <a:lstStyle>
            <a:lvl1pPr algn="ctr">
              <a:defRPr sz="3600">
                <a:solidFill>
                  <a:srgbClr val="294518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ln>
            <a:noFill/>
          </a:ln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rgbClr val="00212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138234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77" t="19405" r="10577" b="18420"/>
          <a:stretch>
            <a:fillRect/>
          </a:stretch>
        </p:blipFill>
        <p:spPr bwMode="auto">
          <a:xfrm>
            <a:off x="319454" y="333375"/>
            <a:ext cx="2875085" cy="1289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3089" y="192088"/>
            <a:ext cx="1995854" cy="722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59723" y="1700808"/>
            <a:ext cx="3024554" cy="3150268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61139" y="5182344"/>
            <a:ext cx="3821723" cy="8389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00212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317989" y="6303964"/>
            <a:ext cx="432288" cy="365125"/>
          </a:xfrm>
          <a:solidFill>
            <a:srgbClr val="008591"/>
          </a:solidFill>
        </p:spPr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72763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77" t="19405" r="10577" b="18420"/>
          <a:stretch>
            <a:fillRect/>
          </a:stretch>
        </p:blipFill>
        <p:spPr bwMode="auto">
          <a:xfrm>
            <a:off x="319454" y="333375"/>
            <a:ext cx="2875085" cy="1289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3089" y="192088"/>
            <a:ext cx="1995854" cy="722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765100"/>
            <a:ext cx="7315200" cy="918420"/>
          </a:xfrm>
          <a:ln>
            <a:noFill/>
          </a:ln>
        </p:spPr>
        <p:txBody>
          <a:bodyPr>
            <a:normAutofit/>
          </a:bodyPr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61139" y="5542384"/>
            <a:ext cx="3821723" cy="69492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20" name="Picture Placeholder 19"/>
          <p:cNvSpPr>
            <a:spLocks noGrp="1"/>
          </p:cNvSpPr>
          <p:nvPr>
            <p:ph type="pic" sz="quarter" idx="13"/>
          </p:nvPr>
        </p:nvSpPr>
        <p:spPr>
          <a:xfrm>
            <a:off x="2312057" y="2708920"/>
            <a:ext cx="4519887" cy="2808312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27401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/>
        </p:nvCxnSpPr>
        <p:spPr>
          <a:xfrm flipH="1" flipV="1">
            <a:off x="4239358" y="3201989"/>
            <a:ext cx="789842" cy="1587"/>
          </a:xfrm>
          <a:prstGeom prst="line">
            <a:avLst/>
          </a:prstGeom>
          <a:noFill/>
          <a:ln w="12700">
            <a:solidFill>
              <a:srgbClr val="6D8D23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6" name="Picture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77" t="19405" r="10577" b="18420"/>
          <a:stretch>
            <a:fillRect/>
          </a:stretch>
        </p:blipFill>
        <p:spPr bwMode="auto">
          <a:xfrm>
            <a:off x="319454" y="333375"/>
            <a:ext cx="2875085" cy="1289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3089" y="192088"/>
            <a:ext cx="1995854" cy="722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61139" y="4797152"/>
            <a:ext cx="3821723" cy="8389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20" name="Picture Placeholder 19"/>
          <p:cNvSpPr>
            <a:spLocks noGrp="1"/>
          </p:cNvSpPr>
          <p:nvPr>
            <p:ph type="pic" sz="quarter" idx="13"/>
          </p:nvPr>
        </p:nvSpPr>
        <p:spPr>
          <a:xfrm>
            <a:off x="2245588" y="2132856"/>
            <a:ext cx="1994068" cy="2160240"/>
          </a:xfrm>
          <a:ln>
            <a:solidFill>
              <a:srgbClr val="6D8D23"/>
            </a:solidFill>
          </a:ln>
        </p:spPr>
        <p:txBody>
          <a:bodyPr rtlCol="0">
            <a:normAutofit/>
          </a:bodyPr>
          <a:lstStyle>
            <a:lvl1pPr>
              <a:defRPr sz="2400" b="1">
                <a:latin typeface="+mj-lt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2" name="Text Placeholder 21"/>
          <p:cNvSpPr>
            <a:spLocks noGrp="1"/>
          </p:cNvSpPr>
          <p:nvPr>
            <p:ph type="body" sz="quarter" idx="14"/>
          </p:nvPr>
        </p:nvSpPr>
        <p:spPr>
          <a:xfrm>
            <a:off x="5037282" y="2132856"/>
            <a:ext cx="1994068" cy="2160240"/>
          </a:xfrm>
          <a:ln>
            <a:solidFill>
              <a:srgbClr val="6D8D23"/>
            </a:solidFill>
          </a:ln>
        </p:spPr>
        <p:txBody>
          <a:bodyPr/>
          <a:lstStyle>
            <a:lvl1pPr algn="ctr">
              <a:defRPr b="1">
                <a:solidFill>
                  <a:srgbClr val="294518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432276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77" t="19405" r="10577" b="18420"/>
          <a:stretch>
            <a:fillRect/>
          </a:stretch>
        </p:blipFill>
        <p:spPr bwMode="auto">
          <a:xfrm>
            <a:off x="319454" y="158751"/>
            <a:ext cx="2157046" cy="96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548" y="1856805"/>
            <a:ext cx="7905338" cy="1212155"/>
          </a:xfrm>
          <a:ln>
            <a:noFill/>
          </a:ln>
        </p:spPr>
        <p:txBody>
          <a:bodyPr>
            <a:normAutofit/>
          </a:bodyPr>
          <a:lstStyle>
            <a:lvl1pPr algn="l">
              <a:defRPr sz="3200" b="1" cap="none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9740" y="3140968"/>
            <a:ext cx="7910145" cy="1152128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508830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 with no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306266" y="765175"/>
            <a:ext cx="8519746" cy="0"/>
          </a:xfrm>
          <a:prstGeom prst="line">
            <a:avLst/>
          </a:prstGeom>
          <a:ln>
            <a:solidFill>
              <a:srgbClr val="6D8D23"/>
            </a:solidFill>
            <a:prstDash val="sys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548" y="1856805"/>
            <a:ext cx="7905338" cy="1212155"/>
          </a:xfrm>
        </p:spPr>
        <p:txBody>
          <a:bodyPr>
            <a:normAutofit/>
          </a:bodyPr>
          <a:lstStyle>
            <a:lvl1pPr algn="l">
              <a:defRPr sz="3200" b="1" cap="none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9740" y="3140968"/>
            <a:ext cx="7910145" cy="1152128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526809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77" t="19405" r="10577" b="18420"/>
          <a:stretch>
            <a:fillRect/>
          </a:stretch>
        </p:blipFill>
        <p:spPr bwMode="auto">
          <a:xfrm>
            <a:off x="319454" y="158751"/>
            <a:ext cx="2157046" cy="96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1" descr="cid:image006.png@01D2C89F.D71860A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4939" y="658814"/>
            <a:ext cx="2365131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026" y="1196751"/>
            <a:ext cx="8513425" cy="817453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9454" y="2204144"/>
            <a:ext cx="8506557" cy="3889152"/>
          </a:xfrm>
        </p:spPr>
        <p:txBody>
          <a:bodyPr/>
          <a:lstStyle>
            <a:lvl1pPr>
              <a:defRPr>
                <a:solidFill>
                  <a:srgbClr val="294518"/>
                </a:solidFill>
              </a:defRPr>
            </a:lvl1pPr>
            <a:lvl2pPr>
              <a:defRPr>
                <a:solidFill>
                  <a:srgbClr val="294518"/>
                </a:solidFill>
              </a:defRPr>
            </a:lvl2pPr>
            <a:lvl3pPr>
              <a:defRPr>
                <a:solidFill>
                  <a:srgbClr val="294518"/>
                </a:solidFill>
              </a:defRPr>
            </a:lvl3pPr>
            <a:lvl4pPr>
              <a:defRPr>
                <a:solidFill>
                  <a:srgbClr val="294518"/>
                </a:solidFill>
              </a:defRPr>
            </a:lvl4pPr>
            <a:lvl5pPr>
              <a:defRPr>
                <a:solidFill>
                  <a:srgbClr val="294518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426452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with no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306266" y="765175"/>
            <a:ext cx="8519746" cy="0"/>
          </a:xfrm>
          <a:prstGeom prst="line">
            <a:avLst/>
          </a:prstGeom>
          <a:ln>
            <a:solidFill>
              <a:srgbClr val="6D8D23"/>
            </a:solidFill>
            <a:prstDash val="sys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5" y="91268"/>
            <a:ext cx="8159404" cy="817453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851" y="1124744"/>
            <a:ext cx="8152823" cy="4896544"/>
          </a:xfrm>
        </p:spPr>
        <p:txBody>
          <a:bodyPr/>
          <a:lstStyle>
            <a:lvl1pPr>
              <a:defRPr>
                <a:solidFill>
                  <a:srgbClr val="294518"/>
                </a:solidFill>
              </a:defRPr>
            </a:lvl1pPr>
            <a:lvl2pPr>
              <a:defRPr>
                <a:solidFill>
                  <a:srgbClr val="294518"/>
                </a:solidFill>
              </a:defRPr>
            </a:lvl2pPr>
            <a:lvl3pPr>
              <a:defRPr>
                <a:solidFill>
                  <a:srgbClr val="294518"/>
                </a:solidFill>
              </a:defRPr>
            </a:lvl3pPr>
            <a:lvl4pPr>
              <a:defRPr>
                <a:solidFill>
                  <a:srgbClr val="294518"/>
                </a:solidFill>
              </a:defRPr>
            </a:lvl4pPr>
            <a:lvl5pPr>
              <a:defRPr>
                <a:solidFill>
                  <a:srgbClr val="294518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5364088" y="765175"/>
            <a:ext cx="3744416" cy="107964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/>
          <a:p>
            <a:pPr algn="ctr"/>
            <a:endParaRPr lang="en-GB" b="1" i="1" dirty="0">
              <a:solidFill>
                <a:schemeClr val="bg1"/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1029379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nt 2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77" t="19405" r="10577" b="18420"/>
          <a:stretch>
            <a:fillRect/>
          </a:stretch>
        </p:blipFill>
        <p:spPr bwMode="auto">
          <a:xfrm>
            <a:off x="319454" y="158751"/>
            <a:ext cx="2157046" cy="96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9740" y="1196752"/>
            <a:ext cx="7910145" cy="82006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9740" y="2132856"/>
            <a:ext cx="3855198" cy="3960440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04688" y="2132856"/>
            <a:ext cx="3855198" cy="3960440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940393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nt 2 with no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/>
        </p:nvCxnSpPr>
        <p:spPr>
          <a:xfrm>
            <a:off x="306266" y="765175"/>
            <a:ext cx="8519746" cy="0"/>
          </a:xfrm>
          <a:prstGeom prst="line">
            <a:avLst/>
          </a:prstGeom>
          <a:ln>
            <a:solidFill>
              <a:srgbClr val="6D8D23"/>
            </a:solidFill>
            <a:prstDash val="sys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9740" y="88652"/>
            <a:ext cx="7910145" cy="82006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9740" y="908720"/>
            <a:ext cx="3855198" cy="5256584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04688" y="908720"/>
            <a:ext cx="3855198" cy="5256584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881948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>
            <a:stCxn id="10" idx="2"/>
          </p:cNvCxnSpPr>
          <p:nvPr/>
        </p:nvCxnSpPr>
        <p:spPr>
          <a:xfrm>
            <a:off x="6901962" y="4510089"/>
            <a:ext cx="0" cy="1798637"/>
          </a:xfrm>
          <a:prstGeom prst="line">
            <a:avLst/>
          </a:prstGeom>
          <a:noFill/>
          <a:ln w="12700">
            <a:solidFill>
              <a:srgbClr val="6D8D23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6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77" t="19405" r="10577" b="18420"/>
          <a:stretch>
            <a:fillRect/>
          </a:stretch>
        </p:blipFill>
        <p:spPr bwMode="auto">
          <a:xfrm>
            <a:off x="319454" y="158751"/>
            <a:ext cx="2157046" cy="96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454" y="1184722"/>
            <a:ext cx="8440088" cy="8508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19454" y="2119908"/>
            <a:ext cx="4385484" cy="3973388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5834910" y="2178498"/>
            <a:ext cx="2133600" cy="2332037"/>
          </a:xfrm>
          <a:ln w="12700">
            <a:solidFill>
              <a:schemeClr val="accent1"/>
            </a:solidFill>
          </a:ln>
        </p:spPr>
        <p:txBody>
          <a:bodyPr lIns="108000" tIns="108000" rIns="108000" bIns="108000" anchor="ctr">
            <a:normAutofit/>
          </a:bodyPr>
          <a:lstStyle>
            <a:lvl1pPr marL="0" indent="0" algn="ctr">
              <a:buNone/>
              <a:defRPr sz="2400" b="0" i="1">
                <a:latin typeface="Georgia" panose="02040502050405020303" pitchFamily="18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805466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 no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>
            <a:stCxn id="10" idx="2"/>
          </p:cNvCxnSpPr>
          <p:nvPr/>
        </p:nvCxnSpPr>
        <p:spPr>
          <a:xfrm flipH="1">
            <a:off x="6899031" y="4235450"/>
            <a:ext cx="2931" cy="2101850"/>
          </a:xfrm>
          <a:prstGeom prst="line">
            <a:avLst/>
          </a:prstGeom>
          <a:noFill/>
          <a:ln w="12700">
            <a:solidFill>
              <a:srgbClr val="6D8D23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306266" y="765175"/>
            <a:ext cx="8519746" cy="0"/>
          </a:xfrm>
          <a:prstGeom prst="line">
            <a:avLst/>
          </a:prstGeom>
          <a:ln>
            <a:solidFill>
              <a:srgbClr val="6D8D23"/>
            </a:solidFill>
            <a:prstDash val="sys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9740" y="57882"/>
            <a:ext cx="7910145" cy="850839"/>
          </a:xfrm>
        </p:spPr>
        <p:txBody>
          <a:bodyPr/>
          <a:lstStyle>
            <a:lvl1pPr>
              <a:defRPr>
                <a:solidFill>
                  <a:srgbClr val="294518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9740" y="908720"/>
            <a:ext cx="3855198" cy="5197524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5834910" y="1903414"/>
            <a:ext cx="2133600" cy="2332037"/>
          </a:xfrm>
          <a:ln w="12700">
            <a:solidFill>
              <a:schemeClr val="accent1"/>
            </a:solidFill>
          </a:ln>
        </p:spPr>
        <p:txBody>
          <a:bodyPr lIns="108000" tIns="108000" rIns="108000" bIns="108000" anchor="ctr">
            <a:normAutofit/>
          </a:bodyPr>
          <a:lstStyle>
            <a:lvl1pPr marL="0" indent="0" algn="ctr">
              <a:buNone/>
              <a:defRPr sz="2400" b="0" i="1">
                <a:latin typeface="Georgia" panose="02040502050405020303" pitchFamily="18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311890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>
            <a:stCxn id="10" idx="2"/>
          </p:cNvCxnSpPr>
          <p:nvPr/>
        </p:nvCxnSpPr>
        <p:spPr>
          <a:xfrm>
            <a:off x="6901962" y="4503739"/>
            <a:ext cx="0" cy="1804987"/>
          </a:xfrm>
          <a:prstGeom prst="line">
            <a:avLst/>
          </a:prstGeom>
          <a:noFill/>
          <a:ln w="12700">
            <a:solidFill>
              <a:srgbClr val="294518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6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77" t="19405" r="10577" b="18420"/>
          <a:stretch>
            <a:fillRect/>
          </a:stretch>
        </p:blipFill>
        <p:spPr bwMode="auto">
          <a:xfrm>
            <a:off x="319454" y="158751"/>
            <a:ext cx="2157046" cy="96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9740" y="1163761"/>
            <a:ext cx="7910145" cy="838264"/>
          </a:xfrm>
          <a:ln>
            <a:noFill/>
          </a:ln>
        </p:spPr>
        <p:txBody>
          <a:bodyPr/>
          <a:lstStyle>
            <a:lvl1pPr>
              <a:defRPr>
                <a:solidFill>
                  <a:srgbClr val="294518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9740" y="2098948"/>
            <a:ext cx="3855198" cy="3922340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5835162" y="2170956"/>
            <a:ext cx="2133600" cy="2332037"/>
          </a:xfrm>
          <a:solidFill>
            <a:srgbClr val="294518"/>
          </a:solidFill>
          <a:ln w="12700">
            <a:solidFill>
              <a:srgbClr val="00212F"/>
            </a:solidFill>
          </a:ln>
        </p:spPr>
        <p:txBody>
          <a:bodyPr lIns="108000" tIns="108000" rIns="108000" bIns="108000" anchor="ctr">
            <a:normAutofit/>
          </a:bodyPr>
          <a:lstStyle>
            <a:lvl1pPr marL="0" indent="0" algn="ctr">
              <a:buNone/>
              <a:defRPr sz="2400" b="0" i="1">
                <a:solidFill>
                  <a:schemeClr val="bg1"/>
                </a:solidFill>
                <a:latin typeface="Georgia" panose="02040502050405020303" pitchFamily="18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254483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 no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>
            <a:stCxn id="10" idx="2"/>
          </p:cNvCxnSpPr>
          <p:nvPr/>
        </p:nvCxnSpPr>
        <p:spPr>
          <a:xfrm flipH="1">
            <a:off x="6899031" y="4248151"/>
            <a:ext cx="2931" cy="2060575"/>
          </a:xfrm>
          <a:prstGeom prst="line">
            <a:avLst/>
          </a:prstGeom>
          <a:noFill/>
          <a:ln w="12700">
            <a:solidFill>
              <a:srgbClr val="294518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306266" y="765175"/>
            <a:ext cx="8519746" cy="0"/>
          </a:xfrm>
          <a:prstGeom prst="line">
            <a:avLst/>
          </a:prstGeom>
          <a:ln>
            <a:solidFill>
              <a:srgbClr val="6D8D23"/>
            </a:solidFill>
            <a:prstDash val="sys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9740" y="70456"/>
            <a:ext cx="7910145" cy="838264"/>
          </a:xfrm>
          <a:ln>
            <a:noFill/>
          </a:ln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9740" y="908721"/>
            <a:ext cx="3855198" cy="5074469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5835162" y="1916833"/>
            <a:ext cx="2133600" cy="2332037"/>
          </a:xfrm>
          <a:solidFill>
            <a:srgbClr val="294518"/>
          </a:solidFill>
          <a:ln w="12700">
            <a:solidFill>
              <a:srgbClr val="00212F"/>
            </a:solidFill>
          </a:ln>
        </p:spPr>
        <p:txBody>
          <a:bodyPr lIns="108000" tIns="108000" rIns="108000" bIns="108000" anchor="ctr">
            <a:normAutofit/>
          </a:bodyPr>
          <a:lstStyle>
            <a:lvl1pPr marL="0" indent="0" algn="ctr">
              <a:buNone/>
              <a:defRPr sz="2400" b="0" i="1">
                <a:solidFill>
                  <a:schemeClr val="bg1"/>
                </a:solidFill>
                <a:latin typeface="Georgia" panose="02040502050405020303" pitchFamily="18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589015"/>
      </p:ext>
    </p:extLst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64" t="34254" r="10422" b="30907"/>
          <a:stretch>
            <a:fillRect/>
          </a:stretch>
        </p:blipFill>
        <p:spPr bwMode="auto">
          <a:xfrm>
            <a:off x="2945423" y="2389188"/>
            <a:ext cx="3241431" cy="151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Straight Connector 2"/>
          <p:cNvCxnSpPr/>
          <p:nvPr/>
        </p:nvCxnSpPr>
        <p:spPr>
          <a:xfrm>
            <a:off x="306266" y="765175"/>
            <a:ext cx="8519746" cy="0"/>
          </a:xfrm>
          <a:prstGeom prst="line">
            <a:avLst/>
          </a:prstGeom>
          <a:ln>
            <a:solidFill>
              <a:srgbClr val="6D8D23"/>
            </a:solidFill>
            <a:prstDash val="sys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12" descr="cid:image006.png@01D2C89F.D71860A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574" y="3906839"/>
            <a:ext cx="2365131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5748705" y="333375"/>
            <a:ext cx="3395296" cy="15827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anchor="ctr">
            <a:normAutofit/>
          </a:bodyPr>
          <a:lstStyle/>
          <a:p>
            <a:pPr algn="ctr">
              <a:defRPr/>
            </a:pPr>
            <a:endParaRPr lang="en-GB" b="1" i="1" dirty="0">
              <a:solidFill>
                <a:schemeClr val="bg1"/>
              </a:solidFill>
              <a:latin typeface="Georgia" panose="02040502050405020303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398592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76803"/>
      </p:ext>
    </p:extLst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87072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294517"/>
                </a:solidFill>
                <a:latin typeface="Georgia"/>
                <a:cs typeface="Georg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rgbClr val="161616"/>
                </a:solidFill>
                <a:latin typeface="Lucida Sans"/>
                <a:cs typeface="Lucida San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224805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294517"/>
                </a:solidFill>
                <a:latin typeface="Georgia"/>
                <a:cs typeface="Georg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455900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317995" y="6308725"/>
            <a:ext cx="423545" cy="360680"/>
          </a:xfrm>
          <a:custGeom>
            <a:avLst/>
            <a:gdLst/>
            <a:ahLst/>
            <a:cxnLst/>
            <a:rect l="l" t="t" r="r" b="b"/>
            <a:pathLst>
              <a:path w="423545" h="360679">
                <a:moveTo>
                  <a:pt x="0" y="360362"/>
                </a:moveTo>
                <a:lnTo>
                  <a:pt x="423494" y="360362"/>
                </a:lnTo>
                <a:lnTo>
                  <a:pt x="423494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solidFill>
            <a:srgbClr val="00859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317995" y="6308725"/>
            <a:ext cx="423545" cy="360680"/>
          </a:xfrm>
          <a:custGeom>
            <a:avLst/>
            <a:gdLst/>
            <a:ahLst/>
            <a:cxnLst/>
            <a:rect l="l" t="t" r="r" b="b"/>
            <a:pathLst>
              <a:path w="423545" h="360679">
                <a:moveTo>
                  <a:pt x="0" y="360362"/>
                </a:moveTo>
                <a:lnTo>
                  <a:pt x="423494" y="360362"/>
                </a:lnTo>
                <a:lnTo>
                  <a:pt x="423494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ln w="25400">
            <a:solidFill>
              <a:srgbClr val="0085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1979676" y="6307137"/>
            <a:ext cx="6846570" cy="360680"/>
          </a:xfrm>
          <a:custGeom>
            <a:avLst/>
            <a:gdLst/>
            <a:ahLst/>
            <a:cxnLst/>
            <a:rect l="l" t="t" r="r" b="b"/>
            <a:pathLst>
              <a:path w="6846570" h="360679">
                <a:moveTo>
                  <a:pt x="0" y="360362"/>
                </a:moveTo>
                <a:lnTo>
                  <a:pt x="6846316" y="360362"/>
                </a:lnTo>
                <a:lnTo>
                  <a:pt x="6846316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1979676" y="6307137"/>
            <a:ext cx="6846570" cy="360680"/>
          </a:xfrm>
          <a:custGeom>
            <a:avLst/>
            <a:gdLst/>
            <a:ahLst/>
            <a:cxnLst/>
            <a:rect l="l" t="t" r="r" b="b"/>
            <a:pathLst>
              <a:path w="6846570" h="360679">
                <a:moveTo>
                  <a:pt x="0" y="360362"/>
                </a:moveTo>
                <a:lnTo>
                  <a:pt x="6846316" y="360362"/>
                </a:lnTo>
                <a:lnTo>
                  <a:pt x="6846316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ln w="25400">
            <a:solidFill>
              <a:srgbClr val="BEBE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k object 20"/>
          <p:cNvSpPr/>
          <p:nvPr/>
        </p:nvSpPr>
        <p:spPr>
          <a:xfrm>
            <a:off x="750277" y="6307137"/>
            <a:ext cx="1229995" cy="360680"/>
          </a:xfrm>
          <a:custGeom>
            <a:avLst/>
            <a:gdLst/>
            <a:ahLst/>
            <a:cxnLst/>
            <a:rect l="l" t="t" r="r" b="b"/>
            <a:pathLst>
              <a:path w="1229995" h="360679">
                <a:moveTo>
                  <a:pt x="0" y="360362"/>
                </a:moveTo>
                <a:lnTo>
                  <a:pt x="1229461" y="360362"/>
                </a:lnTo>
                <a:lnTo>
                  <a:pt x="1229461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solidFill>
            <a:srgbClr val="6C8D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k object 21"/>
          <p:cNvSpPr/>
          <p:nvPr/>
        </p:nvSpPr>
        <p:spPr>
          <a:xfrm>
            <a:off x="750277" y="6307137"/>
            <a:ext cx="1229995" cy="360680"/>
          </a:xfrm>
          <a:custGeom>
            <a:avLst/>
            <a:gdLst/>
            <a:ahLst/>
            <a:cxnLst/>
            <a:rect l="l" t="t" r="r" b="b"/>
            <a:pathLst>
              <a:path w="1229995" h="360679">
                <a:moveTo>
                  <a:pt x="0" y="360362"/>
                </a:moveTo>
                <a:lnTo>
                  <a:pt x="1229461" y="360362"/>
                </a:lnTo>
                <a:lnTo>
                  <a:pt x="1229461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ln w="25400">
            <a:solidFill>
              <a:srgbClr val="6C8D2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k object 22"/>
          <p:cNvSpPr/>
          <p:nvPr/>
        </p:nvSpPr>
        <p:spPr>
          <a:xfrm>
            <a:off x="6394958" y="658876"/>
            <a:ext cx="2365120" cy="6096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k object 23"/>
          <p:cNvSpPr/>
          <p:nvPr/>
        </p:nvSpPr>
        <p:spPr>
          <a:xfrm>
            <a:off x="306260" y="765175"/>
            <a:ext cx="8519795" cy="0"/>
          </a:xfrm>
          <a:custGeom>
            <a:avLst/>
            <a:gdLst/>
            <a:ahLst/>
            <a:cxnLst/>
            <a:rect l="l" t="t" r="r" b="b"/>
            <a:pathLst>
              <a:path w="8519795">
                <a:moveTo>
                  <a:pt x="0" y="0"/>
                </a:moveTo>
                <a:lnTo>
                  <a:pt x="8519731" y="0"/>
                </a:lnTo>
              </a:path>
            </a:pathLst>
          </a:custGeom>
          <a:ln w="9525">
            <a:solidFill>
              <a:srgbClr val="6C8D22"/>
            </a:solidFill>
            <a:prstDash val="sys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k object 24"/>
          <p:cNvSpPr/>
          <p:nvPr/>
        </p:nvSpPr>
        <p:spPr>
          <a:xfrm>
            <a:off x="5364098" y="765149"/>
            <a:ext cx="3744595" cy="1080135"/>
          </a:xfrm>
          <a:custGeom>
            <a:avLst/>
            <a:gdLst/>
            <a:ahLst/>
            <a:cxnLst/>
            <a:rect l="l" t="t" r="r" b="b"/>
            <a:pathLst>
              <a:path w="3744595" h="1080135">
                <a:moveTo>
                  <a:pt x="0" y="1079652"/>
                </a:moveTo>
                <a:lnTo>
                  <a:pt x="3744468" y="1079652"/>
                </a:lnTo>
                <a:lnTo>
                  <a:pt x="3744468" y="0"/>
                </a:lnTo>
                <a:lnTo>
                  <a:pt x="0" y="0"/>
                </a:lnTo>
                <a:lnTo>
                  <a:pt x="0" y="10796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k object 25"/>
          <p:cNvSpPr/>
          <p:nvPr/>
        </p:nvSpPr>
        <p:spPr>
          <a:xfrm>
            <a:off x="5364098" y="765149"/>
            <a:ext cx="3744595" cy="1080135"/>
          </a:xfrm>
          <a:custGeom>
            <a:avLst/>
            <a:gdLst/>
            <a:ahLst/>
            <a:cxnLst/>
            <a:rect l="l" t="t" r="r" b="b"/>
            <a:pathLst>
              <a:path w="3744595" h="1080135">
                <a:moveTo>
                  <a:pt x="0" y="1079652"/>
                </a:moveTo>
                <a:lnTo>
                  <a:pt x="3744468" y="1079652"/>
                </a:lnTo>
                <a:lnTo>
                  <a:pt x="3744468" y="0"/>
                </a:lnTo>
                <a:lnTo>
                  <a:pt x="0" y="0"/>
                </a:lnTo>
                <a:lnTo>
                  <a:pt x="0" y="1079652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294517"/>
                </a:solidFill>
                <a:latin typeface="Georgia"/>
                <a:cs typeface="Georg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340871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317995" y="6308725"/>
            <a:ext cx="423545" cy="360680"/>
          </a:xfrm>
          <a:custGeom>
            <a:avLst/>
            <a:gdLst/>
            <a:ahLst/>
            <a:cxnLst/>
            <a:rect l="l" t="t" r="r" b="b"/>
            <a:pathLst>
              <a:path w="423545" h="360679">
                <a:moveTo>
                  <a:pt x="0" y="360362"/>
                </a:moveTo>
                <a:lnTo>
                  <a:pt x="423494" y="360362"/>
                </a:lnTo>
                <a:lnTo>
                  <a:pt x="423494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solidFill>
            <a:srgbClr val="00859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317995" y="6308725"/>
            <a:ext cx="423545" cy="360680"/>
          </a:xfrm>
          <a:custGeom>
            <a:avLst/>
            <a:gdLst/>
            <a:ahLst/>
            <a:cxnLst/>
            <a:rect l="l" t="t" r="r" b="b"/>
            <a:pathLst>
              <a:path w="423545" h="360679">
                <a:moveTo>
                  <a:pt x="0" y="360362"/>
                </a:moveTo>
                <a:lnTo>
                  <a:pt x="423494" y="360362"/>
                </a:lnTo>
                <a:lnTo>
                  <a:pt x="423494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ln w="25400">
            <a:solidFill>
              <a:srgbClr val="0085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1979676" y="6307137"/>
            <a:ext cx="6846570" cy="360680"/>
          </a:xfrm>
          <a:custGeom>
            <a:avLst/>
            <a:gdLst/>
            <a:ahLst/>
            <a:cxnLst/>
            <a:rect l="l" t="t" r="r" b="b"/>
            <a:pathLst>
              <a:path w="6846570" h="360679">
                <a:moveTo>
                  <a:pt x="0" y="360362"/>
                </a:moveTo>
                <a:lnTo>
                  <a:pt x="6846316" y="360362"/>
                </a:lnTo>
                <a:lnTo>
                  <a:pt x="6846316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1979676" y="6307137"/>
            <a:ext cx="6846570" cy="360680"/>
          </a:xfrm>
          <a:custGeom>
            <a:avLst/>
            <a:gdLst/>
            <a:ahLst/>
            <a:cxnLst/>
            <a:rect l="l" t="t" r="r" b="b"/>
            <a:pathLst>
              <a:path w="6846570" h="360679">
                <a:moveTo>
                  <a:pt x="0" y="360362"/>
                </a:moveTo>
                <a:lnTo>
                  <a:pt x="6846316" y="360362"/>
                </a:lnTo>
                <a:lnTo>
                  <a:pt x="6846316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ln w="25400">
            <a:solidFill>
              <a:srgbClr val="BEBEB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k object 20"/>
          <p:cNvSpPr/>
          <p:nvPr/>
        </p:nvSpPr>
        <p:spPr>
          <a:xfrm>
            <a:off x="750277" y="6307137"/>
            <a:ext cx="1229995" cy="360680"/>
          </a:xfrm>
          <a:custGeom>
            <a:avLst/>
            <a:gdLst/>
            <a:ahLst/>
            <a:cxnLst/>
            <a:rect l="l" t="t" r="r" b="b"/>
            <a:pathLst>
              <a:path w="1229995" h="360679">
                <a:moveTo>
                  <a:pt x="0" y="360362"/>
                </a:moveTo>
                <a:lnTo>
                  <a:pt x="1229461" y="360362"/>
                </a:lnTo>
                <a:lnTo>
                  <a:pt x="1229461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solidFill>
            <a:srgbClr val="6C8D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k object 21"/>
          <p:cNvSpPr/>
          <p:nvPr/>
        </p:nvSpPr>
        <p:spPr>
          <a:xfrm>
            <a:off x="750277" y="6307137"/>
            <a:ext cx="1229995" cy="360680"/>
          </a:xfrm>
          <a:custGeom>
            <a:avLst/>
            <a:gdLst/>
            <a:ahLst/>
            <a:cxnLst/>
            <a:rect l="l" t="t" r="r" b="b"/>
            <a:pathLst>
              <a:path w="1229995" h="360679">
                <a:moveTo>
                  <a:pt x="0" y="360362"/>
                </a:moveTo>
                <a:lnTo>
                  <a:pt x="1229461" y="360362"/>
                </a:lnTo>
                <a:lnTo>
                  <a:pt x="1229461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ln w="25400">
            <a:solidFill>
              <a:srgbClr val="6C8D2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k object 22"/>
          <p:cNvSpPr/>
          <p:nvPr/>
        </p:nvSpPr>
        <p:spPr>
          <a:xfrm>
            <a:off x="6394958" y="658876"/>
            <a:ext cx="2365120" cy="6096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82137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17989" y="6308726"/>
            <a:ext cx="423496" cy="360363"/>
          </a:xfrm>
          <a:prstGeom prst="rect">
            <a:avLst/>
          </a:prstGeom>
          <a:solidFill>
            <a:srgbClr val="008591"/>
          </a:solidFill>
          <a:ln>
            <a:solidFill>
              <a:srgbClr val="00859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050" b="1">
              <a:solidFill>
                <a:schemeClr val="bg1"/>
              </a:solidFill>
              <a:cs typeface="Lucida San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09197" y="6303964"/>
            <a:ext cx="432288" cy="365125"/>
          </a:xfrm>
          <a:prstGeom prst="rect">
            <a:avLst/>
          </a:prstGeom>
        </p:spPr>
        <p:txBody>
          <a:bodyPr vert="horz" wrap="none" lIns="91440" tIns="45720" rIns="91440" bIns="45720" rtlCol="0" anchor="ctr" anchorCtr="0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b="1">
                <a:solidFill>
                  <a:schemeClr val="bg1"/>
                </a:solidFill>
                <a:latin typeface="Lucida Sans"/>
                <a:cs typeface="Lucida Sans"/>
              </a:defRPr>
            </a:lvl1pPr>
          </a:lstStyle>
          <a:p>
            <a:fld id="{B0F1C57F-E3E5-4639-8C6C-B489E38D7613}" type="slidenum">
              <a:rPr lang="en-GB" smtClean="0"/>
              <a:t>‹#›</a:t>
            </a:fld>
            <a:endParaRPr lang="en-GB"/>
          </a:p>
        </p:txBody>
      </p: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317989" y="908051"/>
            <a:ext cx="8513885" cy="81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317989" y="1844676"/>
            <a:ext cx="8508023" cy="431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 dirty="0"/>
          </a:p>
        </p:txBody>
      </p:sp>
      <p:sp>
        <p:nvSpPr>
          <p:cNvPr id="7" name="Rectangle 6"/>
          <p:cNvSpPr/>
          <p:nvPr/>
        </p:nvSpPr>
        <p:spPr>
          <a:xfrm>
            <a:off x="1979735" y="6307138"/>
            <a:ext cx="6846277" cy="36036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050" b="1" dirty="0">
              <a:solidFill>
                <a:schemeClr val="bg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750277" y="6307138"/>
            <a:ext cx="1229458" cy="360362"/>
          </a:xfrm>
          <a:prstGeom prst="rect">
            <a:avLst/>
          </a:prstGeom>
          <a:solidFill>
            <a:srgbClr val="6D8D23"/>
          </a:solidFill>
          <a:ln>
            <a:solidFill>
              <a:srgbClr val="6D8D2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050" b="1" dirty="0">
              <a:cs typeface="Lucida Sans"/>
            </a:endParaRPr>
          </a:p>
        </p:txBody>
      </p:sp>
      <p:pic>
        <p:nvPicPr>
          <p:cNvPr id="1032" name="Picture 7" descr="cid:image006.png@01D2C89F.D71860A0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4939" y="658814"/>
            <a:ext cx="2365131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ransition/>
  <p:txStyles>
    <p:titleStyle>
      <a:lvl1pPr algn="l" rtl="0" eaLnBrk="1" fontAlgn="base" hangingPunct="1">
        <a:spcBef>
          <a:spcPct val="0"/>
        </a:spcBef>
        <a:spcAft>
          <a:spcPct val="0"/>
        </a:spcAft>
        <a:defRPr sz="3200" b="1" kern="1200">
          <a:solidFill>
            <a:srgbClr val="294518"/>
          </a:solidFill>
          <a:latin typeface="Georgia" panose="02040502050405020303" pitchFamily="18" charset="0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294518"/>
          </a:solidFill>
          <a:latin typeface="Georgia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294518"/>
          </a:solidFill>
          <a:latin typeface="Georgia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294518"/>
          </a:solidFill>
          <a:latin typeface="Georgia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294518"/>
          </a:solidFill>
          <a:latin typeface="Georgia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294518"/>
          </a:solidFill>
          <a:latin typeface="Georgia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294518"/>
          </a:solidFill>
          <a:latin typeface="Georgia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294518"/>
          </a:solidFill>
          <a:latin typeface="Georgia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294518"/>
          </a:solidFill>
          <a:latin typeface="Georgia" pitchFamily="18" charset="0"/>
        </a:defRPr>
      </a:lvl9pPr>
    </p:titleStyle>
    <p:bodyStyle>
      <a:lvl1pPr marL="266700" indent="-266700" algn="l" rtl="0" eaLnBrk="1" fontAlgn="base" hangingPunct="1">
        <a:spcBef>
          <a:spcPct val="0"/>
        </a:spcBef>
        <a:spcAft>
          <a:spcPts val="600"/>
        </a:spcAft>
        <a:buSzPct val="120000"/>
        <a:buFont typeface="Arial" charset="0"/>
        <a:buChar char="•"/>
        <a:defRPr sz="2400" kern="1200">
          <a:solidFill>
            <a:srgbClr val="294518"/>
          </a:solidFill>
          <a:latin typeface="Lucida Sans" panose="020B0602030504020204" pitchFamily="34" charset="0"/>
          <a:ea typeface="+mn-ea"/>
          <a:cs typeface="+mn-cs"/>
        </a:defRPr>
      </a:lvl1pPr>
      <a:lvl2pPr marL="742950" indent="-285750" algn="l" rtl="0" eaLnBrk="1" fontAlgn="base" hangingPunct="1">
        <a:spcBef>
          <a:spcPct val="0"/>
        </a:spcBef>
        <a:spcAft>
          <a:spcPts val="600"/>
        </a:spcAft>
        <a:buFont typeface="Arial" charset="0"/>
        <a:buChar char="–"/>
        <a:defRPr sz="2000" kern="1200">
          <a:solidFill>
            <a:srgbClr val="294518"/>
          </a:solidFill>
          <a:latin typeface="Lucida Sans" panose="020B0602030504020204" pitchFamily="34" charset="0"/>
          <a:ea typeface="+mn-ea"/>
          <a:cs typeface="+mn-cs"/>
        </a:defRPr>
      </a:lvl2pPr>
      <a:lvl3pPr marL="1143000" indent="-228600" algn="l" rtl="0" eaLnBrk="1" fontAlgn="base" hangingPunct="1">
        <a:spcBef>
          <a:spcPct val="0"/>
        </a:spcBef>
        <a:spcAft>
          <a:spcPts val="600"/>
        </a:spcAft>
        <a:buFont typeface="Arial" charset="0"/>
        <a:buChar char="•"/>
        <a:defRPr kern="1200">
          <a:solidFill>
            <a:srgbClr val="294518"/>
          </a:solidFill>
          <a:latin typeface="Lucida Sans" panose="020B0602030504020204" pitchFamily="34" charset="0"/>
          <a:ea typeface="+mn-ea"/>
          <a:cs typeface="+mn-cs"/>
        </a:defRPr>
      </a:lvl3pPr>
      <a:lvl4pPr marL="1600200" indent="-228600" algn="l" rtl="0" eaLnBrk="1" fontAlgn="base" hangingPunct="1">
        <a:spcBef>
          <a:spcPct val="0"/>
        </a:spcBef>
        <a:spcAft>
          <a:spcPts val="600"/>
        </a:spcAft>
        <a:buFont typeface="Arial" charset="0"/>
        <a:buChar char="–"/>
        <a:defRPr sz="1600" kern="1200">
          <a:solidFill>
            <a:srgbClr val="294518"/>
          </a:solidFill>
          <a:latin typeface="Lucida Sans" panose="020B0602030504020204" pitchFamily="34" charset="0"/>
          <a:ea typeface="+mn-ea"/>
          <a:cs typeface="+mn-cs"/>
        </a:defRPr>
      </a:lvl4pPr>
      <a:lvl5pPr marL="2057400" indent="-228600" algn="l" rtl="0" eaLnBrk="1" fontAlgn="base" hangingPunct="1">
        <a:spcBef>
          <a:spcPct val="0"/>
        </a:spcBef>
        <a:spcAft>
          <a:spcPts val="600"/>
        </a:spcAft>
        <a:buFont typeface="Arial" charset="0"/>
        <a:buChar char="»"/>
        <a:defRPr sz="1600" kern="1200">
          <a:solidFill>
            <a:srgbClr val="294518"/>
          </a:solidFill>
          <a:latin typeface="Lucida Sans" panose="020B0602030504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317995" y="6308725"/>
            <a:ext cx="423545" cy="360680"/>
          </a:xfrm>
          <a:custGeom>
            <a:avLst/>
            <a:gdLst/>
            <a:ahLst/>
            <a:cxnLst/>
            <a:rect l="l" t="t" r="r" b="b"/>
            <a:pathLst>
              <a:path w="423545" h="360679">
                <a:moveTo>
                  <a:pt x="0" y="360362"/>
                </a:moveTo>
                <a:lnTo>
                  <a:pt x="423494" y="360362"/>
                </a:lnTo>
                <a:lnTo>
                  <a:pt x="423494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solidFill>
            <a:srgbClr val="00859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317995" y="6308725"/>
            <a:ext cx="423545" cy="360680"/>
          </a:xfrm>
          <a:custGeom>
            <a:avLst/>
            <a:gdLst/>
            <a:ahLst/>
            <a:cxnLst/>
            <a:rect l="l" t="t" r="r" b="b"/>
            <a:pathLst>
              <a:path w="423545" h="360679">
                <a:moveTo>
                  <a:pt x="0" y="360362"/>
                </a:moveTo>
                <a:lnTo>
                  <a:pt x="423494" y="360362"/>
                </a:lnTo>
                <a:lnTo>
                  <a:pt x="423494" y="0"/>
                </a:lnTo>
                <a:lnTo>
                  <a:pt x="0" y="0"/>
                </a:lnTo>
                <a:lnTo>
                  <a:pt x="0" y="360362"/>
                </a:lnTo>
                <a:close/>
              </a:path>
            </a:pathLst>
          </a:custGeom>
          <a:ln w="25400">
            <a:solidFill>
              <a:srgbClr val="0085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378077" y="2278126"/>
            <a:ext cx="6387845" cy="10013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294517"/>
                </a:solidFill>
                <a:latin typeface="Georgia"/>
                <a:cs typeface="Georg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886836" y="1941321"/>
            <a:ext cx="4815205" cy="25368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rgbClr val="161616"/>
                </a:solidFill>
                <a:latin typeface="Lucida Sans"/>
                <a:cs typeface="Lucida San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70903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E60A10-CF57-47C2-B059-E69CECA14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077" y="2278126"/>
            <a:ext cx="6506291" cy="984885"/>
          </a:xfrm>
        </p:spPr>
        <p:txBody>
          <a:bodyPr/>
          <a:lstStyle/>
          <a:p>
            <a:pPr algn="ctr"/>
            <a:r>
              <a:rPr lang="en-GB" dirty="0"/>
              <a:t>Leadership and Management, Theory and Practice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1A40DE-7ADF-4517-9157-9ECF96779C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879" y="3861048"/>
            <a:ext cx="6254241" cy="1200329"/>
          </a:xfrm>
        </p:spPr>
        <p:txBody>
          <a:bodyPr/>
          <a:lstStyle/>
          <a:p>
            <a:pPr algn="ctr"/>
            <a:r>
              <a:rPr lang="en-GB" sz="2000" b="1" dirty="0">
                <a:solidFill>
                  <a:srgbClr val="002060"/>
                </a:solidFill>
              </a:rPr>
              <a:t>Module Code- LCBB6003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 err="1">
                <a:solidFill>
                  <a:srgbClr val="00B050"/>
                </a:solidFill>
              </a:rPr>
              <a:t>Dr.</a:t>
            </a:r>
            <a:r>
              <a:rPr lang="en-GB" sz="2000" b="1" dirty="0">
                <a:solidFill>
                  <a:srgbClr val="00B050"/>
                </a:solidFill>
              </a:rPr>
              <a:t> Mushfiqur Rahman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4272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5" y="1124744"/>
            <a:ext cx="8208911" cy="4896544"/>
          </a:xfrm>
        </p:spPr>
        <p:txBody>
          <a:bodyPr>
            <a:normAutofit/>
          </a:bodyPr>
          <a:lstStyle/>
          <a:p>
            <a:pPr marL="419100" indent="0">
              <a:buNone/>
            </a:pPr>
            <a:endParaRPr lang="en-GB" dirty="0"/>
          </a:p>
          <a:p>
            <a:pPr marL="762000" indent="-342900">
              <a:buFont typeface="Arial" panose="020B0604020202020204" pitchFamily="34" charset="0"/>
              <a:buChar char="•"/>
            </a:pPr>
            <a:r>
              <a:rPr lang="en-GB" dirty="0"/>
              <a:t>Leadership </a:t>
            </a:r>
          </a:p>
          <a:p>
            <a:pPr marL="762000" indent="-342900">
              <a:buFont typeface="Arial" panose="020B0604020202020204" pitchFamily="34" charset="0"/>
              <a:buChar char="•"/>
            </a:pPr>
            <a:r>
              <a:rPr lang="en-GB" dirty="0"/>
              <a:t>Understanding Leadership</a:t>
            </a:r>
          </a:p>
          <a:p>
            <a:pPr marL="762000" indent="-342900">
              <a:buFont typeface="Arial" panose="020B0604020202020204" pitchFamily="34" charset="0"/>
              <a:buChar char="•"/>
            </a:pPr>
            <a:r>
              <a:rPr lang="en-GB" dirty="0"/>
              <a:t>Different Types of Leadership Styles </a:t>
            </a:r>
          </a:p>
          <a:p>
            <a:pPr marL="7620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875522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EBCE8-B9BB-4CED-8237-064FA7BD6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is a leader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841199-4737-4CFA-A22B-BFB3B5471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851" y="1124744"/>
            <a:ext cx="8352621" cy="5040560"/>
          </a:xfrm>
        </p:spPr>
        <p:txBody>
          <a:bodyPr/>
          <a:lstStyle/>
          <a:p>
            <a:r>
              <a:rPr lang="en-GB" dirty="0"/>
              <a:t>A leader is a person who influences a group of people towards the achievement of a goal…</a:t>
            </a:r>
          </a:p>
          <a:p>
            <a:endParaRPr lang="en-GB" dirty="0"/>
          </a:p>
          <a:p>
            <a:r>
              <a:rPr lang="en-GB" dirty="0"/>
              <a:t>A leader is a person who knows the way, goes the way, and shows the way…</a:t>
            </a:r>
          </a:p>
          <a:p>
            <a:pPr marL="0" indent="0" algn="r">
              <a:buNone/>
            </a:pPr>
            <a:endParaRPr lang="en-GB" i="1" dirty="0">
              <a:solidFill>
                <a:srgbClr val="C00000"/>
              </a:solidFill>
            </a:endParaRPr>
          </a:p>
          <a:p>
            <a:pPr marL="0" indent="0" algn="r">
              <a:buNone/>
            </a:pPr>
            <a:endParaRPr lang="en-GB" i="1" dirty="0">
              <a:solidFill>
                <a:srgbClr val="C00000"/>
              </a:solidFill>
            </a:endParaRPr>
          </a:p>
          <a:p>
            <a:pPr marL="0" indent="0" algn="r">
              <a:buNone/>
            </a:pPr>
            <a:r>
              <a:rPr lang="en-GB" i="1" dirty="0">
                <a:solidFill>
                  <a:srgbClr val="C00000"/>
                </a:solidFill>
              </a:rPr>
              <a:t>John C. Maxwell</a:t>
            </a:r>
            <a:endParaRPr lang="en-GB" sz="1200" i="1" dirty="0">
              <a:solidFill>
                <a:srgbClr val="C0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641589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DA6F0-4625-4D6D-BDD3-9B3D44D33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Leadership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4BC07-17ED-4351-B7A8-97481A8936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Leadership is the process of influencing the activities of an organised group in its efforts toward goal setting and goal achievement </a:t>
            </a:r>
          </a:p>
          <a:p>
            <a:pPr marL="0" indent="0" algn="r">
              <a:buNone/>
            </a:pPr>
            <a:r>
              <a:rPr lang="en-GB" dirty="0">
                <a:solidFill>
                  <a:srgbClr val="FF0000"/>
                </a:solidFill>
              </a:rPr>
              <a:t>(Buchanan and Huczynski, 2010). 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“Leadership is a process whereby an individual influences a group of individuals to achieve a common goal” </a:t>
            </a:r>
          </a:p>
          <a:p>
            <a:pPr marL="0" indent="0" algn="r">
              <a:buNone/>
            </a:pPr>
            <a:r>
              <a:rPr lang="en-GB" dirty="0">
                <a:solidFill>
                  <a:srgbClr val="FF0000"/>
                </a:solidFill>
              </a:rPr>
              <a:t>(Northouse, 2013, p. 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5359683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993DF-35FA-4F13-9C2B-30EBC20191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Style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91B0B-49CE-4588-9BEB-54CB8B988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851" y="1124744"/>
            <a:ext cx="8352621" cy="4896544"/>
          </a:xfrm>
        </p:spPr>
        <p:txBody>
          <a:bodyPr/>
          <a:lstStyle/>
          <a:p>
            <a:pPr algn="just"/>
            <a:r>
              <a:rPr lang="en-GB" dirty="0"/>
              <a:t>Leadership style is a leader’s approach or method of providing direction, drafting and implementing plans, and motivating people.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0968134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02504-3529-49CA-87D9-4AA267CB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Styles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F5742-AF1D-41DD-957E-07B64DA01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Authoritative style</a:t>
            </a:r>
          </a:p>
          <a:p>
            <a:r>
              <a:rPr lang="en-GB" dirty="0"/>
              <a:t>Democratic style</a:t>
            </a:r>
          </a:p>
          <a:p>
            <a:r>
              <a:rPr lang="en-GB" dirty="0"/>
              <a:t>Visionary style</a:t>
            </a:r>
          </a:p>
          <a:p>
            <a:r>
              <a:rPr lang="en-GB" dirty="0"/>
              <a:t>Commanding style</a:t>
            </a:r>
          </a:p>
          <a:p>
            <a:r>
              <a:rPr lang="en-GB" dirty="0"/>
              <a:t>Coaching style</a:t>
            </a:r>
          </a:p>
          <a:p>
            <a:r>
              <a:rPr lang="en-GB" dirty="0"/>
              <a:t>Pace-setting style</a:t>
            </a:r>
          </a:p>
          <a:p>
            <a:r>
              <a:rPr lang="en-GB" dirty="0"/>
              <a:t>Affiliative style</a:t>
            </a:r>
          </a:p>
          <a:p>
            <a:r>
              <a:rPr lang="en-GB" dirty="0"/>
              <a:t>Bureaucratic style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3383712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2F4C-C107-45ED-A1D1-6C1D7EA8FB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Authoritative Leadership Style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FD912-735F-4FE9-9E72-5A0EBDCB5B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08721"/>
            <a:ext cx="8496943" cy="5949279"/>
          </a:xfrm>
        </p:spPr>
        <p:txBody>
          <a:bodyPr/>
          <a:lstStyle/>
          <a:p>
            <a:pPr algn="just"/>
            <a:r>
              <a:rPr lang="en-GB" dirty="0"/>
              <a:t>This leadership is exemplified when a leader dictates policies and procedures, unilaterally decides what goals are to be achieved, and directs and controls all activities without any meaningful participation by the subordinates.</a:t>
            </a:r>
          </a:p>
          <a:p>
            <a:r>
              <a:rPr lang="en-GB" dirty="0"/>
              <a:t>Attitude: ‘do what I say’</a:t>
            </a:r>
          </a:p>
          <a:p>
            <a:r>
              <a:rPr lang="en-GB" dirty="0"/>
              <a:t>This style works best when the organisation or project is adrift.</a:t>
            </a:r>
          </a:p>
          <a:p>
            <a:r>
              <a:rPr lang="en-GB" dirty="0"/>
              <a:t>It is not the best for inexperienced leaders who work with experts or a more experienced team</a:t>
            </a:r>
          </a:p>
          <a:p>
            <a:r>
              <a:rPr lang="en-GB" dirty="0"/>
              <a:t>Work tends to be highly structured and rigid</a:t>
            </a:r>
          </a:p>
          <a:p>
            <a:r>
              <a:rPr lang="en-GB" dirty="0"/>
              <a:t>Creativity and ‘out-of-the-box’ thinking tend to be  discouraged </a:t>
            </a:r>
          </a:p>
          <a:p>
            <a:r>
              <a:rPr lang="en-GB" dirty="0"/>
              <a:t>Rules are important and are clearly communicated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1597225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DA03E-2262-4EF8-AD0C-E302B4339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Authoritative Leadership Style Con..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35EC3-BDF7-47F8-AD6D-1E1B78DDC2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Decisions are made quickly</a:t>
            </a:r>
          </a:p>
          <a:p>
            <a:r>
              <a:rPr lang="en-GB" dirty="0"/>
              <a:t>A clear chain of command</a:t>
            </a:r>
          </a:p>
          <a:p>
            <a:r>
              <a:rPr lang="en-GB" dirty="0"/>
              <a:t>Particularly beneficial where strong and directive leadership is required…however it</a:t>
            </a:r>
          </a:p>
          <a:p>
            <a:r>
              <a:rPr lang="en-GB" dirty="0"/>
              <a:t>Discourages input</a:t>
            </a:r>
          </a:p>
          <a:p>
            <a:r>
              <a:rPr lang="en-GB" dirty="0"/>
              <a:t>Dents morale and lead to resentment</a:t>
            </a:r>
          </a:p>
          <a:p>
            <a:r>
              <a:rPr lang="en-GB" dirty="0"/>
              <a:t>Discourages creativity</a:t>
            </a:r>
          </a:p>
          <a:p>
            <a:r>
              <a:rPr lang="en-GB" dirty="0"/>
              <a:t>Employees may feel undervalue which may impact on their level of productivity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99764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F2179-5CC0-4994-97FB-5BF7D97EA7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Democratic Leadership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F3580-3419-457B-887F-D6255B0F6B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style engages group in the decision making process, considers the groups inputs; however the leader retains the right and power to make the final decision.    ‘what do you think’</a:t>
            </a:r>
          </a:p>
          <a:p>
            <a:r>
              <a:rPr lang="en-GB" dirty="0"/>
              <a:t>Creativity is encouraged and rewarded</a:t>
            </a:r>
          </a:p>
          <a:p>
            <a:r>
              <a:rPr lang="en-GB" dirty="0"/>
              <a:t>Group member are encourage to give ideas and opinions</a:t>
            </a:r>
          </a:p>
          <a:p>
            <a:r>
              <a:rPr lang="en-GB" dirty="0"/>
              <a:t>Enhances morale and organisational citizenship behaviour (OCB)</a:t>
            </a:r>
          </a:p>
          <a:p>
            <a:r>
              <a:rPr lang="en-GB" dirty="0"/>
              <a:t>Employees are provided with full information so that they can participate in organisational activities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6285540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B6BBE-A9DB-43DC-8A43-510C557F3E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Democratic Leadership Style Con..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524F8-2AE3-4173-A425-3BEFF4F6C2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Enhances both individual and team motivation</a:t>
            </a:r>
          </a:p>
          <a:p>
            <a:r>
              <a:rPr lang="en-GB" dirty="0"/>
              <a:t>Stronger employee commitment</a:t>
            </a:r>
          </a:p>
          <a:p>
            <a:r>
              <a:rPr lang="en-GB" dirty="0"/>
              <a:t>Often has solutions for complex problems…however it</a:t>
            </a:r>
          </a:p>
          <a:p>
            <a:r>
              <a:rPr lang="en-GB" dirty="0"/>
              <a:t>It is time consuming  </a:t>
            </a:r>
          </a:p>
          <a:p>
            <a:r>
              <a:rPr lang="en-GB" dirty="0"/>
              <a:t>Slower decision making</a:t>
            </a:r>
          </a:p>
          <a:p>
            <a:r>
              <a:rPr lang="en-GB" dirty="0"/>
              <a:t>May be inappropriate if decision needs to be made quickly</a:t>
            </a:r>
          </a:p>
          <a:p>
            <a:r>
              <a:rPr lang="en-GB" dirty="0"/>
              <a:t>There can be lots of listening but very little effective action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3099441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7F220-C99A-416C-BE1A-D8E069811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Visionary Leadership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F8942-A0D8-4634-82A4-0DB3F740CE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851" y="1124744"/>
            <a:ext cx="8152823" cy="5256584"/>
          </a:xfrm>
        </p:spPr>
        <p:txBody>
          <a:bodyPr/>
          <a:lstStyle/>
          <a:p>
            <a:pPr algn="just"/>
            <a:r>
              <a:rPr lang="en-GB" dirty="0"/>
              <a:t>This style creates and articulates a realistic, credible, and attractive vision of the future for an organisation. It mobilises people towards a vision. ‘come with me’</a:t>
            </a:r>
          </a:p>
          <a:p>
            <a:pPr algn="just"/>
            <a:r>
              <a:rPr lang="en-GB" dirty="0"/>
              <a:t>Visionary leadership style give clear direction to organisation</a:t>
            </a:r>
          </a:p>
          <a:p>
            <a:pPr algn="just"/>
            <a:r>
              <a:rPr lang="en-GB" dirty="0"/>
              <a:t>Motivates and excites employees</a:t>
            </a:r>
          </a:p>
          <a:p>
            <a:pPr algn="just"/>
            <a:r>
              <a:rPr lang="en-GB" dirty="0"/>
              <a:t>Strategically builds future for generations</a:t>
            </a:r>
          </a:p>
          <a:p>
            <a:pPr algn="just"/>
            <a:r>
              <a:rPr lang="en-GB" dirty="0"/>
              <a:t>Becomes searchlight for others…however</a:t>
            </a:r>
          </a:p>
          <a:p>
            <a:pPr algn="just"/>
            <a:r>
              <a:rPr lang="en-GB" dirty="0"/>
              <a:t>How do you get others to share your visionary ideas?</a:t>
            </a:r>
          </a:p>
          <a:p>
            <a:pPr algn="just"/>
            <a:r>
              <a:rPr lang="en-GB" dirty="0"/>
              <a:t>Can be conflicting if other strong individuals in organisation have competing vision</a:t>
            </a:r>
          </a:p>
          <a:p>
            <a:pPr algn="just"/>
            <a:r>
              <a:rPr lang="en-GB" dirty="0"/>
              <a:t>Weak implementation demotivates staff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0701044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B3969-056D-465F-99D2-DC1749F53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Commanding Leadership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9D4976-9D61-4FB7-9808-7004560AA1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This is a ‘do what I tell you’ leadership style. It gets things done quite quickly…suitable in time of crisis and in dealing with problematic people. Commanding leaders are competitive, assertive, and driven. </a:t>
            </a:r>
          </a:p>
          <a:p>
            <a:pPr algn="just"/>
            <a:r>
              <a:rPr lang="en-GB" dirty="0"/>
              <a:t>Staff can easily get demotivated</a:t>
            </a:r>
          </a:p>
          <a:p>
            <a:pPr algn="just"/>
            <a:r>
              <a:rPr lang="en-GB" dirty="0"/>
              <a:t>Employees’ opinions often do not count</a:t>
            </a:r>
          </a:p>
          <a:p>
            <a:pPr algn="just"/>
            <a:r>
              <a:rPr lang="en-GB" dirty="0"/>
              <a:t>Have a very negative effect on climate if held for too long </a:t>
            </a:r>
          </a:p>
          <a:p>
            <a:r>
              <a:rPr lang="en-GB" dirty="0"/>
              <a:t>Similar to authoritative leadership style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1505654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C681A-AAFB-4D85-A220-7C0564D59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Coaching Leadership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EFE04-1C2E-4647-9D75-6066E6F679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This style emphasises ongoing feedback and motivation, and it recognises that there is more to success in business than the end results that show on the paper. </a:t>
            </a:r>
          </a:p>
          <a:p>
            <a:pPr algn="just"/>
            <a:r>
              <a:rPr lang="en-GB" dirty="0"/>
              <a:t>Coaching leaders understand that people are the core of an organisation and emphasis on developing them…guide them to their potential to build longer term strength.               </a:t>
            </a:r>
            <a:r>
              <a:rPr lang="en-GB" dirty="0">
                <a:solidFill>
                  <a:srgbClr val="FF0000"/>
                </a:solidFill>
              </a:rPr>
              <a:t>‘try this’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Least effective when people are resistant to change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250069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3FC6B-D095-4650-8AFC-E97445DFD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Pace-setting Leadership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3D6F1-0036-48F9-979D-8155E0E7E0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leader sets extremely high performance standards and exemplifies them himself</a:t>
            </a:r>
          </a:p>
          <a:p>
            <a:r>
              <a:rPr lang="en-GB" dirty="0"/>
              <a:t>Obsessive about doing things quicker and better, and asks the same of everyone around him</a:t>
            </a:r>
          </a:p>
          <a:p>
            <a:r>
              <a:rPr lang="en-GB" dirty="0"/>
              <a:t>This approach works well with self-motivated, highly competent, and highly skilled workers</a:t>
            </a:r>
          </a:p>
          <a:p>
            <a:pPr algn="just"/>
            <a:r>
              <a:rPr lang="en-GB" dirty="0"/>
              <a:t>Could negatively affect work climate and morale because its often difficult to sustain pace and pressure</a:t>
            </a:r>
          </a:p>
          <a:p>
            <a:pPr algn="just"/>
            <a:r>
              <a:rPr lang="en-GB" dirty="0"/>
              <a:t>Pressure for results may restrict creativity &amp; innovation</a:t>
            </a:r>
          </a:p>
          <a:p>
            <a:pPr algn="just"/>
            <a:r>
              <a:rPr lang="en-GB" dirty="0">
                <a:solidFill>
                  <a:srgbClr val="FF0000"/>
                </a:solidFill>
              </a:rPr>
              <a:t>‘think…if I have to tell you what to do then you are the wrong person for the job</a:t>
            </a:r>
            <a:r>
              <a:rPr lang="en-GB" dirty="0"/>
              <a:t>’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4446435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2DBBC-72B3-455E-AA3C-FC22F2BCA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Affiliative Leadership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8EAE1-B8F7-4A15-ADE3-AE8C722610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Affiliative leader promotes harmony among his followers and helps them to solve any problem</a:t>
            </a:r>
          </a:p>
          <a:p>
            <a:r>
              <a:rPr lang="en-GB" dirty="0"/>
              <a:t>He ensures that followers feel connected together</a:t>
            </a:r>
          </a:p>
          <a:p>
            <a:r>
              <a:rPr lang="en-GB" dirty="0"/>
              <a:t>He gives frequent feedback and try to help every to be on the right track    ‘</a:t>
            </a:r>
            <a:r>
              <a:rPr lang="en-GB" dirty="0">
                <a:solidFill>
                  <a:srgbClr val="FF0000"/>
                </a:solidFill>
              </a:rPr>
              <a:t>people come first’</a:t>
            </a:r>
          </a:p>
          <a:p>
            <a:r>
              <a:rPr lang="en-GB" dirty="0"/>
              <a:t>Staff development may be slow</a:t>
            </a:r>
          </a:p>
          <a:p>
            <a:r>
              <a:rPr lang="en-GB" dirty="0"/>
              <a:t>Can reduce team productivity levels</a:t>
            </a:r>
          </a:p>
          <a:p>
            <a:r>
              <a:rPr lang="en-GB" dirty="0"/>
              <a:t>Can create a climate and attitude of complacency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7486472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4EDE0-CD25-4DC4-A122-889319A9BA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Bureaucratic Leadership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F582F9-AFAC-4606-8CC4-0D3D77F8EE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style is based on the administrative needs of an organisation…often find in the public sector</a:t>
            </a:r>
          </a:p>
          <a:p>
            <a:r>
              <a:rPr lang="en-GB" dirty="0"/>
              <a:t>Creates a strict hierarchy formalised by leadership</a:t>
            </a:r>
          </a:p>
          <a:p>
            <a:r>
              <a:rPr lang="en-GB" dirty="0"/>
              <a:t>Follows rules, policies, and procedures meticulously…bureaucratic leaders work by book </a:t>
            </a:r>
          </a:p>
          <a:p>
            <a:r>
              <a:rPr lang="en-GB" dirty="0"/>
              <a:t>Task-focused and detail oriented</a:t>
            </a:r>
          </a:p>
          <a:p>
            <a:r>
              <a:rPr lang="en-GB" dirty="0"/>
              <a:t>Seeks to create best practices</a:t>
            </a:r>
          </a:p>
          <a:p>
            <a:r>
              <a:rPr lang="en-GB" dirty="0"/>
              <a:t>No freedom for creativity</a:t>
            </a:r>
          </a:p>
          <a:p>
            <a:r>
              <a:rPr lang="en-GB" dirty="0"/>
              <a:t>Might be difficult for bureaucratic leaders to adapt to change</a:t>
            </a:r>
          </a:p>
          <a:p>
            <a:r>
              <a:rPr lang="en-GB" dirty="0"/>
              <a:t>Doesn’t empower subordinates</a:t>
            </a:r>
          </a:p>
        </p:txBody>
      </p:sp>
    </p:spTree>
    <p:extLst>
      <p:ext uri="{BB962C8B-B14F-4D97-AF65-F5344CB8AC3E}">
        <p14:creationId xmlns:p14="http://schemas.microsoft.com/office/powerpoint/2010/main" val="4105581115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F28C3-B766-4D75-B360-F22987545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5" y="764704"/>
            <a:ext cx="8153130" cy="5256584"/>
          </a:xfrm>
        </p:spPr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000" b="1" dirty="0">
                <a:solidFill>
                  <a:srgbClr val="FF0000"/>
                </a:solidFill>
              </a:rPr>
              <a:t>Any Questions ? </a:t>
            </a:r>
          </a:p>
        </p:txBody>
      </p:sp>
    </p:spTree>
    <p:extLst>
      <p:ext uri="{BB962C8B-B14F-4D97-AF65-F5344CB8AC3E}">
        <p14:creationId xmlns:p14="http://schemas.microsoft.com/office/powerpoint/2010/main" val="1272204277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Bradford PPT_combination1v3">
  <a:themeElements>
    <a:clrScheme name="Custom 1">
      <a:dk1>
        <a:srgbClr val="294518"/>
      </a:dk1>
      <a:lt1>
        <a:sysClr val="window" lastClr="FFFFFF"/>
      </a:lt1>
      <a:dk2>
        <a:srgbClr val="294518"/>
      </a:dk2>
      <a:lt2>
        <a:srgbClr val="D8D8D8"/>
      </a:lt2>
      <a:accent1>
        <a:srgbClr val="6D8D23"/>
      </a:accent1>
      <a:accent2>
        <a:srgbClr val="294518"/>
      </a:accent2>
      <a:accent3>
        <a:srgbClr val="008591"/>
      </a:accent3>
      <a:accent4>
        <a:srgbClr val="395E14"/>
      </a:accent4>
      <a:accent5>
        <a:srgbClr val="294518"/>
      </a:accent5>
      <a:accent6>
        <a:srgbClr val="D8D8D8"/>
      </a:accent6>
      <a:hlink>
        <a:srgbClr val="6D8D23"/>
      </a:hlink>
      <a:folHlink>
        <a:srgbClr val="008591"/>
      </a:folHlink>
    </a:clrScheme>
    <a:fontScheme name="Custom 1">
      <a:majorFont>
        <a:latin typeface="Georgia"/>
        <a:ea typeface=""/>
        <a:cs typeface=""/>
      </a:majorFont>
      <a:minorFont>
        <a:latin typeface="Lucida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212F"/>
        </a:solidFill>
        <a:ln>
          <a:solidFill>
            <a:srgbClr val="00212F"/>
          </a:solidFill>
        </a:ln>
      </a:spPr>
      <a:bodyPr lIns="0" tIns="0" rIns="0" bIns="0" rtlCol="0" anchor="ctr">
        <a:normAutofit/>
      </a:bodyPr>
      <a:lstStyle>
        <a:defPPr algn="ctr">
          <a:defRPr b="1" i="1" dirty="0">
            <a:solidFill>
              <a:schemeClr val="bg1"/>
            </a:solidFill>
            <a:latin typeface="Georgia" panose="02040502050405020303" pitchFamily="18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Wk2 continuing professional development_BB</Template>
  <TotalTime>1187</TotalTime>
  <Words>898</Words>
  <Application>Microsoft Office PowerPoint</Application>
  <PresentationFormat>On-screen Show (4:3)</PresentationFormat>
  <Paragraphs>113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Georgia</vt:lpstr>
      <vt:lpstr>Lucida Sans</vt:lpstr>
      <vt:lpstr>Bradford PPT_combination1v3</vt:lpstr>
      <vt:lpstr>Office Theme</vt:lpstr>
      <vt:lpstr>Leadership and Management, Theory and Practice</vt:lpstr>
      <vt:lpstr>Session outcomes</vt:lpstr>
      <vt:lpstr>Who is a leader ?</vt:lpstr>
      <vt:lpstr>Understanding Leadership </vt:lpstr>
      <vt:lpstr>Leadership Style </vt:lpstr>
      <vt:lpstr>Leadership Styles </vt:lpstr>
      <vt:lpstr>Authoritative Leadership Style </vt:lpstr>
      <vt:lpstr>Authoritative Leadership Style Con..</vt:lpstr>
      <vt:lpstr>Democratic Leadership Style</vt:lpstr>
      <vt:lpstr>Democratic Leadership Style Con..</vt:lpstr>
      <vt:lpstr>Visionary Leadership Style</vt:lpstr>
      <vt:lpstr>Commanding Leadership Style</vt:lpstr>
      <vt:lpstr>Coaching Leadership Style</vt:lpstr>
      <vt:lpstr>Pace-setting Leadership Style</vt:lpstr>
      <vt:lpstr>Affiliative Leadership Style</vt:lpstr>
      <vt:lpstr>Bureaucratic Leadership Style</vt:lpstr>
      <vt:lpstr>PowerPoint Presentation</vt:lpstr>
    </vt:vector>
  </TitlesOfParts>
  <Company>University of Bradford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Skills for Business Leaders</dc:title>
  <dc:creator>German</dc:creator>
  <cp:lastModifiedBy>Mushfiqur Rahman</cp:lastModifiedBy>
  <cp:revision>119</cp:revision>
  <cp:lastPrinted>2017-10-16T13:15:37Z</cp:lastPrinted>
  <dcterms:created xsi:type="dcterms:W3CDTF">2017-10-06T19:30:11Z</dcterms:created>
  <dcterms:modified xsi:type="dcterms:W3CDTF">2022-06-18T22:09:40Z</dcterms:modified>
</cp:coreProperties>
</file>