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7" Type="http://schemas.microsoft.com/office/2020/02/relationships/classificationlabels" Target="docMetadata/LabelInfo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69" r:id="rId6"/>
    <p:sldId id="259" r:id="rId7"/>
    <p:sldId id="270" r:id="rId8"/>
    <p:sldId id="271" r:id="rId9"/>
    <p:sldId id="279" r:id="rId10"/>
    <p:sldId id="278" r:id="rId11"/>
    <p:sldId id="272" r:id="rId12"/>
    <p:sldId id="275" r:id="rId13"/>
    <p:sldId id="276" r:id="rId14"/>
    <p:sldId id="277" r:id="rId15"/>
    <p:sldId id="274" r:id="rId16"/>
    <p:sldId id="280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577B0B9-1CCC-492F-AC6F-2CC547FA463D}">
          <p14:sldIdLst>
            <p14:sldId id="256"/>
            <p14:sldId id="269"/>
            <p14:sldId id="259"/>
            <p14:sldId id="270"/>
            <p14:sldId id="271"/>
            <p14:sldId id="279"/>
            <p14:sldId id="278"/>
            <p14:sldId id="272"/>
            <p14:sldId id="275"/>
            <p14:sldId id="276"/>
            <p14:sldId id="277"/>
            <p14:sldId id="274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F48E08-10A4-4193-A675-9D8C009D417E}" v="651" dt="2026-08-15T12:55:46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25D9ED-A936-4DDD-8694-8867B2C4B2CA}" type="doc">
      <dgm:prSet loTypeId="urn:microsoft.com/office/officeart/2018/2/layout/IconCircleList" loCatId="icon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en-US"/>
        </a:p>
      </dgm:t>
    </dgm:pt>
    <dgm:pt modelId="{3A03AA95-802A-4D99-B704-C9246DAC44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/>
            <a:t>• Company background</a:t>
          </a:r>
        </a:p>
      </dgm:t>
    </dgm:pt>
    <dgm:pt modelId="{C45418B8-6636-4C33-80E9-E4F246F278FF}" type="parTrans" cxnId="{AAC376D4-C30B-4599-9F94-09DD354AD86E}">
      <dgm:prSet/>
      <dgm:spPr/>
      <dgm:t>
        <a:bodyPr/>
        <a:lstStyle/>
        <a:p>
          <a:endParaRPr lang="en-US"/>
        </a:p>
      </dgm:t>
    </dgm:pt>
    <dgm:pt modelId="{AD360007-D986-4A25-9EC7-133F58AA8FB4}" type="sibTrans" cxnId="{AAC376D4-C30B-4599-9F94-09DD354AD86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56EA91BB-35DC-42E7-BB68-41CC2C5AC60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/>
            <a:t>• </a:t>
          </a:r>
          <a:r>
            <a:rPr lang="en-US" sz="2400"/>
            <a:t>Identified communication barriers</a:t>
          </a:r>
        </a:p>
      </dgm:t>
    </dgm:pt>
    <dgm:pt modelId="{96E2E146-0F31-402C-8877-03A96F33363C}" type="parTrans" cxnId="{F1F543CF-969B-4E82-8E97-CBA1550D4EC3}">
      <dgm:prSet/>
      <dgm:spPr/>
      <dgm:t>
        <a:bodyPr/>
        <a:lstStyle/>
        <a:p>
          <a:endParaRPr lang="en-US"/>
        </a:p>
      </dgm:t>
    </dgm:pt>
    <dgm:pt modelId="{74D477B6-E0C1-4ED8-A286-16DAC4672902}" type="sibTrans" cxnId="{F1F543CF-969B-4E82-8E97-CBA1550D4EC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22ADBD3-46A5-497F-9250-4378C51F71B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800"/>
            <a:t>• Relevant communication theories</a:t>
          </a:r>
        </a:p>
      </dgm:t>
    </dgm:pt>
    <dgm:pt modelId="{76EA3B5E-EBE0-45F9-A69E-C121A2D54498}" type="parTrans" cxnId="{11A50D27-549F-40DF-8438-CF9D3AADA2DD}">
      <dgm:prSet/>
      <dgm:spPr/>
      <dgm:t>
        <a:bodyPr/>
        <a:lstStyle/>
        <a:p>
          <a:endParaRPr lang="en-US"/>
        </a:p>
      </dgm:t>
    </dgm:pt>
    <dgm:pt modelId="{C290999A-3383-4C74-A163-CD76A334D2CA}" type="sibTrans" cxnId="{11A50D27-549F-40DF-8438-CF9D3AADA2D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BEDC35A-6050-4F96-9DA3-0DCAF124149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•affected operations &amp; Recommendations</a:t>
          </a:r>
        </a:p>
      </dgm:t>
    </dgm:pt>
    <dgm:pt modelId="{D8A31896-0602-458F-A3FD-5A0A8241A3D4}" type="parTrans" cxnId="{61CE77BF-B1B8-4D32-9902-AF65F42974B3}">
      <dgm:prSet/>
      <dgm:spPr/>
      <dgm:t>
        <a:bodyPr/>
        <a:lstStyle/>
        <a:p>
          <a:endParaRPr lang="en-US"/>
        </a:p>
      </dgm:t>
    </dgm:pt>
    <dgm:pt modelId="{6D12C8F2-5655-4008-BF73-10F2C1829FF0}" type="sibTrans" cxnId="{61CE77BF-B1B8-4D32-9902-AF65F42974B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28DA10-F1DB-4704-9558-A87A2A40E18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400"/>
            <a:t>• </a:t>
          </a:r>
          <a:r>
            <a:rPr lang="en-US" sz="3200"/>
            <a:t>Conclusion</a:t>
          </a:r>
        </a:p>
      </dgm:t>
    </dgm:pt>
    <dgm:pt modelId="{3E282D30-D67E-4386-ABB3-D8D8249C713C}" type="parTrans" cxnId="{B6ABF604-49F1-44B9-94B2-C95A8494C8BD}">
      <dgm:prSet/>
      <dgm:spPr/>
      <dgm:t>
        <a:bodyPr/>
        <a:lstStyle/>
        <a:p>
          <a:endParaRPr lang="en-US"/>
        </a:p>
      </dgm:t>
    </dgm:pt>
    <dgm:pt modelId="{B191E505-19EE-4477-A1FA-C36A6B67655F}" type="sibTrans" cxnId="{B6ABF604-49F1-44B9-94B2-C95A8494C8B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EAC4B3F-538E-4442-A6B8-EDAAA70FC57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3200"/>
            <a:t>• References</a:t>
          </a:r>
        </a:p>
      </dgm:t>
    </dgm:pt>
    <dgm:pt modelId="{4CCCD6B3-A71E-426E-A215-11C15874DFFA}" type="parTrans" cxnId="{A0BB2B6C-B5E2-4129-8D33-099ACF6DDF5A}">
      <dgm:prSet/>
      <dgm:spPr/>
      <dgm:t>
        <a:bodyPr/>
        <a:lstStyle/>
        <a:p>
          <a:endParaRPr lang="en-US"/>
        </a:p>
      </dgm:t>
    </dgm:pt>
    <dgm:pt modelId="{D189036A-06E9-441B-8558-B1E751CBDD5E}" type="sibTrans" cxnId="{A0BB2B6C-B5E2-4129-8D33-099ACF6DDF5A}">
      <dgm:prSet/>
      <dgm:spPr/>
      <dgm:t>
        <a:bodyPr/>
        <a:lstStyle/>
        <a:p>
          <a:endParaRPr lang="en-US"/>
        </a:p>
      </dgm:t>
    </dgm:pt>
    <dgm:pt modelId="{432ACEE7-D7A1-4C9B-B708-0EFD38811EAA}" type="pres">
      <dgm:prSet presAssocID="{9625D9ED-A936-4DDD-8694-8867B2C4B2CA}" presName="root" presStyleCnt="0">
        <dgm:presLayoutVars>
          <dgm:dir/>
          <dgm:resizeHandles val="exact"/>
        </dgm:presLayoutVars>
      </dgm:prSet>
      <dgm:spPr/>
    </dgm:pt>
    <dgm:pt modelId="{98A6CAD1-9768-4712-9E3A-EB846492641D}" type="pres">
      <dgm:prSet presAssocID="{9625D9ED-A936-4DDD-8694-8867B2C4B2CA}" presName="container" presStyleCnt="0">
        <dgm:presLayoutVars>
          <dgm:dir/>
          <dgm:resizeHandles val="exact"/>
        </dgm:presLayoutVars>
      </dgm:prSet>
      <dgm:spPr/>
    </dgm:pt>
    <dgm:pt modelId="{70821941-9EF2-4AC8-90BD-51E5D0E6ADA5}" type="pres">
      <dgm:prSet presAssocID="{3A03AA95-802A-4D99-B704-C9246DAC4489}" presName="compNode" presStyleCnt="0"/>
      <dgm:spPr/>
    </dgm:pt>
    <dgm:pt modelId="{D541CC5B-B54D-4FBA-AA1C-F70D2384CB12}" type="pres">
      <dgm:prSet presAssocID="{3A03AA95-802A-4D99-B704-C9246DAC4489}" presName="iconBgRect" presStyleLbl="bgShp" presStyleIdx="0" presStyleCnt="6" custLinFactX="-40763" custLinFactNeighborX="-100000" custLinFactNeighborY="5723"/>
      <dgm:spPr/>
    </dgm:pt>
    <dgm:pt modelId="{F52CAB52-B7C0-4C7C-B8E7-918FA50EA51C}" type="pres">
      <dgm:prSet presAssocID="{3A03AA95-802A-4D99-B704-C9246DAC4489}" presName="iconRect" presStyleLbl="node1" presStyleIdx="0" presStyleCnt="6" custLinFactX="-100000" custLinFactNeighborX="-136030" custLinFactNeighborY="8852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50547A1F-C438-422D-A361-9DEC609B54C4}" type="pres">
      <dgm:prSet presAssocID="{3A03AA95-802A-4D99-B704-C9246DAC4489}" presName="spaceRect" presStyleCnt="0"/>
      <dgm:spPr/>
    </dgm:pt>
    <dgm:pt modelId="{18702EA8-DE40-4806-AD53-28839E405E60}" type="pres">
      <dgm:prSet presAssocID="{3A03AA95-802A-4D99-B704-C9246DAC4489}" presName="textRect" presStyleLbl="revTx" presStyleIdx="0" presStyleCnt="6" custLinFactNeighborX="-66515" custLinFactNeighborY="2914">
        <dgm:presLayoutVars>
          <dgm:chMax val="1"/>
          <dgm:chPref val="1"/>
        </dgm:presLayoutVars>
      </dgm:prSet>
      <dgm:spPr/>
    </dgm:pt>
    <dgm:pt modelId="{83BEAF10-C34F-453F-8683-64A044E7A646}" type="pres">
      <dgm:prSet presAssocID="{AD360007-D986-4A25-9EC7-133F58AA8FB4}" presName="sibTrans" presStyleLbl="sibTrans2D1" presStyleIdx="0" presStyleCnt="0"/>
      <dgm:spPr/>
    </dgm:pt>
    <dgm:pt modelId="{67B1D7F9-FD2F-42A1-9C30-D7BC9082FF3A}" type="pres">
      <dgm:prSet presAssocID="{56EA91BB-35DC-42E7-BB68-41CC2C5AC603}" presName="compNode" presStyleCnt="0"/>
      <dgm:spPr/>
    </dgm:pt>
    <dgm:pt modelId="{7CA7074D-2D99-41C1-AB85-20FABB9F8C2A}" type="pres">
      <dgm:prSet presAssocID="{56EA91BB-35DC-42E7-BB68-41CC2C5AC603}" presName="iconBgRect" presStyleLbl="bgShp" presStyleIdx="1" presStyleCnt="6" custLinFactX="-100000" custLinFactNeighborX="-104464" custLinFactNeighborY="3129"/>
      <dgm:spPr/>
    </dgm:pt>
    <dgm:pt modelId="{08995AA5-430B-4A85-9AC8-58E6BE37A33B}" type="pres">
      <dgm:prSet presAssocID="{56EA91BB-35DC-42E7-BB68-41CC2C5AC603}" presName="iconRect" presStyleLbl="node1" presStyleIdx="1" presStyleCnt="6" custLinFactX="-166786" custLinFactNeighborX="-200000" custLinFactNeighborY="10537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46C088B4-D9F2-46EF-893A-E7E03C6D55EA}" type="pres">
      <dgm:prSet presAssocID="{56EA91BB-35DC-42E7-BB68-41CC2C5AC603}" presName="spaceRect" presStyleCnt="0"/>
      <dgm:spPr/>
    </dgm:pt>
    <dgm:pt modelId="{D057F6EE-245C-43B6-817A-2986CB581FF4}" type="pres">
      <dgm:prSet presAssocID="{56EA91BB-35DC-42E7-BB68-41CC2C5AC603}" presName="textRect" presStyleLbl="revTx" presStyleIdx="1" presStyleCnt="6" custLinFactNeighborX="-93727" custLinFactNeighborY="2479">
        <dgm:presLayoutVars>
          <dgm:chMax val="1"/>
          <dgm:chPref val="1"/>
        </dgm:presLayoutVars>
      </dgm:prSet>
      <dgm:spPr/>
    </dgm:pt>
    <dgm:pt modelId="{4FA239E9-46E7-48FC-B26F-CD37814F4A59}" type="pres">
      <dgm:prSet presAssocID="{74D477B6-E0C1-4ED8-A286-16DAC4672902}" presName="sibTrans" presStyleLbl="sibTrans2D1" presStyleIdx="0" presStyleCnt="0"/>
      <dgm:spPr/>
    </dgm:pt>
    <dgm:pt modelId="{77E703BE-D750-4870-AA50-16CC67C1C527}" type="pres">
      <dgm:prSet presAssocID="{922ADBD3-46A5-497F-9250-4378C51F71B1}" presName="compNode" presStyleCnt="0"/>
      <dgm:spPr/>
    </dgm:pt>
    <dgm:pt modelId="{66E47CEF-A07C-4992-8B81-FB2D80CF2520}" type="pres">
      <dgm:prSet presAssocID="{922ADBD3-46A5-497F-9250-4378C51F71B1}" presName="iconBgRect" presStyleLbl="bgShp" presStyleIdx="2" presStyleCnt="6" custLinFactX="-46498" custLinFactNeighborX="-100000" custLinFactNeighborY="-6164"/>
      <dgm:spPr/>
    </dgm:pt>
    <dgm:pt modelId="{202EA7E6-081E-482E-9401-681F15309CA4}" type="pres">
      <dgm:prSet presAssocID="{922ADBD3-46A5-497F-9250-4378C51F71B1}" presName="iconRect" presStyleLbl="node1" presStyleIdx="2" presStyleCnt="6" custLinFactX="-100000" custLinFactNeighborX="-153687" custLinFactNeighborY="-862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1BDE2A77-6699-47C2-897E-F7943A2D2E2F}" type="pres">
      <dgm:prSet presAssocID="{922ADBD3-46A5-497F-9250-4378C51F71B1}" presName="spaceRect" presStyleCnt="0"/>
      <dgm:spPr/>
    </dgm:pt>
    <dgm:pt modelId="{ECEDDA41-6E52-41E7-A08F-B22FA6A52A35}" type="pres">
      <dgm:prSet presAssocID="{922ADBD3-46A5-497F-9250-4378C51F71B1}" presName="textRect" presStyleLbl="revTx" presStyleIdx="2" presStyleCnt="6" custLinFactNeighborX="-69215" custLinFactNeighborY="-6164">
        <dgm:presLayoutVars>
          <dgm:chMax val="1"/>
          <dgm:chPref val="1"/>
        </dgm:presLayoutVars>
      </dgm:prSet>
      <dgm:spPr/>
    </dgm:pt>
    <dgm:pt modelId="{6CF15B39-A91B-4A6F-AE7B-8CF0CC51E28A}" type="pres">
      <dgm:prSet presAssocID="{C290999A-3383-4C74-A163-CD76A334D2CA}" presName="sibTrans" presStyleLbl="sibTrans2D1" presStyleIdx="0" presStyleCnt="0"/>
      <dgm:spPr/>
    </dgm:pt>
    <dgm:pt modelId="{A3E0EFB8-073A-4020-9B09-B89C7F4A3A69}" type="pres">
      <dgm:prSet presAssocID="{CBEDC35A-6050-4F96-9DA3-0DCAF124149D}" presName="compNode" presStyleCnt="0"/>
      <dgm:spPr/>
    </dgm:pt>
    <dgm:pt modelId="{98E61792-D35B-4F2D-AC69-6C0326B8BCE6}" type="pres">
      <dgm:prSet presAssocID="{CBEDC35A-6050-4F96-9DA3-0DCAF124149D}" presName="iconBgRect" presStyleLbl="bgShp" presStyleIdx="3" presStyleCnt="6" custLinFactX="-100000" custLinFactNeighborX="-104464" custLinFactNeighborY="-12528"/>
      <dgm:spPr/>
    </dgm:pt>
    <dgm:pt modelId="{7CE755BF-F1B5-475A-A739-8226BDCDA272}" type="pres">
      <dgm:prSet presAssocID="{CBEDC35A-6050-4F96-9DA3-0DCAF124149D}" presName="iconRect" presStyleLbl="node1" presStyleIdx="3" presStyleCnt="6" custLinFactX="-155814" custLinFactNeighborX="-200000" custLinFactNeighborY="-16306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18B36A46-A6C0-4DF4-B7A8-70907452C264}" type="pres">
      <dgm:prSet presAssocID="{CBEDC35A-6050-4F96-9DA3-0DCAF124149D}" presName="spaceRect" presStyleCnt="0"/>
      <dgm:spPr/>
    </dgm:pt>
    <dgm:pt modelId="{ACB4ACCF-D02C-4EB2-AEE7-99B05C8D7466}" type="pres">
      <dgm:prSet presAssocID="{CBEDC35A-6050-4F96-9DA3-0DCAF124149D}" presName="textRect" presStyleLbl="revTx" presStyleIdx="3" presStyleCnt="6" custLinFactNeighborX="-97759" custLinFactNeighborY="-19268">
        <dgm:presLayoutVars>
          <dgm:chMax val="1"/>
          <dgm:chPref val="1"/>
        </dgm:presLayoutVars>
      </dgm:prSet>
      <dgm:spPr/>
    </dgm:pt>
    <dgm:pt modelId="{6952DAA9-E0D8-4A49-8922-2D5DAE69757C}" type="pres">
      <dgm:prSet presAssocID="{6D12C8F2-5655-4008-BF73-10F2C1829FF0}" presName="sibTrans" presStyleLbl="sibTrans2D1" presStyleIdx="0" presStyleCnt="0"/>
      <dgm:spPr/>
    </dgm:pt>
    <dgm:pt modelId="{A92710C2-4404-427C-B95F-F54533B235C5}" type="pres">
      <dgm:prSet presAssocID="{B928DA10-F1DB-4704-9558-A87A2A40E184}" presName="compNode" presStyleCnt="0"/>
      <dgm:spPr/>
    </dgm:pt>
    <dgm:pt modelId="{A487C738-39DA-4584-868C-93EC68F01974}" type="pres">
      <dgm:prSet presAssocID="{B928DA10-F1DB-4704-9558-A87A2A40E184}" presName="iconBgRect" presStyleLbl="bgShp" presStyleIdx="4" presStyleCnt="6" custLinFactX="-47138" custLinFactNeighborX="-100000" custLinFactNeighborY="-3114"/>
      <dgm:spPr/>
    </dgm:pt>
    <dgm:pt modelId="{6F18D092-33F4-48A5-9128-2414317646A4}" type="pres">
      <dgm:prSet presAssocID="{B928DA10-F1DB-4704-9558-A87A2A40E184}" presName="iconRect" presStyleLbl="node1" presStyleIdx="4" presStyleCnt="6" custLinFactX="-100000" custLinFactNeighborX="-153687" custLinFactNeighborY="-536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F751E540-9CC2-418D-8850-13F8AB1A7200}" type="pres">
      <dgm:prSet presAssocID="{B928DA10-F1DB-4704-9558-A87A2A40E184}" presName="spaceRect" presStyleCnt="0"/>
      <dgm:spPr/>
    </dgm:pt>
    <dgm:pt modelId="{5E63D9EE-388E-43F0-A72F-934DCB51EF12}" type="pres">
      <dgm:prSet presAssocID="{B928DA10-F1DB-4704-9558-A87A2A40E184}" presName="textRect" presStyleLbl="revTx" presStyleIdx="4" presStyleCnt="6" custLinFactNeighborX="-69215" custLinFactNeighborY="-3114">
        <dgm:presLayoutVars>
          <dgm:chMax val="1"/>
          <dgm:chPref val="1"/>
        </dgm:presLayoutVars>
      </dgm:prSet>
      <dgm:spPr/>
    </dgm:pt>
    <dgm:pt modelId="{BA2612A1-B4E6-494E-8CE9-11C5C92D9B46}" type="pres">
      <dgm:prSet presAssocID="{B191E505-19EE-4477-A1FA-C36A6B67655F}" presName="sibTrans" presStyleLbl="sibTrans2D1" presStyleIdx="0" presStyleCnt="0"/>
      <dgm:spPr/>
    </dgm:pt>
    <dgm:pt modelId="{0C490284-F88B-42D9-8A18-09D1638E2999}" type="pres">
      <dgm:prSet presAssocID="{FEAC4B3F-538E-4442-A6B8-EDAAA70FC572}" presName="compNode" presStyleCnt="0"/>
      <dgm:spPr/>
    </dgm:pt>
    <dgm:pt modelId="{92B3C990-328A-4E26-A5F5-78F89A384C37}" type="pres">
      <dgm:prSet presAssocID="{FEAC4B3F-538E-4442-A6B8-EDAAA70FC572}" presName="iconBgRect" presStyleLbl="bgShp" presStyleIdx="5" presStyleCnt="6" custLinFactX="-100000" custLinFactNeighborX="-109003" custLinFactNeighborY="-3114"/>
      <dgm:spPr/>
    </dgm:pt>
    <dgm:pt modelId="{7E598839-2057-4953-B098-ACA7138B2691}" type="pres">
      <dgm:prSet presAssocID="{FEAC4B3F-538E-4442-A6B8-EDAAA70FC572}" presName="iconRect" presStyleLbl="node1" presStyleIdx="5" presStyleCnt="6" custLinFactX="-155814" custLinFactNeighborX="-200000" custLinFactNeighborY="-5369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3881574-50C8-46EE-9B05-36073E820EF3}" type="pres">
      <dgm:prSet presAssocID="{FEAC4B3F-538E-4442-A6B8-EDAAA70FC572}" presName="spaceRect" presStyleCnt="0"/>
      <dgm:spPr/>
    </dgm:pt>
    <dgm:pt modelId="{7347328F-2218-4C5F-8790-65ADEADD6A82}" type="pres">
      <dgm:prSet presAssocID="{FEAC4B3F-538E-4442-A6B8-EDAAA70FC572}" presName="textRect" presStyleLbl="revTx" presStyleIdx="5" presStyleCnt="6" custLinFactNeighborX="-93038" custLinFactNeighborY="-3114">
        <dgm:presLayoutVars>
          <dgm:chMax val="1"/>
          <dgm:chPref val="1"/>
        </dgm:presLayoutVars>
      </dgm:prSet>
      <dgm:spPr/>
    </dgm:pt>
  </dgm:ptLst>
  <dgm:cxnLst>
    <dgm:cxn modelId="{B6ABF604-49F1-44B9-94B2-C95A8494C8BD}" srcId="{9625D9ED-A936-4DDD-8694-8867B2C4B2CA}" destId="{B928DA10-F1DB-4704-9558-A87A2A40E184}" srcOrd="4" destOrd="0" parTransId="{3E282D30-D67E-4386-ABB3-D8D8249C713C}" sibTransId="{B191E505-19EE-4477-A1FA-C36A6B67655F}"/>
    <dgm:cxn modelId="{7147D00B-51A6-4EE3-9B18-19D4B9852593}" type="presOf" srcId="{3A03AA95-802A-4D99-B704-C9246DAC4489}" destId="{18702EA8-DE40-4806-AD53-28839E405E60}" srcOrd="0" destOrd="0" presId="urn:microsoft.com/office/officeart/2018/2/layout/IconCircleList"/>
    <dgm:cxn modelId="{F5A43D1C-B82A-40BE-8E76-3F248D8D3765}" type="presOf" srcId="{B928DA10-F1DB-4704-9558-A87A2A40E184}" destId="{5E63D9EE-388E-43F0-A72F-934DCB51EF12}" srcOrd="0" destOrd="0" presId="urn:microsoft.com/office/officeart/2018/2/layout/IconCircleList"/>
    <dgm:cxn modelId="{11A50D27-549F-40DF-8438-CF9D3AADA2DD}" srcId="{9625D9ED-A936-4DDD-8694-8867B2C4B2CA}" destId="{922ADBD3-46A5-497F-9250-4378C51F71B1}" srcOrd="2" destOrd="0" parTransId="{76EA3B5E-EBE0-45F9-A69E-C121A2D54498}" sibTransId="{C290999A-3383-4C74-A163-CD76A334D2CA}"/>
    <dgm:cxn modelId="{6FB6013C-9566-4459-9B17-A57B0269815F}" type="presOf" srcId="{C290999A-3383-4C74-A163-CD76A334D2CA}" destId="{6CF15B39-A91B-4A6F-AE7B-8CF0CC51E28A}" srcOrd="0" destOrd="0" presId="urn:microsoft.com/office/officeart/2018/2/layout/IconCircleList"/>
    <dgm:cxn modelId="{CB18B941-BB6A-45A1-8121-6F8D10BD5A3E}" type="presOf" srcId="{CBEDC35A-6050-4F96-9DA3-0DCAF124149D}" destId="{ACB4ACCF-D02C-4EB2-AEE7-99B05C8D7466}" srcOrd="0" destOrd="0" presId="urn:microsoft.com/office/officeart/2018/2/layout/IconCircleList"/>
    <dgm:cxn modelId="{A0BB2B6C-B5E2-4129-8D33-099ACF6DDF5A}" srcId="{9625D9ED-A936-4DDD-8694-8867B2C4B2CA}" destId="{FEAC4B3F-538E-4442-A6B8-EDAAA70FC572}" srcOrd="5" destOrd="0" parTransId="{4CCCD6B3-A71E-426E-A215-11C15874DFFA}" sibTransId="{D189036A-06E9-441B-8558-B1E751CBDD5E}"/>
    <dgm:cxn modelId="{92D7604E-5F70-42B4-802B-0D4666FC18BE}" type="presOf" srcId="{FEAC4B3F-538E-4442-A6B8-EDAAA70FC572}" destId="{7347328F-2218-4C5F-8790-65ADEADD6A82}" srcOrd="0" destOrd="0" presId="urn:microsoft.com/office/officeart/2018/2/layout/IconCircleList"/>
    <dgm:cxn modelId="{5F585777-1651-4648-B18D-4AFA4CDE2E75}" type="presOf" srcId="{922ADBD3-46A5-497F-9250-4378C51F71B1}" destId="{ECEDDA41-6E52-41E7-A08F-B22FA6A52A35}" srcOrd="0" destOrd="0" presId="urn:microsoft.com/office/officeart/2018/2/layout/IconCircleList"/>
    <dgm:cxn modelId="{EE95348F-526C-43CC-B64E-010BFD2A8152}" type="presOf" srcId="{56EA91BB-35DC-42E7-BB68-41CC2C5AC603}" destId="{D057F6EE-245C-43B6-817A-2986CB581FF4}" srcOrd="0" destOrd="0" presId="urn:microsoft.com/office/officeart/2018/2/layout/IconCircleList"/>
    <dgm:cxn modelId="{61CE77BF-B1B8-4D32-9902-AF65F42974B3}" srcId="{9625D9ED-A936-4DDD-8694-8867B2C4B2CA}" destId="{CBEDC35A-6050-4F96-9DA3-0DCAF124149D}" srcOrd="3" destOrd="0" parTransId="{D8A31896-0602-458F-A3FD-5A0A8241A3D4}" sibTransId="{6D12C8F2-5655-4008-BF73-10F2C1829FF0}"/>
    <dgm:cxn modelId="{F1F543CF-969B-4E82-8E97-CBA1550D4EC3}" srcId="{9625D9ED-A936-4DDD-8694-8867B2C4B2CA}" destId="{56EA91BB-35DC-42E7-BB68-41CC2C5AC603}" srcOrd="1" destOrd="0" parTransId="{96E2E146-0F31-402C-8877-03A96F33363C}" sibTransId="{74D477B6-E0C1-4ED8-A286-16DAC4672902}"/>
    <dgm:cxn modelId="{AAC376D4-C30B-4599-9F94-09DD354AD86E}" srcId="{9625D9ED-A936-4DDD-8694-8867B2C4B2CA}" destId="{3A03AA95-802A-4D99-B704-C9246DAC4489}" srcOrd="0" destOrd="0" parTransId="{C45418B8-6636-4C33-80E9-E4F246F278FF}" sibTransId="{AD360007-D986-4A25-9EC7-133F58AA8FB4}"/>
    <dgm:cxn modelId="{3D35E5D4-CBCD-4A77-B6E4-8433D95DB06D}" type="presOf" srcId="{B191E505-19EE-4477-A1FA-C36A6B67655F}" destId="{BA2612A1-B4E6-494E-8CE9-11C5C92D9B46}" srcOrd="0" destOrd="0" presId="urn:microsoft.com/office/officeart/2018/2/layout/IconCircleList"/>
    <dgm:cxn modelId="{43454BE3-A8FB-49CF-805C-6B6B547AA76C}" type="presOf" srcId="{74D477B6-E0C1-4ED8-A286-16DAC4672902}" destId="{4FA239E9-46E7-48FC-B26F-CD37814F4A59}" srcOrd="0" destOrd="0" presId="urn:microsoft.com/office/officeart/2018/2/layout/IconCircleList"/>
    <dgm:cxn modelId="{4F1132ED-3D4B-4751-AAD4-660B78088326}" type="presOf" srcId="{AD360007-D986-4A25-9EC7-133F58AA8FB4}" destId="{83BEAF10-C34F-453F-8683-64A044E7A646}" srcOrd="0" destOrd="0" presId="urn:microsoft.com/office/officeart/2018/2/layout/IconCircleList"/>
    <dgm:cxn modelId="{FD53E3F6-D78C-4DC1-9801-2A5909C0B9DA}" type="presOf" srcId="{9625D9ED-A936-4DDD-8694-8867B2C4B2CA}" destId="{432ACEE7-D7A1-4C9B-B708-0EFD38811EAA}" srcOrd="0" destOrd="0" presId="urn:microsoft.com/office/officeart/2018/2/layout/IconCircleList"/>
    <dgm:cxn modelId="{CDDEFDFA-FB84-42EC-9A66-A7AE97D2FD9B}" type="presOf" srcId="{6D12C8F2-5655-4008-BF73-10F2C1829FF0}" destId="{6952DAA9-E0D8-4A49-8922-2D5DAE69757C}" srcOrd="0" destOrd="0" presId="urn:microsoft.com/office/officeart/2018/2/layout/IconCircleList"/>
    <dgm:cxn modelId="{4A36ED4B-A3CB-43F6-B496-8B80FE42969E}" type="presParOf" srcId="{432ACEE7-D7A1-4C9B-B708-0EFD38811EAA}" destId="{98A6CAD1-9768-4712-9E3A-EB846492641D}" srcOrd="0" destOrd="0" presId="urn:microsoft.com/office/officeart/2018/2/layout/IconCircleList"/>
    <dgm:cxn modelId="{4188C8CD-BBB6-4BCD-8A5A-F4555A347125}" type="presParOf" srcId="{98A6CAD1-9768-4712-9E3A-EB846492641D}" destId="{70821941-9EF2-4AC8-90BD-51E5D0E6ADA5}" srcOrd="0" destOrd="0" presId="urn:microsoft.com/office/officeart/2018/2/layout/IconCircleList"/>
    <dgm:cxn modelId="{3FB404CF-8FEA-46E5-B2C8-FD64696EA4C7}" type="presParOf" srcId="{70821941-9EF2-4AC8-90BD-51E5D0E6ADA5}" destId="{D541CC5B-B54D-4FBA-AA1C-F70D2384CB12}" srcOrd="0" destOrd="0" presId="urn:microsoft.com/office/officeart/2018/2/layout/IconCircleList"/>
    <dgm:cxn modelId="{5C00F201-8AD4-4CD9-ACC4-2A7C67FF542C}" type="presParOf" srcId="{70821941-9EF2-4AC8-90BD-51E5D0E6ADA5}" destId="{F52CAB52-B7C0-4C7C-B8E7-918FA50EA51C}" srcOrd="1" destOrd="0" presId="urn:microsoft.com/office/officeart/2018/2/layout/IconCircleList"/>
    <dgm:cxn modelId="{27909E75-5127-43AB-96F0-F54C935D7604}" type="presParOf" srcId="{70821941-9EF2-4AC8-90BD-51E5D0E6ADA5}" destId="{50547A1F-C438-422D-A361-9DEC609B54C4}" srcOrd="2" destOrd="0" presId="urn:microsoft.com/office/officeart/2018/2/layout/IconCircleList"/>
    <dgm:cxn modelId="{F1F97563-53BC-4080-8BC2-0BD99B2A5E9E}" type="presParOf" srcId="{70821941-9EF2-4AC8-90BD-51E5D0E6ADA5}" destId="{18702EA8-DE40-4806-AD53-28839E405E60}" srcOrd="3" destOrd="0" presId="urn:microsoft.com/office/officeart/2018/2/layout/IconCircleList"/>
    <dgm:cxn modelId="{2C8BF271-CF76-4A4D-9D24-5647EA8B2CF7}" type="presParOf" srcId="{98A6CAD1-9768-4712-9E3A-EB846492641D}" destId="{83BEAF10-C34F-453F-8683-64A044E7A646}" srcOrd="1" destOrd="0" presId="urn:microsoft.com/office/officeart/2018/2/layout/IconCircleList"/>
    <dgm:cxn modelId="{AA16DD4A-EB8D-48FC-A1C4-72E4E6A32C83}" type="presParOf" srcId="{98A6CAD1-9768-4712-9E3A-EB846492641D}" destId="{67B1D7F9-FD2F-42A1-9C30-D7BC9082FF3A}" srcOrd="2" destOrd="0" presId="urn:microsoft.com/office/officeart/2018/2/layout/IconCircleList"/>
    <dgm:cxn modelId="{3D73A6F9-47D8-4B38-BE10-7FD686F92E73}" type="presParOf" srcId="{67B1D7F9-FD2F-42A1-9C30-D7BC9082FF3A}" destId="{7CA7074D-2D99-41C1-AB85-20FABB9F8C2A}" srcOrd="0" destOrd="0" presId="urn:microsoft.com/office/officeart/2018/2/layout/IconCircleList"/>
    <dgm:cxn modelId="{8A10D49D-E624-4D49-8BBD-BCB018B9A45B}" type="presParOf" srcId="{67B1D7F9-FD2F-42A1-9C30-D7BC9082FF3A}" destId="{08995AA5-430B-4A85-9AC8-58E6BE37A33B}" srcOrd="1" destOrd="0" presId="urn:microsoft.com/office/officeart/2018/2/layout/IconCircleList"/>
    <dgm:cxn modelId="{5E333A48-BAAD-4EFC-9987-3120D235DE29}" type="presParOf" srcId="{67B1D7F9-FD2F-42A1-9C30-D7BC9082FF3A}" destId="{46C088B4-D9F2-46EF-893A-E7E03C6D55EA}" srcOrd="2" destOrd="0" presId="urn:microsoft.com/office/officeart/2018/2/layout/IconCircleList"/>
    <dgm:cxn modelId="{ECCB8E4A-8804-464C-BD77-3C19D26FAAAE}" type="presParOf" srcId="{67B1D7F9-FD2F-42A1-9C30-D7BC9082FF3A}" destId="{D057F6EE-245C-43B6-817A-2986CB581FF4}" srcOrd="3" destOrd="0" presId="urn:microsoft.com/office/officeart/2018/2/layout/IconCircleList"/>
    <dgm:cxn modelId="{25103D0D-B0BE-4D9F-A3EB-F0F14C74FFC2}" type="presParOf" srcId="{98A6CAD1-9768-4712-9E3A-EB846492641D}" destId="{4FA239E9-46E7-48FC-B26F-CD37814F4A59}" srcOrd="3" destOrd="0" presId="urn:microsoft.com/office/officeart/2018/2/layout/IconCircleList"/>
    <dgm:cxn modelId="{1FA3A9D8-FF3F-4316-9BEB-78FA9B06BDF2}" type="presParOf" srcId="{98A6CAD1-9768-4712-9E3A-EB846492641D}" destId="{77E703BE-D750-4870-AA50-16CC67C1C527}" srcOrd="4" destOrd="0" presId="urn:microsoft.com/office/officeart/2018/2/layout/IconCircleList"/>
    <dgm:cxn modelId="{D0781AFC-B4F2-4FF5-B9AF-884A58F47248}" type="presParOf" srcId="{77E703BE-D750-4870-AA50-16CC67C1C527}" destId="{66E47CEF-A07C-4992-8B81-FB2D80CF2520}" srcOrd="0" destOrd="0" presId="urn:microsoft.com/office/officeart/2018/2/layout/IconCircleList"/>
    <dgm:cxn modelId="{D82E1540-A3FD-4322-BFEC-F68AAC3109DD}" type="presParOf" srcId="{77E703BE-D750-4870-AA50-16CC67C1C527}" destId="{202EA7E6-081E-482E-9401-681F15309CA4}" srcOrd="1" destOrd="0" presId="urn:microsoft.com/office/officeart/2018/2/layout/IconCircleList"/>
    <dgm:cxn modelId="{A0AC68C9-D225-4008-9DAF-EE7E9B4E7BCA}" type="presParOf" srcId="{77E703BE-D750-4870-AA50-16CC67C1C527}" destId="{1BDE2A77-6699-47C2-897E-F7943A2D2E2F}" srcOrd="2" destOrd="0" presId="urn:microsoft.com/office/officeart/2018/2/layout/IconCircleList"/>
    <dgm:cxn modelId="{03CE563E-1127-4EEB-84D1-D9E9EA9C5C32}" type="presParOf" srcId="{77E703BE-D750-4870-AA50-16CC67C1C527}" destId="{ECEDDA41-6E52-41E7-A08F-B22FA6A52A35}" srcOrd="3" destOrd="0" presId="urn:microsoft.com/office/officeart/2018/2/layout/IconCircleList"/>
    <dgm:cxn modelId="{EB5D8CD7-4D49-48C0-AF3F-AE156D42E1D4}" type="presParOf" srcId="{98A6CAD1-9768-4712-9E3A-EB846492641D}" destId="{6CF15B39-A91B-4A6F-AE7B-8CF0CC51E28A}" srcOrd="5" destOrd="0" presId="urn:microsoft.com/office/officeart/2018/2/layout/IconCircleList"/>
    <dgm:cxn modelId="{F3C2BEDD-F5CA-4700-A7BB-97F0D5014AB0}" type="presParOf" srcId="{98A6CAD1-9768-4712-9E3A-EB846492641D}" destId="{A3E0EFB8-073A-4020-9B09-B89C7F4A3A69}" srcOrd="6" destOrd="0" presId="urn:microsoft.com/office/officeart/2018/2/layout/IconCircleList"/>
    <dgm:cxn modelId="{44DD49D2-5B85-4E72-81DF-43B325B93D6E}" type="presParOf" srcId="{A3E0EFB8-073A-4020-9B09-B89C7F4A3A69}" destId="{98E61792-D35B-4F2D-AC69-6C0326B8BCE6}" srcOrd="0" destOrd="0" presId="urn:microsoft.com/office/officeart/2018/2/layout/IconCircleList"/>
    <dgm:cxn modelId="{D288F5B4-0983-4BE7-9293-5D2183419586}" type="presParOf" srcId="{A3E0EFB8-073A-4020-9B09-B89C7F4A3A69}" destId="{7CE755BF-F1B5-475A-A739-8226BDCDA272}" srcOrd="1" destOrd="0" presId="urn:microsoft.com/office/officeart/2018/2/layout/IconCircleList"/>
    <dgm:cxn modelId="{34EE7892-CD36-41B2-9367-DEC500EC1603}" type="presParOf" srcId="{A3E0EFB8-073A-4020-9B09-B89C7F4A3A69}" destId="{18B36A46-A6C0-4DF4-B7A8-70907452C264}" srcOrd="2" destOrd="0" presId="urn:microsoft.com/office/officeart/2018/2/layout/IconCircleList"/>
    <dgm:cxn modelId="{1D3D2199-F188-4292-B215-18845855C8ED}" type="presParOf" srcId="{A3E0EFB8-073A-4020-9B09-B89C7F4A3A69}" destId="{ACB4ACCF-D02C-4EB2-AEE7-99B05C8D7466}" srcOrd="3" destOrd="0" presId="urn:microsoft.com/office/officeart/2018/2/layout/IconCircleList"/>
    <dgm:cxn modelId="{76233E8E-3BB9-4CF6-B4C4-0EF7FCEE1F15}" type="presParOf" srcId="{98A6CAD1-9768-4712-9E3A-EB846492641D}" destId="{6952DAA9-E0D8-4A49-8922-2D5DAE69757C}" srcOrd="7" destOrd="0" presId="urn:microsoft.com/office/officeart/2018/2/layout/IconCircleList"/>
    <dgm:cxn modelId="{441886C1-C2EE-4ABB-BDD3-46D8A5924E0D}" type="presParOf" srcId="{98A6CAD1-9768-4712-9E3A-EB846492641D}" destId="{A92710C2-4404-427C-B95F-F54533B235C5}" srcOrd="8" destOrd="0" presId="urn:microsoft.com/office/officeart/2018/2/layout/IconCircleList"/>
    <dgm:cxn modelId="{69BDDA2F-B904-40E7-AA2C-9DDF49C0B101}" type="presParOf" srcId="{A92710C2-4404-427C-B95F-F54533B235C5}" destId="{A487C738-39DA-4584-868C-93EC68F01974}" srcOrd="0" destOrd="0" presId="urn:microsoft.com/office/officeart/2018/2/layout/IconCircleList"/>
    <dgm:cxn modelId="{63F9A41B-3A26-4FA8-A8E6-457F77B9873D}" type="presParOf" srcId="{A92710C2-4404-427C-B95F-F54533B235C5}" destId="{6F18D092-33F4-48A5-9128-2414317646A4}" srcOrd="1" destOrd="0" presId="urn:microsoft.com/office/officeart/2018/2/layout/IconCircleList"/>
    <dgm:cxn modelId="{1C560D5B-3BC8-4AB8-B699-150B812875BD}" type="presParOf" srcId="{A92710C2-4404-427C-B95F-F54533B235C5}" destId="{F751E540-9CC2-418D-8850-13F8AB1A7200}" srcOrd="2" destOrd="0" presId="urn:microsoft.com/office/officeart/2018/2/layout/IconCircleList"/>
    <dgm:cxn modelId="{0A18A3C1-0E40-4439-9127-279F19BE06EC}" type="presParOf" srcId="{A92710C2-4404-427C-B95F-F54533B235C5}" destId="{5E63D9EE-388E-43F0-A72F-934DCB51EF12}" srcOrd="3" destOrd="0" presId="urn:microsoft.com/office/officeart/2018/2/layout/IconCircleList"/>
    <dgm:cxn modelId="{35F679CF-CB94-4350-8C41-3A1F461C9DD0}" type="presParOf" srcId="{98A6CAD1-9768-4712-9E3A-EB846492641D}" destId="{BA2612A1-B4E6-494E-8CE9-11C5C92D9B46}" srcOrd="9" destOrd="0" presId="urn:microsoft.com/office/officeart/2018/2/layout/IconCircleList"/>
    <dgm:cxn modelId="{33BE19A1-E9D4-4E2D-852D-903239C2771C}" type="presParOf" srcId="{98A6CAD1-9768-4712-9E3A-EB846492641D}" destId="{0C490284-F88B-42D9-8A18-09D1638E2999}" srcOrd="10" destOrd="0" presId="urn:microsoft.com/office/officeart/2018/2/layout/IconCircleList"/>
    <dgm:cxn modelId="{05CDA118-ECF6-4950-B6A2-7B3E7C26D73D}" type="presParOf" srcId="{0C490284-F88B-42D9-8A18-09D1638E2999}" destId="{92B3C990-328A-4E26-A5F5-78F89A384C37}" srcOrd="0" destOrd="0" presId="urn:microsoft.com/office/officeart/2018/2/layout/IconCircleList"/>
    <dgm:cxn modelId="{105B90E9-41ED-432D-9A56-0AB92A47775E}" type="presParOf" srcId="{0C490284-F88B-42D9-8A18-09D1638E2999}" destId="{7E598839-2057-4953-B098-ACA7138B2691}" srcOrd="1" destOrd="0" presId="urn:microsoft.com/office/officeart/2018/2/layout/IconCircleList"/>
    <dgm:cxn modelId="{4F3946E6-7973-493C-A238-608F3FA2B774}" type="presParOf" srcId="{0C490284-F88B-42D9-8A18-09D1638E2999}" destId="{63881574-50C8-46EE-9B05-36073E820EF3}" srcOrd="2" destOrd="0" presId="urn:microsoft.com/office/officeart/2018/2/layout/IconCircleList"/>
    <dgm:cxn modelId="{F90E9978-72F9-4A91-AAA5-D4CCA8E128A5}" type="presParOf" srcId="{0C490284-F88B-42D9-8A18-09D1638E2999}" destId="{7347328F-2218-4C5F-8790-65ADEADD6A82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41CC5B-B54D-4FBA-AA1C-F70D2384CB12}">
      <dsp:nvSpPr>
        <dsp:cNvPr id="0" name=""/>
        <dsp:cNvSpPr/>
      </dsp:nvSpPr>
      <dsp:spPr>
        <a:xfrm>
          <a:off x="229937" y="116933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2CAB52-B7C0-4C7C-B8E7-918FA50EA51C}">
      <dsp:nvSpPr>
        <dsp:cNvPr id="0" name=""/>
        <dsp:cNvSpPr/>
      </dsp:nvSpPr>
      <dsp:spPr>
        <a:xfrm>
          <a:off x="511286" y="347881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702EA8-DE40-4806-AD53-28839E405E60}">
      <dsp:nvSpPr>
        <dsp:cNvPr id="0" name=""/>
        <dsp:cNvSpPr/>
      </dsp:nvSpPr>
      <dsp:spPr>
        <a:xfrm>
          <a:off x="1422587" y="85150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Company background</a:t>
          </a:r>
        </a:p>
      </dsp:txBody>
      <dsp:txXfrm>
        <a:off x="1422587" y="85150"/>
        <a:ext cx="2667059" cy="1131479"/>
      </dsp:txXfrm>
    </dsp:sp>
    <dsp:sp modelId="{7CA7074D-2D99-41C1-AB85-20FABB9F8C2A}">
      <dsp:nvSpPr>
        <dsp:cNvPr id="0" name=""/>
        <dsp:cNvSpPr/>
      </dsp:nvSpPr>
      <dsp:spPr>
        <a:xfrm>
          <a:off x="4014887" y="87582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995AA5-430B-4A85-9AC8-58E6BE37A33B}">
      <dsp:nvSpPr>
        <dsp:cNvPr id="0" name=""/>
        <dsp:cNvSpPr/>
      </dsp:nvSpPr>
      <dsp:spPr>
        <a:xfrm>
          <a:off x="4158903" y="358939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57F6EE-245C-43B6-817A-2986CB581FF4}">
      <dsp:nvSpPr>
        <dsp:cNvPr id="0" name=""/>
        <dsp:cNvSpPr/>
      </dsp:nvSpPr>
      <dsp:spPr>
        <a:xfrm>
          <a:off x="5202541" y="80228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</a:t>
          </a:r>
          <a:r>
            <a:rPr lang="en-US" sz="2400" kern="1200"/>
            <a:t>Identified communication barriers</a:t>
          </a:r>
        </a:p>
      </dsp:txBody>
      <dsp:txXfrm>
        <a:off x="5202541" y="80228"/>
        <a:ext cx="2667059" cy="1131479"/>
      </dsp:txXfrm>
    </dsp:sp>
    <dsp:sp modelId="{66E47CEF-A07C-4992-8B81-FB2D80CF2520}">
      <dsp:nvSpPr>
        <dsp:cNvPr id="0" name=""/>
        <dsp:cNvSpPr/>
      </dsp:nvSpPr>
      <dsp:spPr>
        <a:xfrm>
          <a:off x="165046" y="2015119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02EA7E6-081E-482E-9401-681F15309CA4}">
      <dsp:nvSpPr>
        <dsp:cNvPr id="0" name=""/>
        <dsp:cNvSpPr/>
      </dsp:nvSpPr>
      <dsp:spPr>
        <a:xfrm>
          <a:off x="395410" y="2265879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DDA41-6E52-41E7-A08F-B22FA6A52A35}">
      <dsp:nvSpPr>
        <dsp:cNvPr id="0" name=""/>
        <dsp:cNvSpPr/>
      </dsp:nvSpPr>
      <dsp:spPr>
        <a:xfrm>
          <a:off x="1350576" y="2015119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2446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• Relevant communication theories</a:t>
          </a:r>
        </a:p>
      </dsp:txBody>
      <dsp:txXfrm>
        <a:off x="1350576" y="2015119"/>
        <a:ext cx="2667059" cy="1131479"/>
      </dsp:txXfrm>
    </dsp:sp>
    <dsp:sp modelId="{98E61792-D35B-4F2D-AC69-6C0326B8BCE6}">
      <dsp:nvSpPr>
        <dsp:cNvPr id="0" name=""/>
        <dsp:cNvSpPr/>
      </dsp:nvSpPr>
      <dsp:spPr>
        <a:xfrm>
          <a:off x="4014887" y="1943112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E755BF-F1B5-475A-A739-8226BDCDA272}">
      <dsp:nvSpPr>
        <dsp:cNvPr id="0" name=""/>
        <dsp:cNvSpPr/>
      </dsp:nvSpPr>
      <dsp:spPr>
        <a:xfrm>
          <a:off x="4230908" y="2215465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B4ACCF-D02C-4EB2-AEE7-99B05C8D7466}">
      <dsp:nvSpPr>
        <dsp:cNvPr id="0" name=""/>
        <dsp:cNvSpPr/>
      </dsp:nvSpPr>
      <dsp:spPr>
        <a:xfrm>
          <a:off x="5095005" y="1866850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•affected operations &amp; Recommendations</a:t>
          </a:r>
        </a:p>
      </dsp:txBody>
      <dsp:txXfrm>
        <a:off x="5095005" y="1866850"/>
        <a:ext cx="2667059" cy="1131479"/>
      </dsp:txXfrm>
    </dsp:sp>
    <dsp:sp modelId="{A487C738-39DA-4584-868C-93EC68F01974}">
      <dsp:nvSpPr>
        <dsp:cNvPr id="0" name=""/>
        <dsp:cNvSpPr/>
      </dsp:nvSpPr>
      <dsp:spPr>
        <a:xfrm>
          <a:off x="157805" y="4082315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18D092-33F4-48A5-9128-2414317646A4}">
      <dsp:nvSpPr>
        <dsp:cNvPr id="0" name=""/>
        <dsp:cNvSpPr/>
      </dsp:nvSpPr>
      <dsp:spPr>
        <a:xfrm>
          <a:off x="395410" y="4319925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63D9EE-388E-43F0-A72F-934DCB51EF12}">
      <dsp:nvSpPr>
        <dsp:cNvPr id="0" name=""/>
        <dsp:cNvSpPr/>
      </dsp:nvSpPr>
      <dsp:spPr>
        <a:xfrm>
          <a:off x="1350576" y="4082315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</a:t>
          </a:r>
          <a:r>
            <a:rPr lang="en-US" sz="3200" kern="1200"/>
            <a:t>Conclusion</a:t>
          </a:r>
        </a:p>
      </dsp:txBody>
      <dsp:txXfrm>
        <a:off x="1350576" y="4082315"/>
        <a:ext cx="2667059" cy="1131479"/>
      </dsp:txXfrm>
    </dsp:sp>
    <dsp:sp modelId="{92B3C990-328A-4E26-A5F5-78F89A384C37}">
      <dsp:nvSpPr>
        <dsp:cNvPr id="0" name=""/>
        <dsp:cNvSpPr/>
      </dsp:nvSpPr>
      <dsp:spPr>
        <a:xfrm>
          <a:off x="3963529" y="4082315"/>
          <a:ext cx="1131479" cy="1131479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98839-2057-4953-B098-ACA7138B2691}">
      <dsp:nvSpPr>
        <dsp:cNvPr id="0" name=""/>
        <dsp:cNvSpPr/>
      </dsp:nvSpPr>
      <dsp:spPr>
        <a:xfrm>
          <a:off x="4230908" y="4319925"/>
          <a:ext cx="656258" cy="65625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47328F-2218-4C5F-8790-65ADEADD6A82}">
      <dsp:nvSpPr>
        <dsp:cNvPr id="0" name=""/>
        <dsp:cNvSpPr/>
      </dsp:nvSpPr>
      <dsp:spPr>
        <a:xfrm>
          <a:off x="5220917" y="4082315"/>
          <a:ext cx="2667059" cy="11314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4224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• References</a:t>
          </a:r>
        </a:p>
      </dsp:txBody>
      <dsp:txXfrm>
        <a:off x="5220917" y="4082315"/>
        <a:ext cx="2667059" cy="113147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7FFB9803-9D1D-4898-AAE2-D2FBD12BA9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292100" dist="63500" dir="5400000" sx="96000" sy="96000" algn="t" rotWithShape="0">
              <a:srgbClr val="000000">
                <a:alpha val="48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5121129"/>
            <a:ext cx="11277604" cy="78638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36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915481"/>
            <a:ext cx="11277603" cy="4803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12191999" cy="4944351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A6C9C7-A264-237A-7F3C-46E6A7A9646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DC81B6CB-43CE-466F-88A9-8B8F4CFE8975}" type="datetime1">
              <a:rPr lang="en-US" smtClean="0"/>
              <a:t>8/15/2026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B5B8C48-05E9-5280-3F6A-22F8BCBB477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BC820F-C031-6832-5CA0-B972903E0D5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76852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971006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FB5FE-74B1-47DA-9CAE-F43A0B55E4F1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12030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503EC21-D784-9EDB-F275-60428E050E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5AEA52D-0CD6-21E0-5777-2F16DC4C9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5767" y="0"/>
            <a:ext cx="6584949" cy="6858000"/>
          </a:xfrm>
          <a:prstGeom prst="rect">
            <a:avLst/>
          </a:prstGeom>
          <a:ln>
            <a:noFill/>
          </a:ln>
          <a:effectLst>
            <a:outerShdw blurRad="457200" dist="76200" sx="96000" sy="96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68896" y="555706"/>
            <a:ext cx="4361688" cy="404908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8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5298623"/>
            <a:ext cx="4371463" cy="971015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5766" y="0"/>
            <a:ext cx="6663325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168895" y="6397585"/>
            <a:ext cx="17076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29891205-2E48-438F-8E2D-D4AB8C3C065A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875110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9B523C6-1C5C-6DE8-4A3F-21360DF86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" y="0"/>
            <a:ext cx="5059528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457200"/>
            <a:ext cx="4025153" cy="3739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4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5332780"/>
            <a:ext cx="4025153" cy="101681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991F941-2D53-CC10-7947-62237A245FE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57200" y="6396802"/>
            <a:ext cx="1631737" cy="365125"/>
          </a:xfrm>
        </p:spPr>
        <p:txBody>
          <a:bodyPr/>
          <a:lstStyle/>
          <a:p>
            <a:fld id="{D5F03827-1D21-4134-AE54-D5524D64DCEC}" type="datetime1">
              <a:rPr lang="en-US" smtClean="0"/>
              <a:t>8/15/2026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A6E6A4C-6C55-068A-43AA-78DB4D1D643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963428" y="6396802"/>
            <a:ext cx="2540857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1A2CCFF-14A7-08A8-4465-732CD892872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4519970" y="6396802"/>
            <a:ext cx="539560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029201" y="0"/>
            <a:ext cx="7162800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51206727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9" y="441434"/>
            <a:ext cx="7638277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7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543001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4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48D1D-0000-4046-B84B-B9CEFCDA17B6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74202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E31160-AF08-1CA6-A9BD-8666BB284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9278" y="441434"/>
            <a:ext cx="7955280" cy="37430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9" y="5479642"/>
            <a:ext cx="7866993" cy="775044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2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21960-FE29-4EC6-B6FC-C22016F1BE24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8442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F3B096F-F950-72C3-095D-2538032D98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9" y="925186"/>
            <a:ext cx="7876287" cy="359262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198" y="5376439"/>
            <a:ext cx="7876287" cy="981451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199" y="6397585"/>
            <a:ext cx="4043855" cy="365125"/>
          </a:xfrm>
        </p:spPr>
        <p:txBody>
          <a:bodyPr/>
          <a:lstStyle/>
          <a:p>
            <a:fld id="{5D9D788B-2E73-40B9-BCA6-1E765B601FEF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62721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4D6F1DF-7200-4B91-8050-F635DAB9B966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329489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ection Head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197" y="3507830"/>
            <a:ext cx="7772400" cy="294436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95D0CDF-3021-486C-B3C2-8B0F2ECF95F9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52750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84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12192001" cy="2797024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62844"/>
            <a:ext cx="11238090" cy="2147328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9022" y="3073016"/>
            <a:ext cx="6536267" cy="32261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008813-F68C-4D6B-A0D2-5D7526AA9642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925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248D240F-8668-0DFF-3268-B576F3C30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1"/>
            <a:ext cx="12192001" cy="2892972"/>
          </a:xfrm>
          <a:prstGeom prst="rect">
            <a:avLst/>
          </a:prstGeom>
          <a:ln>
            <a:noFill/>
          </a:ln>
          <a:effectLst>
            <a:outerShdw blurRad="266700" dist="25400" dir="5400000" sx="96000" sy="96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1232931" cy="2215056"/>
          </a:xfrm>
        </p:spPr>
        <p:txBody>
          <a:bodyPr anchor="b">
            <a:normAutofit/>
          </a:bodyPr>
          <a:lstStyle>
            <a:lvl1pPr>
              <a:defRPr sz="8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E54F8487-233E-737D-E06C-88B1E20DDF41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0" y="2892425"/>
            <a:ext cx="5888421" cy="396557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1385" y="3231931"/>
            <a:ext cx="5328745" cy="2791839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CC77F2D-39D2-22F7-CF0B-39D63EBF00B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361385" y="6397586"/>
            <a:ext cx="2435774" cy="365125"/>
          </a:xfrm>
        </p:spPr>
        <p:txBody>
          <a:bodyPr/>
          <a:lstStyle/>
          <a:p>
            <a:fld id="{CA9DE485-2DDC-4C87-9D36-DE45D8017C41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678917" y="6397586"/>
            <a:ext cx="2883406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23257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BC7D191-B699-A268-2B37-AF87FB6A1A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58292" y="0"/>
            <a:ext cx="703370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5415" y="2385975"/>
            <a:ext cx="3635640" cy="2561582"/>
          </a:xfrm>
        </p:spPr>
        <p:txBody>
          <a:bodyPr anchor="t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79626" y="2386584"/>
            <a:ext cx="4827810" cy="245973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228600" indent="0">
              <a:buNone/>
              <a:defRPr sz="1800"/>
            </a:lvl2pPr>
            <a:lvl3pPr marL="457200" indent="0">
              <a:buNone/>
              <a:defRPr sz="16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3412E-88C0-423A-B33B-2B668DA927D6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7418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EDC977C0-EDF0-01D2-4B36-D815C4C62A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4998404" cy="6858000"/>
          </a:xfrm>
          <a:prstGeom prst="rect">
            <a:avLst/>
          </a:prstGeom>
          <a:ln>
            <a:noFill/>
          </a:ln>
          <a:effectLst>
            <a:outerShdw blurRad="304800" dist="508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861457"/>
            <a:ext cx="3902530" cy="390033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861457"/>
            <a:ext cx="4956175" cy="38950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C159D-7D89-42C2-8281-5FCE30E88AB1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75640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E9EC3E4-62E5-4C6F-9887-208672447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998404" y="0"/>
            <a:ext cx="7193595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1331997"/>
            <a:ext cx="4023360" cy="463882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1332432"/>
            <a:ext cx="5681662" cy="48180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75D23-C9DC-452B-8F85-54BA06AADDEA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58674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43CD6CB-7CF3-6170-4CDE-A7067B3BA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4998404" cy="6858000"/>
          </a:xfrm>
          <a:prstGeom prst="rect">
            <a:avLst/>
          </a:prstGeom>
          <a:ln>
            <a:noFill/>
          </a:ln>
          <a:effectLst>
            <a:outerShdw blurRad="292100" dist="25400" dir="5400000" sx="95000" sy="95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894391"/>
            <a:ext cx="4031619" cy="494066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22913" y="894391"/>
            <a:ext cx="6159500" cy="53908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2F8042-124F-4460-862E-75BE885F369D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1166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5BD655-1974-42EB-ABB7-731D89BD082B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661222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889D7E3-7299-8FE5-8307-00CC93EFE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3973690" cy="6858000"/>
          </a:xfrm>
          <a:prstGeom prst="rect">
            <a:avLst/>
          </a:prstGeom>
          <a:ln>
            <a:noFill/>
          </a:ln>
          <a:effectLst>
            <a:outerShdw blurRad="2540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409648" cy="5719639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457200"/>
            <a:ext cx="7315200" cy="58064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820626-3D88-4D67-8337-214C7DE03941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8798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2418F682-5C62-E822-83E8-6084E0F4BD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1"/>
            <a:ext cx="10809026" cy="69368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9FAA9E-3664-422A-86BF-374713D410C7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772908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9F1FBB-CDF9-0670-184F-9A88B51EF4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710407" cy="6858000"/>
          </a:xfrm>
          <a:prstGeom prst="rect">
            <a:avLst/>
          </a:prstGeom>
          <a:ln>
            <a:noFill/>
          </a:ln>
          <a:effectLst>
            <a:outerShdw blurRad="279400" dist="381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2827" y="722294"/>
            <a:ext cx="6399335" cy="1143000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71040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33913" y="2038167"/>
            <a:ext cx="6376640" cy="423794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742B5C-5438-96A4-4A2A-AE939906F8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232827" y="6397585"/>
            <a:ext cx="3091366" cy="365125"/>
          </a:xfrm>
        </p:spPr>
        <p:txBody>
          <a:bodyPr/>
          <a:lstStyle/>
          <a:p>
            <a:fld id="{B01855B3-81BD-4EB3-93B8-24149614A5C2}" type="datetime1">
              <a:rPr lang="en-US" smtClean="0"/>
              <a:t>8/15/2026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7492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835C6F1D-29B8-BAD8-4A04-26165093EC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715534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5ACC7DB-B90B-195F-A4A9-CBAC728A25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7400542" y="0"/>
            <a:ext cx="4791457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8912"/>
            <a:ext cx="6249032" cy="987552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031143"/>
            <a:ext cx="6249032" cy="420340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81177663-FC76-DF36-EEB7-5BE4C6C82F3A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307438" cy="365125"/>
          </a:xfrm>
        </p:spPr>
        <p:txBody>
          <a:bodyPr/>
          <a:lstStyle/>
          <a:p>
            <a:fld id="{05C068A9-E788-4706-91DE-7660DC7E7F0B}" type="datetime1">
              <a:rPr lang="en-US" smtClean="0"/>
              <a:t>8/15/2026</a:t>
            </a:fld>
            <a:endParaRPr lang="en-US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4515DEC4-C967-ABFB-73CF-0A90335332A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950591" y="6397490"/>
            <a:ext cx="275564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5A5085F-BE80-B110-AA1F-9DD0919E27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6706232" y="6397490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214047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FF35C4E8-9A24-3BEF-0D59-220009169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401993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41264" y="320040"/>
            <a:ext cx="7062472" cy="110534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1"/>
            <a:ext cx="40199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41264" y="1595300"/>
            <a:ext cx="7062472" cy="476892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BFB53A-8FDF-F131-DCF2-D7BECE95381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41264" y="6397586"/>
            <a:ext cx="3698786" cy="365125"/>
          </a:xfrm>
        </p:spPr>
        <p:txBody>
          <a:bodyPr/>
          <a:lstStyle/>
          <a:p>
            <a:fld id="{C8311AF8-7954-47E6-837D-7F81EAFD6BAB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46E4B5-B423-4137-0255-D68BAC85B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326257" y="6397586"/>
            <a:ext cx="318463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9FEC5A8-0DCB-9EEB-83E2-0411804C54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21719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C09B6B00-AC17-D2DA-234C-12A24C08F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8091732" y="0"/>
            <a:ext cx="410026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7084142" cy="96889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199" y="1596044"/>
            <a:ext cx="7084143" cy="46867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3CAD5B-18BB-E21E-3A4C-7BAACB8519A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57200" y="6397586"/>
            <a:ext cx="3643070" cy="365125"/>
          </a:xfrm>
        </p:spPr>
        <p:txBody>
          <a:bodyPr/>
          <a:lstStyle/>
          <a:p>
            <a:fld id="{6680B6FE-65B2-439C-A510-29C1D5265E18}" type="datetime1">
              <a:rPr lang="en-US" smtClean="0"/>
              <a:t>8/15/2026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20916D3-99FA-E971-607F-14E290E5885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301338" y="6397956"/>
            <a:ext cx="2988813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BDEAB8E-8806-A459-E320-4CA2B455BFD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290151" y="6397956"/>
            <a:ext cx="499902" cy="364755"/>
          </a:xfrm>
        </p:spPr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871976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176B02D-6E01-2EBF-F325-B8DA39114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6721068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42526" y="457200"/>
            <a:ext cx="4437283" cy="141002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672106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42463" y="2034314"/>
            <a:ext cx="4437283" cy="427441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7C14F0-7A62-A99F-32EF-20CD6D158758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7242464" y="6397586"/>
            <a:ext cx="1081730" cy="365125"/>
          </a:xfrm>
        </p:spPr>
        <p:txBody>
          <a:bodyPr/>
          <a:lstStyle/>
          <a:p>
            <a:fld id="{8B57DA0F-C87F-4899-B3EC-A249D58CEB65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9D7113-6F8F-6484-6394-7073CDE0310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D98A66-183A-7844-870D-C3A684106A1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34474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97EE1131-07A4-11FC-0FF4-FD66B6F29C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4" y="0"/>
            <a:ext cx="6525986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199"/>
            <a:ext cx="4596493" cy="1843237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67530"/>
            <a:ext cx="4596493" cy="3841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1"/>
            <a:ext cx="2103432" cy="365125"/>
          </a:xfrm>
        </p:spPr>
        <p:txBody>
          <a:bodyPr/>
          <a:lstStyle/>
          <a:p>
            <a:fld id="{09BF27F9-1986-4E12-BC85-E6598B06D7AD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560632" y="6400801"/>
            <a:ext cx="2386925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030576" y="6400801"/>
            <a:ext cx="42920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6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9180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9893A28-9D93-5E59-7AE5-C62D4A70F2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666012" y="0"/>
            <a:ext cx="6525988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4702629" cy="9675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1596593"/>
            <a:ext cx="4702629" cy="476580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400800"/>
            <a:ext cx="1926771" cy="365125"/>
          </a:xfrm>
        </p:spPr>
        <p:txBody>
          <a:bodyPr/>
          <a:lstStyle/>
          <a:p>
            <a:fld id="{E47FC9F7-7102-4089-9AD9-CE2C2E265FF0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383971" y="6400800"/>
            <a:ext cx="253092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980215" y="6400800"/>
            <a:ext cx="5296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666014" y="0"/>
            <a:ext cx="652598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1820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61BF16A2-8C4A-C525-68AF-0E38D15F0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542724" cy="6858000"/>
          </a:xfrm>
          <a:prstGeom prst="rect">
            <a:avLst/>
          </a:prstGeom>
          <a:ln>
            <a:noFill/>
          </a:ln>
          <a:effectLst>
            <a:outerShdw blurRad="254000" dist="50800" dir="5400000" sx="96000" sy="96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4062" y="457199"/>
            <a:ext cx="3617863" cy="1860331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7542725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64061" y="2486370"/>
            <a:ext cx="3617863" cy="385718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305F20-8340-4F06-2EA5-4D05FFED45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064061" y="6397585"/>
            <a:ext cx="1070974" cy="365125"/>
          </a:xfrm>
        </p:spPr>
        <p:txBody>
          <a:bodyPr/>
          <a:lstStyle/>
          <a:p>
            <a:fld id="{880626D8-FAEA-4A7A-8E86-9292DD2FB9F3}" type="datetime1">
              <a:rPr lang="en-US" smtClean="0"/>
              <a:t>8/15/2026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09198F5-FF38-389C-E060-120AC630180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9135035" y="6397586"/>
            <a:ext cx="254689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963CA08-6B63-DC1E-8CB3-C323C90401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78269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47FFA00-F19D-35C4-43F5-7774CF783A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2"/>
            <a:ext cx="12191999" cy="2028525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4A3749AB-C065-8805-5DB3-B2B6037D95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761780" y="0"/>
            <a:ext cx="7430220" cy="6858000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33551"/>
            <a:ext cx="3836126" cy="143466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2413678"/>
            <a:ext cx="3836126" cy="38925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98016"/>
            <a:ext cx="1505607" cy="365125"/>
          </a:xfrm>
        </p:spPr>
        <p:txBody>
          <a:bodyPr/>
          <a:lstStyle/>
          <a:p>
            <a:fld id="{E8B55424-EBC7-46E1-8859-6D5273AFBC59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962807" y="6398016"/>
            <a:ext cx="220485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160345" y="6398016"/>
            <a:ext cx="51238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761780" y="0"/>
            <a:ext cx="743021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12718981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6E37833-A2C4-7FCB-8584-0EB3A49F16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7820774" cy="6858000"/>
          </a:xfrm>
          <a:prstGeom prst="rect">
            <a:avLst/>
          </a:prstGeom>
          <a:ln>
            <a:noFill/>
          </a:ln>
          <a:effectLst>
            <a:outerShdw blurRad="304800" dist="381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43102" y="1078992"/>
            <a:ext cx="3273552" cy="1942773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820774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344096" y="3188858"/>
            <a:ext cx="3273552" cy="286446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43102" y="6397586"/>
            <a:ext cx="1003659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687E338B-BF3D-4703-A59F-B3957392DDB6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9346761" y="6397586"/>
            <a:ext cx="2335165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73470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B6CED154-A4D5-E707-22BD-0D80A9C97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4635132"/>
          </a:xfrm>
          <a:prstGeom prst="rect">
            <a:avLst/>
          </a:prstGeom>
          <a:ln>
            <a:noFill/>
          </a:ln>
          <a:effectLst>
            <a:outerShdw blurRad="2540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5012268"/>
            <a:ext cx="4028615" cy="139033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4635132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49240" y="5012267"/>
            <a:ext cx="6400800" cy="1390330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A38637-30A6-46A1-905D-C43BFC64E403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88879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461C5781-4169-FC90-2551-F1D73FBC7A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3778270"/>
          </a:xfrm>
          <a:prstGeom prst="rect">
            <a:avLst/>
          </a:prstGeom>
          <a:ln>
            <a:noFill/>
          </a:ln>
          <a:effectLst>
            <a:outerShdw blurRad="228600" dist="50800" dir="5400000" sx="97000" sy="97000" algn="t" rotWithShape="0">
              <a:srgbClr val="000000">
                <a:alpha val="2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162318"/>
            <a:ext cx="2953618" cy="20606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-1" y="0"/>
            <a:ext cx="12192000" cy="377827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7640" y="4162318"/>
            <a:ext cx="7772400" cy="2158015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5DBAE6-5400-4DF5-8C4B-BBB4EE1BC900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9192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82B848B-B9C7-8732-7DEB-4C1970F465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1128248" cy="524577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1347108"/>
            <a:ext cx="6831915" cy="551089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62494" y="1804308"/>
            <a:ext cx="4251960" cy="44256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362494" y="6397586"/>
            <a:ext cx="961699" cy="365125"/>
          </a:xfrm>
        </p:spPr>
        <p:txBody>
          <a:bodyPr/>
          <a:lstStyle/>
          <a:p>
            <a:fld id="{0A184987-775C-414E-A434-6A26397CAAA1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976790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558698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4482573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2" y="2175642"/>
            <a:ext cx="4380271" cy="412475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B7A35F-A8C8-4DA9-BE13-530FB142BCA4}" type="datetime1">
              <a:rPr lang="en-US" smtClean="0"/>
              <a:t>8/15/2026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8345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55112C-BE7C-E373-6111-176B47FC81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0"/>
            <a:ext cx="5584207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38100" dir="5400000" sx="94000" sy="94000" algn="t" rotWithShape="0">
              <a:srgbClr val="000000">
                <a:alpha val="2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4380272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175642"/>
            <a:ext cx="5584206" cy="4682358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457201"/>
            <a:ext cx="5585925" cy="5875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0" y="6397586"/>
            <a:ext cx="2228193" cy="365125"/>
          </a:xfrm>
        </p:spPr>
        <p:txBody>
          <a:bodyPr/>
          <a:lstStyle/>
          <a:p>
            <a:fld id="{2E427443-1453-43D2-A6BE-3418A0D36CD6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937013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5809B3C-AC74-5DC3-09FA-57A871BE9A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1"/>
            <a:ext cx="4612921" cy="6858001"/>
          </a:xfrm>
          <a:prstGeom prst="rect">
            <a:avLst/>
          </a:prstGeom>
          <a:ln>
            <a:noFill/>
          </a:ln>
          <a:effectLst>
            <a:outerShdw blurRad="228600" dist="25400" dir="5400000" sx="94000" sy="94000" algn="t" rotWithShape="0">
              <a:srgbClr val="000000">
                <a:alpha val="1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3815079" cy="145389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59503" y="2295144"/>
            <a:ext cx="3515063" cy="4005253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/>
              <a:t>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EF4EFF-C2CF-47AD-8F36-4EE8C96E9290}" type="datetime1">
              <a:rPr lang="en-US" smtClean="0"/>
              <a:t>8/15/2026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43500" y="457200"/>
            <a:ext cx="6434138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3807753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E16C637-FAC3-7DF2-CC8F-FE7D220ADE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8068234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13064" y="1490472"/>
            <a:ext cx="3191256" cy="3886200"/>
          </a:xfrm>
        </p:spPr>
        <p:txBody>
          <a:bodyPr anchor="ctr">
            <a:normAutofit/>
          </a:bodyPr>
          <a:lstStyle>
            <a:lvl1pPr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078992"/>
            <a:ext cx="7068312" cy="470916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sz="225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8A6790-75BA-414B-8318-2A9AAE2CCA04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0300254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840E309F-AAB7-BC84-BA3D-1B758FB35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202936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207974-E5D4-4A20-A93A-AE6E2A45EC40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2203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BDFEE4E-D15F-E3E3-4D23-B7EF7744FFDB}"/>
              </a:ext>
            </a:extLst>
          </p:cNvPr>
          <p:cNvSpPr/>
          <p:nvPr/>
        </p:nvSpPr>
        <p:spPr>
          <a:xfrm>
            <a:off x="0" y="4939392"/>
            <a:ext cx="12192000" cy="1918607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12B57A-5AF8-8EF0-32CC-A60A2FCCA4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5296" y="5321808"/>
            <a:ext cx="9738360" cy="11521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defRPr sz="2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EC150EA-B3AC-0583-FF59-664CCE07E94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22960" y="676656"/>
            <a:ext cx="10543032" cy="3675888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3200">
                <a:solidFill>
                  <a:schemeClr val="tx2"/>
                </a:solidFill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54E3B-6896-DB25-3CE5-508BA2AF4B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48B62F48-34F7-4906-AB1E-DB67FF6A62C8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5F8CBA-49FB-D90D-DFD0-9B5213A65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29D571-ECED-7C02-93F2-7A94DE2703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9935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719864DF-9848-D6C8-9258-3A5CE47778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8907" y="0"/>
            <a:ext cx="9039922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368300" dist="63500" dir="5400000" sx="97000" sy="97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17786"/>
            <a:ext cx="7811814" cy="5478517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400" b="0">
                <a:solidFill>
                  <a:schemeClr val="tx2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800" b="0">
                <a:solidFill>
                  <a:schemeClr val="tx2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400" b="0">
                <a:solidFill>
                  <a:schemeClr val="tx2"/>
                </a:solidFill>
              </a:defRPr>
            </a:lvl3pPr>
            <a:lvl4pPr marL="685800" indent="0">
              <a:lnSpc>
                <a:spcPct val="100000"/>
              </a:lnSpc>
              <a:buNone/>
              <a:defRPr sz="4000" b="0">
                <a:solidFill>
                  <a:schemeClr val="tx2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600" b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60EF676-3A05-40A6-B180-72322A5ACAD8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06070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accent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accent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accent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accent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933F6-6BEC-43B7-8100-A475DA47F46D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18494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199" y="1929384"/>
            <a:ext cx="8421625" cy="4142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5000" b="1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4400" b="1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4000" b="1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3600" b="1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3200" b="1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E38DC96-A184-437F-B9D7-7C48236B62EE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64026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18799" y="5592286"/>
            <a:ext cx="9288461" cy="612820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/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334073" y="706213"/>
            <a:ext cx="9473188" cy="3526970"/>
          </a:xfrm>
        </p:spPr>
        <p:txBody>
          <a:bodyPr anchor="ctr">
            <a:normAutofit/>
          </a:bodyPr>
          <a:lstStyle>
            <a:lvl1pPr marL="173736" indent="-173736">
              <a:lnSpc>
                <a:spcPct val="100000"/>
              </a:lnSpc>
              <a:buNone/>
              <a:defRPr sz="5400">
                <a:solidFill>
                  <a:schemeClr val="accent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6E31BB-E6D8-4FC3-85ED-2E82AF5557ED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587358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888044ED-5E9D-7194-BECA-3B3CCEF31A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0"/>
            <a:ext cx="12191999" cy="4939393"/>
          </a:xfrm>
          <a:prstGeom prst="rect">
            <a:avLst/>
          </a:prstGeom>
          <a:ln>
            <a:noFill/>
          </a:ln>
          <a:effectLst>
            <a:outerShdw blurRad="304800" dist="508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03504" y="5522976"/>
            <a:ext cx="8970264" cy="75895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493776"/>
            <a:ext cx="9116568" cy="3785616"/>
          </a:xfrm>
        </p:spPr>
        <p:txBody>
          <a:bodyPr anchor="t">
            <a:normAutofit/>
          </a:bodyPr>
          <a:lstStyle>
            <a:lvl1pPr marL="173736" indent="-173736">
              <a:lnSpc>
                <a:spcPct val="100000"/>
              </a:lnSpc>
              <a:buNone/>
              <a:defRPr sz="4400">
                <a:solidFill>
                  <a:schemeClr val="tx2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D0B44A-3E31-40DB-9C1C-EA37B8CF3D29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78438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BDC66A-C0BD-2A7E-C00B-2DB0DFCFA70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349240"/>
            <a:ext cx="9125712" cy="46634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200" b="1">
                <a:solidFill>
                  <a:schemeClr val="accent1">
                    <a:lumMod val="40000"/>
                    <a:lumOff val="60000"/>
                  </a:schemeClr>
                </a:solidFill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E101DD-071D-875F-2EFE-1B5F7F94E90B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344168"/>
            <a:ext cx="9272016" cy="3291840"/>
          </a:xfrm>
        </p:spPr>
        <p:txBody>
          <a:bodyPr anchor="ctr">
            <a:normAutofit/>
          </a:bodyPr>
          <a:lstStyle>
            <a:lvl1pPr marL="155448" indent="-155448">
              <a:lnSpc>
                <a:spcPct val="100000"/>
              </a:lnSpc>
              <a:spcBef>
                <a:spcPts val="0"/>
              </a:spcBef>
              <a:buNone/>
              <a:defRPr sz="4000">
                <a:solidFill>
                  <a:schemeClr val="tx1"/>
                </a:solidFill>
              </a:defRPr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Quote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EC3402-09CE-02D1-1430-5F8B461337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0C5EF5-452C-4906-9430-46AFA6914090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1E84E-4052-C573-9A98-749E34E10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975E38-B7A2-CB8F-C4CD-E2DC374D4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14103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26E94611-9B68-3A55-1A34-78D9B5624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032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8" y="457200"/>
            <a:ext cx="10896601" cy="69368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F459E97E-8FC7-B733-70B9-149BF8E5673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1801813"/>
            <a:ext cx="5184775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8138CB4F-4B83-4189-07B7-090705EAE731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1801813"/>
            <a:ext cx="5181600" cy="45339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7A8A9E-6014-4EAF-AF8C-DE506112FCE3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08349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" name="Rectangle 3">
            <a:extLst>
              <a:ext uri="{FF2B5EF4-FFF2-40B4-BE49-F238E27FC236}">
                <a16:creationId xmlns:a16="http://schemas.microsoft.com/office/drawing/2014/main" id="{19884ADE-F00C-2AA5-CD3A-1CBC4D425B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-1"/>
            <a:ext cx="12191999" cy="1347109"/>
          </a:xfrm>
          <a:prstGeom prst="rect">
            <a:avLst/>
          </a:prstGeom>
          <a:ln>
            <a:noFill/>
          </a:ln>
          <a:effectLst>
            <a:outerShdw blurRad="215900" dist="25400" dir="5400000" sx="93000" sy="93000" algn="t" rotWithShape="0">
              <a:srgbClr val="000000">
                <a:alpha val="13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1"/>
            <a:ext cx="10898189" cy="693682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04308"/>
            <a:ext cx="518464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FF6CC536-A5EA-3E8E-C528-86BFE808AB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457200" y="2479675"/>
            <a:ext cx="5184775" cy="38560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04308"/>
            <a:ext cx="5183188" cy="5340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800" b="1" cap="all" spc="150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168B3863-5AFD-7644-B21D-D6057B97D829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172200" y="2479675"/>
            <a:ext cx="5183188" cy="38544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17D5E-8A79-4DD3-BE13-DF14ED636E04}" type="datetime1">
              <a:rPr lang="en-US" smtClean="0"/>
              <a:t>8/15/2026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82581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113225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9CCB83-67C0-4146-80A2-38BF8BF923CD}" type="datetime1">
              <a:rPr lang="en-US" smtClean="0"/>
              <a:t>8/15/2026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969136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8AEF15-3690-448A-9A10-B99AE5FD6247}" type="datetime1">
              <a:rPr lang="en-US" smtClean="0"/>
              <a:t>8/15/2026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917458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645E2D00-4497-60C5-E8FC-FA83BE12E5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"/>
            <a:ext cx="4604129" cy="685800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57601" cy="175750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199" y="2585544"/>
            <a:ext cx="3657601" cy="3675231"/>
          </a:xfrm>
        </p:spPr>
        <p:txBody>
          <a:bodyPr anchor="b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457201"/>
            <a:ext cx="6440258" cy="585152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229EA-0834-493E-B1B3-967EBDB83C2A}" type="datetime1">
              <a:rPr lang="en-US" smtClean="0"/>
              <a:t>8/15/2026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65990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4FBFB14-839E-7A12-0510-8689D86E6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4605423" y="0"/>
            <a:ext cx="7586578" cy="6858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28600" dist="25400" dir="5400000" sx="97000" sy="97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199" y="457200"/>
            <a:ext cx="3688868" cy="2212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72823" y="2826137"/>
            <a:ext cx="367350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F1A882-A300-45C5-B296-61F099B2F728}" type="datetime1">
              <a:rPr lang="en-US" smtClean="0"/>
              <a:t>8/15/2026</a:t>
            </a:fld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163207" y="557785"/>
            <a:ext cx="6471008" cy="574243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 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6311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2655738-04DB-F8B9-B985-BD4FFF625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5418"/>
            <a:ext cx="12191999" cy="258308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  <a:effectLst>
            <a:outerShdw blurRad="228600" dist="25400" dir="5400000" sx="94000" sy="94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835572"/>
            <a:ext cx="10894348" cy="1434662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1044" y="3593592"/>
            <a:ext cx="10890504" cy="2743200"/>
          </a:xfrm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B303336-736F-4DC6-8BCC-19A34886AFBB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3953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D936B30-203F-4712-8AB4-D6468F07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1" y="-24264"/>
            <a:ext cx="12191999" cy="429918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254000" dist="25400" dir="5400000" sx="96000" sy="96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001111"/>
            <a:ext cx="8430767" cy="294026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57200" y="4696445"/>
            <a:ext cx="8430639" cy="1279615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228600" indent="0">
              <a:buNone/>
              <a:defRPr sz="2000">
                <a:solidFill>
                  <a:schemeClr val="tx2"/>
                </a:solidFill>
              </a:defRPr>
            </a:lvl2pPr>
            <a:lvl3pPr marL="457200" indent="0">
              <a:buNone/>
              <a:defRPr sz="1800">
                <a:solidFill>
                  <a:schemeClr val="tx2"/>
                </a:solidFill>
              </a:defRPr>
            </a:lvl3pPr>
            <a:lvl4pPr marL="685800" indent="0">
              <a:buNone/>
              <a:defRPr sz="1600">
                <a:solidFill>
                  <a:schemeClr val="tx2"/>
                </a:solidFill>
              </a:defRPr>
            </a:lvl4pPr>
            <a:lvl5pPr marL="914400" indent="0">
              <a:buNone/>
              <a:defRPr sz="140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2EB525-A897-439A-8E04-7CB2CC010758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8531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hyperlink" Target="https://grabyourfork.blogspot.com/2014/04/how-do-they-make-airplane-food-emirate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53">
            <a:alphaModFix amt="10000"/>
            <a:lum/>
            <a:extLst>
              <a:ext uri="{837473B0-CC2E-450A-ABE3-18F120FF3D39}">
                <a1611:picAttrSrcUrl xmlns:a1611="http://schemas.microsoft.com/office/drawing/2016/11/main" r:id="rId5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nt">
            <a:extLst>
              <a:ext uri="{FF2B5EF4-FFF2-40B4-BE49-F238E27FC236}">
                <a16:creationId xmlns:a16="http://schemas.microsoft.com/office/drawing/2014/main" id="{F3CE03C6-DBD5-2C9E-3C9A-B3B83F63A5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2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7200"/>
            <a:ext cx="10809026" cy="97020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1" y="1595301"/>
            <a:ext cx="10809026" cy="47140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199" y="6397586"/>
            <a:ext cx="404385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fld id="{A2CB6EF1-C97E-4439-84B9-F600DFD8C04B}" type="datetime1">
              <a:rPr lang="en-US" smtClean="0"/>
              <a:t>8/15/2026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324193" y="6397586"/>
            <a:ext cx="323813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62323" y="6397586"/>
            <a:ext cx="5305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2"/>
                </a:solidFill>
              </a:defRPr>
            </a:lvl1pPr>
          </a:lstStyle>
          <a:p>
            <a:fld id="{CC057153-B650-4DEB-B370-79DDCFDCE93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02884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662" r:id="rId2"/>
    <p:sldLayoutId id="2147483698" r:id="rId3"/>
    <p:sldLayoutId id="2147483728" r:id="rId4"/>
    <p:sldLayoutId id="2147483777" r:id="rId5"/>
    <p:sldLayoutId id="2147483801" r:id="rId6"/>
    <p:sldLayoutId id="2147483800" r:id="rId7"/>
    <p:sldLayoutId id="2147483761" r:id="rId8"/>
    <p:sldLayoutId id="2147483760" r:id="rId9"/>
    <p:sldLayoutId id="2147483786" r:id="rId10"/>
    <p:sldLayoutId id="2147483788" r:id="rId11"/>
    <p:sldLayoutId id="2147483679" r:id="rId12"/>
    <p:sldLayoutId id="2147483680" r:id="rId13"/>
    <p:sldLayoutId id="2147483681" r:id="rId14"/>
    <p:sldLayoutId id="2147483682" r:id="rId15"/>
    <p:sldLayoutId id="2147483706" r:id="rId16"/>
    <p:sldLayoutId id="2147483789" r:id="rId17"/>
    <p:sldLayoutId id="2147483767" r:id="rId18"/>
    <p:sldLayoutId id="2147483689" r:id="rId19"/>
    <p:sldLayoutId id="2147483690" r:id="rId20"/>
    <p:sldLayoutId id="2147483707" r:id="rId21"/>
    <p:sldLayoutId id="2147483708" r:id="rId22"/>
    <p:sldLayoutId id="2147483692" r:id="rId23"/>
    <p:sldLayoutId id="2147483691" r:id="rId24"/>
    <p:sldLayoutId id="2147483733" r:id="rId25"/>
    <p:sldLayoutId id="2147483731" r:id="rId26"/>
    <p:sldLayoutId id="2147483780" r:id="rId27"/>
    <p:sldLayoutId id="2147483694" r:id="rId28"/>
    <p:sldLayoutId id="2147483726" r:id="rId29"/>
    <p:sldLayoutId id="2147483693" r:id="rId30"/>
    <p:sldLayoutId id="2147483672" r:id="rId31"/>
    <p:sldLayoutId id="2147483756" r:id="rId32"/>
    <p:sldLayoutId id="2147483757" r:id="rId33"/>
    <p:sldLayoutId id="2147483696" r:id="rId34"/>
    <p:sldLayoutId id="2147483796" r:id="rId35"/>
    <p:sldLayoutId id="2147483797" r:id="rId36"/>
    <p:sldLayoutId id="2147483798" r:id="rId37"/>
    <p:sldLayoutId id="2147483747" r:id="rId38"/>
    <p:sldLayoutId id="2147483749" r:id="rId39"/>
    <p:sldLayoutId id="2147483759" r:id="rId40"/>
    <p:sldLayoutId id="2147483790" r:id="rId41"/>
    <p:sldLayoutId id="2147483791" r:id="rId42"/>
    <p:sldLayoutId id="2147483792" r:id="rId43"/>
    <p:sldLayoutId id="2147483664" r:id="rId44"/>
    <p:sldLayoutId id="2147483665" r:id="rId45"/>
    <p:sldLayoutId id="2147483666" r:id="rId46"/>
    <p:sldLayoutId id="2147483667" r:id="rId47"/>
    <p:sldLayoutId id="2147483668" r:id="rId48"/>
    <p:sldLayoutId id="2147483784" r:id="rId49"/>
    <p:sldLayoutId id="2147483783" r:id="rId50"/>
    <p:sldLayoutId id="2147483687" r:id="rId5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ww.newiki.net/wiki/%EA%B8%B0%EB%82%B4%EC%8B%9D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nc-sa/3.0/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image" Target="../media/image3.jpe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pexels.com/photo/airplane-at-airport-runway-against-sky-249581/" TargetMode="External"/><Relationship Id="rId5" Type="http://schemas.openxmlformats.org/officeDocument/2006/relationships/image" Target="../media/image21.jpe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.jpeg"/><Relationship Id="rId5" Type="http://schemas.openxmlformats.org/officeDocument/2006/relationships/image" Target="../media/image23.pn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0.jpe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9.xml"/><Relationship Id="rId6" Type="http://schemas.microsoft.com/office/2007/relationships/hdphoto" Target="../media/hdphoto1.wdp"/><Relationship Id="rId5" Type="http://schemas.openxmlformats.org/officeDocument/2006/relationships/image" Target="../media/image24.pn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7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.xml"/><Relationship Id="rId6" Type="http://schemas.openxmlformats.org/officeDocument/2006/relationships/hyperlink" Target="https://www.flickr.com/photos/mrmystery/3956382954" TargetMode="External"/><Relationship Id="rId5" Type="http://schemas.openxmlformats.org/officeDocument/2006/relationships/image" Target="../media/image28.jpe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0.xml"/><Relationship Id="rId6" Type="http://schemas.openxmlformats.org/officeDocument/2006/relationships/hyperlink" Target="https://www.bbc.co.uk/news/articles/cn4lk72p894o" TargetMode="External"/><Relationship Id="rId5" Type="http://schemas.openxmlformats.org/officeDocument/2006/relationships/image" Target="../media/image30.jpeg"/><Relationship Id="rId4" Type="http://schemas.openxmlformats.org/officeDocument/2006/relationships/hyperlink" Target="https://grabyourfork.blogspot.com/2014/04/how-do-they-make-airplane-food-emirates.html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31176607@N05/12027307554" TargetMode="External"/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11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image" Target="../media/image3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File:DO_&amp;_CO_Catering_-_8968355090.jpg" TargetMode="External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1.xml"/><Relationship Id="rId4" Type="http://schemas.openxmlformats.org/officeDocument/2006/relationships/hyperlink" Target="https://creativecommons.org/licenses/by-sa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A7255E-6853-BB83-7133-86B9BA5F4D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1879" y="1904174"/>
            <a:ext cx="4371462" cy="4953826"/>
          </a:xfrm>
        </p:spPr>
        <p:txBody>
          <a:bodyPr anchor="t">
            <a:normAutofit fontScale="90000"/>
          </a:bodyPr>
          <a:lstStyle/>
          <a:p>
            <a:pPr algn="ctr"/>
            <a:br>
              <a:rPr lang="en-GB" sz="3000" dirty="0"/>
            </a:br>
            <a:r>
              <a:rPr lang="en-US" sz="3000" dirty="0"/>
              <a:t>LCLM4003-EFFECTIVE TEAMWORK AND COMMUNICATION</a:t>
            </a:r>
            <a:br>
              <a:rPr lang="en-US" sz="3000" dirty="0"/>
            </a:br>
            <a:r>
              <a:rPr lang="en-GB" sz="3000" dirty="0"/>
              <a:t>Lecturer Nadeem Mirza</a:t>
            </a:r>
            <a:br>
              <a:rPr lang="en-GB" sz="3000" dirty="0"/>
            </a:br>
            <a:r>
              <a:rPr lang="en-GB" sz="3000" dirty="0"/>
              <a:t>Student 2533618 Robert Hassett and Student 2531914 Kadri Dauti</a:t>
            </a:r>
            <a:br>
              <a:rPr lang="en-GB" sz="3000" dirty="0"/>
            </a:br>
            <a:r>
              <a:rPr lang="en-GB" sz="3000" dirty="0"/>
              <a:t>presentation submitted by KADRI DAUTI</a:t>
            </a:r>
            <a:br>
              <a:rPr lang="en-GB" sz="3000" dirty="0"/>
            </a:br>
            <a:r>
              <a:rPr lang="en-GB" sz="3000" dirty="0"/>
              <a:t>Presentation created by ROBERT HASSETT </a:t>
            </a:r>
            <a:br>
              <a:rPr lang="en-GB" sz="3000" dirty="0"/>
            </a:br>
            <a:endParaRPr lang="en-US" sz="3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CBEA1-E252-3D74-753F-46A1483CA8C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32104" y="548680"/>
            <a:ext cx="4371463" cy="971015"/>
          </a:xfrm>
        </p:spPr>
        <p:txBody>
          <a:bodyPr anchor="ctr">
            <a:noAutofit/>
          </a:bodyPr>
          <a:lstStyle/>
          <a:p>
            <a:r>
              <a:rPr kumimoji="0" lang="en-GB" sz="3600" b="1" i="0" u="none" strike="noStrike" kern="1200" cap="none" spc="0" normalizeH="0" baseline="0" noProof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uLnTx/>
                <a:uFillTx/>
                <a:latin typeface="Bierstadt"/>
                <a:ea typeface="+mj-ea"/>
                <a:cs typeface="+mj-cs"/>
              </a:rPr>
              <a:t>Communication at flight foods Ltd</a:t>
            </a:r>
            <a:endParaRPr lang="en-US" sz="3600" b="1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01565D74-0ECB-3EC5-0917-A704BF0D80D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45" r="-1" b="-1"/>
          <a:stretch>
            <a:fillRect/>
          </a:stretch>
        </p:blipFill>
        <p:spPr>
          <a:xfrm>
            <a:off x="-15766" y="10"/>
            <a:ext cx="6663325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270125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A8CAB8C9-D8CC-4F5C-380A-8653915EF2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3184FA-E8A7-3DD2-5923-880CD94ECC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53951" y="0"/>
            <a:ext cx="5760640" cy="4049084"/>
          </a:xfrm>
        </p:spPr>
        <p:txBody>
          <a:bodyPr anchor="t">
            <a:normAutofit/>
          </a:bodyPr>
          <a:lstStyle/>
          <a:p>
            <a:br>
              <a:rPr lang="en-US" sz="3000"/>
            </a:br>
            <a:r>
              <a:rPr lang="en-US" sz="3000" b="1">
                <a:solidFill>
                  <a:schemeClr val="accent1">
                    <a:lumMod val="75000"/>
                  </a:schemeClr>
                </a:solidFill>
              </a:rPr>
              <a:t>PRESENTATION OVERVIEW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57793E-7096-A179-61AA-DAF7C3162F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098934" y="1341871"/>
            <a:ext cx="4371463" cy="4865180"/>
          </a:xfrm>
        </p:spPr>
        <p:txBody>
          <a:bodyPr anchor="ctr">
            <a:normAutofit/>
          </a:bodyPr>
          <a:lstStyle/>
          <a:p>
            <a:endParaRPr lang="en-US"/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454FD895-33AB-5202-CD89-C722B3E0188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2687" r="22687"/>
          <a:stretch/>
        </p:blipFill>
        <p:spPr>
          <a:xfrm>
            <a:off x="7723014" y="620688"/>
            <a:ext cx="4468986" cy="4599545"/>
          </a:xfrm>
          <a:noFill/>
        </p:spPr>
      </p:pic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010FA1F5-D03A-CCE6-6813-8EBBCFB9BA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1818601"/>
              </p:ext>
            </p:extLst>
          </p:nvPr>
        </p:nvGraphicFramePr>
        <p:xfrm>
          <a:off x="64891" y="1341871"/>
          <a:ext cx="12191999" cy="53012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82C841A4-8D44-1106-52F9-4DFFDE6D1480}"/>
              </a:ext>
            </a:extLst>
          </p:cNvPr>
          <p:cNvSpPr txBox="1"/>
          <p:nvPr/>
        </p:nvSpPr>
        <p:spPr>
          <a:xfrm>
            <a:off x="7723014" y="5220233"/>
            <a:ext cx="4468986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newiki.net/wiki/%EA%B8%B0%EB%82%B4%EC%8B%9D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9" tooltip="https://creativecommons.org/licenses/by-nc-sa/3.0/"/>
              </a:rPr>
              <a:t>CC BY-SA-NC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96485407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683064-2C3B-79AB-ADD4-F6EBFBDA2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20136" y="-28330"/>
            <a:ext cx="4437283" cy="1410020"/>
          </a:xfrm>
        </p:spPr>
        <p:txBody>
          <a:bodyPr anchor="b">
            <a:normAutofit/>
          </a:bodyPr>
          <a:lstStyle/>
          <a:p>
            <a:r>
              <a:rPr lang="en-GB" sz="6600" b="1">
                <a:solidFill>
                  <a:schemeClr val="accent1">
                    <a:lumMod val="75000"/>
                  </a:schemeClr>
                </a:solidFill>
              </a:rPr>
              <a:t>Contents </a:t>
            </a:r>
          </a:p>
        </p:txBody>
      </p:sp>
      <p:pic>
        <p:nvPicPr>
          <p:cNvPr id="6" name="Picture 5" descr="Digital numbers art">
            <a:extLst>
              <a:ext uri="{FF2B5EF4-FFF2-40B4-BE49-F238E27FC236}">
                <a16:creationId xmlns:a16="http://schemas.microsoft.com/office/drawing/2014/main" id="{8A9F6323-60C3-6735-5A44-F2766BCE4B6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52" r="33730" b="-1"/>
          <a:stretch>
            <a:fillRect/>
          </a:stretch>
        </p:blipFill>
        <p:spPr>
          <a:xfrm>
            <a:off x="20" y="10"/>
            <a:ext cx="6721048" cy="685799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6F3FC6-CD72-D31F-A255-4D90E26E2855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42463" y="2034314"/>
            <a:ext cx="4437283" cy="4274411"/>
          </a:xfrm>
        </p:spPr>
        <p:txBody>
          <a:bodyPr>
            <a:normAutofit/>
          </a:bodyPr>
          <a:lstStyle/>
          <a:p>
            <a:r>
              <a:rPr lang="en-GB"/>
              <a:t>Company background</a:t>
            </a:r>
          </a:p>
          <a:p>
            <a:r>
              <a:rPr lang="en-GB"/>
              <a:t>Core problems</a:t>
            </a:r>
          </a:p>
          <a:p>
            <a:r>
              <a:rPr lang="en-GB"/>
              <a:t>Environmental noise </a:t>
            </a:r>
          </a:p>
          <a:p>
            <a:r>
              <a:rPr lang="en-GB"/>
              <a:t>Production a&amp; employees </a:t>
            </a:r>
          </a:p>
          <a:p>
            <a:r>
              <a:rPr lang="en-GB"/>
              <a:t>Language &amp;communication barriers </a:t>
            </a:r>
          </a:p>
          <a:p>
            <a:r>
              <a:rPr lang="en-GB"/>
              <a:t>Generational differences/ age</a:t>
            </a:r>
          </a:p>
          <a:p>
            <a:r>
              <a:rPr lang="en-GB"/>
              <a:t>Cultural differences </a:t>
            </a:r>
          </a:p>
          <a:p>
            <a:r>
              <a:rPr lang="en-GB"/>
              <a:t>Emotional barriers </a:t>
            </a:r>
          </a:p>
          <a:p>
            <a:r>
              <a:rPr lang="en-GB"/>
              <a:t>Solutions to  reduce barriers </a:t>
            </a:r>
          </a:p>
          <a:p>
            <a:r>
              <a:rPr lang="en-GB"/>
              <a:t>Conclusion </a:t>
            </a:r>
          </a:p>
          <a:p>
            <a:r>
              <a:rPr lang="en-GB"/>
              <a:t>References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815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BEF4289A-31BF-CB33-078B-870BEDDB1E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2F8CF-E4D6-B4CC-AD9D-E6EF0F2561F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88088" y="332656"/>
            <a:ext cx="4361688" cy="4049084"/>
          </a:xfrm>
        </p:spPr>
        <p:txBody>
          <a:bodyPr anchor="t">
            <a:normAutofit/>
          </a:bodyPr>
          <a:lstStyle/>
          <a:p>
            <a:r>
              <a:rPr lang="en-US" sz="3000" b="1">
                <a:solidFill>
                  <a:schemeClr val="accent1">
                    <a:lumMod val="75000"/>
                  </a:schemeClr>
                </a:solidFill>
              </a:rPr>
              <a:t>            </a:t>
            </a:r>
            <a:r>
              <a:rPr lang="en-US" sz="4000" b="1">
                <a:solidFill>
                  <a:schemeClr val="accent1">
                    <a:lumMod val="75000"/>
                  </a:schemeClr>
                </a:solidFill>
              </a:rPr>
              <a:t> Background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E40DE7-8A92-B894-1FA3-38A6A7F106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072" y="2204864"/>
            <a:ext cx="5328592" cy="3600400"/>
          </a:xfrm>
        </p:spPr>
        <p:txBody>
          <a:bodyPr anchor="ctr">
            <a:normAutofit/>
          </a:bodyPr>
          <a:lstStyle/>
          <a:p>
            <a:pPr algn="ctr"/>
            <a:r>
              <a:rPr lang="en-GB" sz="2400" i="1"/>
              <a:t>Flight foods limited is a medium sized manufacturer working within the ready-made meals for airlines market.</a:t>
            </a:r>
          </a:p>
          <a:p>
            <a:pPr algn="ctr"/>
            <a:r>
              <a:rPr lang="en-GB" sz="2400" i="1"/>
              <a:t>The company aims to increase its presents in the highly competitive airline catering industry.</a:t>
            </a:r>
            <a:endParaRPr lang="en-US" sz="2400" i="1"/>
          </a:p>
        </p:txBody>
      </p:sp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9BA9167E-C0B6-F071-B9D0-6B04C681B72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45" r="-1" b="-1"/>
          <a:stretch>
            <a:fillRect/>
          </a:stretch>
        </p:blipFill>
        <p:spPr>
          <a:xfrm>
            <a:off x="-15766" y="10"/>
            <a:ext cx="6663325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2663715412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EB5EE16F-EC2C-7BB8-DCA9-7EA657645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8B43-670C-02FC-EE44-962DFFD0C85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4032" y="260648"/>
            <a:ext cx="4361688" cy="4049084"/>
          </a:xfrm>
        </p:spPr>
        <p:txBody>
          <a:bodyPr anchor="t">
            <a:normAutofit/>
          </a:bodyPr>
          <a:lstStyle/>
          <a:p>
            <a:r>
              <a:rPr lang="en-GB" sz="4000" b="1">
                <a:solidFill>
                  <a:schemeClr val="accent1">
                    <a:lumMod val="75000"/>
                  </a:schemeClr>
                </a:solidFill>
              </a:rPr>
              <a:t>Core problems</a:t>
            </a:r>
            <a:br>
              <a:rPr lang="en-GB" sz="3200"/>
            </a:br>
            <a:br>
              <a:rPr lang="en-GB" sz="3200"/>
            </a:br>
            <a:r>
              <a:rPr lang="en-GB" sz="3200"/>
              <a:t> </a:t>
            </a:r>
            <a:endParaRPr lang="en-US" sz="30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8A083C-9BEF-4390-6CF7-F91646A57B4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71864" y="1340768"/>
            <a:ext cx="6840760" cy="4752528"/>
          </a:xfrm>
        </p:spPr>
        <p:txBody>
          <a:bodyPr anchor="ctr">
            <a:normAutofit fontScale="77500" lnSpcReduction="20000"/>
          </a:bodyPr>
          <a:lstStyle/>
          <a:p>
            <a:pPr algn="ctr"/>
            <a:r>
              <a:rPr lang="en-GB" sz="3100"/>
              <a:t>Despite efforts to grow, flights foods has been in a steep decline due to repeated complaints from carriers. regularly heard complaints include.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100"/>
              <a:t>Undercooked food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100"/>
              <a:t>Poor packaging quality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100"/>
              <a:t>Meat found in vegetarian meals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3100"/>
              <a:t>A general inconsistency in food quality </a:t>
            </a:r>
          </a:p>
          <a:p>
            <a:pPr algn="ctr"/>
            <a:br>
              <a:rPr lang="en-GB" sz="3100"/>
            </a:br>
            <a:r>
              <a:rPr lang="en-GB" sz="3100"/>
              <a:t>these issue’s display a serious communication breakdown leading to serious operational failures within the core of the organisation</a:t>
            </a:r>
            <a:r>
              <a:rPr lang="en-GB" sz="2400"/>
              <a:t>.</a:t>
            </a:r>
            <a:endParaRPr lang="en-US" sz="2400"/>
          </a:p>
        </p:txBody>
      </p:sp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ABD7CE46-AD62-C1E8-89E8-457ACA1D7F7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45" r="-1" b="-1"/>
          <a:stretch>
            <a:fillRect/>
          </a:stretch>
        </p:blipFill>
        <p:spPr>
          <a:xfrm>
            <a:off x="-2256928" y="22520"/>
            <a:ext cx="6663325" cy="6857990"/>
          </a:xfrm>
          <a:noFill/>
          <a:effectLst>
            <a:glow>
              <a:schemeClr val="accent1">
                <a:alpha val="40000"/>
              </a:schemeClr>
            </a:glow>
            <a:softEdge rad="1270000"/>
          </a:effectLst>
        </p:spPr>
      </p:pic>
    </p:spTree>
    <p:extLst>
      <p:ext uri="{BB962C8B-B14F-4D97-AF65-F5344CB8AC3E}">
        <p14:creationId xmlns:p14="http://schemas.microsoft.com/office/powerpoint/2010/main" val="3557512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1396D6-20F0-43FA-5933-C6F612A214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63327" y="260648"/>
            <a:ext cx="4361688" cy="4049084"/>
          </a:xfrm>
        </p:spPr>
        <p:txBody>
          <a:bodyPr/>
          <a:lstStyle/>
          <a:p>
            <a:pPr algn="ctr"/>
            <a:r>
              <a:rPr lang="en-GB" b="1"/>
              <a:t>Environmental noise</a:t>
            </a:r>
            <a:br>
              <a:rPr lang="en-GB"/>
            </a:b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47F2D2-0270-12EB-11E0-0590241341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47928" y="1484784"/>
            <a:ext cx="6663325" cy="4784855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Issue: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Old machinery creates constant noise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Verbal instruction are unclear or unheard</a:t>
            </a:r>
          </a:p>
          <a:p>
            <a:pPr algn="ctr"/>
            <a:r>
              <a:rPr lang="en-GB" b="1"/>
              <a:t>Shannon &amp; weaver model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“noise” disrupts message transmissions.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Message sent - message received</a:t>
            </a:r>
          </a:p>
          <a:p>
            <a:pPr algn="ctr"/>
            <a:r>
              <a:rPr lang="en-GB" b="1"/>
              <a:t>Solutions</a:t>
            </a:r>
            <a:r>
              <a:rPr lang="en-GB"/>
              <a:t>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Reduce reliance on verbal communication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Replacing all machinery with modern equipment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8F17BD24-E896-2E30-0222-A11D24CA9F24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22673" r="22673"/>
          <a:stretch/>
        </p:blipFill>
        <p:spPr>
          <a:xfrm>
            <a:off x="-41834" y="0"/>
            <a:ext cx="5570509" cy="5733256"/>
          </a:xfrm>
          <a:prstGeom prst="rect">
            <a:avLst/>
          </a:prstGeom>
          <a:blipFill dpi="0" rotWithShape="1">
            <a:blip r:embed="rId7">
              <a:alphaModFix amt="7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8513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ghtScreen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32AAE-7622-D735-C650-D14074CA09C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43212" y="476672"/>
            <a:ext cx="4361688" cy="4049084"/>
          </a:xfrm>
        </p:spPr>
        <p:txBody>
          <a:bodyPr/>
          <a:lstStyle/>
          <a:p>
            <a:r>
              <a:rPr lang="en-GB" b="1"/>
              <a:t>Production &amp; employees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56FB96-1074-2492-2735-816DC5075C5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1744" y="1988840"/>
            <a:ext cx="8280920" cy="4680519"/>
          </a:xfrm>
        </p:spPr>
        <p:txBody>
          <a:bodyPr>
            <a:normAutofit/>
          </a:bodyPr>
          <a:lstStyle/>
          <a:p>
            <a:pPr algn="ctr"/>
            <a:r>
              <a:rPr lang="en-GB" b="1"/>
              <a:t>    Our consultation identified the following problems within the production environment</a:t>
            </a:r>
            <a:r>
              <a:rPr lang="en-GB"/>
              <a:t>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Although the factory floor is well lit and ventilated the machinery is of an older generation and is extremely noisy by modern standards.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Workforce of 40 employees 16-60 with 5 distinct cultures.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Very few workers speak English fluently.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New staff receive no induction or training due to management prioritizing labour over on boarding.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This creates high risk environments for miscommunication leading hygiene lapses and errors in production.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6E39D27A-CBC9-D9A5-3CA2-A8500792A74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/>
          <a:srcRect l="1" r="1"/>
          <a:stretch/>
        </p:blipFill>
        <p:spPr>
          <a:xfrm>
            <a:off x="21543" y="0"/>
            <a:ext cx="3794804" cy="6861299"/>
          </a:xfrm>
          <a:prstGeom prst="rect">
            <a:avLst/>
          </a:prstGeom>
          <a:blipFill dpi="0" rotWithShape="1">
            <a:blip r:embed="rId6">
              <a:alphaModFix amt="70000"/>
            </a:blip>
            <a:srcRect/>
            <a:stretch>
              <a:fillRect/>
            </a:stretch>
          </a:blipFill>
        </p:spPr>
      </p:pic>
    </p:spTree>
    <p:extLst>
      <p:ext uri="{BB962C8B-B14F-4D97-AF65-F5344CB8AC3E}">
        <p14:creationId xmlns:p14="http://schemas.microsoft.com/office/powerpoint/2010/main" val="890304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>
          <a:extLst>
            <a:ext uri="{FF2B5EF4-FFF2-40B4-BE49-F238E27FC236}">
              <a16:creationId xmlns:a16="http://schemas.microsoft.com/office/drawing/2014/main" id="{1DFAE3F0-64D4-00C9-3BC4-0D62304C0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8F89A-C743-193E-2CE3-FC4309C425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0232" y="260648"/>
            <a:ext cx="5081768" cy="4049084"/>
          </a:xfrm>
        </p:spPr>
        <p:txBody>
          <a:bodyPr anchor="t">
            <a:normAutofit/>
          </a:bodyPr>
          <a:lstStyle/>
          <a:p>
            <a:r>
              <a:rPr lang="en-GB" sz="3000" b="1"/>
              <a:t>Language &amp; Communication barriers</a:t>
            </a:r>
            <a:endParaRPr lang="en-US" sz="30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8B3A53-3076-B37D-EE56-FCFD80A742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68896" y="1268760"/>
            <a:ext cx="4759752" cy="5000879"/>
          </a:xfrm>
        </p:spPr>
        <p:txBody>
          <a:bodyPr anchor="ctr">
            <a:normAutofit fontScale="70000" lnSpcReduction="20000"/>
          </a:bodyPr>
          <a:lstStyle/>
          <a:p>
            <a:pPr algn="ctr"/>
            <a:r>
              <a:rPr lang="en-US" sz="2400" b="1"/>
              <a:t>Issue: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Staff speak multiple languages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Limited English speak proficiency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/>
              <a:t>Miscommunication of hygiene instructions</a:t>
            </a:r>
          </a:p>
          <a:p>
            <a:pPr algn="ctr"/>
            <a:r>
              <a:rPr lang="en-US" sz="2400" b="1"/>
              <a:t>Schramm’s model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Communication requires shared meaning.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Without shared language distorted </a:t>
            </a:r>
            <a:r>
              <a:rPr lang="en-GB" sz="2400"/>
              <a:t>interpretation is commonplace.</a:t>
            </a:r>
          </a:p>
          <a:p>
            <a:pPr algn="ctr"/>
            <a:r>
              <a:rPr lang="en-GB" sz="2400" b="1"/>
              <a:t>Solution:</a:t>
            </a:r>
          </a:p>
          <a:p>
            <a:pPr algn="ctr"/>
            <a:r>
              <a:rPr lang="en-GB" sz="2400"/>
              <a:t>Multilingual signage</a:t>
            </a:r>
          </a:p>
          <a:p>
            <a:pPr algn="ctr"/>
            <a:r>
              <a:rPr lang="en-GB" sz="2400"/>
              <a:t>Pictorial SOPs</a:t>
            </a:r>
          </a:p>
          <a:p>
            <a:pPr algn="ctr"/>
            <a:r>
              <a:rPr lang="en-GB" sz="2400"/>
              <a:t>Peer interpreters and a buddy system</a:t>
            </a:r>
            <a:endParaRPr lang="en-US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/>
          </a:p>
        </p:txBody>
      </p:sp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5A437553-A619-E840-E619-59FC9F03343C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45" r="-1" b="-1"/>
          <a:stretch>
            <a:fillRect/>
          </a:stretch>
        </p:blipFill>
        <p:spPr>
          <a:xfrm>
            <a:off x="-15766" y="10"/>
            <a:ext cx="6663325" cy="6857990"/>
          </a:xfrm>
          <a:noFill/>
          <a:effectLst>
            <a:glow>
              <a:schemeClr val="accent1"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1605009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encilSketch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FF4FF8F-D864-3E60-B76B-1A036EFBA3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BB738-9985-51FD-4D81-4229B099A2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32104" y="188640"/>
            <a:ext cx="5159896" cy="4049084"/>
          </a:xfrm>
        </p:spPr>
        <p:txBody>
          <a:bodyPr anchor="t">
            <a:normAutofit/>
          </a:bodyPr>
          <a:lstStyle/>
          <a:p>
            <a:r>
              <a:rPr lang="en-US" sz="4000" b="1"/>
              <a:t>generational </a:t>
            </a:r>
            <a:r>
              <a:rPr lang="en-GB" sz="4000" b="1"/>
              <a:t>differences/ Age </a:t>
            </a:r>
            <a:endParaRPr lang="en-US" sz="4000" b="1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78FFE8-8D5A-45D3-9DDD-9D2135876E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4072" y="1700808"/>
            <a:ext cx="5447928" cy="5288910"/>
          </a:xfrm>
        </p:spPr>
        <p:txBody>
          <a:bodyPr anchor="ctr">
            <a:normAutofit fontScale="85000" lnSpcReduction="20000"/>
          </a:bodyPr>
          <a:lstStyle/>
          <a:p>
            <a:pPr algn="ctr"/>
            <a:r>
              <a:rPr lang="en-US" sz="2400" b="1"/>
              <a:t>Issue: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Older staff comprehend instructions better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Younger staff misinterpret or ignore instructions</a:t>
            </a:r>
          </a:p>
          <a:p>
            <a:pPr algn="ctr"/>
            <a:r>
              <a:rPr lang="en-US" sz="2400" b="1"/>
              <a:t>Berlo’s SMCR model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2400"/>
              <a:t>receivers experience affects </a:t>
            </a:r>
            <a:r>
              <a:rPr lang="en-GB" sz="2400"/>
              <a:t>message decoding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/>
              <a:t>Younger staff lack experience and misinterpret tasks</a:t>
            </a:r>
          </a:p>
          <a:p>
            <a:pPr algn="ctr"/>
            <a:r>
              <a:rPr lang="en-GB" sz="2400" b="1"/>
              <a:t>Solutions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/>
              <a:t>Mentoring: older staff guiding younger staff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/>
              <a:t>Age balanced training groups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400"/>
              <a:t>Clear step by step task sheets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/>
          </a:p>
          <a:p>
            <a:endParaRPr lang="en-US" sz="2400"/>
          </a:p>
        </p:txBody>
      </p:sp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1139B9A2-532D-A52B-EBFE-16288D9188F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45" r="-1" b="-1"/>
          <a:stretch>
            <a:fillRect/>
          </a:stretch>
        </p:blipFill>
        <p:spPr>
          <a:xfrm>
            <a:off x="-15766" y="-27384"/>
            <a:ext cx="6663325" cy="6857990"/>
          </a:xfrm>
          <a:noFill/>
        </p:spPr>
      </p:pic>
    </p:spTree>
    <p:extLst>
      <p:ext uri="{BB962C8B-B14F-4D97-AF65-F5344CB8AC3E}">
        <p14:creationId xmlns:p14="http://schemas.microsoft.com/office/powerpoint/2010/main" val="19233145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lasticWrap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B9C1E97-76EF-01C4-301A-51BE4A6CF8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Airplane jet engine on wing, in flight">
            <a:extLst>
              <a:ext uri="{FF2B5EF4-FFF2-40B4-BE49-F238E27FC236}">
                <a16:creationId xmlns:a16="http://schemas.microsoft.com/office/drawing/2014/main" id="{12571F1F-88DC-862F-B440-BAC49E46C11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GlowEdg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2438" r="12438"/>
          <a:stretch/>
        </p:blipFill>
        <p:spPr>
          <a:xfrm>
            <a:off x="-96853" y="4188487"/>
            <a:ext cx="12288853" cy="2708385"/>
          </a:xfrm>
          <a:noFill/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DD21A11-C055-431F-F6D1-7C1880AC87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US" sz="3600"/>
              <a:t>Cultural differences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D48F8C-569B-F3DB-00CD-030EABAA78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794455" y="116632"/>
            <a:ext cx="7927433" cy="4420142"/>
          </a:xfrm>
        </p:spPr>
        <p:txBody>
          <a:bodyPr anchor="ctr">
            <a:normAutofit fontScale="47500" lnSpcReduction="20000"/>
          </a:bodyPr>
          <a:lstStyle/>
          <a:p>
            <a:pPr algn="ctr"/>
            <a:r>
              <a:rPr lang="en-GB" sz="5100" b="1"/>
              <a:t>Issue: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4400"/>
              <a:t>Different hygiene norms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4400"/>
              <a:t>Different </a:t>
            </a:r>
            <a:r>
              <a:rPr lang="en-GB" sz="4400"/>
              <a:t>expectations of workplace behaviour</a:t>
            </a:r>
          </a:p>
          <a:p>
            <a:pPr algn="ctr"/>
            <a:r>
              <a:rPr lang="en-US" sz="4400" b="1"/>
              <a:t>Berlo’s “culture” factors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US" sz="4400"/>
              <a:t>Cultural background shapes how messages are interpreted.</a:t>
            </a:r>
          </a:p>
          <a:p>
            <a:pPr algn="ctr"/>
            <a:r>
              <a:rPr lang="en-GB" sz="4400" b="1"/>
              <a:t>Solutions: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4400"/>
              <a:t>Cultural awareness training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4400"/>
              <a:t>Standardised hygiene rules for all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4400"/>
              <a:t>Demonstration-based training</a:t>
            </a:r>
            <a:endParaRPr lang="en-US" sz="4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1330437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hotocopy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2B6423-28C7-4AF3-F481-46E6859FE3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A0161-6582-8700-D27E-37E4FBC45F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1384" y="450313"/>
            <a:ext cx="4361688" cy="4049084"/>
          </a:xfrm>
        </p:spPr>
        <p:txBody>
          <a:bodyPr anchor="t">
            <a:normAutofit/>
          </a:bodyPr>
          <a:lstStyle/>
          <a:p>
            <a:r>
              <a:rPr lang="en-US"/>
              <a:t>Emotional barriers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1FC2ECD-8CB2-F515-48BB-5374255AAA5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928" r="928"/>
          <a:stretch/>
        </p:blipFill>
        <p:spPr>
          <a:xfrm>
            <a:off x="0" y="2705687"/>
            <a:ext cx="5591944" cy="4395721"/>
          </a:xfrm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 extrusionH="368300">
            <a:bevelT w="95250" h="152400"/>
          </a:sp3d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17823087-CACD-3C28-53CC-05CC134B27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11824" y="1126637"/>
            <a:ext cx="7560839" cy="5463300"/>
          </a:xfrm>
        </p:spPr>
        <p:txBody>
          <a:bodyPr anchor="ctr">
            <a:noAutofit/>
          </a:bodyPr>
          <a:lstStyle/>
          <a:p>
            <a:pPr algn="ctr"/>
            <a:r>
              <a:rPr lang="en-GB" b="1" i="1">
                <a:solidFill>
                  <a:schemeClr val="tx1"/>
                </a:solidFill>
              </a:rPr>
              <a:t>Issue: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Floor manager is stressed, tired and frustrated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Emotional strain reduces clarity and patience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Staff feel criticised which reduces motivation</a:t>
            </a:r>
          </a:p>
          <a:p>
            <a:pPr algn="ctr"/>
            <a:endParaRPr lang="en-GB" b="1" i="1">
              <a:solidFill>
                <a:schemeClr val="tx1"/>
              </a:solidFill>
            </a:endParaRPr>
          </a:p>
          <a:p>
            <a:pPr algn="ctr"/>
            <a:r>
              <a:rPr lang="en-GB" b="1" i="1">
                <a:solidFill>
                  <a:schemeClr val="tx1"/>
                </a:solidFill>
              </a:rPr>
              <a:t>Shannon &amp;weaver “psychological noise”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Emotions distort message clarity</a:t>
            </a:r>
          </a:p>
          <a:p>
            <a:pPr algn="ctr"/>
            <a:endParaRPr lang="en-GB" b="1" i="1">
              <a:solidFill>
                <a:schemeClr val="tx1"/>
              </a:solidFill>
            </a:endParaRPr>
          </a:p>
          <a:p>
            <a:pPr algn="ctr"/>
            <a:r>
              <a:rPr lang="en-GB" b="1" i="1">
                <a:solidFill>
                  <a:schemeClr val="tx1"/>
                </a:solidFill>
              </a:rPr>
              <a:t>Solutions: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Calm ,consistent communication tone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Structured shift planning</a:t>
            </a:r>
          </a:p>
          <a:p>
            <a:pPr algn="ctr"/>
            <a:r>
              <a:rPr lang="en-GB">
                <a:solidFill>
                  <a:schemeClr val="tx1"/>
                </a:solidFill>
              </a:rPr>
              <a:t>Reduce overtime fatigue </a:t>
            </a:r>
          </a:p>
          <a:p>
            <a:pPr algn="ctr"/>
            <a:endParaRPr lang="en-GB" b="1" i="1">
              <a:solidFill>
                <a:schemeClr val="bg1"/>
              </a:solidFill>
            </a:endParaRPr>
          </a:p>
          <a:p>
            <a:pPr algn="ctr"/>
            <a:endParaRPr lang="en-GB" b="1" i="1">
              <a:solidFill>
                <a:schemeClr val="bg1"/>
              </a:solidFill>
            </a:endParaRPr>
          </a:p>
          <a:p>
            <a:pPr algn="ctr"/>
            <a:endParaRPr lang="en-US" b="1" i="1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3C3B0F-1B49-D4C6-F97C-3C4A259CE2D9}"/>
              </a:ext>
            </a:extLst>
          </p:cNvPr>
          <p:cNvSpPr txBox="1"/>
          <p:nvPr/>
        </p:nvSpPr>
        <p:spPr>
          <a:xfrm>
            <a:off x="0" y="7101408"/>
            <a:ext cx="439698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6" tooltip="https://www.flickr.com/photos/mrmystery/395638295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7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5050542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shred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>
            <a:alphaModFix amt="10000"/>
            <a:lum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LineDrawing/>
                    </a14:imgEffect>
                  </a14:imgLayer>
                </a14:imgProps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>
            <a:fillRect t="-74000" b="-74000"/>
          </a:stretch>
        </a:blip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6826669-3818-141B-11E4-C2967C8781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7B0E53-2730-489B-BFD0-335E73E301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76" y="260648"/>
            <a:ext cx="6249032" cy="987552"/>
          </a:xfrm>
        </p:spPr>
        <p:txBody>
          <a:bodyPr anchor="t">
            <a:normAutofit/>
          </a:bodyPr>
          <a:lstStyle/>
          <a:p>
            <a:r>
              <a:rPr lang="en-US" sz="3600" b="1">
                <a:solidFill>
                  <a:schemeClr val="accent1">
                    <a:lumMod val="75000"/>
                  </a:schemeClr>
                </a:solidFill>
              </a:rPr>
              <a:t>Solutions to reduce </a:t>
            </a:r>
            <a:r>
              <a:rPr lang="en-GB" sz="3600" b="1">
                <a:solidFill>
                  <a:schemeClr val="accent1">
                    <a:lumMod val="75000"/>
                  </a:schemeClr>
                </a:solidFill>
              </a:rPr>
              <a:t>barriers </a:t>
            </a:r>
            <a:endParaRPr lang="en-US" sz="3600" b="1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AE2BC40F-77AC-0655-DFCB-D8D90351D10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-259624" y="1015571"/>
            <a:ext cx="7727032" cy="584242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000" b="1"/>
              <a:t>Training solutions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Mandatory food hygiene induction/training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Demonstration based learning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Multilingual training material’s</a:t>
            </a:r>
          </a:p>
          <a:p>
            <a:pPr marL="0" indent="0" algn="ctr">
              <a:buNone/>
            </a:pPr>
            <a:r>
              <a:rPr lang="en-GB" sz="2000" b="1"/>
              <a:t>communication solutions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Pictorial SOP’s(standard operating procedure) at workstations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Daily briefing + handover checklist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Buddy system for language support</a:t>
            </a:r>
          </a:p>
          <a:p>
            <a:pPr marL="0" indent="0" algn="ctr">
              <a:buNone/>
            </a:pPr>
            <a:r>
              <a:rPr lang="en-GB" sz="2000" b="1"/>
              <a:t>Operational solutions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Clear accountability for shift tasks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Upgrade machinery to reduce noise pollution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 sz="2000"/>
              <a:t>Installation of digital temperature monitoring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D6F1AF9-EF89-E66D-731E-BC47D1434B8D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0350" r="30350"/>
          <a:stretch/>
        </p:blipFill>
        <p:spPr>
          <a:noFill/>
        </p:spPr>
      </p:pic>
    </p:spTree>
    <p:extLst>
      <p:ext uri="{BB962C8B-B14F-4D97-AF65-F5344CB8AC3E}">
        <p14:creationId xmlns:p14="http://schemas.microsoft.com/office/powerpoint/2010/main" val="4499303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3250">
        <p15:prstTrans prst="origami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0F1D185-A67C-3AE4-6DB0-5A7CF93B29C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73722" y="1114907"/>
            <a:ext cx="5328745" cy="4628186"/>
          </a:xfrm>
        </p:spPr>
        <p:txBody>
          <a:bodyPr>
            <a:normAutofit/>
          </a:bodyPr>
          <a:lstStyle/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Flight foods issues stem from </a:t>
            </a:r>
            <a:r>
              <a:rPr lang="en-GB" b="1"/>
              <a:t>communication failures and weak hygiene processes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Theories explain why staff misunderstood instructions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Solutions improve clarity, safety and consistency </a:t>
            </a:r>
          </a:p>
          <a:p>
            <a:pPr marL="342900" indent="-342900" algn="ctr">
              <a:buFont typeface="Arial" panose="020B0604020202020204" pitchFamily="34" charset="0"/>
              <a:buChar char="•"/>
            </a:pPr>
            <a:r>
              <a:rPr lang="en-GB"/>
              <a:t>Implementing these changes will help regain the trust of clients and improve market share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287682-C5D8-2A44-6B01-766CF27FD2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1955" y="-819472"/>
            <a:ext cx="11232931" cy="2215056"/>
          </a:xfrm>
        </p:spPr>
        <p:txBody>
          <a:bodyPr/>
          <a:lstStyle/>
          <a:p>
            <a:r>
              <a:rPr lang="en-GB"/>
              <a:t>conclusion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766E05AF-854C-F860-63F6-C7543DAFC0FE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6587" r="26587"/>
          <a:stretch/>
        </p:blipFill>
        <p:spPr>
          <a:xfrm>
            <a:off x="-25625" y="1236761"/>
            <a:ext cx="6625681" cy="5589241"/>
          </a:xfrm>
          <a:prstGeom prst="rect">
            <a:avLst/>
          </a:prstGeom>
          <a:blipFill dpi="0" rotWithShape="1">
            <a:blip r:embed="rId4">
              <a:alphaModFix amt="70000"/>
            </a:blip>
            <a:srcRect/>
            <a:stretch>
              <a:fillRect/>
            </a:stretch>
          </a:blipFill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600ABE0-1E01-2208-C77D-6D3E60974EB2}"/>
              </a:ext>
            </a:extLst>
          </p:cNvPr>
          <p:cNvSpPr txBox="1"/>
          <p:nvPr/>
        </p:nvSpPr>
        <p:spPr>
          <a:xfrm>
            <a:off x="7573" y="6858001"/>
            <a:ext cx="6160905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31176607@N05/12027307554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5" tooltip="https://creativecommons.org/licenses/by/3.0/"/>
              </a:rPr>
              <a:t>CC BY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27693706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71F9FD-566F-A7EA-D0EE-35BCABF540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</a:t>
            </a:r>
          </a:p>
        </p:txBody>
      </p:sp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19CE3D9C-33EF-340E-3782-3EFB271FB7D8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25" r="525"/>
          <a:stretch>
            <a:fillRect/>
          </a:stretch>
        </p:blipFill>
        <p:spPr/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AA0F0FE-7243-EDC2-62F7-AA751938076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61385" y="1268761"/>
            <a:ext cx="5328745" cy="5132040"/>
          </a:xfrm>
        </p:spPr>
        <p:txBody>
          <a:bodyPr>
            <a:normAutofit/>
          </a:bodyPr>
          <a:lstStyle/>
          <a:p>
            <a:pPr algn="ctr"/>
            <a:r>
              <a:rPr lang="en-GB"/>
              <a:t>Berlo, D.K. (1960) </a:t>
            </a:r>
            <a:r>
              <a:rPr lang="en-GB" b="1"/>
              <a:t>THE PROCESS OF COMMUNICATION:AN INTRODUCTION TO THEORY AND PACTICE</a:t>
            </a:r>
            <a:r>
              <a:rPr lang="en-GB"/>
              <a:t>. New York: </a:t>
            </a:r>
            <a:r>
              <a:rPr lang="en-GB" err="1"/>
              <a:t>Holt,Rinehart</a:t>
            </a:r>
            <a:r>
              <a:rPr lang="en-GB"/>
              <a:t> and Winston</a:t>
            </a:r>
          </a:p>
          <a:p>
            <a:pPr algn="ctr"/>
            <a:r>
              <a:rPr lang="en-GB"/>
              <a:t> Schramm, W. (1954</a:t>
            </a:r>
            <a:r>
              <a:rPr lang="en-GB" b="1" cap="all"/>
              <a:t>) the process and effects of mass communication</a:t>
            </a:r>
            <a:r>
              <a:rPr lang="en-GB"/>
              <a:t>. Champaign: university of Illinois press</a:t>
            </a:r>
          </a:p>
          <a:p>
            <a:pPr algn="ctr"/>
            <a:r>
              <a:rPr lang="en-GB"/>
              <a:t>Shannon, C.E &amp;weaver, w. (1949</a:t>
            </a:r>
            <a:r>
              <a:rPr lang="en-GB" b="1" cap="all"/>
              <a:t>). The mathematical theory of communication</a:t>
            </a:r>
            <a:r>
              <a:rPr lang="en-GB"/>
              <a:t>. Urbana, IL: university of Illinois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181E4F8-E41E-3C51-4331-CB0BE121C4CA}"/>
              </a:ext>
            </a:extLst>
          </p:cNvPr>
          <p:cNvSpPr txBox="1"/>
          <p:nvPr/>
        </p:nvSpPr>
        <p:spPr>
          <a:xfrm>
            <a:off x="0" y="6858000"/>
            <a:ext cx="5888421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en.wikipedia.org/wiki/File:DO_&amp;_CO_Catering_-_8968355090.jpg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sa/3.0/"/>
              </a:rPr>
              <a:t>CC BY-SA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742176945"/>
      </p:ext>
    </p:extLst>
  </p:cSld>
  <p:clrMapOvr>
    <a:masterClrMapping/>
  </p:clrMapOvr>
</p:sld>
</file>

<file path=ppt/theme/theme1.xml><?xml version="1.0" encoding="utf-8"?>
<a:theme xmlns:a="http://schemas.openxmlformats.org/drawingml/2006/main" name="Bevel">
  <a:themeElements>
    <a:clrScheme name="Bevel">
      <a:dk1>
        <a:srgbClr val="090909"/>
      </a:dk1>
      <a:lt1>
        <a:sysClr val="window" lastClr="FFFFFF"/>
      </a:lt1>
      <a:dk2>
        <a:srgbClr val="1D1D1D"/>
      </a:dk2>
      <a:lt2>
        <a:srgbClr val="F1F2F3"/>
      </a:lt2>
      <a:accent1>
        <a:srgbClr val="2A38D5"/>
      </a:accent1>
      <a:accent2>
        <a:srgbClr val="F15928"/>
      </a:accent2>
      <a:accent3>
        <a:srgbClr val="00B4E6"/>
      </a:accent3>
      <a:accent4>
        <a:srgbClr val="0372FF"/>
      </a:accent4>
      <a:accent5>
        <a:srgbClr val="9196F3"/>
      </a:accent5>
      <a:accent6>
        <a:srgbClr val="90A0AD"/>
      </a:accent6>
      <a:hlink>
        <a:srgbClr val="F15928"/>
      </a:hlink>
      <a:folHlink>
        <a:srgbClr val="00B4E6"/>
      </a:folHlink>
    </a:clrScheme>
    <a:fontScheme name="Bierstad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vel" id="{100FCF00-15B7-4133-8EAA-9E95FFA55C03}" vid="{3D76F99D-2F24-4330-96C8-43722B676102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57F5B24-3B31-46FE-8184-5F8219F645C6}">
  <we:reference id="wa200007130" version="1.0.0.1" store="en-GB" storeType="OMEX"/>
  <we:alternateReferences>
    <we:reference id="wa200007130" version="1.0.0.1" store="WA200007130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475EB31-18B9-4AA8-A149-83CEF8EA39E7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2D9AB490-033B-4147-92FE-525AC433C2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2214646-D872-4CD1-950B-8C8ACA0AE92C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{2930DEC0-40A9-4B10-A3AB-F4AC8FF69CD0}83bbbd38-a6fb-4ff8-84d3-dc1079288203-TF6b75fe00-494b-4189-afd2-d5202a664a094ed5ad66_win32</Template>
  <TotalTime>0</TotalTime>
  <Words>714</Words>
  <Application>Microsoft Office PowerPoint</Application>
  <PresentationFormat>Widescreen</PresentationFormat>
  <Paragraphs>121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Bevel</vt:lpstr>
      <vt:lpstr> LCLM4003-EFFECTIVE TEAMWORK AND COMMUNICATION Lecturer Nadeem Mirza Student 2533618 Robert Hassett and Student 2531914 Kadri Dauti presentation submitted by KADRI DAUTI Presentation created by ROBERT HASSETT  </vt:lpstr>
      <vt:lpstr> PRESENTATION OVERVIEW</vt:lpstr>
      <vt:lpstr>Contents </vt:lpstr>
      <vt:lpstr>             Background</vt:lpstr>
      <vt:lpstr>Core problems   </vt:lpstr>
      <vt:lpstr>Environmental noise </vt:lpstr>
      <vt:lpstr>Production &amp; employees </vt:lpstr>
      <vt:lpstr>Language &amp; Communication barriers</vt:lpstr>
      <vt:lpstr>generational differences/ Age </vt:lpstr>
      <vt:lpstr>Cultural differences</vt:lpstr>
      <vt:lpstr>Emotional barriers</vt:lpstr>
      <vt:lpstr>Solutions to reduce barriers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LCLM4003-EFFECTIVE TEAMWORK AND COMMUNICATION Lecturer Nadeem Mirza Student 2533618 Robert Hassett and Student 2531914 Kadri Dauti presentation submitted by KADRI DAUTI Presentation created by Robert Hassett  </dc:title>
  <dc:creator>Robert Antony Hassett (2533618)</dc:creator>
  <cp:lastModifiedBy>Robert Antony Hassett (2533618)</cp:lastModifiedBy>
  <cp:revision>4</cp:revision>
  <dcterms:created xsi:type="dcterms:W3CDTF">2026-07-25T13:58:09Z</dcterms:created>
  <dcterms:modified xsi:type="dcterms:W3CDTF">2026-08-15T13:28:08Z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