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F8D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40C3B8-374F-4D8C-A669-57C5E82CFF0D}" v="34" dt="2023-03-29T10:57:28.9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Lewis (2012798)" userId="S::2012798@student.uwtsd.ac.uk::d3a539d8-294c-4a85-a383-693f69fa8b86" providerId="AD" clId="Web-{F635D9A3-7F14-9C7B-8EDA-EE776962362F}"/>
    <pc:docChg chg="mod modSld addMainMaster delMainMaster modMainMaster setSldSz">
      <pc:chgData name="Jessica Lewis (2012798)" userId="S::2012798@student.uwtsd.ac.uk::d3a539d8-294c-4a85-a383-693f69fa8b86" providerId="AD" clId="Web-{F635D9A3-7F14-9C7B-8EDA-EE776962362F}" dt="2023-03-28T10:02:25.681" v="230" actId="1076"/>
      <pc:docMkLst>
        <pc:docMk/>
      </pc:docMkLst>
      <pc:sldChg chg="addSp delSp modSp mod modClrScheme chgLayout">
        <pc:chgData name="Jessica Lewis (2012798)" userId="S::2012798@student.uwtsd.ac.uk::d3a539d8-294c-4a85-a383-693f69fa8b86" providerId="AD" clId="Web-{F635D9A3-7F14-9C7B-8EDA-EE776962362F}" dt="2023-03-28T10:02:25.681" v="230" actId="1076"/>
        <pc:sldMkLst>
          <pc:docMk/>
          <pc:sldMk cId="183359869" sldId="256"/>
        </pc:sldMkLst>
        <pc:spChg chg="add mod">
          <ac:chgData name="Jessica Lewis (2012798)" userId="S::2012798@student.uwtsd.ac.uk::d3a539d8-294c-4a85-a383-693f69fa8b86" providerId="AD" clId="Web-{F635D9A3-7F14-9C7B-8EDA-EE776962362F}" dt="2023-03-28T09:33:44.073" v="193" actId="14100"/>
          <ac:spMkLst>
            <pc:docMk/>
            <pc:sldMk cId="183359869" sldId="256"/>
            <ac:spMk id="2" creationId="{3B9083C2-0DDF-8495-B48C-5A6772325A4A}"/>
          </ac:spMkLst>
        </pc:spChg>
        <pc:spChg chg="mod">
          <ac:chgData name="Jessica Lewis (2012798)" userId="S::2012798@student.uwtsd.ac.uk::d3a539d8-294c-4a85-a383-693f69fa8b86" providerId="AD" clId="Web-{F635D9A3-7F14-9C7B-8EDA-EE776962362F}" dt="2023-03-28T09:30:22.700" v="154" actId="14100"/>
          <ac:spMkLst>
            <pc:docMk/>
            <pc:sldMk cId="183359869" sldId="256"/>
            <ac:spMk id="4" creationId="{28F83A0F-3234-FFC8-46DB-4321DA9318C6}"/>
          </ac:spMkLst>
        </pc:spChg>
        <pc:spChg chg="mod">
          <ac:chgData name="Jessica Lewis (2012798)" userId="S::2012798@student.uwtsd.ac.uk::d3a539d8-294c-4a85-a383-693f69fa8b86" providerId="AD" clId="Web-{F635D9A3-7F14-9C7B-8EDA-EE776962362F}" dt="2023-03-28T09:33:32.087" v="191" actId="20577"/>
          <ac:spMkLst>
            <pc:docMk/>
            <pc:sldMk cId="183359869" sldId="256"/>
            <ac:spMk id="5" creationId="{87387869-D687-B3C1-2D36-6E899A8BF0DB}"/>
          </ac:spMkLst>
        </pc:spChg>
        <pc:spChg chg="mod">
          <ac:chgData name="Jessica Lewis (2012798)" userId="S::2012798@student.uwtsd.ac.uk::d3a539d8-294c-4a85-a383-693f69fa8b86" providerId="AD" clId="Web-{F635D9A3-7F14-9C7B-8EDA-EE776962362F}" dt="2023-03-28T09:50:53.309" v="228"/>
          <ac:spMkLst>
            <pc:docMk/>
            <pc:sldMk cId="183359869" sldId="256"/>
            <ac:spMk id="7" creationId="{4535AB16-D5ED-7B4F-877C-DF041468C40E}"/>
          </ac:spMkLst>
        </pc:spChg>
        <pc:spChg chg="add del mod">
          <ac:chgData name="Jessica Lewis (2012798)" userId="S::2012798@student.uwtsd.ac.uk::d3a539d8-294c-4a85-a383-693f69fa8b86" providerId="AD" clId="Web-{F635D9A3-7F14-9C7B-8EDA-EE776962362F}" dt="2023-03-28T09:29:52.745" v="150"/>
          <ac:spMkLst>
            <pc:docMk/>
            <pc:sldMk cId="183359869" sldId="256"/>
            <ac:spMk id="8" creationId="{98F5446D-D4C8-F662-D3C1-2C930DC5B70F}"/>
          </ac:spMkLst>
        </pc:spChg>
        <pc:spChg chg="mod">
          <ac:chgData name="Jessica Lewis (2012798)" userId="S::2012798@student.uwtsd.ac.uk::d3a539d8-294c-4a85-a383-693f69fa8b86" providerId="AD" clId="Web-{F635D9A3-7F14-9C7B-8EDA-EE776962362F}" dt="2023-03-28T09:35:49.252" v="218" actId="20577"/>
          <ac:spMkLst>
            <pc:docMk/>
            <pc:sldMk cId="183359869" sldId="256"/>
            <ac:spMk id="9" creationId="{69F91801-97C4-FA25-1D1B-646277E9E1A1}"/>
          </ac:spMkLst>
        </pc:spChg>
        <pc:spChg chg="mod">
          <ac:chgData name="Jessica Lewis (2012798)" userId="S::2012798@student.uwtsd.ac.uk::d3a539d8-294c-4a85-a383-693f69fa8b86" providerId="AD" clId="Web-{F635D9A3-7F14-9C7B-8EDA-EE776962362F}" dt="2023-03-28T10:02:25.681" v="230" actId="1076"/>
          <ac:spMkLst>
            <pc:docMk/>
            <pc:sldMk cId="183359869" sldId="256"/>
            <ac:spMk id="13" creationId="{CF43662C-9031-2378-9D57-207F00882994}"/>
          </ac:spMkLst>
        </pc:spChg>
        <pc:spChg chg="mod">
          <ac:chgData name="Jessica Lewis (2012798)" userId="S::2012798@student.uwtsd.ac.uk::d3a539d8-294c-4a85-a383-693f69fa8b86" providerId="AD" clId="Web-{F635D9A3-7F14-9C7B-8EDA-EE776962362F}" dt="2023-03-28T09:48:57.083" v="226" actId="14100"/>
          <ac:spMkLst>
            <pc:docMk/>
            <pc:sldMk cId="183359869" sldId="256"/>
            <ac:spMk id="14" creationId="{DC0A79E5-FF46-9B68-8AFD-7FE1100BC3B1}"/>
          </ac:spMkLst>
        </pc:spChg>
        <pc:picChg chg="add mod">
          <ac:chgData name="Jessica Lewis (2012798)" userId="S::2012798@student.uwtsd.ac.uk::d3a539d8-294c-4a85-a383-693f69fa8b86" providerId="AD" clId="Web-{F635D9A3-7F14-9C7B-8EDA-EE776962362F}" dt="2023-03-28T09:30:41.108" v="158" actId="1076"/>
          <ac:picMkLst>
            <pc:docMk/>
            <pc:sldMk cId="183359869" sldId="256"/>
            <ac:picMk id="3" creationId="{8417E5F3-8CFF-4179-C231-B59F43ADF496}"/>
          </ac:picMkLst>
        </pc:picChg>
        <pc:picChg chg="del mod">
          <ac:chgData name="Jessica Lewis (2012798)" userId="S::2012798@student.uwtsd.ac.uk::d3a539d8-294c-4a85-a383-693f69fa8b86" providerId="AD" clId="Web-{F635D9A3-7F14-9C7B-8EDA-EE776962362F}" dt="2023-03-28T09:30:43.030" v="159"/>
          <ac:picMkLst>
            <pc:docMk/>
            <pc:sldMk cId="183359869" sldId="256"/>
            <ac:picMk id="6" creationId="{D41962F7-AD51-4E2B-C14D-EF80712263AF}"/>
          </ac:picMkLst>
        </pc:picChg>
        <pc:picChg chg="mod">
          <ac:chgData name="Jessica Lewis (2012798)" userId="S::2012798@student.uwtsd.ac.uk::d3a539d8-294c-4a85-a383-693f69fa8b86" providerId="AD" clId="Web-{F635D9A3-7F14-9C7B-8EDA-EE776962362F}" dt="2023-03-28T09:30:32.811" v="156" actId="1076"/>
          <ac:picMkLst>
            <pc:docMk/>
            <pc:sldMk cId="183359869" sldId="256"/>
            <ac:picMk id="1026" creationId="{CADCEC90-0936-68A3-16C3-4A2959F16B61}"/>
          </ac:picMkLst>
        </pc:picChg>
      </pc:sldChg>
      <pc:sldMasterChg chg="modSp del delSldLayout modSldLayout">
        <pc:chgData name="Jessica Lewis (2012798)" userId="S::2012798@student.uwtsd.ac.uk::d3a539d8-294c-4a85-a383-693f69fa8b86" providerId="AD" clId="Web-{F635D9A3-7F14-9C7B-8EDA-EE776962362F}" dt="2023-03-28T09:24:57.196" v="117"/>
        <pc:sldMasterMkLst>
          <pc:docMk/>
          <pc:sldMasterMk cId="2103347817" sldId="2147483648"/>
        </pc:sldMasterMkLst>
        <pc:spChg chg="mod">
          <ac:chgData name="Jessica Lewis (2012798)" userId="S::2012798@student.uwtsd.ac.uk::d3a539d8-294c-4a85-a383-693f69fa8b86" providerId="AD" clId="Web-{F635D9A3-7F14-9C7B-8EDA-EE776962362F}" dt="2023-03-28T09:24:57.008" v="116"/>
          <ac:spMkLst>
            <pc:docMk/>
            <pc:sldMasterMk cId="2103347817" sldId="2147483648"/>
            <ac:spMk id="2" creationId="{9F1B36F3-F09B-E287-5D26-1BCDC1E9DC60}"/>
          </ac:spMkLst>
        </pc:spChg>
        <pc:spChg chg="mod">
          <ac:chgData name="Jessica Lewis (2012798)" userId="S::2012798@student.uwtsd.ac.uk::d3a539d8-294c-4a85-a383-693f69fa8b86" providerId="AD" clId="Web-{F635D9A3-7F14-9C7B-8EDA-EE776962362F}" dt="2023-03-28T09:24:57.008" v="116"/>
          <ac:spMkLst>
            <pc:docMk/>
            <pc:sldMasterMk cId="2103347817" sldId="2147483648"/>
            <ac:spMk id="3" creationId="{28F1D19C-C9E1-26FD-18E7-011BD3C07101}"/>
          </ac:spMkLst>
        </pc:spChg>
        <pc:spChg chg="mod">
          <ac:chgData name="Jessica Lewis (2012798)" userId="S::2012798@student.uwtsd.ac.uk::d3a539d8-294c-4a85-a383-693f69fa8b86" providerId="AD" clId="Web-{F635D9A3-7F14-9C7B-8EDA-EE776962362F}" dt="2023-03-28T09:24:57.008" v="116"/>
          <ac:spMkLst>
            <pc:docMk/>
            <pc:sldMasterMk cId="2103347817" sldId="2147483648"/>
            <ac:spMk id="4" creationId="{0572F46B-EF1C-CDD8-3B27-9796F7624F1E}"/>
          </ac:spMkLst>
        </pc:spChg>
        <pc:spChg chg="mod">
          <ac:chgData name="Jessica Lewis (2012798)" userId="S::2012798@student.uwtsd.ac.uk::d3a539d8-294c-4a85-a383-693f69fa8b86" providerId="AD" clId="Web-{F635D9A3-7F14-9C7B-8EDA-EE776962362F}" dt="2023-03-28T09:24:57.008" v="116"/>
          <ac:spMkLst>
            <pc:docMk/>
            <pc:sldMasterMk cId="2103347817" sldId="2147483648"/>
            <ac:spMk id="5" creationId="{B758D958-E8CC-A4AD-2BCF-357F8A11D311}"/>
          </ac:spMkLst>
        </pc:spChg>
        <pc:spChg chg="mod">
          <ac:chgData name="Jessica Lewis (2012798)" userId="S::2012798@student.uwtsd.ac.uk::d3a539d8-294c-4a85-a383-693f69fa8b86" providerId="AD" clId="Web-{F635D9A3-7F14-9C7B-8EDA-EE776962362F}" dt="2023-03-28T09:24:57.008" v="116"/>
          <ac:spMkLst>
            <pc:docMk/>
            <pc:sldMasterMk cId="2103347817" sldId="2147483648"/>
            <ac:spMk id="6" creationId="{06D0F7BE-6AA6-F9E8-DF22-99BF5C041EF9}"/>
          </ac:spMkLst>
        </pc:sp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2123821200" sldId="2147483649"/>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2123821200" sldId="2147483649"/>
              <ac:spMk id="2" creationId="{B29A24CA-31EA-7FEA-1567-DE9FD403CCF9}"/>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2123821200" sldId="2147483649"/>
              <ac:spMk id="3" creationId="{B00EEC2C-A65C-2683-6FED-A0D896660FE7}"/>
            </ac:spMkLst>
          </pc:spChg>
        </pc:sldLayoutChg>
        <pc:sldLayoutChg chg="del">
          <pc:chgData name="Jessica Lewis (2012798)" userId="S::2012798@student.uwtsd.ac.uk::d3a539d8-294c-4a85-a383-693f69fa8b86" providerId="AD" clId="Web-{F635D9A3-7F14-9C7B-8EDA-EE776962362F}" dt="2023-03-28T09:24:57.196" v="117"/>
          <pc:sldLayoutMkLst>
            <pc:docMk/>
            <pc:sldMasterMk cId="2103347817" sldId="2147483648"/>
            <pc:sldLayoutMk cId="169016447" sldId="2147483650"/>
          </pc:sldLayoutMkLst>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1900143150" sldId="2147483651"/>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1900143150" sldId="2147483651"/>
              <ac:spMk id="2" creationId="{D3775427-858F-CC56-F53E-719034C16439}"/>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1900143150" sldId="2147483651"/>
              <ac:spMk id="3" creationId="{E54A4139-4EE0-EE0D-2155-92A11EB8FB20}"/>
            </ac:spMkLst>
          </pc:spChg>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3812534474" sldId="2147483652"/>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3812534474" sldId="2147483652"/>
              <ac:spMk id="3" creationId="{A6DA838F-821C-3B42-7A3D-431637034157}"/>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812534474" sldId="2147483652"/>
              <ac:spMk id="4" creationId="{65F7D53C-14C0-B985-9C59-A1E31BE6432B}"/>
            </ac:spMkLst>
          </pc:spChg>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3962602644" sldId="2147483653"/>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3962602644" sldId="2147483653"/>
              <ac:spMk id="2" creationId="{5ACA8342-486E-25B2-3E5C-F8DF5F57F412}"/>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962602644" sldId="2147483653"/>
              <ac:spMk id="3" creationId="{46BA072B-B907-9445-BF11-DD4D4CA7E73B}"/>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962602644" sldId="2147483653"/>
              <ac:spMk id="4" creationId="{A9B275CC-EDF0-D44E-C117-E141A157872B}"/>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962602644" sldId="2147483653"/>
              <ac:spMk id="5" creationId="{5C0D6131-5F7B-6367-B15B-6F3FD6317932}"/>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962602644" sldId="2147483653"/>
              <ac:spMk id="6" creationId="{E12B6FC7-634C-3596-B54A-41A43584E890}"/>
            </ac:spMkLst>
          </pc:spChg>
        </pc:sldLayoutChg>
        <pc:sldLayoutChg chg="del">
          <pc:chgData name="Jessica Lewis (2012798)" userId="S::2012798@student.uwtsd.ac.uk::d3a539d8-294c-4a85-a383-693f69fa8b86" providerId="AD" clId="Web-{F635D9A3-7F14-9C7B-8EDA-EE776962362F}" dt="2023-03-28T09:24:57.196" v="117"/>
          <pc:sldLayoutMkLst>
            <pc:docMk/>
            <pc:sldMasterMk cId="2103347817" sldId="2147483648"/>
            <pc:sldLayoutMk cId="2369687451" sldId="2147483654"/>
          </pc:sldLayoutMkLst>
        </pc:sldLayoutChg>
        <pc:sldLayoutChg chg="del">
          <pc:chgData name="Jessica Lewis (2012798)" userId="S::2012798@student.uwtsd.ac.uk::d3a539d8-294c-4a85-a383-693f69fa8b86" providerId="AD" clId="Web-{F635D9A3-7F14-9C7B-8EDA-EE776962362F}" dt="2023-03-28T09:24:57.196" v="117"/>
          <pc:sldLayoutMkLst>
            <pc:docMk/>
            <pc:sldMasterMk cId="2103347817" sldId="2147483648"/>
            <pc:sldLayoutMk cId="122851818" sldId="2147483655"/>
          </pc:sldLayoutMkLst>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3739081657" sldId="2147483656"/>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3739081657" sldId="2147483656"/>
              <ac:spMk id="2" creationId="{2D90654A-C920-042E-38DD-4B3848F6F459}"/>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739081657" sldId="2147483656"/>
              <ac:spMk id="3" creationId="{AF652C11-04CE-E144-BB20-2ACEB3A00362}"/>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3739081657" sldId="2147483656"/>
              <ac:spMk id="4" creationId="{4F67030E-54DD-4FDC-1764-4669A28C311A}"/>
            </ac:spMkLst>
          </pc:spChg>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2247957829" sldId="2147483657"/>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2247957829" sldId="2147483657"/>
              <ac:spMk id="2" creationId="{B5CFA481-4238-1E1A-5E62-8153347F22FC}"/>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2247957829" sldId="2147483657"/>
              <ac:spMk id="3" creationId="{B5E96C6A-B032-5761-921A-C783CBE787A7}"/>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2247957829" sldId="2147483657"/>
              <ac:spMk id="4" creationId="{E2A3340A-6E5D-2AC3-2217-B730FEA5F12D}"/>
            </ac:spMkLst>
          </pc:spChg>
        </pc:sldLayoutChg>
        <pc:sldLayoutChg chg="del">
          <pc:chgData name="Jessica Lewis (2012798)" userId="S::2012798@student.uwtsd.ac.uk::d3a539d8-294c-4a85-a383-693f69fa8b86" providerId="AD" clId="Web-{F635D9A3-7F14-9C7B-8EDA-EE776962362F}" dt="2023-03-28T09:24:57.196" v="117"/>
          <pc:sldLayoutMkLst>
            <pc:docMk/>
            <pc:sldMasterMk cId="2103347817" sldId="2147483648"/>
            <pc:sldLayoutMk cId="3596744885" sldId="2147483658"/>
          </pc:sldLayoutMkLst>
        </pc:sldLayoutChg>
        <pc:sldLayoutChg chg="modSp del">
          <pc:chgData name="Jessica Lewis (2012798)" userId="S::2012798@student.uwtsd.ac.uk::d3a539d8-294c-4a85-a383-693f69fa8b86" providerId="AD" clId="Web-{F635D9A3-7F14-9C7B-8EDA-EE776962362F}" dt="2023-03-28T09:24:57.196" v="117"/>
          <pc:sldLayoutMkLst>
            <pc:docMk/>
            <pc:sldMasterMk cId="2103347817" sldId="2147483648"/>
            <pc:sldLayoutMk cId="1942626903" sldId="2147483659"/>
          </pc:sldLayoutMkLst>
          <pc:spChg chg="mod">
            <ac:chgData name="Jessica Lewis (2012798)" userId="S::2012798@student.uwtsd.ac.uk::d3a539d8-294c-4a85-a383-693f69fa8b86" providerId="AD" clId="Web-{F635D9A3-7F14-9C7B-8EDA-EE776962362F}" dt="2023-03-28T09:24:57.008" v="116"/>
            <ac:spMkLst>
              <pc:docMk/>
              <pc:sldMasterMk cId="2103347817" sldId="2147483648"/>
              <pc:sldLayoutMk cId="1942626903" sldId="2147483659"/>
              <ac:spMk id="2" creationId="{A0FC4332-204A-3496-2152-797AA3ADB781}"/>
            </ac:spMkLst>
          </pc:spChg>
          <pc:spChg chg="mod">
            <ac:chgData name="Jessica Lewis (2012798)" userId="S::2012798@student.uwtsd.ac.uk::d3a539d8-294c-4a85-a383-693f69fa8b86" providerId="AD" clId="Web-{F635D9A3-7F14-9C7B-8EDA-EE776962362F}" dt="2023-03-28T09:24:57.008" v="116"/>
            <ac:spMkLst>
              <pc:docMk/>
              <pc:sldMasterMk cId="2103347817" sldId="2147483648"/>
              <pc:sldLayoutMk cId="1942626903" sldId="2147483659"/>
              <ac:spMk id="3" creationId="{8D4EC565-2490-0807-C9F1-D50F7637F6BD}"/>
            </ac:spMkLst>
          </pc:spChg>
        </pc:sldLayoutChg>
      </pc:sldMasterChg>
      <pc:sldMasterChg chg="modSp add del addSldLayout delSldLayout modSldLayout">
        <pc:chgData name="Jessica Lewis (2012798)" userId="S::2012798@student.uwtsd.ac.uk::d3a539d8-294c-4a85-a383-693f69fa8b86" providerId="AD" clId="Web-{F635D9A3-7F14-9C7B-8EDA-EE776962362F}" dt="2023-03-28T09:29:27.228" v="146"/>
        <pc:sldMasterMkLst>
          <pc:docMk/>
          <pc:sldMasterMk cId="2116085464" sldId="2147483660"/>
        </pc:sldMasterMkLst>
        <pc:spChg chg="mod">
          <ac:chgData name="Jessica Lewis (2012798)" userId="S::2012798@student.uwtsd.ac.uk::d3a539d8-294c-4a85-a383-693f69fa8b86" providerId="AD" clId="Web-{F635D9A3-7F14-9C7B-8EDA-EE776962362F}" dt="2023-03-28T09:29:27.041" v="145"/>
          <ac:spMkLst>
            <pc:docMk/>
            <pc:sldMasterMk cId="2116085464" sldId="2147483660"/>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ac:spMk id="3"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ac:spMk id="4"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ac:spMk id="5"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ac:spMk id="6" creationId="{00000000-0000-0000-0000-000000000000}"/>
          </ac:spMkLst>
        </pc:sp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2059655974" sldId="2147483661"/>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2059655974" sldId="2147483661"/>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2059655974" sldId="2147483661"/>
              <ac:spMk id="3" creationId="{00000000-0000-0000-0000-000000000000}"/>
            </ac:spMkLst>
          </pc:spChg>
        </pc:sldLayoutChg>
        <pc:sldLayoutChg chg="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539886450" sldId="2147483662"/>
          </pc:sldLayoutMkLst>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133918584" sldId="2147483663"/>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133918584" sldId="2147483663"/>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133918584" sldId="2147483663"/>
              <ac:spMk id="3" creationId="{00000000-0000-0000-0000-000000000000}"/>
            </ac:spMkLst>
          </pc:spChg>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3888481815" sldId="2147483664"/>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3888481815" sldId="2147483664"/>
              <ac:spMk id="3"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3888481815" sldId="2147483664"/>
              <ac:spMk id="4" creationId="{00000000-0000-0000-0000-000000000000}"/>
            </ac:spMkLst>
          </pc:spChg>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706906024" sldId="2147483665"/>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706906024" sldId="2147483665"/>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706906024" sldId="2147483665"/>
              <ac:spMk id="3"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706906024" sldId="2147483665"/>
              <ac:spMk id="4"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706906024" sldId="2147483665"/>
              <ac:spMk id="5"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706906024" sldId="2147483665"/>
              <ac:spMk id="6" creationId="{00000000-0000-0000-0000-000000000000}"/>
            </ac:spMkLst>
          </pc:spChg>
        </pc:sldLayoutChg>
        <pc:sldLayoutChg chg="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1083700330" sldId="2147483666"/>
          </pc:sldLayoutMkLst>
        </pc:sldLayoutChg>
        <pc:sldLayoutChg chg="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902101190" sldId="2147483667"/>
          </pc:sldLayoutMkLst>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1546476146" sldId="2147483668"/>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1546476146" sldId="2147483668"/>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1546476146" sldId="2147483668"/>
              <ac:spMk id="3"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1546476146" sldId="2147483668"/>
              <ac:spMk id="4" creationId="{00000000-0000-0000-0000-000000000000}"/>
            </ac:spMkLst>
          </pc:spChg>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2449606630" sldId="2147483669"/>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2449606630" sldId="2147483669"/>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2449606630" sldId="2147483669"/>
              <ac:spMk id="3"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2449606630" sldId="2147483669"/>
              <ac:spMk id="4" creationId="{00000000-0000-0000-0000-000000000000}"/>
            </ac:spMkLst>
          </pc:spChg>
        </pc:sldLayoutChg>
        <pc:sldLayoutChg chg="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4286795539" sldId="2147483670"/>
          </pc:sldLayoutMkLst>
        </pc:sldLayoutChg>
        <pc:sldLayoutChg chg="modSp add del mod replId">
          <pc:chgData name="Jessica Lewis (2012798)" userId="S::2012798@student.uwtsd.ac.uk::d3a539d8-294c-4a85-a383-693f69fa8b86" providerId="AD" clId="Web-{F635D9A3-7F14-9C7B-8EDA-EE776962362F}" dt="2023-03-28T09:29:27.228" v="146"/>
          <pc:sldLayoutMkLst>
            <pc:docMk/>
            <pc:sldMasterMk cId="2116085464" sldId="2147483660"/>
            <pc:sldLayoutMk cId="995752953" sldId="2147483671"/>
          </pc:sldLayoutMkLst>
          <pc:spChg chg="mod">
            <ac:chgData name="Jessica Lewis (2012798)" userId="S::2012798@student.uwtsd.ac.uk::d3a539d8-294c-4a85-a383-693f69fa8b86" providerId="AD" clId="Web-{F635D9A3-7F14-9C7B-8EDA-EE776962362F}" dt="2023-03-28T09:29:27.041" v="145"/>
            <ac:spMkLst>
              <pc:docMk/>
              <pc:sldMasterMk cId="2116085464" sldId="2147483660"/>
              <pc:sldLayoutMk cId="995752953" sldId="2147483671"/>
              <ac:spMk id="2" creationId="{00000000-0000-0000-0000-000000000000}"/>
            </ac:spMkLst>
          </pc:spChg>
          <pc:spChg chg="mod">
            <ac:chgData name="Jessica Lewis (2012798)" userId="S::2012798@student.uwtsd.ac.uk::d3a539d8-294c-4a85-a383-693f69fa8b86" providerId="AD" clId="Web-{F635D9A3-7F14-9C7B-8EDA-EE776962362F}" dt="2023-03-28T09:29:27.041" v="145"/>
            <ac:spMkLst>
              <pc:docMk/>
              <pc:sldMasterMk cId="2116085464" sldId="2147483660"/>
              <pc:sldLayoutMk cId="995752953" sldId="2147483671"/>
              <ac:spMk id="3" creationId="{00000000-0000-0000-0000-000000000000}"/>
            </ac:spMkLst>
          </pc:spChg>
        </pc:sldLayoutChg>
      </pc:sldMasterChg>
      <pc:sldMasterChg chg="add addSldLayout modSldLayout">
        <pc:chgData name="Jessica Lewis (2012798)" userId="S::2012798@student.uwtsd.ac.uk::d3a539d8-294c-4a85-a383-693f69fa8b86" providerId="AD" clId="Web-{F635D9A3-7F14-9C7B-8EDA-EE776962362F}" dt="2023-03-28T09:29:27.228" v="146"/>
        <pc:sldMasterMkLst>
          <pc:docMk/>
          <pc:sldMasterMk cId="870964454" sldId="2147483672"/>
        </pc:sldMasterMkLst>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1184828506" sldId="2147483673"/>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3875407045" sldId="2147483674"/>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240333789" sldId="2147483675"/>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141520796" sldId="2147483676"/>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228844870" sldId="2147483677"/>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4046433009" sldId="2147483678"/>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2504639603" sldId="2147483679"/>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1031106258" sldId="2147483680"/>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301580382" sldId="2147483681"/>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3064232374" sldId="2147483682"/>
          </pc:sldLayoutMkLst>
        </pc:sldLayoutChg>
        <pc:sldLayoutChg chg="add mod replId">
          <pc:chgData name="Jessica Lewis (2012798)" userId="S::2012798@student.uwtsd.ac.uk::d3a539d8-294c-4a85-a383-693f69fa8b86" providerId="AD" clId="Web-{F635D9A3-7F14-9C7B-8EDA-EE776962362F}" dt="2023-03-28T09:29:27.228" v="146"/>
          <pc:sldLayoutMkLst>
            <pc:docMk/>
            <pc:sldMasterMk cId="870964454" sldId="2147483672"/>
            <pc:sldLayoutMk cId="43632857" sldId="2147483683"/>
          </pc:sldLayoutMkLst>
        </pc:sldLayoutChg>
      </pc:sldMasterChg>
    </pc:docChg>
  </pc:docChgLst>
  <pc:docChgLst>
    <pc:chgData name="Jessica Lewis (2012798)" userId="d3a539d8-294c-4a85-a383-693f69fa8b86" providerId="ADAL" clId="{0840C3B8-374F-4D8C-A669-57C5E82CFF0D}"/>
    <pc:docChg chg="undo custSel addSld modSld">
      <pc:chgData name="Jessica Lewis (2012798)" userId="d3a539d8-294c-4a85-a383-693f69fa8b86" providerId="ADAL" clId="{0840C3B8-374F-4D8C-A669-57C5E82CFF0D}" dt="2023-03-29T10:57:41.654" v="1993" actId="1076"/>
      <pc:docMkLst>
        <pc:docMk/>
      </pc:docMkLst>
      <pc:sldChg chg="addSp delSp modSp new mod">
        <pc:chgData name="Jessica Lewis (2012798)" userId="d3a539d8-294c-4a85-a383-693f69fa8b86" providerId="ADAL" clId="{0840C3B8-374F-4D8C-A669-57C5E82CFF0D}" dt="2023-03-29T10:57:41.654" v="1993" actId="1076"/>
        <pc:sldMkLst>
          <pc:docMk/>
          <pc:sldMk cId="183359869" sldId="256"/>
        </pc:sldMkLst>
        <pc:spChg chg="mod">
          <ac:chgData name="Jessica Lewis (2012798)" userId="d3a539d8-294c-4a85-a383-693f69fa8b86" providerId="ADAL" clId="{0840C3B8-374F-4D8C-A669-57C5E82CFF0D}" dt="2023-03-29T10:35:26.119" v="1876" actId="113"/>
          <ac:spMkLst>
            <pc:docMk/>
            <pc:sldMk cId="183359869" sldId="256"/>
            <ac:spMk id="2" creationId="{3B9083C2-0DDF-8495-B48C-5A6772325A4A}"/>
          </ac:spMkLst>
        </pc:spChg>
        <pc:spChg chg="del">
          <ac:chgData name="Jessica Lewis (2012798)" userId="d3a539d8-294c-4a85-a383-693f69fa8b86" providerId="ADAL" clId="{0840C3B8-374F-4D8C-A669-57C5E82CFF0D}" dt="2023-03-27T10:16:40.863" v="101" actId="478"/>
          <ac:spMkLst>
            <pc:docMk/>
            <pc:sldMk cId="183359869" sldId="256"/>
            <ac:spMk id="2" creationId="{D55959F6-875D-1BFD-62E5-6DED0B9A02E4}"/>
          </ac:spMkLst>
        </pc:spChg>
        <pc:spChg chg="del">
          <ac:chgData name="Jessica Lewis (2012798)" userId="d3a539d8-294c-4a85-a383-693f69fa8b86" providerId="ADAL" clId="{0840C3B8-374F-4D8C-A669-57C5E82CFF0D}" dt="2023-03-27T10:16:42.336" v="102" actId="478"/>
          <ac:spMkLst>
            <pc:docMk/>
            <pc:sldMk cId="183359869" sldId="256"/>
            <ac:spMk id="3" creationId="{5D75A404-AE81-FAFF-15F9-1221B2E26DDE}"/>
          </ac:spMkLst>
        </pc:spChg>
        <pc:spChg chg="add mod">
          <ac:chgData name="Jessica Lewis (2012798)" userId="d3a539d8-294c-4a85-a383-693f69fa8b86" providerId="ADAL" clId="{0840C3B8-374F-4D8C-A669-57C5E82CFF0D}" dt="2023-03-29T10:21:28.654" v="1824" actId="1076"/>
          <ac:spMkLst>
            <pc:docMk/>
            <pc:sldMk cId="183359869" sldId="256"/>
            <ac:spMk id="4" creationId="{28F83A0F-3234-FFC8-46DB-4321DA9318C6}"/>
          </ac:spMkLst>
        </pc:spChg>
        <pc:spChg chg="add mod">
          <ac:chgData name="Jessica Lewis (2012798)" userId="d3a539d8-294c-4a85-a383-693f69fa8b86" providerId="ADAL" clId="{0840C3B8-374F-4D8C-A669-57C5E82CFF0D}" dt="2023-03-29T10:20:50" v="1818" actId="208"/>
          <ac:spMkLst>
            <pc:docMk/>
            <pc:sldMk cId="183359869" sldId="256"/>
            <ac:spMk id="5" creationId="{87387869-D687-B3C1-2D36-6E899A8BF0DB}"/>
          </ac:spMkLst>
        </pc:spChg>
        <pc:spChg chg="add mod">
          <ac:chgData name="Jessica Lewis (2012798)" userId="d3a539d8-294c-4a85-a383-693f69fa8b86" providerId="ADAL" clId="{0840C3B8-374F-4D8C-A669-57C5E82CFF0D}" dt="2023-03-29T10:34:54.075" v="1872" actId="14100"/>
          <ac:spMkLst>
            <pc:docMk/>
            <pc:sldMk cId="183359869" sldId="256"/>
            <ac:spMk id="7" creationId="{4535AB16-D5ED-7B4F-877C-DF041468C40E}"/>
          </ac:spMkLst>
        </pc:spChg>
        <pc:spChg chg="add mod">
          <ac:chgData name="Jessica Lewis (2012798)" userId="d3a539d8-294c-4a85-a383-693f69fa8b86" providerId="ADAL" clId="{0840C3B8-374F-4D8C-A669-57C5E82CFF0D}" dt="2023-03-29T10:45:03.719" v="1932" actId="1076"/>
          <ac:spMkLst>
            <pc:docMk/>
            <pc:sldMk cId="183359869" sldId="256"/>
            <ac:spMk id="8" creationId="{3C5B8E21-55BC-B849-7B44-937A727D9C47}"/>
          </ac:spMkLst>
        </pc:spChg>
        <pc:spChg chg="add del mod">
          <ac:chgData name="Jessica Lewis (2012798)" userId="d3a539d8-294c-4a85-a383-693f69fa8b86" providerId="ADAL" clId="{0840C3B8-374F-4D8C-A669-57C5E82CFF0D}" dt="2023-03-27T10:24:51.297" v="766" actId="478"/>
          <ac:spMkLst>
            <pc:docMk/>
            <pc:sldMk cId="183359869" sldId="256"/>
            <ac:spMk id="8" creationId="{D49DC3BB-7C12-EFC4-70B1-1E5F95C888D4}"/>
          </ac:spMkLst>
        </pc:spChg>
        <pc:spChg chg="add mod">
          <ac:chgData name="Jessica Lewis (2012798)" userId="d3a539d8-294c-4a85-a383-693f69fa8b86" providerId="ADAL" clId="{0840C3B8-374F-4D8C-A669-57C5E82CFF0D}" dt="2023-03-29T10:34:59.684" v="1874" actId="14100"/>
          <ac:spMkLst>
            <pc:docMk/>
            <pc:sldMk cId="183359869" sldId="256"/>
            <ac:spMk id="9" creationId="{69F91801-97C4-FA25-1D1B-646277E9E1A1}"/>
          </ac:spMkLst>
        </pc:spChg>
        <pc:spChg chg="add del mod">
          <ac:chgData name="Jessica Lewis (2012798)" userId="d3a539d8-294c-4a85-a383-693f69fa8b86" providerId="ADAL" clId="{0840C3B8-374F-4D8C-A669-57C5E82CFF0D}" dt="2023-03-27T10:37:21.202" v="825" actId="478"/>
          <ac:spMkLst>
            <pc:docMk/>
            <pc:sldMk cId="183359869" sldId="256"/>
            <ac:spMk id="10" creationId="{21A05E70-FD75-306D-E9B8-BF92379F7DDF}"/>
          </ac:spMkLst>
        </pc:spChg>
        <pc:spChg chg="add del mod">
          <ac:chgData name="Jessica Lewis (2012798)" userId="d3a539d8-294c-4a85-a383-693f69fa8b86" providerId="ADAL" clId="{0840C3B8-374F-4D8C-A669-57C5E82CFF0D}" dt="2023-03-29T10:23:01.061" v="1829" actId="478"/>
          <ac:spMkLst>
            <pc:docMk/>
            <pc:sldMk cId="183359869" sldId="256"/>
            <ac:spMk id="10" creationId="{B57BA478-10B7-7944-C876-80E4FFBACA70}"/>
          </ac:spMkLst>
        </pc:spChg>
        <pc:spChg chg="add del mod">
          <ac:chgData name="Jessica Lewis (2012798)" userId="d3a539d8-294c-4a85-a383-693f69fa8b86" providerId="ADAL" clId="{0840C3B8-374F-4D8C-A669-57C5E82CFF0D}" dt="2023-03-27T10:42:26.048" v="1053" actId="478"/>
          <ac:spMkLst>
            <pc:docMk/>
            <pc:sldMk cId="183359869" sldId="256"/>
            <ac:spMk id="11" creationId="{058E5DDA-C247-76D4-B69F-CE05D5E29D6F}"/>
          </ac:spMkLst>
        </pc:spChg>
        <pc:spChg chg="add mod">
          <ac:chgData name="Jessica Lewis (2012798)" userId="d3a539d8-294c-4a85-a383-693f69fa8b86" providerId="ADAL" clId="{0840C3B8-374F-4D8C-A669-57C5E82CFF0D}" dt="2023-03-29T10:35:03.587" v="1875" actId="14100"/>
          <ac:spMkLst>
            <pc:docMk/>
            <pc:sldMk cId="183359869" sldId="256"/>
            <ac:spMk id="11" creationId="{D8ED61D4-98C8-0C50-1545-38D8F809BAAB}"/>
          </ac:spMkLst>
        </pc:spChg>
        <pc:spChg chg="add del mod">
          <ac:chgData name="Jessica Lewis (2012798)" userId="d3a539d8-294c-4a85-a383-693f69fa8b86" providerId="ADAL" clId="{0840C3B8-374F-4D8C-A669-57C5E82CFF0D}" dt="2023-03-27T10:43:26.774" v="1060" actId="478"/>
          <ac:spMkLst>
            <pc:docMk/>
            <pc:sldMk cId="183359869" sldId="256"/>
            <ac:spMk id="12" creationId="{E7BBCFDC-DC2B-11BD-0674-B3FE5EF9559F}"/>
          </ac:spMkLst>
        </pc:spChg>
        <pc:spChg chg="add mod">
          <ac:chgData name="Jessica Lewis (2012798)" userId="d3a539d8-294c-4a85-a383-693f69fa8b86" providerId="ADAL" clId="{0840C3B8-374F-4D8C-A669-57C5E82CFF0D}" dt="2023-03-29T10:45:18.847" v="1936" actId="14100"/>
          <ac:spMkLst>
            <pc:docMk/>
            <pc:sldMk cId="183359869" sldId="256"/>
            <ac:spMk id="13" creationId="{CF43662C-9031-2378-9D57-207F00882994}"/>
          </ac:spMkLst>
        </pc:spChg>
        <pc:spChg chg="add mod">
          <ac:chgData name="Jessica Lewis (2012798)" userId="d3a539d8-294c-4a85-a383-693f69fa8b86" providerId="ADAL" clId="{0840C3B8-374F-4D8C-A669-57C5E82CFF0D}" dt="2023-03-29T10:24:16.949" v="1857" actId="1076"/>
          <ac:spMkLst>
            <pc:docMk/>
            <pc:sldMk cId="183359869" sldId="256"/>
            <ac:spMk id="14" creationId="{DC0A79E5-FF46-9B68-8AFD-7FE1100BC3B1}"/>
          </ac:spMkLst>
        </pc:spChg>
        <pc:spChg chg="add mod">
          <ac:chgData name="Jessica Lewis (2012798)" userId="d3a539d8-294c-4a85-a383-693f69fa8b86" providerId="ADAL" clId="{0840C3B8-374F-4D8C-A669-57C5E82CFF0D}" dt="2023-03-29T10:48:02.407" v="1964" actId="20577"/>
          <ac:spMkLst>
            <pc:docMk/>
            <pc:sldMk cId="183359869" sldId="256"/>
            <ac:spMk id="16" creationId="{2D34F371-62F6-4A77-BBE1-A177CB002A96}"/>
          </ac:spMkLst>
        </pc:spChg>
        <pc:graphicFrameChg chg="add del mod">
          <ac:chgData name="Jessica Lewis (2012798)" userId="d3a539d8-294c-4a85-a383-693f69fa8b86" providerId="ADAL" clId="{0840C3B8-374F-4D8C-A669-57C5E82CFF0D}" dt="2023-03-29T10:51:59.189" v="1967" actId="478"/>
          <ac:graphicFrameMkLst>
            <pc:docMk/>
            <pc:sldMk cId="183359869" sldId="256"/>
            <ac:graphicFrameMk id="17" creationId="{F12FB94E-F72D-4454-8E7F-40F9282C1A94}"/>
          </ac:graphicFrameMkLst>
        </pc:graphicFrameChg>
        <pc:graphicFrameChg chg="add del mod">
          <ac:chgData name="Jessica Lewis (2012798)" userId="d3a539d8-294c-4a85-a383-693f69fa8b86" providerId="ADAL" clId="{0840C3B8-374F-4D8C-A669-57C5E82CFF0D}" dt="2023-03-29T10:54:38.836" v="1977" actId="478"/>
          <ac:graphicFrameMkLst>
            <pc:docMk/>
            <pc:sldMk cId="183359869" sldId="256"/>
            <ac:graphicFrameMk id="20" creationId="{3C8B2215-6D43-4FAB-9624-271FFD6F18C1}"/>
          </ac:graphicFrameMkLst>
        </pc:graphicFrameChg>
        <pc:graphicFrameChg chg="add del mod">
          <ac:chgData name="Jessica Lewis (2012798)" userId="d3a539d8-294c-4a85-a383-693f69fa8b86" providerId="ADAL" clId="{0840C3B8-374F-4D8C-A669-57C5E82CFF0D}" dt="2023-03-29T10:54:51.956" v="1979" actId="478"/>
          <ac:graphicFrameMkLst>
            <pc:docMk/>
            <pc:sldMk cId="183359869" sldId="256"/>
            <ac:graphicFrameMk id="21" creationId="{3C8B2215-6D43-4FAB-9624-271FFD6F18C1}"/>
          </ac:graphicFrameMkLst>
        </pc:graphicFrameChg>
        <pc:picChg chg="add mod">
          <ac:chgData name="Jessica Lewis (2012798)" userId="d3a539d8-294c-4a85-a383-693f69fa8b86" providerId="ADAL" clId="{0840C3B8-374F-4D8C-A669-57C5E82CFF0D}" dt="2023-03-27T10:17:09.733" v="106" actId="1076"/>
          <ac:picMkLst>
            <pc:docMk/>
            <pc:sldMk cId="183359869" sldId="256"/>
            <ac:picMk id="6" creationId="{D41962F7-AD51-4E2B-C14D-EF80712263AF}"/>
          </ac:picMkLst>
        </pc:picChg>
        <pc:picChg chg="add mod">
          <ac:chgData name="Jessica Lewis (2012798)" userId="d3a539d8-294c-4a85-a383-693f69fa8b86" providerId="ADAL" clId="{0840C3B8-374F-4D8C-A669-57C5E82CFF0D}" dt="2023-03-29T10:24:24.085" v="1859" actId="14100"/>
          <ac:picMkLst>
            <pc:docMk/>
            <pc:sldMk cId="183359869" sldId="256"/>
            <ac:picMk id="12" creationId="{5B607DCD-7362-98E1-C11C-477C673A417E}"/>
          </ac:picMkLst>
        </pc:picChg>
        <pc:picChg chg="add mod">
          <ac:chgData name="Jessica Lewis (2012798)" userId="d3a539d8-294c-4a85-a383-693f69fa8b86" providerId="ADAL" clId="{0840C3B8-374F-4D8C-A669-57C5E82CFF0D}" dt="2023-03-29T10:38:46.238" v="1929" actId="1076"/>
          <ac:picMkLst>
            <pc:docMk/>
            <pc:sldMk cId="183359869" sldId="256"/>
            <ac:picMk id="15" creationId="{2333E05C-0598-53E3-447B-D61B465D4C8F}"/>
          </ac:picMkLst>
        </pc:picChg>
        <pc:picChg chg="add mod">
          <ac:chgData name="Jessica Lewis (2012798)" userId="d3a539d8-294c-4a85-a383-693f69fa8b86" providerId="ADAL" clId="{0840C3B8-374F-4D8C-A669-57C5E82CFF0D}" dt="2023-03-29T10:53:26.760" v="1975" actId="14100"/>
          <ac:picMkLst>
            <pc:docMk/>
            <pc:sldMk cId="183359869" sldId="256"/>
            <ac:picMk id="19" creationId="{021E8E60-CFEA-7C98-7890-52B5954DD248}"/>
          </ac:picMkLst>
        </pc:picChg>
        <pc:picChg chg="add mod">
          <ac:chgData name="Jessica Lewis (2012798)" userId="d3a539d8-294c-4a85-a383-693f69fa8b86" providerId="ADAL" clId="{0840C3B8-374F-4D8C-A669-57C5E82CFF0D}" dt="2023-03-29T10:56:00.004" v="1985" actId="1076"/>
          <ac:picMkLst>
            <pc:docMk/>
            <pc:sldMk cId="183359869" sldId="256"/>
            <ac:picMk id="23" creationId="{93EF7AC4-6FE9-8715-4B23-DF871D9DD2B2}"/>
          </ac:picMkLst>
        </pc:picChg>
        <pc:picChg chg="add mod">
          <ac:chgData name="Jessica Lewis (2012798)" userId="d3a539d8-294c-4a85-a383-693f69fa8b86" providerId="ADAL" clId="{0840C3B8-374F-4D8C-A669-57C5E82CFF0D}" dt="2023-03-29T10:57:41.654" v="1993" actId="1076"/>
          <ac:picMkLst>
            <pc:docMk/>
            <pc:sldMk cId="183359869" sldId="256"/>
            <ac:picMk id="25" creationId="{8A023231-C477-5A40-7DC1-5126F39A88D9}"/>
          </ac:picMkLst>
        </pc:picChg>
        <pc:picChg chg="add mod">
          <ac:chgData name="Jessica Lewis (2012798)" userId="d3a539d8-294c-4a85-a383-693f69fa8b86" providerId="ADAL" clId="{0840C3B8-374F-4D8C-A669-57C5E82CFF0D}" dt="2023-03-27T10:16:24.971" v="100" actId="1076"/>
          <ac:picMkLst>
            <pc:docMk/>
            <pc:sldMk cId="183359869" sldId="256"/>
            <ac:picMk id="1026" creationId="{CADCEC90-0936-68A3-16C3-4A2959F16B6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71EF84-99B8-46B7-A0BE-CB09371A8C70}" type="datetimeFigureOut">
              <a:rPr lang="en-GB" smtClean="0"/>
              <a:t>29/03/2023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98AEAF-5BDD-445F-BEF5-DBBD0292DD78}" type="slidenum">
              <a:rPr lang="en-GB" smtClean="0"/>
              <a:t>‹#›</a:t>
            </a:fld>
            <a:endParaRPr lang="en-GB"/>
          </a:p>
        </p:txBody>
      </p:sp>
    </p:spTree>
    <p:extLst>
      <p:ext uri="{BB962C8B-B14F-4D97-AF65-F5344CB8AC3E}">
        <p14:creationId xmlns:p14="http://schemas.microsoft.com/office/powerpoint/2010/main" val="3556539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84828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5407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033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1520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8844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46433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04639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1106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1580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642323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36328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3/29/2023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709644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hyperlink" Target="https://warwick.ac.uk/fac/soc/ces/research/current/socialtheory/maps/ology/" TargetMode="External"/><Relationship Id="rId7"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s://www.britannica.com/topic/pragmatism-philosophy" TargetMode="External"/><Relationship Id="rId11" Type="http://schemas.openxmlformats.org/officeDocument/2006/relationships/image" Target="../media/image6.png"/><Relationship Id="rId5" Type="http://schemas.openxmlformats.org/officeDocument/2006/relationships/hyperlink" Target="https://uk.sanvt.com/blogs/journal/fast-fashion-explained-meaning-and-history" TargetMode="External"/><Relationship Id="rId10" Type="http://schemas.openxmlformats.org/officeDocument/2006/relationships/image" Target="../media/image5.png"/><Relationship Id="rId4" Type="http://schemas.openxmlformats.org/officeDocument/2006/relationships/hyperlink" Target="https://earth.org/statistics-about-fast-fashion-waste/" TargetMode="Externa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8F83A0F-3234-FFC8-46DB-4321DA9318C6}"/>
              </a:ext>
            </a:extLst>
          </p:cNvPr>
          <p:cNvSpPr/>
          <p:nvPr/>
        </p:nvSpPr>
        <p:spPr>
          <a:xfrm>
            <a:off x="0" y="-3684"/>
            <a:ext cx="12182179" cy="480653"/>
          </a:xfrm>
          <a:prstGeom prst="rect">
            <a:avLst/>
          </a:prstGeom>
          <a:solidFill>
            <a:srgbClr val="EF8DCA"/>
          </a:solidFill>
        </p:spPr>
        <p:style>
          <a:lnRef idx="2">
            <a:schemeClr val="accent1">
              <a:shade val="50000"/>
            </a:schemeClr>
          </a:lnRef>
          <a:fillRef idx="1">
            <a:schemeClr val="accent1"/>
          </a:fillRef>
          <a:effectRef idx="0">
            <a:schemeClr val="accent1"/>
          </a:effectRef>
          <a:fontRef idx="minor">
            <a:schemeClr val="lt1"/>
          </a:fontRef>
        </p:style>
        <p:txBody>
          <a:bodyPr lIns="65314" tIns="32657" rIns="65314" bIns="32657" rtlCol="0" anchor="ct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512" b="1" u="sng" dirty="0">
                <a:solidFill>
                  <a:schemeClr val="tx1"/>
                </a:solidFill>
                <a:cs typeface="Calibri"/>
              </a:rPr>
              <a:t>Barriers to sustainable fashion for Millennials and Gen Z</a:t>
            </a:r>
            <a:endParaRPr lang="en-US" sz="1512" dirty="0">
              <a:solidFill>
                <a:schemeClr val="tx1"/>
              </a:solidFill>
              <a:ea typeface="Calibri" panose="020F0502020204030204"/>
              <a:cs typeface="Calibri" panose="020F0502020204030204"/>
            </a:endParaRPr>
          </a:p>
        </p:txBody>
      </p:sp>
      <p:pic>
        <p:nvPicPr>
          <p:cNvPr id="1026" name="Picture 2" descr="University of Wales Trinity Saint David, South East Asia">
            <a:extLst>
              <a:ext uri="{FF2B5EF4-FFF2-40B4-BE49-F238E27FC236}">
                <a16:creationId xmlns:a16="http://schemas.microsoft.com/office/drawing/2014/main" id="{CADCEC90-0936-68A3-16C3-4A2959F16B61}"/>
              </a:ext>
            </a:extLst>
          </p:cNvPr>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68425" y="29733"/>
            <a:ext cx="424150" cy="401739"/>
          </a:xfrm>
          <a:prstGeom prst="rect">
            <a:avLst/>
          </a:prstGeom>
          <a:solidFill>
            <a:srgbClr val="EF8DCA"/>
          </a:solidFill>
        </p:spPr>
      </p:pic>
      <p:sp>
        <p:nvSpPr>
          <p:cNvPr id="5" name="TextBox 7">
            <a:extLst>
              <a:ext uri="{FF2B5EF4-FFF2-40B4-BE49-F238E27FC236}">
                <a16:creationId xmlns:a16="http://schemas.microsoft.com/office/drawing/2014/main" id="{87387869-D687-B3C1-2D36-6E899A8BF0DB}"/>
              </a:ext>
            </a:extLst>
          </p:cNvPr>
          <p:cNvSpPr txBox="1"/>
          <p:nvPr/>
        </p:nvSpPr>
        <p:spPr>
          <a:xfrm>
            <a:off x="5371" y="467680"/>
            <a:ext cx="3901451" cy="1635612"/>
          </a:xfrm>
          <a:prstGeom prst="rect">
            <a:avLst/>
          </a:prstGeom>
          <a:solidFill>
            <a:schemeClr val="bg1">
              <a:lumMod val="85000"/>
            </a:schemeClr>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INTRODUCTION:</a:t>
            </a:r>
          </a:p>
          <a:p>
            <a:r>
              <a:rPr lang="en-GB" sz="1000" dirty="0">
                <a:ea typeface="+mn-lt"/>
                <a:cs typeface="+mn-lt"/>
              </a:rPr>
              <a:t>In the past, people used to make their own clothes, which were tailored to each individual and had a lengthy lifespan. The term "fast fashion" was first used in the 1990s to characterise the mass production of cheap apparel and the quick turnaround time (15 days) between the design and retail phases (SANVT, 2022).</a:t>
            </a:r>
            <a:endParaRPr lang="en-GB" sz="1000" dirty="0">
              <a:cs typeface="Calibri"/>
            </a:endParaRPr>
          </a:p>
          <a:p>
            <a:r>
              <a:rPr lang="en-GB" sz="1000" dirty="0">
                <a:ea typeface="+mn-lt"/>
                <a:cs typeface="+mn-lt"/>
              </a:rPr>
              <a:t> Now, 92 million tonnes of the 100 billion pieces of clothing created each year are discarded and end up in landfills. If this trend continues, by 2030, 134 million tonnes of fast fashion pollution is expected to be produced each year (</a:t>
            </a:r>
            <a:r>
              <a:rPr lang="en-GB" sz="1000" dirty="0" err="1">
                <a:ea typeface="+mn-lt"/>
                <a:cs typeface="+mn-lt"/>
              </a:rPr>
              <a:t>Igini</a:t>
            </a:r>
            <a:r>
              <a:rPr lang="en-GB" sz="1000" dirty="0">
                <a:ea typeface="+mn-lt"/>
                <a:cs typeface="+mn-lt"/>
              </a:rPr>
              <a:t>, 2022).</a:t>
            </a:r>
            <a:endParaRPr lang="en-GB" sz="1000" dirty="0">
              <a:cs typeface="Calibri" panose="020F0502020204030204"/>
            </a:endParaRPr>
          </a:p>
        </p:txBody>
      </p:sp>
      <p:sp>
        <p:nvSpPr>
          <p:cNvPr id="7" name="TextBox 8">
            <a:extLst>
              <a:ext uri="{FF2B5EF4-FFF2-40B4-BE49-F238E27FC236}">
                <a16:creationId xmlns:a16="http://schemas.microsoft.com/office/drawing/2014/main" id="{4535AB16-D5ED-7B4F-877C-DF041468C40E}"/>
              </a:ext>
            </a:extLst>
          </p:cNvPr>
          <p:cNvSpPr txBox="1"/>
          <p:nvPr/>
        </p:nvSpPr>
        <p:spPr>
          <a:xfrm>
            <a:off x="1" y="2090720"/>
            <a:ext cx="3912192" cy="1774112"/>
          </a:xfrm>
          <a:prstGeom prst="rect">
            <a:avLst/>
          </a:prstGeom>
          <a:solidFill>
            <a:srgbClr val="EF8DCA"/>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RESEARCH QUESTIONS:</a:t>
            </a:r>
            <a:endParaRPr lang="en-US" sz="1100" dirty="0">
              <a:cs typeface="Calibri"/>
            </a:endParaRPr>
          </a:p>
          <a:p>
            <a:pPr marL="121920" indent="-121920">
              <a:buFont typeface="Arial"/>
              <a:buChar char="•"/>
            </a:pPr>
            <a:r>
              <a:rPr lang="en-GB" sz="1000" dirty="0">
                <a:cs typeface="Calibri"/>
              </a:rPr>
              <a:t>Is there a difference between Millennials and Gen Zs buying trends when it comes to fashion?</a:t>
            </a:r>
            <a:endParaRPr lang="en-US" sz="1000" dirty="0">
              <a:cs typeface="Calibri"/>
            </a:endParaRPr>
          </a:p>
          <a:p>
            <a:pPr marL="121920" indent="-121920">
              <a:buFont typeface="Arial"/>
              <a:buChar char="•"/>
            </a:pPr>
            <a:r>
              <a:rPr lang="en-GB" sz="1000" dirty="0">
                <a:cs typeface="Calibri"/>
              </a:rPr>
              <a:t>Are either of the two generations more sustainably aware?</a:t>
            </a:r>
          </a:p>
          <a:p>
            <a:pPr marL="121920" indent="-121920">
              <a:buFont typeface="Arial"/>
              <a:buChar char="•"/>
            </a:pPr>
            <a:r>
              <a:rPr lang="en-GB" sz="1000" dirty="0">
                <a:cs typeface="Calibri"/>
              </a:rPr>
              <a:t>Why do people buy fast fashion items?</a:t>
            </a:r>
          </a:p>
          <a:p>
            <a:pPr marL="121920" indent="-121920">
              <a:buFont typeface="Arial"/>
              <a:buChar char="•"/>
            </a:pPr>
            <a:r>
              <a:rPr lang="en-GB" sz="1000" dirty="0">
                <a:cs typeface="Calibri"/>
              </a:rPr>
              <a:t>Do people understand what fast fashion is and what it means for the environment?</a:t>
            </a:r>
          </a:p>
          <a:p>
            <a:pPr marL="121920" indent="-121920">
              <a:buFont typeface="Arial"/>
              <a:buChar char="•"/>
            </a:pPr>
            <a:r>
              <a:rPr lang="en-GB" sz="1000" dirty="0">
                <a:cs typeface="Calibri"/>
              </a:rPr>
              <a:t>What stops people from buying sustainable fashion?</a:t>
            </a:r>
          </a:p>
          <a:p>
            <a:pPr marL="121920" indent="-121920">
              <a:buFont typeface="Arial"/>
              <a:buChar char="•"/>
            </a:pPr>
            <a:r>
              <a:rPr lang="en-GB" sz="1000" dirty="0">
                <a:cs typeface="Calibri"/>
              </a:rPr>
              <a:t>Do people consider themselves as people who care about the impact the fashion industry has on the environment and do their actions back up this statement?</a:t>
            </a:r>
          </a:p>
        </p:txBody>
      </p:sp>
      <p:sp>
        <p:nvSpPr>
          <p:cNvPr id="9" name="TextBox 11">
            <a:extLst>
              <a:ext uri="{FF2B5EF4-FFF2-40B4-BE49-F238E27FC236}">
                <a16:creationId xmlns:a16="http://schemas.microsoft.com/office/drawing/2014/main" id="{69F91801-97C4-FA25-1D1B-646277E9E1A1}"/>
              </a:ext>
            </a:extLst>
          </p:cNvPr>
          <p:cNvSpPr txBox="1"/>
          <p:nvPr/>
        </p:nvSpPr>
        <p:spPr>
          <a:xfrm>
            <a:off x="0" y="3875791"/>
            <a:ext cx="3668486" cy="3005218"/>
          </a:xfrm>
          <a:prstGeom prst="rect">
            <a:avLst/>
          </a:prstGeom>
          <a:solidFill>
            <a:schemeClr val="bg1"/>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METHODOLOGY:</a:t>
            </a:r>
          </a:p>
          <a:p>
            <a:r>
              <a:rPr lang="en-GB" sz="1000" dirty="0">
                <a:solidFill>
                  <a:srgbClr val="000000"/>
                </a:solidFill>
                <a:effectLst/>
                <a:latin typeface="Calibri"/>
                <a:ea typeface="SimSun"/>
                <a:cs typeface="Arial"/>
              </a:rPr>
              <a:t>The Methodology section provides a summary of the main techniques employed in the original study, information on the techniques used to gather and analyse data, and a discussion of the benefits and drawbacks of the methods selected.</a:t>
            </a:r>
            <a:endParaRPr lang="en-GB" sz="1000" dirty="0">
              <a:latin typeface="Calibri"/>
              <a:ea typeface="SimSun"/>
              <a:cs typeface="Arial"/>
            </a:endParaRPr>
          </a:p>
          <a:p>
            <a:pPr marL="121920" indent="-121920">
              <a:buFont typeface="Arial" panose="020B0604020202020204" pitchFamily="34" charset="0"/>
              <a:buChar char="•"/>
            </a:pPr>
            <a:r>
              <a:rPr lang="en-GB" sz="1000" dirty="0"/>
              <a:t>The philosophies used were Ontology and Pragmatism.</a:t>
            </a:r>
            <a:endParaRPr lang="en-GB" sz="1000" dirty="0">
              <a:cs typeface="Calibri"/>
            </a:endParaRPr>
          </a:p>
          <a:p>
            <a:pPr marL="121920" indent="-121920">
              <a:buFont typeface="Arial" panose="020B0604020202020204" pitchFamily="34" charset="0"/>
              <a:buChar char="•"/>
            </a:pPr>
            <a:r>
              <a:rPr lang="en-GB" sz="1000" dirty="0"/>
              <a:t>Ontology - the research topic, or what you decide to investigate (Hammon, 2017). </a:t>
            </a:r>
            <a:endParaRPr lang="en-GB" sz="1000" dirty="0">
              <a:cs typeface="Calibri"/>
            </a:endParaRPr>
          </a:p>
          <a:p>
            <a:pPr marL="121920" indent="-121920">
              <a:buFont typeface="Arial" panose="020B0604020202020204" pitchFamily="34" charset="0"/>
              <a:buChar char="•"/>
            </a:pPr>
            <a:r>
              <a:rPr lang="en-GB" sz="1000" dirty="0"/>
              <a:t>Pragmatism - highlights the importance of experience over belief and of taking action over following set rules. It uses theories to discover a solution to a specific issue (Thayer, et al, 2023).</a:t>
            </a:r>
            <a:endParaRPr lang="en-GB" sz="1000" dirty="0">
              <a:cs typeface="Calibri"/>
            </a:endParaRPr>
          </a:p>
          <a:p>
            <a:pPr marL="244475" indent="-244475">
              <a:buAutoNum type="arabicPeriod"/>
            </a:pPr>
            <a:r>
              <a:rPr lang="en-GB" sz="1000" dirty="0">
                <a:cs typeface="Calibri"/>
              </a:rPr>
              <a:t>The research approach was deductive</a:t>
            </a:r>
            <a:endParaRPr lang="en-GB" sz="1000" dirty="0">
              <a:ea typeface="Calibri"/>
              <a:cs typeface="Calibri"/>
            </a:endParaRPr>
          </a:p>
          <a:p>
            <a:pPr marL="244475" indent="-244475">
              <a:buAutoNum type="arabicPeriod"/>
            </a:pPr>
            <a:r>
              <a:rPr lang="en-GB" sz="1000" dirty="0">
                <a:cs typeface="Calibri"/>
              </a:rPr>
              <a:t>The research choices were mono-method</a:t>
            </a:r>
            <a:endParaRPr lang="en-GB" sz="1000" dirty="0">
              <a:ea typeface="Calibri"/>
              <a:cs typeface="Calibri"/>
            </a:endParaRPr>
          </a:p>
          <a:p>
            <a:pPr marL="244475" indent="-244475">
              <a:buAutoNum type="arabicPeriod"/>
            </a:pPr>
            <a:r>
              <a:rPr lang="en-GB" sz="1000" dirty="0">
                <a:cs typeface="Calibri"/>
              </a:rPr>
              <a:t>The research strategy benefited from the use of a questionnaire.</a:t>
            </a:r>
          </a:p>
          <a:p>
            <a:pPr marL="244475" indent="-244475">
              <a:buAutoNum type="arabicPeriod"/>
            </a:pPr>
            <a:r>
              <a:rPr lang="en-GB" sz="1000" dirty="0">
                <a:cs typeface="Calibri"/>
              </a:rPr>
              <a:t>A cross-sectional time horizon was used</a:t>
            </a:r>
            <a:endParaRPr lang="en-GB" sz="1000" dirty="0">
              <a:ea typeface="Calibri"/>
              <a:cs typeface="Calibri"/>
            </a:endParaRPr>
          </a:p>
          <a:p>
            <a:pPr marL="244475" indent="-244475">
              <a:buAutoNum type="arabicPeriod"/>
            </a:pPr>
            <a:r>
              <a:rPr lang="en-GB" sz="1000" dirty="0">
                <a:cs typeface="Calibri"/>
              </a:rPr>
              <a:t>Social media was utilised for the data collection and analysis to recruit respondents for the questionnaire.</a:t>
            </a:r>
          </a:p>
          <a:p>
            <a:pPr marL="244475" indent="-244475">
              <a:buAutoNum type="arabicPeriod"/>
            </a:pPr>
            <a:r>
              <a:rPr lang="en-GB" sz="1000" dirty="0">
                <a:cs typeface="Calibri"/>
              </a:rPr>
              <a:t>Data was analysed using excel and SPSS</a:t>
            </a:r>
          </a:p>
        </p:txBody>
      </p:sp>
      <p:sp>
        <p:nvSpPr>
          <p:cNvPr id="13" name="TextBox 19">
            <a:extLst>
              <a:ext uri="{FF2B5EF4-FFF2-40B4-BE49-F238E27FC236}">
                <a16:creationId xmlns:a16="http://schemas.microsoft.com/office/drawing/2014/main" id="{CF43662C-9031-2378-9D57-207F00882994}"/>
              </a:ext>
            </a:extLst>
          </p:cNvPr>
          <p:cNvSpPr txBox="1"/>
          <p:nvPr/>
        </p:nvSpPr>
        <p:spPr>
          <a:xfrm>
            <a:off x="8349343" y="5568811"/>
            <a:ext cx="3832836" cy="1395803"/>
          </a:xfrm>
          <a:prstGeom prst="rect">
            <a:avLst/>
          </a:prstGeom>
          <a:solidFill>
            <a:schemeClr val="bg1">
              <a:lumMod val="85000"/>
            </a:schemeClr>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786" b="1" u="sng" dirty="0">
                <a:cs typeface="Calibri"/>
              </a:rPr>
              <a:t>References:</a:t>
            </a:r>
          </a:p>
          <a:p>
            <a:pPr marL="204111" indent="-204111">
              <a:buFont typeface="Arial" panose="020B0604020202020204" pitchFamily="34" charset="0"/>
              <a:buChar char="•"/>
            </a:pPr>
            <a:r>
              <a:rPr lang="en-GB" sz="714" dirty="0">
                <a:effectLst/>
                <a:latin typeface="Calibri"/>
                <a:ea typeface="Calibri" panose="020F0502020204030204" pitchFamily="34" charset="0"/>
                <a:cs typeface="Arial"/>
              </a:rPr>
              <a:t>Hammond, M. (2017). </a:t>
            </a:r>
            <a:r>
              <a:rPr lang="en-GB" sz="714" i="1" dirty="0">
                <a:effectLst/>
                <a:latin typeface="Calibri"/>
                <a:ea typeface="Calibri" panose="020F0502020204030204" pitchFamily="34" charset="0"/>
                <a:cs typeface="Arial"/>
              </a:rPr>
              <a:t>‘ontology’</a:t>
            </a:r>
            <a:r>
              <a:rPr lang="en-GB" sz="714" dirty="0">
                <a:effectLst/>
                <a:latin typeface="Calibri"/>
                <a:ea typeface="Calibri" panose="020F0502020204030204" pitchFamily="34" charset="0"/>
                <a:cs typeface="Arial"/>
              </a:rPr>
              <a:t> </a:t>
            </a:r>
            <a:r>
              <a:rPr lang="en-GB" sz="714" u="sng" dirty="0">
                <a:solidFill>
                  <a:srgbClr val="0563C1"/>
                </a:solidFill>
                <a:effectLst/>
                <a:latin typeface="Calibri"/>
                <a:ea typeface="Calibri" panose="020F0502020204030204" pitchFamily="34" charset="0"/>
                <a:cs typeface="Arial"/>
                <a:hlinkClick r:id="rId3"/>
              </a:rPr>
              <a:t>https://warwick.ac.uk/fac/soc/ces/research/current/socialtheory/maps/ology/</a:t>
            </a:r>
            <a:r>
              <a:rPr lang="en-GB" sz="714" dirty="0">
                <a:effectLst/>
                <a:latin typeface="Calibri"/>
                <a:ea typeface="Calibri" panose="020F0502020204030204" pitchFamily="34" charset="0"/>
                <a:cs typeface="Arial"/>
              </a:rPr>
              <a:t> Date Retrieved: 14</a:t>
            </a:r>
            <a:r>
              <a:rPr lang="en-GB" sz="714" baseline="30000" dirty="0">
                <a:effectLst/>
                <a:latin typeface="Calibri"/>
                <a:ea typeface="Calibri" panose="020F0502020204030204" pitchFamily="34" charset="0"/>
                <a:cs typeface="Arial"/>
              </a:rPr>
              <a:t>th</a:t>
            </a:r>
            <a:r>
              <a:rPr lang="en-GB" sz="714" dirty="0">
                <a:effectLst/>
                <a:latin typeface="Calibri"/>
                <a:ea typeface="Calibri" panose="020F0502020204030204" pitchFamily="34" charset="0"/>
                <a:cs typeface="Arial"/>
              </a:rPr>
              <a:t> March 2023</a:t>
            </a:r>
          </a:p>
          <a:p>
            <a:pPr marL="204111" indent="-204111">
              <a:buFont typeface="Arial,Sans-Serif" panose="020B0604020202020204" pitchFamily="34" charset="0"/>
              <a:buChar char="•"/>
            </a:pPr>
            <a:r>
              <a:rPr lang="en-GB" sz="714" dirty="0" err="1">
                <a:latin typeface="Calibri"/>
                <a:ea typeface="+mn-lt"/>
                <a:cs typeface="Calibri"/>
              </a:rPr>
              <a:t>Igini</a:t>
            </a:r>
            <a:r>
              <a:rPr lang="en-GB" sz="714" dirty="0">
                <a:latin typeface="Calibri"/>
                <a:ea typeface="+mn-lt"/>
                <a:cs typeface="Calibri"/>
              </a:rPr>
              <a:t>, M. (2022). </a:t>
            </a:r>
            <a:r>
              <a:rPr lang="en-GB" sz="714" i="1" dirty="0">
                <a:latin typeface="Calibri"/>
                <a:ea typeface="+mn-lt"/>
                <a:cs typeface="Calibri"/>
              </a:rPr>
              <a:t>‘10 Concerning Fast Fashion Waste Statistics’</a:t>
            </a:r>
            <a:r>
              <a:rPr lang="en-GB" sz="714" dirty="0">
                <a:latin typeface="Calibri"/>
                <a:ea typeface="+mn-lt"/>
                <a:cs typeface="Calibri"/>
              </a:rPr>
              <a:t> </a:t>
            </a:r>
            <a:r>
              <a:rPr lang="en-GB" sz="714" u="sng" dirty="0">
                <a:latin typeface="Calibri"/>
                <a:ea typeface="+mn-lt"/>
                <a:cs typeface="Calibri"/>
                <a:hlinkClick r:id="rId4"/>
              </a:rPr>
              <a:t>https://earth.org/statistics-about-fast-fashion-waste/</a:t>
            </a:r>
            <a:r>
              <a:rPr lang="en-GB" sz="714" dirty="0">
                <a:latin typeface="Calibri"/>
                <a:ea typeface="+mn-lt"/>
                <a:cs typeface="Calibri"/>
              </a:rPr>
              <a:t> Date Retrieved: 22nd March 2023</a:t>
            </a:r>
            <a:endParaRPr lang="en-GB" sz="714" dirty="0">
              <a:ea typeface="+mn-lt"/>
              <a:cs typeface="+mn-lt"/>
            </a:endParaRPr>
          </a:p>
          <a:p>
            <a:pPr marL="204111" indent="-204111">
              <a:buFont typeface="Arial,Sans-Serif" panose="020B0604020202020204" pitchFamily="34" charset="0"/>
              <a:buChar char="•"/>
            </a:pPr>
            <a:r>
              <a:rPr lang="en-GB" sz="714" dirty="0">
                <a:ea typeface="+mn-lt"/>
                <a:cs typeface="+mn-lt"/>
              </a:rPr>
              <a:t>SANVT. (2022). </a:t>
            </a:r>
            <a:r>
              <a:rPr lang="en-GB" sz="714" i="1" dirty="0">
                <a:ea typeface="+mn-lt"/>
                <a:cs typeface="+mn-lt"/>
              </a:rPr>
              <a:t>‘The meaning &amp; history of fast fashion’. </a:t>
            </a:r>
            <a:r>
              <a:rPr lang="en-GB" sz="714" u="sng" dirty="0">
                <a:ea typeface="+mn-lt"/>
                <a:cs typeface="+mn-lt"/>
                <a:hlinkClick r:id="rId5"/>
              </a:rPr>
              <a:t>https://uk.sanvt.com/blogs/journal/fast-fashion-explained-meaning-and-history</a:t>
            </a:r>
            <a:r>
              <a:rPr lang="en-GB" sz="714" dirty="0">
                <a:ea typeface="+mn-lt"/>
                <a:cs typeface="+mn-lt"/>
              </a:rPr>
              <a:t> Date Retrieved: 21</a:t>
            </a:r>
            <a:r>
              <a:rPr lang="en-GB" sz="714" baseline="30000" dirty="0">
                <a:ea typeface="+mn-lt"/>
                <a:cs typeface="+mn-lt"/>
              </a:rPr>
              <a:t>st</a:t>
            </a:r>
            <a:r>
              <a:rPr lang="en-GB" sz="714" dirty="0">
                <a:ea typeface="+mn-lt"/>
                <a:cs typeface="+mn-lt"/>
              </a:rPr>
              <a:t> March 2023</a:t>
            </a:r>
          </a:p>
          <a:p>
            <a:pPr marL="204111" indent="-204111">
              <a:buFont typeface="Arial" panose="020B0604020202020204" pitchFamily="34" charset="0"/>
              <a:buChar char="•"/>
            </a:pPr>
            <a:r>
              <a:rPr lang="en-GB" sz="714" dirty="0">
                <a:effectLst/>
                <a:latin typeface="Calibri"/>
                <a:ea typeface="Calibri" panose="020F0502020204030204" pitchFamily="34" charset="0"/>
                <a:cs typeface="Arial"/>
              </a:rPr>
              <a:t>Thayer, H. and Rosenthal, S. (2023). </a:t>
            </a:r>
            <a:r>
              <a:rPr lang="en-GB" sz="714" i="1" dirty="0">
                <a:effectLst/>
                <a:latin typeface="Calibri"/>
                <a:ea typeface="Calibri" panose="020F0502020204030204" pitchFamily="34" charset="0"/>
                <a:cs typeface="Arial"/>
              </a:rPr>
              <a:t>‘pragmatism’</a:t>
            </a:r>
            <a:r>
              <a:rPr lang="en-GB" sz="714" dirty="0">
                <a:effectLst/>
                <a:latin typeface="Calibri"/>
                <a:ea typeface="Calibri" panose="020F0502020204030204" pitchFamily="34" charset="0"/>
                <a:cs typeface="Arial"/>
              </a:rPr>
              <a:t> </a:t>
            </a:r>
            <a:r>
              <a:rPr lang="en-GB" sz="714" u="sng" dirty="0">
                <a:solidFill>
                  <a:srgbClr val="0563C1"/>
                </a:solidFill>
                <a:effectLst/>
                <a:latin typeface="Calibri"/>
                <a:ea typeface="Calibri" panose="020F0502020204030204" pitchFamily="34" charset="0"/>
                <a:cs typeface="Arial"/>
                <a:hlinkClick r:id="rId6"/>
              </a:rPr>
              <a:t>https://www.britannica.com/topic/pragmatism-philosophy</a:t>
            </a:r>
            <a:r>
              <a:rPr lang="en-GB" sz="714" dirty="0">
                <a:effectLst/>
                <a:latin typeface="Calibri"/>
                <a:ea typeface="Calibri" panose="020F0502020204030204" pitchFamily="34" charset="0"/>
                <a:cs typeface="Arial"/>
              </a:rPr>
              <a:t> Date Retrieved: 14</a:t>
            </a:r>
            <a:r>
              <a:rPr lang="en-GB" sz="714" baseline="30000" dirty="0">
                <a:effectLst/>
                <a:latin typeface="Calibri"/>
                <a:ea typeface="Calibri" panose="020F0502020204030204" pitchFamily="34" charset="0"/>
                <a:cs typeface="Arial"/>
              </a:rPr>
              <a:t>th</a:t>
            </a:r>
            <a:r>
              <a:rPr lang="en-GB" sz="714" dirty="0">
                <a:effectLst/>
                <a:latin typeface="Calibri"/>
                <a:ea typeface="Calibri" panose="020F0502020204030204" pitchFamily="34" charset="0"/>
                <a:cs typeface="Arial"/>
              </a:rPr>
              <a:t> March 2023</a:t>
            </a:r>
          </a:p>
          <a:p>
            <a:endParaRPr lang="en-GB" sz="714" u="sng" dirty="0">
              <a:ea typeface="+mn-lt"/>
              <a:cs typeface="+mn-lt"/>
            </a:endParaRPr>
          </a:p>
        </p:txBody>
      </p:sp>
      <p:sp>
        <p:nvSpPr>
          <p:cNvPr id="14" name="TextBox 12">
            <a:extLst>
              <a:ext uri="{FF2B5EF4-FFF2-40B4-BE49-F238E27FC236}">
                <a16:creationId xmlns:a16="http://schemas.microsoft.com/office/drawing/2014/main" id="{DC0A79E5-FF46-9B68-8AFD-7FE1100BC3B1}"/>
              </a:ext>
            </a:extLst>
          </p:cNvPr>
          <p:cNvSpPr txBox="1"/>
          <p:nvPr/>
        </p:nvSpPr>
        <p:spPr>
          <a:xfrm>
            <a:off x="7787627" y="478290"/>
            <a:ext cx="3020210" cy="3620771"/>
          </a:xfrm>
          <a:prstGeom prst="rect">
            <a:avLst/>
          </a:prstGeom>
          <a:solidFill>
            <a:schemeClr val="bg1">
              <a:lumMod val="85000"/>
            </a:schemeClr>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FINDINGS:</a:t>
            </a:r>
          </a:p>
          <a:p>
            <a:pPr marL="285750" indent="-285750">
              <a:buFont typeface="Symbol"/>
              <a:buChar char="•"/>
            </a:pPr>
            <a:r>
              <a:rPr lang="en-GB" sz="1000" dirty="0">
                <a:ea typeface="+mn-lt"/>
                <a:cs typeface="+mn-lt"/>
              </a:rPr>
              <a:t>Majority were women</a:t>
            </a:r>
            <a:endParaRPr lang="en-US" sz="1000" dirty="0">
              <a:ea typeface="+mn-lt"/>
              <a:cs typeface="+mn-lt"/>
            </a:endParaRPr>
          </a:p>
          <a:p>
            <a:pPr marL="285750" indent="-285750">
              <a:buFont typeface="Symbol"/>
              <a:buChar char="•"/>
            </a:pPr>
            <a:r>
              <a:rPr lang="en-GB" sz="1000" dirty="0">
                <a:ea typeface="+mn-lt"/>
                <a:cs typeface="+mn-lt"/>
              </a:rPr>
              <a:t>43% prefer fast fashion</a:t>
            </a:r>
            <a:endParaRPr lang="en-US" sz="1000" dirty="0">
              <a:ea typeface="+mn-lt"/>
              <a:cs typeface="+mn-lt"/>
            </a:endParaRPr>
          </a:p>
          <a:p>
            <a:pPr marL="285750" indent="-285750">
              <a:buFont typeface="Symbol"/>
              <a:buChar char="•"/>
            </a:pPr>
            <a:r>
              <a:rPr lang="en-GB" sz="1000" dirty="0">
                <a:ea typeface="+mn-lt"/>
                <a:cs typeface="+mn-lt"/>
              </a:rPr>
              <a:t>38% prefer sustainable fashion</a:t>
            </a:r>
            <a:endParaRPr lang="en-US" sz="1000" dirty="0">
              <a:ea typeface="+mn-lt"/>
              <a:cs typeface="+mn-lt"/>
            </a:endParaRPr>
          </a:p>
          <a:p>
            <a:pPr marL="285750" indent="-285750">
              <a:buFont typeface="Symbol"/>
              <a:buChar char="•"/>
            </a:pPr>
            <a:r>
              <a:rPr lang="en-GB" sz="1000" dirty="0">
                <a:ea typeface="+mn-lt"/>
                <a:cs typeface="+mn-lt"/>
              </a:rPr>
              <a:t>20% did not know the difference</a:t>
            </a:r>
            <a:endParaRPr lang="en-US" sz="1000" dirty="0">
              <a:ea typeface="+mn-lt"/>
              <a:cs typeface="+mn-lt"/>
            </a:endParaRPr>
          </a:p>
          <a:p>
            <a:pPr marL="285750" indent="-285750">
              <a:buFont typeface="Symbol"/>
              <a:buChar char="•"/>
            </a:pPr>
            <a:r>
              <a:rPr lang="en-GB" sz="1000" dirty="0">
                <a:ea typeface="+mn-lt"/>
                <a:cs typeface="+mn-lt"/>
              </a:rPr>
              <a:t>Same number chose shop online as instore</a:t>
            </a:r>
            <a:endParaRPr lang="en-US" sz="1000" dirty="0">
              <a:ea typeface="+mn-lt"/>
              <a:cs typeface="+mn-lt"/>
            </a:endParaRPr>
          </a:p>
          <a:p>
            <a:pPr marL="285750" indent="-285750">
              <a:buFont typeface="Symbol"/>
              <a:buChar char="•"/>
            </a:pPr>
            <a:r>
              <a:rPr lang="en-GB" sz="1000" dirty="0">
                <a:ea typeface="+mn-lt"/>
                <a:cs typeface="+mn-lt"/>
              </a:rPr>
              <a:t>12 respondents shop second hand</a:t>
            </a:r>
            <a:endParaRPr lang="en-US" sz="1000" dirty="0">
              <a:ea typeface="+mn-lt"/>
              <a:cs typeface="+mn-lt"/>
            </a:endParaRPr>
          </a:p>
          <a:p>
            <a:pPr marL="285750" indent="-285750">
              <a:buFont typeface="Symbol"/>
              <a:buChar char="•"/>
            </a:pPr>
            <a:r>
              <a:rPr lang="en-GB" sz="1000" dirty="0">
                <a:ea typeface="+mn-lt"/>
                <a:cs typeface="+mn-lt"/>
              </a:rPr>
              <a:t>28% shop at ASOS the most. </a:t>
            </a:r>
            <a:endParaRPr lang="en-US" sz="1000" dirty="0">
              <a:ea typeface="+mn-lt"/>
              <a:cs typeface="+mn-lt"/>
            </a:endParaRPr>
          </a:p>
          <a:p>
            <a:pPr marL="285750" indent="-285750">
              <a:buFont typeface="Symbol"/>
              <a:buChar char="•"/>
            </a:pPr>
            <a:r>
              <a:rPr lang="en-GB" sz="1000" dirty="0">
                <a:ea typeface="+mn-lt"/>
                <a:cs typeface="+mn-lt"/>
              </a:rPr>
              <a:t>Between 10 – 20% shop the most at Boohoo, Pretty Little Thing or Shein</a:t>
            </a:r>
            <a:endParaRPr lang="en-US" sz="1000" dirty="0">
              <a:ea typeface="+mn-lt"/>
              <a:cs typeface="+mn-lt"/>
            </a:endParaRPr>
          </a:p>
          <a:p>
            <a:pPr marL="285750" indent="-285750">
              <a:buFont typeface="Symbol"/>
              <a:buChar char="•"/>
            </a:pPr>
            <a:r>
              <a:rPr lang="en-GB" sz="1000" dirty="0">
                <a:ea typeface="+mn-lt"/>
                <a:cs typeface="+mn-lt"/>
              </a:rPr>
              <a:t>43% shop at Primark the most </a:t>
            </a:r>
            <a:endParaRPr lang="en-US" sz="1000" dirty="0">
              <a:ea typeface="+mn-lt"/>
              <a:cs typeface="+mn-lt"/>
            </a:endParaRPr>
          </a:p>
          <a:p>
            <a:pPr marL="285750" indent="-285750">
              <a:buFont typeface="Symbol"/>
              <a:buChar char="•"/>
            </a:pPr>
            <a:r>
              <a:rPr lang="en-GB" sz="1000" dirty="0">
                <a:ea typeface="+mn-lt"/>
                <a:cs typeface="+mn-lt"/>
              </a:rPr>
              <a:t>Vinted - 24 responses. </a:t>
            </a:r>
            <a:endParaRPr lang="en-US" sz="1000" dirty="0">
              <a:ea typeface="+mn-lt"/>
              <a:cs typeface="+mn-lt"/>
            </a:endParaRPr>
          </a:p>
          <a:p>
            <a:pPr marL="285750" indent="-285750">
              <a:buFont typeface="Symbol"/>
              <a:buChar char="•"/>
            </a:pPr>
            <a:r>
              <a:rPr lang="en-GB" sz="1000" dirty="0">
                <a:ea typeface="+mn-lt"/>
                <a:cs typeface="+mn-lt"/>
              </a:rPr>
              <a:t>Price is the  majority most important factor in fashion buying decisions</a:t>
            </a:r>
            <a:endParaRPr lang="en-US" sz="1000" dirty="0">
              <a:ea typeface="+mn-lt"/>
              <a:cs typeface="+mn-lt"/>
            </a:endParaRPr>
          </a:p>
          <a:p>
            <a:pPr marL="285750" indent="-285750">
              <a:buFont typeface="Symbol"/>
              <a:buChar char="•"/>
            </a:pPr>
            <a:r>
              <a:rPr lang="en-GB" sz="1000" dirty="0">
                <a:ea typeface="+mn-lt"/>
                <a:cs typeface="+mn-lt"/>
              </a:rPr>
              <a:t>69% are concerned about how the fashion business affects the environment</a:t>
            </a:r>
          </a:p>
          <a:p>
            <a:pPr marL="285750" indent="-285750">
              <a:buFont typeface="Symbol"/>
              <a:buChar char="•"/>
            </a:pPr>
            <a:r>
              <a:rPr lang="en-GB" sz="1000" dirty="0">
                <a:ea typeface="+mn-lt"/>
                <a:cs typeface="+mn-lt"/>
              </a:rPr>
              <a:t>76%  have purchased used clothing</a:t>
            </a:r>
          </a:p>
          <a:p>
            <a:pPr marL="285750" indent="-285750">
              <a:buFont typeface="Symbol"/>
              <a:buChar char="•"/>
            </a:pPr>
            <a:r>
              <a:rPr lang="en-GB" sz="1000" dirty="0">
                <a:ea typeface="+mn-lt"/>
                <a:cs typeface="+mn-lt"/>
              </a:rPr>
              <a:t>18 give away their old garments, whereas 38 donate them and 15 discard them</a:t>
            </a:r>
          </a:p>
          <a:p>
            <a:pPr marL="285750" indent="-285750">
              <a:buFont typeface="Symbol"/>
              <a:buChar char="•"/>
            </a:pPr>
            <a:r>
              <a:rPr lang="en-GB" sz="1000" dirty="0">
                <a:ea typeface="+mn-lt"/>
                <a:cs typeface="+mn-lt"/>
              </a:rPr>
              <a:t>36% spend between £16 and £50 each month on average</a:t>
            </a:r>
            <a:endParaRPr lang="en-US" sz="1000" dirty="0">
              <a:ea typeface="+mn-lt"/>
              <a:cs typeface="+mn-lt"/>
            </a:endParaRPr>
          </a:p>
          <a:p>
            <a:pPr marL="285750" indent="-285750">
              <a:buFont typeface="Symbol"/>
              <a:buChar char="•"/>
            </a:pPr>
            <a:r>
              <a:rPr lang="en-GB" sz="1000" dirty="0">
                <a:ea typeface="+mn-lt"/>
                <a:cs typeface="+mn-lt"/>
              </a:rPr>
              <a:t>38% buy fast fashion periodically, and 45% monthly</a:t>
            </a:r>
            <a:endParaRPr lang="en-GB" sz="750" dirty="0">
              <a:cs typeface="Calibri"/>
            </a:endParaRPr>
          </a:p>
        </p:txBody>
      </p:sp>
      <p:sp>
        <p:nvSpPr>
          <p:cNvPr id="2" name="TextBox 1">
            <a:extLst>
              <a:ext uri="{FF2B5EF4-FFF2-40B4-BE49-F238E27FC236}">
                <a16:creationId xmlns:a16="http://schemas.microsoft.com/office/drawing/2014/main" id="{3B9083C2-0DDF-8495-B48C-5A6772325A4A}"/>
              </a:ext>
            </a:extLst>
          </p:cNvPr>
          <p:cNvSpPr txBox="1"/>
          <p:nvPr/>
        </p:nvSpPr>
        <p:spPr>
          <a:xfrm>
            <a:off x="3862130" y="452789"/>
            <a:ext cx="3925497" cy="3291002"/>
          </a:xfrm>
          <a:prstGeom prst="rect">
            <a:avLst/>
          </a:prstGeom>
          <a:solidFill>
            <a:srgbClr val="EF8DCA"/>
          </a:solidFill>
          <a:ln>
            <a:solidFill>
              <a:schemeClr val="tx1"/>
            </a:solidFill>
          </a:ln>
        </p:spPr>
        <p:txBody>
          <a:bodyPr rot="0" spcFirstLastPara="0" vertOverflow="overflow" horzOverflow="overflow"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US" sz="1100" b="1" u="sng" dirty="0">
                <a:cs typeface="Calibri"/>
              </a:rPr>
              <a:t>Aims &amp; Objectives:</a:t>
            </a:r>
          </a:p>
          <a:p>
            <a:pPr marL="203835" indent="-203835">
              <a:buFont typeface="Symbol"/>
              <a:buChar char="•"/>
            </a:pPr>
            <a:r>
              <a:rPr lang="en-GB" sz="1000" dirty="0">
                <a:ea typeface="+mn-lt"/>
                <a:cs typeface="+mn-lt"/>
              </a:rPr>
              <a:t>To analyse academic literature from the past on the reasoning behind barriers to sustainable fashion for Millennials and Gen Z and examine the variations, benefits, and drawbacks of rapid fashion and sustainable fashion</a:t>
            </a:r>
            <a:endParaRPr lang="en-US" sz="1000" dirty="0">
              <a:ea typeface="+mn-lt"/>
              <a:cs typeface="+mn-lt"/>
            </a:endParaRPr>
          </a:p>
          <a:p>
            <a:pPr marL="203835" indent="-203835">
              <a:buFont typeface="Symbol"/>
              <a:buChar char="•"/>
            </a:pPr>
            <a:r>
              <a:rPr lang="en-GB" sz="1000" dirty="0">
                <a:ea typeface="+mn-lt"/>
                <a:cs typeface="+mn-lt"/>
              </a:rPr>
              <a:t>To evaluate the role that fast fashion and sustainable fashion plays in the environment and society and it's the development</a:t>
            </a:r>
            <a:endParaRPr lang="en-US" sz="1000" dirty="0">
              <a:ea typeface="+mn-lt"/>
              <a:cs typeface="+mn-lt"/>
            </a:endParaRPr>
          </a:p>
          <a:p>
            <a:pPr marL="203835" indent="-203835">
              <a:buFont typeface="Symbol"/>
              <a:buChar char="•"/>
            </a:pPr>
            <a:r>
              <a:rPr lang="en-GB" sz="1000" dirty="0">
                <a:ea typeface="+mn-lt"/>
                <a:cs typeface="+mn-lt"/>
              </a:rPr>
              <a:t>To conduct an analysis of the quantitative data gathered in order to comprehend the phenomena of remote fast and sustainable fashion on Millennials and Gen z and how it affects the wider community.</a:t>
            </a:r>
            <a:endParaRPr lang="en-US" sz="1000" dirty="0">
              <a:ea typeface="+mn-lt"/>
              <a:cs typeface="+mn-lt"/>
            </a:endParaRPr>
          </a:p>
          <a:p>
            <a:pPr marL="203835" indent="-203835">
              <a:buFont typeface="Symbol"/>
              <a:buChar char="•"/>
            </a:pPr>
            <a:r>
              <a:rPr lang="en-GB" sz="1000" dirty="0">
                <a:ea typeface="+mn-lt"/>
                <a:cs typeface="+mn-lt"/>
              </a:rPr>
              <a:t>To determine what prevents Millennials and Gen Z from wearing sustainable clothing</a:t>
            </a:r>
            <a:endParaRPr lang="en-US" sz="1000" dirty="0">
              <a:ea typeface="+mn-lt"/>
              <a:cs typeface="+mn-lt"/>
            </a:endParaRPr>
          </a:p>
          <a:p>
            <a:pPr marL="203835" indent="-203835">
              <a:buFont typeface="Symbol"/>
              <a:buChar char="•"/>
            </a:pPr>
            <a:r>
              <a:rPr lang="en-GB" sz="1000" dirty="0">
                <a:ea typeface="+mn-lt"/>
                <a:cs typeface="+mn-lt"/>
              </a:rPr>
              <a:t>To compile statistical data in order to discover the various purchasing habits and perspectives of both Millennials and Gen Zs and assess and contrast the various purchasing habits and perspectives of both Millennials and Gen Z with the results of primary and secondary research.</a:t>
            </a:r>
            <a:endParaRPr lang="en-US" sz="1000" dirty="0">
              <a:ea typeface="+mn-lt"/>
              <a:cs typeface="+mn-lt"/>
            </a:endParaRPr>
          </a:p>
          <a:p>
            <a:pPr marL="203835" indent="-203835">
              <a:buFont typeface="Symbol"/>
              <a:buChar char="•"/>
            </a:pPr>
            <a:r>
              <a:rPr lang="en-GB" sz="1000" dirty="0">
                <a:ea typeface="+mn-lt"/>
                <a:cs typeface="+mn-lt"/>
              </a:rPr>
              <a:t>To formulate suggestions to support the demise of fast fashion, bringing around more sustainable fashion or making the fast fashion industry circular</a:t>
            </a:r>
            <a:endParaRPr lang="en-US" sz="1000" dirty="0">
              <a:ea typeface="+mn-lt"/>
              <a:cs typeface="+mn-lt"/>
            </a:endParaRPr>
          </a:p>
          <a:p>
            <a:pPr algn="ctr"/>
            <a:endParaRPr lang="en-US" sz="857" u="sng" dirty="0">
              <a:cs typeface="Calibri"/>
            </a:endParaRPr>
          </a:p>
        </p:txBody>
      </p:sp>
      <p:pic>
        <p:nvPicPr>
          <p:cNvPr id="3" name="Picture 2" descr="University of Wales Trinity Saint David, South East Asia">
            <a:extLst>
              <a:ext uri="{FF2B5EF4-FFF2-40B4-BE49-F238E27FC236}">
                <a16:creationId xmlns:a16="http://schemas.microsoft.com/office/drawing/2014/main" id="{8417E5F3-8CFF-4179-C231-B59F43ADF496}"/>
              </a:ext>
            </a:extLst>
          </p:cNvPr>
          <p:cNvPicPr>
            <a:picLocks noChangeAspect="1" noChangeArrowheads="1"/>
          </p:cNvPicPr>
          <p:nvPr/>
        </p:nvPicPr>
        <p:blipFill>
          <a:blip r:embed="rId2">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11729081" y="24302"/>
            <a:ext cx="424150" cy="401739"/>
          </a:xfrm>
          <a:prstGeom prst="rect">
            <a:avLst/>
          </a:prstGeom>
          <a:solidFill>
            <a:srgbClr val="EF8DCA"/>
          </a:solidFill>
        </p:spPr>
      </p:pic>
      <p:sp>
        <p:nvSpPr>
          <p:cNvPr id="8" name="TextBox 8">
            <a:extLst>
              <a:ext uri="{FF2B5EF4-FFF2-40B4-BE49-F238E27FC236}">
                <a16:creationId xmlns:a16="http://schemas.microsoft.com/office/drawing/2014/main" id="{3C5B8E21-55BC-B849-7B44-937A727D9C47}"/>
              </a:ext>
            </a:extLst>
          </p:cNvPr>
          <p:cNvSpPr txBox="1"/>
          <p:nvPr/>
        </p:nvSpPr>
        <p:spPr>
          <a:xfrm>
            <a:off x="8934992" y="3933199"/>
            <a:ext cx="3257008" cy="1635612"/>
          </a:xfrm>
          <a:prstGeom prst="rect">
            <a:avLst/>
          </a:prstGeom>
          <a:solidFill>
            <a:srgbClr val="EF8DCA"/>
          </a:solidFill>
          <a:ln>
            <a:solidFill>
              <a:srgbClr val="4472C4"/>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DISCUSSION &amp; ANALYSIS:</a:t>
            </a:r>
          </a:p>
          <a:p>
            <a:r>
              <a:rPr lang="en-GB" sz="1000" dirty="0">
                <a:cs typeface="Calibri"/>
              </a:rPr>
              <a:t>It has been made clear how the buying habits of Millennials and Gen Z vary. For instance, Millennials do not always choose quick fashion, whereas the majority of Gen Z does. Millennials and Gen Zs appear to be more environmentally conscious when it comes to fashion and its impacts on the environment. Most  of the literature review findings are contradicted by the primary research however some are not.</a:t>
            </a:r>
            <a:endParaRPr lang="en-GB" sz="1000" b="1" u="sng" dirty="0">
              <a:cs typeface="Calibri"/>
            </a:endParaRPr>
          </a:p>
          <a:p>
            <a:pPr algn="ctr"/>
            <a:endParaRPr lang="en-US" sz="1100" dirty="0">
              <a:cs typeface="Calibri"/>
            </a:endParaRPr>
          </a:p>
        </p:txBody>
      </p:sp>
      <p:sp>
        <p:nvSpPr>
          <p:cNvPr id="11" name="TextBox 7">
            <a:extLst>
              <a:ext uri="{FF2B5EF4-FFF2-40B4-BE49-F238E27FC236}">
                <a16:creationId xmlns:a16="http://schemas.microsoft.com/office/drawing/2014/main" id="{D8ED61D4-98C8-0C50-1545-38D8F809BAAB}"/>
              </a:ext>
            </a:extLst>
          </p:cNvPr>
          <p:cNvSpPr txBox="1"/>
          <p:nvPr/>
        </p:nvSpPr>
        <p:spPr>
          <a:xfrm>
            <a:off x="3668486" y="3602548"/>
            <a:ext cx="4139787" cy="1774112"/>
          </a:xfrm>
          <a:prstGeom prst="rect">
            <a:avLst/>
          </a:prstGeom>
          <a:solidFill>
            <a:schemeClr val="bg1">
              <a:lumMod val="85000"/>
            </a:schemeClr>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100" b="1" u="sng" dirty="0">
                <a:cs typeface="Calibri"/>
              </a:rPr>
              <a:t>CONCLUSION:</a:t>
            </a:r>
          </a:p>
          <a:p>
            <a:r>
              <a:rPr lang="en-GB" sz="1000" dirty="0">
                <a:cs typeface="Calibri"/>
              </a:rPr>
              <a:t>It was found that Gen Z purchases more fast fashion than previous generations and that women favour it more than men. The majority of respondents, according to the initial research, believe that they care about the effects that the fashion industry has on the environment, but only 30 of them shop for clothing sustainably; 47 of the participants bought second-hand clothing. In comparison, 39 of the respondents who identified as caring about the effects that the fashion industry has on the environment each month spent between £16 and £80 on fast fashion. Price, accessibility, and trends were found to be the major obstacles to sustainable fashion in both the literature review and the primary research.</a:t>
            </a:r>
          </a:p>
        </p:txBody>
      </p:sp>
      <p:pic>
        <p:nvPicPr>
          <p:cNvPr id="12" name="Picture 11">
            <a:extLst>
              <a:ext uri="{FF2B5EF4-FFF2-40B4-BE49-F238E27FC236}">
                <a16:creationId xmlns:a16="http://schemas.microsoft.com/office/drawing/2014/main" id="{5B607DCD-7362-98E1-C11C-477C673A417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417629" y="476969"/>
            <a:ext cx="1774371" cy="1068319"/>
          </a:xfrm>
          <a:prstGeom prst="rect">
            <a:avLst/>
          </a:prstGeom>
        </p:spPr>
      </p:pic>
      <p:pic>
        <p:nvPicPr>
          <p:cNvPr id="15" name="Picture 14">
            <a:extLst>
              <a:ext uri="{FF2B5EF4-FFF2-40B4-BE49-F238E27FC236}">
                <a16:creationId xmlns:a16="http://schemas.microsoft.com/office/drawing/2014/main" id="{2333E05C-0598-53E3-447B-D61B465D4C8F}"/>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37371" y="1514038"/>
            <a:ext cx="1654629" cy="996225"/>
          </a:xfrm>
          <a:prstGeom prst="rect">
            <a:avLst/>
          </a:prstGeom>
        </p:spPr>
      </p:pic>
      <p:sp>
        <p:nvSpPr>
          <p:cNvPr id="16" name="TextBox 7">
            <a:extLst>
              <a:ext uri="{FF2B5EF4-FFF2-40B4-BE49-F238E27FC236}">
                <a16:creationId xmlns:a16="http://schemas.microsoft.com/office/drawing/2014/main" id="{2D34F371-62F6-4A77-BBE1-A177CB002A96}"/>
              </a:ext>
            </a:extLst>
          </p:cNvPr>
          <p:cNvSpPr txBox="1"/>
          <p:nvPr/>
        </p:nvSpPr>
        <p:spPr>
          <a:xfrm>
            <a:off x="3647840" y="5376660"/>
            <a:ext cx="4691682" cy="1467746"/>
          </a:xfrm>
          <a:prstGeom prst="rect">
            <a:avLst/>
          </a:prstGeom>
          <a:solidFill>
            <a:srgbClr val="EF8DCA"/>
          </a:solidFill>
          <a:ln>
            <a:solidFill>
              <a:schemeClr val="tx1"/>
            </a:solidFill>
          </a:ln>
        </p:spPr>
        <p:txBody>
          <a:bodyPr rot="0" spcFirstLastPara="0" vert="horz" wrap="square" lIns="65314" tIns="32657" rIns="65314" bIns="32657" numCol="1" spcCol="0" rtlCol="0" fromWordArt="0" anchor="t" anchorCtr="0" forceAA="0" compatLnSpc="1">
            <a:prstTxWarp prst="textNoShape">
              <a:avLst/>
            </a:prstTxWarp>
            <a:spAutoFit/>
          </a:bodyPr>
          <a:lstStyle>
            <a:defPPr>
              <a:defRPr lang="en-US"/>
            </a:defPPr>
            <a:lvl1pPr marL="0" algn="l" defTabSz="777514" rtl="0" eaLnBrk="1" latinLnBrk="0" hangingPunct="1">
              <a:defRPr sz="1531" kern="1200">
                <a:solidFill>
                  <a:schemeClr val="tx1"/>
                </a:solidFill>
                <a:latin typeface="+mn-lt"/>
                <a:ea typeface="+mn-ea"/>
                <a:cs typeface="+mn-cs"/>
              </a:defRPr>
            </a:lvl1pPr>
            <a:lvl2pPr marL="388757" algn="l" defTabSz="777514" rtl="0" eaLnBrk="1" latinLnBrk="0" hangingPunct="1">
              <a:defRPr sz="1531" kern="1200">
                <a:solidFill>
                  <a:schemeClr val="tx1"/>
                </a:solidFill>
                <a:latin typeface="+mn-lt"/>
                <a:ea typeface="+mn-ea"/>
                <a:cs typeface="+mn-cs"/>
              </a:defRPr>
            </a:lvl2pPr>
            <a:lvl3pPr marL="777514" algn="l" defTabSz="777514" rtl="0" eaLnBrk="1" latinLnBrk="0" hangingPunct="1">
              <a:defRPr sz="1531" kern="1200">
                <a:solidFill>
                  <a:schemeClr val="tx1"/>
                </a:solidFill>
                <a:latin typeface="+mn-lt"/>
                <a:ea typeface="+mn-ea"/>
                <a:cs typeface="+mn-cs"/>
              </a:defRPr>
            </a:lvl3pPr>
            <a:lvl4pPr marL="1166271" algn="l" defTabSz="777514" rtl="0" eaLnBrk="1" latinLnBrk="0" hangingPunct="1">
              <a:defRPr sz="1531" kern="1200">
                <a:solidFill>
                  <a:schemeClr val="tx1"/>
                </a:solidFill>
                <a:latin typeface="+mn-lt"/>
                <a:ea typeface="+mn-ea"/>
                <a:cs typeface="+mn-cs"/>
              </a:defRPr>
            </a:lvl4pPr>
            <a:lvl5pPr marL="1555029" algn="l" defTabSz="777514" rtl="0" eaLnBrk="1" latinLnBrk="0" hangingPunct="1">
              <a:defRPr sz="1531" kern="1200">
                <a:solidFill>
                  <a:schemeClr val="tx1"/>
                </a:solidFill>
                <a:latin typeface="+mn-lt"/>
                <a:ea typeface="+mn-ea"/>
                <a:cs typeface="+mn-cs"/>
              </a:defRPr>
            </a:lvl5pPr>
            <a:lvl6pPr marL="1943786" algn="l" defTabSz="777514" rtl="0" eaLnBrk="1" latinLnBrk="0" hangingPunct="1">
              <a:defRPr sz="1531" kern="1200">
                <a:solidFill>
                  <a:schemeClr val="tx1"/>
                </a:solidFill>
                <a:latin typeface="+mn-lt"/>
                <a:ea typeface="+mn-ea"/>
                <a:cs typeface="+mn-cs"/>
              </a:defRPr>
            </a:lvl6pPr>
            <a:lvl7pPr marL="2332543" algn="l" defTabSz="777514" rtl="0" eaLnBrk="1" latinLnBrk="0" hangingPunct="1">
              <a:defRPr sz="1531" kern="1200">
                <a:solidFill>
                  <a:schemeClr val="tx1"/>
                </a:solidFill>
                <a:latin typeface="+mn-lt"/>
                <a:ea typeface="+mn-ea"/>
                <a:cs typeface="+mn-cs"/>
              </a:defRPr>
            </a:lvl7pPr>
            <a:lvl8pPr marL="2721300" algn="l" defTabSz="777514" rtl="0" eaLnBrk="1" latinLnBrk="0" hangingPunct="1">
              <a:defRPr sz="1531" kern="1200">
                <a:solidFill>
                  <a:schemeClr val="tx1"/>
                </a:solidFill>
                <a:latin typeface="+mn-lt"/>
                <a:ea typeface="+mn-ea"/>
                <a:cs typeface="+mn-cs"/>
              </a:defRPr>
            </a:lvl8pPr>
            <a:lvl9pPr marL="3110057" algn="l" defTabSz="777514" rtl="0" eaLnBrk="1" latinLnBrk="0" hangingPunct="1">
              <a:defRPr sz="1531" kern="1200">
                <a:solidFill>
                  <a:schemeClr val="tx1"/>
                </a:solidFill>
                <a:latin typeface="+mn-lt"/>
                <a:ea typeface="+mn-ea"/>
                <a:cs typeface="+mn-cs"/>
              </a:defRPr>
            </a:lvl9pPr>
          </a:lstStyle>
          <a:p>
            <a:pPr algn="ctr"/>
            <a:r>
              <a:rPr lang="en-GB" sz="1000" b="1" u="sng" dirty="0">
                <a:cs typeface="Calibri"/>
              </a:rPr>
              <a:t>RECOMMENDATIONS:</a:t>
            </a:r>
          </a:p>
          <a:p>
            <a:pPr marL="228600" indent="-228600">
              <a:lnSpc>
                <a:spcPct val="107000"/>
              </a:lnSpc>
              <a:spcAft>
                <a:spcPts val="800"/>
              </a:spcAft>
              <a:buAutoNum type="arabicPeriod"/>
            </a:pPr>
            <a:r>
              <a:rPr lang="en-GB" sz="1000" dirty="0">
                <a:solidFill>
                  <a:srgbClr val="000000"/>
                </a:solidFill>
                <a:ea typeface="Calibri" panose="020F0502020204030204" pitchFamily="34" charset="0"/>
                <a:cs typeface="Calibri" panose="020F0502020204030204" pitchFamily="34" charset="0"/>
              </a:rPr>
              <a:t>For </a:t>
            </a:r>
            <a:r>
              <a:rPr lang="en-GB" sz="1000" dirty="0">
                <a:solidFill>
                  <a:srgbClr val="000000"/>
                </a:solidFill>
                <a:effectLst/>
                <a:ea typeface="Calibri" panose="020F0502020204030204" pitchFamily="34" charset="0"/>
                <a:cs typeface="Calibri" panose="020F0502020204030204" pitchFamily="34" charset="0"/>
              </a:rPr>
              <a:t>people to start boycotting fast fashion and o become more environmentally conscious, governments need to raise consciousness about the negative effects the fashion industry has. Fast fashion should be subject to laws and regulations that guarantee that products are circular and designed with the end user in mind.</a:t>
            </a:r>
          </a:p>
          <a:p>
            <a:pPr marL="228600" indent="-228600">
              <a:lnSpc>
                <a:spcPct val="107000"/>
              </a:lnSpc>
              <a:spcAft>
                <a:spcPts val="800"/>
              </a:spcAft>
              <a:buAutoNum type="arabicPeriod"/>
            </a:pPr>
            <a:r>
              <a:rPr lang="en-GB" sz="1000" dirty="0">
                <a:solidFill>
                  <a:srgbClr val="000000"/>
                </a:solidFill>
                <a:effectLst/>
                <a:ea typeface="Calibri" panose="020F0502020204030204" pitchFamily="34" charset="0"/>
                <a:cs typeface="Calibri" panose="020F0502020204030204" pitchFamily="34" charset="0"/>
              </a:rPr>
              <a:t>2. Given that cost was found to be the primary driver of people's switch to fast fashion, it would be crucial for governments to assist sustainable fashion companies in reducing their costs to ensure that more people can purchase these goods. </a:t>
            </a:r>
            <a:endParaRPr lang="en-GB" sz="1000" dirty="0">
              <a:effectLst/>
              <a:ea typeface="Calibri" panose="020F0502020204030204" pitchFamily="34" charset="0"/>
              <a:cs typeface="Times New Roman" panose="02020603050405020304" pitchFamily="18" charset="0"/>
            </a:endParaRPr>
          </a:p>
        </p:txBody>
      </p:sp>
      <p:pic>
        <p:nvPicPr>
          <p:cNvPr id="19" name="Picture 18" descr="Chart, bar chart, funnel chart&#10;&#10;Description automatically generated">
            <a:extLst>
              <a:ext uri="{FF2B5EF4-FFF2-40B4-BE49-F238E27FC236}">
                <a16:creationId xmlns:a16="http://schemas.microsoft.com/office/drawing/2014/main" id="{021E8E60-CFEA-7C98-7890-52B5954DD24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482869" y="2510263"/>
            <a:ext cx="1654628" cy="929169"/>
          </a:xfrm>
          <a:prstGeom prst="rect">
            <a:avLst/>
          </a:prstGeom>
        </p:spPr>
      </p:pic>
      <p:pic>
        <p:nvPicPr>
          <p:cNvPr id="23" name="Picture 22" descr="Chart, pie chart&#10;&#10;Description automatically generated">
            <a:extLst>
              <a:ext uri="{FF2B5EF4-FFF2-40B4-BE49-F238E27FC236}">
                <a16:creationId xmlns:a16="http://schemas.microsoft.com/office/drawing/2014/main" id="{93EF7AC4-6FE9-8715-4B23-DF871D9DD2B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7744563" y="4088977"/>
            <a:ext cx="1189917" cy="707985"/>
          </a:xfrm>
          <a:prstGeom prst="rect">
            <a:avLst/>
          </a:prstGeom>
        </p:spPr>
      </p:pic>
      <p:pic>
        <p:nvPicPr>
          <p:cNvPr id="25" name="Picture 24" descr="Chart, pie chart&#10;&#10;Description automatically generated">
            <a:extLst>
              <a:ext uri="{FF2B5EF4-FFF2-40B4-BE49-F238E27FC236}">
                <a16:creationId xmlns:a16="http://schemas.microsoft.com/office/drawing/2014/main" id="{8A023231-C477-5A40-7DC1-5126F39A88D9}"/>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7735254" y="4796962"/>
            <a:ext cx="1189917" cy="724891"/>
          </a:xfrm>
          <a:prstGeom prst="rect">
            <a:avLst/>
          </a:prstGeom>
        </p:spPr>
      </p:pic>
    </p:spTree>
    <p:extLst>
      <p:ext uri="{BB962C8B-B14F-4D97-AF65-F5344CB8AC3E}">
        <p14:creationId xmlns:p14="http://schemas.microsoft.com/office/powerpoint/2010/main" val="1833598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1122</Words>
  <Application>Microsoft Office PowerPoint</Application>
  <PresentationFormat>Widescreen</PresentationFormat>
  <Paragraphs>58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Arial,Sans-Serif</vt:lpstr>
      <vt:lpstr>Calibri</vt:lpstr>
      <vt:lpstr>Calibri Light</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Lewis (2012798)</dc:creator>
  <cp:lastModifiedBy>Jessica Lewis (2012798)</cp:lastModifiedBy>
  <cp:revision>1</cp:revision>
  <dcterms:created xsi:type="dcterms:W3CDTF">2023-03-27T10:10:47Z</dcterms:created>
  <dcterms:modified xsi:type="dcterms:W3CDTF">2023-03-29T10:57:52Z</dcterms:modified>
</cp:coreProperties>
</file>