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37"/>
  </p:notesMasterIdLst>
  <p:sldIdLst>
    <p:sldId id="256" r:id="rId2"/>
    <p:sldId id="266" r:id="rId3"/>
    <p:sldId id="265" r:id="rId4"/>
    <p:sldId id="284" r:id="rId5"/>
    <p:sldId id="285" r:id="rId6"/>
    <p:sldId id="295" r:id="rId7"/>
    <p:sldId id="286" r:id="rId8"/>
    <p:sldId id="270" r:id="rId9"/>
    <p:sldId id="272" r:id="rId10"/>
    <p:sldId id="267" r:id="rId11"/>
    <p:sldId id="275" r:id="rId12"/>
    <p:sldId id="262" r:id="rId13"/>
    <p:sldId id="263" r:id="rId14"/>
    <p:sldId id="264" r:id="rId15"/>
    <p:sldId id="274" r:id="rId16"/>
    <p:sldId id="276" r:id="rId17"/>
    <p:sldId id="277" r:id="rId18"/>
    <p:sldId id="278" r:id="rId19"/>
    <p:sldId id="279" r:id="rId20"/>
    <p:sldId id="282" r:id="rId21"/>
    <p:sldId id="280" r:id="rId22"/>
    <p:sldId id="281" r:id="rId23"/>
    <p:sldId id="296" r:id="rId24"/>
    <p:sldId id="283" r:id="rId25"/>
    <p:sldId id="287" r:id="rId26"/>
    <p:sldId id="288" r:id="rId27"/>
    <p:sldId id="289" r:id="rId28"/>
    <p:sldId id="290" r:id="rId29"/>
    <p:sldId id="291" r:id="rId30"/>
    <p:sldId id="293" r:id="rId31"/>
    <p:sldId id="292" r:id="rId32"/>
    <p:sldId id="294" r:id="rId33"/>
    <p:sldId id="271" r:id="rId34"/>
    <p:sldId id="273" r:id="rId35"/>
    <p:sldId id="297"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2600"/>
    <a:srgbClr val="FF8AD8"/>
    <a:srgbClr val="FFD579"/>
    <a:srgbClr val="FF7E79"/>
    <a:srgbClr val="FF9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3548"/>
    <p:restoredTop sz="78819"/>
  </p:normalViewPr>
  <p:slideViewPr>
    <p:cSldViewPr snapToGrid="0">
      <p:cViewPr>
        <p:scale>
          <a:sx n="60" d="100"/>
          <a:sy n="60" d="100"/>
        </p:scale>
        <p:origin x="2808" y="696"/>
      </p:cViewPr>
      <p:guideLst/>
    </p:cSldViewPr>
  </p:slid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383776-ADD2-4FC5-8C81-F52DC1E9AFA8}" type="doc">
      <dgm:prSet loTypeId="urn:microsoft.com/office/officeart/2005/8/layout/hierarchy1" loCatId="hierarchy" qsTypeId="urn:microsoft.com/office/officeart/2005/8/quickstyle/simple4" qsCatId="simple" csTypeId="urn:microsoft.com/office/officeart/2005/8/colors/colorful1" csCatId="colorful"/>
      <dgm:spPr/>
      <dgm:t>
        <a:bodyPr/>
        <a:lstStyle/>
        <a:p>
          <a:endParaRPr lang="en-US"/>
        </a:p>
      </dgm:t>
    </dgm:pt>
    <dgm:pt modelId="{0AACF6BE-B8A1-47AE-8556-56E7A86A98A2}">
      <dgm:prSet/>
      <dgm:spPr/>
      <dgm:t>
        <a:bodyPr/>
        <a:lstStyle/>
        <a:p>
          <a:r>
            <a:rPr lang="en-US"/>
            <a:t>Health based PE is a pedagogy which holds ‘promoting a physically active life’ at the center. </a:t>
          </a:r>
        </a:p>
      </dgm:t>
    </dgm:pt>
    <dgm:pt modelId="{D98E14C3-9F76-42FD-85C4-9A4307923B50}" type="parTrans" cxnId="{30E32545-DE63-4557-A794-B2979A52D696}">
      <dgm:prSet/>
      <dgm:spPr/>
      <dgm:t>
        <a:bodyPr/>
        <a:lstStyle/>
        <a:p>
          <a:endParaRPr lang="en-US"/>
        </a:p>
      </dgm:t>
    </dgm:pt>
    <dgm:pt modelId="{BA75B74C-15B7-4C58-9B95-9FB9C29F4315}" type="sibTrans" cxnId="{30E32545-DE63-4557-A794-B2979A52D696}">
      <dgm:prSet/>
      <dgm:spPr/>
      <dgm:t>
        <a:bodyPr/>
        <a:lstStyle/>
        <a:p>
          <a:endParaRPr lang="en-US"/>
        </a:p>
      </dgm:t>
    </dgm:pt>
    <dgm:pt modelId="{832F22BC-01AB-41AD-8931-932F9CF0CD97}">
      <dgm:prSet/>
      <dgm:spPr/>
      <dgm:t>
        <a:bodyPr/>
        <a:lstStyle/>
        <a:p>
          <a:r>
            <a:rPr lang="en-US"/>
            <a:t>Aimed at improving knowledge, attitudes and behaviour. </a:t>
          </a:r>
        </a:p>
      </dgm:t>
    </dgm:pt>
    <dgm:pt modelId="{B26BFEC4-96EC-4DD3-A807-F5090458D6CE}" type="parTrans" cxnId="{2E8E71EA-F1C3-43BC-826C-609BC7532B1E}">
      <dgm:prSet/>
      <dgm:spPr/>
      <dgm:t>
        <a:bodyPr/>
        <a:lstStyle/>
        <a:p>
          <a:endParaRPr lang="en-US"/>
        </a:p>
      </dgm:t>
    </dgm:pt>
    <dgm:pt modelId="{3E11FFAE-87F9-4F69-9BB8-6B2E078D7FDA}" type="sibTrans" cxnId="{2E8E71EA-F1C3-43BC-826C-609BC7532B1E}">
      <dgm:prSet/>
      <dgm:spPr/>
      <dgm:t>
        <a:bodyPr/>
        <a:lstStyle/>
        <a:p>
          <a:endParaRPr lang="en-US"/>
        </a:p>
      </dgm:t>
    </dgm:pt>
    <dgm:pt modelId="{74B0E6CF-F7DE-4499-ADCF-827810092AA6}">
      <dgm:prSet/>
      <dgm:spPr/>
      <dgm:t>
        <a:bodyPr/>
        <a:lstStyle/>
        <a:p>
          <a:r>
            <a:rPr lang="en-US"/>
            <a:t>Ensure children have the knowledge on the importance of a healthy life. </a:t>
          </a:r>
        </a:p>
      </dgm:t>
    </dgm:pt>
    <dgm:pt modelId="{C6CB6F70-51E9-495D-98AB-618FDD297677}" type="parTrans" cxnId="{231C2BB7-A2B0-4C17-9732-26E409AA542A}">
      <dgm:prSet/>
      <dgm:spPr/>
      <dgm:t>
        <a:bodyPr/>
        <a:lstStyle/>
        <a:p>
          <a:endParaRPr lang="en-US"/>
        </a:p>
      </dgm:t>
    </dgm:pt>
    <dgm:pt modelId="{B7F35073-4D82-4CD0-95E8-C2B8A4495941}" type="sibTrans" cxnId="{231C2BB7-A2B0-4C17-9732-26E409AA542A}">
      <dgm:prSet/>
      <dgm:spPr/>
      <dgm:t>
        <a:bodyPr/>
        <a:lstStyle/>
        <a:p>
          <a:endParaRPr lang="en-US"/>
        </a:p>
      </dgm:t>
    </dgm:pt>
    <dgm:pt modelId="{27539D56-B83F-C546-BDD4-CF71A3530F1A}" type="pres">
      <dgm:prSet presAssocID="{9D383776-ADD2-4FC5-8C81-F52DC1E9AFA8}" presName="hierChild1" presStyleCnt="0">
        <dgm:presLayoutVars>
          <dgm:chPref val="1"/>
          <dgm:dir/>
          <dgm:animOne val="branch"/>
          <dgm:animLvl val="lvl"/>
          <dgm:resizeHandles/>
        </dgm:presLayoutVars>
      </dgm:prSet>
      <dgm:spPr/>
    </dgm:pt>
    <dgm:pt modelId="{628D4506-E9FC-5248-9778-9CF5B652E35D}" type="pres">
      <dgm:prSet presAssocID="{0AACF6BE-B8A1-47AE-8556-56E7A86A98A2}" presName="hierRoot1" presStyleCnt="0"/>
      <dgm:spPr/>
    </dgm:pt>
    <dgm:pt modelId="{5A20A059-A8A6-584F-9907-CF93C61941A7}" type="pres">
      <dgm:prSet presAssocID="{0AACF6BE-B8A1-47AE-8556-56E7A86A98A2}" presName="composite" presStyleCnt="0"/>
      <dgm:spPr/>
    </dgm:pt>
    <dgm:pt modelId="{6F6FB6B4-E84F-2D4B-B29A-44BDDE1D682E}" type="pres">
      <dgm:prSet presAssocID="{0AACF6BE-B8A1-47AE-8556-56E7A86A98A2}" presName="background" presStyleLbl="node0" presStyleIdx="0" presStyleCnt="3"/>
      <dgm:spPr/>
    </dgm:pt>
    <dgm:pt modelId="{EEE9091E-8DC3-A44E-AD6F-7F6B2E7CFA83}" type="pres">
      <dgm:prSet presAssocID="{0AACF6BE-B8A1-47AE-8556-56E7A86A98A2}" presName="text" presStyleLbl="fgAcc0" presStyleIdx="0" presStyleCnt="3">
        <dgm:presLayoutVars>
          <dgm:chPref val="3"/>
        </dgm:presLayoutVars>
      </dgm:prSet>
      <dgm:spPr/>
    </dgm:pt>
    <dgm:pt modelId="{2265FFB4-2D65-DD47-8062-7332AA17BEC7}" type="pres">
      <dgm:prSet presAssocID="{0AACF6BE-B8A1-47AE-8556-56E7A86A98A2}" presName="hierChild2" presStyleCnt="0"/>
      <dgm:spPr/>
    </dgm:pt>
    <dgm:pt modelId="{465AF337-1D0F-1548-8181-0B4A756764C3}" type="pres">
      <dgm:prSet presAssocID="{832F22BC-01AB-41AD-8931-932F9CF0CD97}" presName="hierRoot1" presStyleCnt="0"/>
      <dgm:spPr/>
    </dgm:pt>
    <dgm:pt modelId="{62B1B953-51A2-8B47-BE5D-ECFD2BA72F34}" type="pres">
      <dgm:prSet presAssocID="{832F22BC-01AB-41AD-8931-932F9CF0CD97}" presName="composite" presStyleCnt="0"/>
      <dgm:spPr/>
    </dgm:pt>
    <dgm:pt modelId="{74A104DA-DBF6-BF4C-90C0-7D6C7887B2A6}" type="pres">
      <dgm:prSet presAssocID="{832F22BC-01AB-41AD-8931-932F9CF0CD97}" presName="background" presStyleLbl="node0" presStyleIdx="1" presStyleCnt="3"/>
      <dgm:spPr/>
    </dgm:pt>
    <dgm:pt modelId="{81875114-5C3C-D144-9E6A-63E7DE70A2EC}" type="pres">
      <dgm:prSet presAssocID="{832F22BC-01AB-41AD-8931-932F9CF0CD97}" presName="text" presStyleLbl="fgAcc0" presStyleIdx="1" presStyleCnt="3">
        <dgm:presLayoutVars>
          <dgm:chPref val="3"/>
        </dgm:presLayoutVars>
      </dgm:prSet>
      <dgm:spPr/>
    </dgm:pt>
    <dgm:pt modelId="{BB4C9E77-029A-8443-B11D-3A73C5B9549A}" type="pres">
      <dgm:prSet presAssocID="{832F22BC-01AB-41AD-8931-932F9CF0CD97}" presName="hierChild2" presStyleCnt="0"/>
      <dgm:spPr/>
    </dgm:pt>
    <dgm:pt modelId="{DC74B6BC-7613-FA43-9586-EF517AA562C8}" type="pres">
      <dgm:prSet presAssocID="{74B0E6CF-F7DE-4499-ADCF-827810092AA6}" presName="hierRoot1" presStyleCnt="0"/>
      <dgm:spPr/>
    </dgm:pt>
    <dgm:pt modelId="{5C494E57-5833-D940-A11F-F6215F1C2FA4}" type="pres">
      <dgm:prSet presAssocID="{74B0E6CF-F7DE-4499-ADCF-827810092AA6}" presName="composite" presStyleCnt="0"/>
      <dgm:spPr/>
    </dgm:pt>
    <dgm:pt modelId="{28C5307E-8DCF-BB41-B2B7-AAE6DDD83951}" type="pres">
      <dgm:prSet presAssocID="{74B0E6CF-F7DE-4499-ADCF-827810092AA6}" presName="background" presStyleLbl="node0" presStyleIdx="2" presStyleCnt="3"/>
      <dgm:spPr/>
    </dgm:pt>
    <dgm:pt modelId="{D6132AA4-135B-5442-A5F2-82BB393948EA}" type="pres">
      <dgm:prSet presAssocID="{74B0E6CF-F7DE-4499-ADCF-827810092AA6}" presName="text" presStyleLbl="fgAcc0" presStyleIdx="2" presStyleCnt="3">
        <dgm:presLayoutVars>
          <dgm:chPref val="3"/>
        </dgm:presLayoutVars>
      </dgm:prSet>
      <dgm:spPr/>
    </dgm:pt>
    <dgm:pt modelId="{B6760D30-3AB0-4143-AE0F-85671A8EA7F4}" type="pres">
      <dgm:prSet presAssocID="{74B0E6CF-F7DE-4499-ADCF-827810092AA6}" presName="hierChild2" presStyleCnt="0"/>
      <dgm:spPr/>
    </dgm:pt>
  </dgm:ptLst>
  <dgm:cxnLst>
    <dgm:cxn modelId="{30E32545-DE63-4557-A794-B2979A52D696}" srcId="{9D383776-ADD2-4FC5-8C81-F52DC1E9AFA8}" destId="{0AACF6BE-B8A1-47AE-8556-56E7A86A98A2}" srcOrd="0" destOrd="0" parTransId="{D98E14C3-9F76-42FD-85C4-9A4307923B50}" sibTransId="{BA75B74C-15B7-4C58-9B95-9FB9C29F4315}"/>
    <dgm:cxn modelId="{5F4BBE55-522F-9343-9163-2CD745A086E1}" type="presOf" srcId="{832F22BC-01AB-41AD-8931-932F9CF0CD97}" destId="{81875114-5C3C-D144-9E6A-63E7DE70A2EC}" srcOrd="0" destOrd="0" presId="urn:microsoft.com/office/officeart/2005/8/layout/hierarchy1"/>
    <dgm:cxn modelId="{8275B58B-9504-A54F-ADB6-A25A78D37626}" type="presOf" srcId="{0AACF6BE-B8A1-47AE-8556-56E7A86A98A2}" destId="{EEE9091E-8DC3-A44E-AD6F-7F6B2E7CFA83}" srcOrd="0" destOrd="0" presId="urn:microsoft.com/office/officeart/2005/8/layout/hierarchy1"/>
    <dgm:cxn modelId="{231C2BB7-A2B0-4C17-9732-26E409AA542A}" srcId="{9D383776-ADD2-4FC5-8C81-F52DC1E9AFA8}" destId="{74B0E6CF-F7DE-4499-ADCF-827810092AA6}" srcOrd="2" destOrd="0" parTransId="{C6CB6F70-51E9-495D-98AB-618FDD297677}" sibTransId="{B7F35073-4D82-4CD0-95E8-C2B8A4495941}"/>
    <dgm:cxn modelId="{740922C1-4734-2E45-AEF0-E2DAF913586A}" type="presOf" srcId="{9D383776-ADD2-4FC5-8C81-F52DC1E9AFA8}" destId="{27539D56-B83F-C546-BDD4-CF71A3530F1A}" srcOrd="0" destOrd="0" presId="urn:microsoft.com/office/officeart/2005/8/layout/hierarchy1"/>
    <dgm:cxn modelId="{2E8E71EA-F1C3-43BC-826C-609BC7532B1E}" srcId="{9D383776-ADD2-4FC5-8C81-F52DC1E9AFA8}" destId="{832F22BC-01AB-41AD-8931-932F9CF0CD97}" srcOrd="1" destOrd="0" parTransId="{B26BFEC4-96EC-4DD3-A807-F5090458D6CE}" sibTransId="{3E11FFAE-87F9-4F69-9BB8-6B2E078D7FDA}"/>
    <dgm:cxn modelId="{CA9A6DFA-FB5F-D647-8DFC-51FC8FF814EB}" type="presOf" srcId="{74B0E6CF-F7DE-4499-ADCF-827810092AA6}" destId="{D6132AA4-135B-5442-A5F2-82BB393948EA}" srcOrd="0" destOrd="0" presId="urn:microsoft.com/office/officeart/2005/8/layout/hierarchy1"/>
    <dgm:cxn modelId="{084F073E-68EE-1049-9C1F-B215540F0E2E}" type="presParOf" srcId="{27539D56-B83F-C546-BDD4-CF71A3530F1A}" destId="{628D4506-E9FC-5248-9778-9CF5B652E35D}" srcOrd="0" destOrd="0" presId="urn:microsoft.com/office/officeart/2005/8/layout/hierarchy1"/>
    <dgm:cxn modelId="{AE0B0585-BB26-FC4A-8753-0919E1DE863D}" type="presParOf" srcId="{628D4506-E9FC-5248-9778-9CF5B652E35D}" destId="{5A20A059-A8A6-584F-9907-CF93C61941A7}" srcOrd="0" destOrd="0" presId="urn:microsoft.com/office/officeart/2005/8/layout/hierarchy1"/>
    <dgm:cxn modelId="{2BF62B9B-CB6A-C04B-A14F-4B6946C78E29}" type="presParOf" srcId="{5A20A059-A8A6-584F-9907-CF93C61941A7}" destId="{6F6FB6B4-E84F-2D4B-B29A-44BDDE1D682E}" srcOrd="0" destOrd="0" presId="urn:microsoft.com/office/officeart/2005/8/layout/hierarchy1"/>
    <dgm:cxn modelId="{5D1FDD2E-87DC-B14A-9DBE-A8E3C2E340AF}" type="presParOf" srcId="{5A20A059-A8A6-584F-9907-CF93C61941A7}" destId="{EEE9091E-8DC3-A44E-AD6F-7F6B2E7CFA83}" srcOrd="1" destOrd="0" presId="urn:microsoft.com/office/officeart/2005/8/layout/hierarchy1"/>
    <dgm:cxn modelId="{A0094F96-CD63-D54A-8E17-EF40AFD77951}" type="presParOf" srcId="{628D4506-E9FC-5248-9778-9CF5B652E35D}" destId="{2265FFB4-2D65-DD47-8062-7332AA17BEC7}" srcOrd="1" destOrd="0" presId="urn:microsoft.com/office/officeart/2005/8/layout/hierarchy1"/>
    <dgm:cxn modelId="{023B1A9A-F1AF-8A4B-861E-496519034289}" type="presParOf" srcId="{27539D56-B83F-C546-BDD4-CF71A3530F1A}" destId="{465AF337-1D0F-1548-8181-0B4A756764C3}" srcOrd="1" destOrd="0" presId="urn:microsoft.com/office/officeart/2005/8/layout/hierarchy1"/>
    <dgm:cxn modelId="{0AFADC86-AC54-4C44-97BB-6425439E8233}" type="presParOf" srcId="{465AF337-1D0F-1548-8181-0B4A756764C3}" destId="{62B1B953-51A2-8B47-BE5D-ECFD2BA72F34}" srcOrd="0" destOrd="0" presId="urn:microsoft.com/office/officeart/2005/8/layout/hierarchy1"/>
    <dgm:cxn modelId="{48CED94E-2BC4-2D44-BD5C-229E5D49390D}" type="presParOf" srcId="{62B1B953-51A2-8B47-BE5D-ECFD2BA72F34}" destId="{74A104DA-DBF6-BF4C-90C0-7D6C7887B2A6}" srcOrd="0" destOrd="0" presId="urn:microsoft.com/office/officeart/2005/8/layout/hierarchy1"/>
    <dgm:cxn modelId="{3072E530-07DD-B048-9B8F-2305FC9C561C}" type="presParOf" srcId="{62B1B953-51A2-8B47-BE5D-ECFD2BA72F34}" destId="{81875114-5C3C-D144-9E6A-63E7DE70A2EC}" srcOrd="1" destOrd="0" presId="urn:microsoft.com/office/officeart/2005/8/layout/hierarchy1"/>
    <dgm:cxn modelId="{75442F8A-141F-034F-AA28-4B44CDF4F0B5}" type="presParOf" srcId="{465AF337-1D0F-1548-8181-0B4A756764C3}" destId="{BB4C9E77-029A-8443-B11D-3A73C5B9549A}" srcOrd="1" destOrd="0" presId="urn:microsoft.com/office/officeart/2005/8/layout/hierarchy1"/>
    <dgm:cxn modelId="{489528E4-6B23-244A-94B0-64861DD7BB1B}" type="presParOf" srcId="{27539D56-B83F-C546-BDD4-CF71A3530F1A}" destId="{DC74B6BC-7613-FA43-9586-EF517AA562C8}" srcOrd="2" destOrd="0" presId="urn:microsoft.com/office/officeart/2005/8/layout/hierarchy1"/>
    <dgm:cxn modelId="{30140A9F-C6D9-A947-8DE0-3821C3BE8097}" type="presParOf" srcId="{DC74B6BC-7613-FA43-9586-EF517AA562C8}" destId="{5C494E57-5833-D940-A11F-F6215F1C2FA4}" srcOrd="0" destOrd="0" presId="urn:microsoft.com/office/officeart/2005/8/layout/hierarchy1"/>
    <dgm:cxn modelId="{62EE2AD1-7EFE-9C47-8711-564343BA493F}" type="presParOf" srcId="{5C494E57-5833-D940-A11F-F6215F1C2FA4}" destId="{28C5307E-8DCF-BB41-B2B7-AAE6DDD83951}" srcOrd="0" destOrd="0" presId="urn:microsoft.com/office/officeart/2005/8/layout/hierarchy1"/>
    <dgm:cxn modelId="{6B6CD662-B2FA-3A4E-9290-3F5A4C2EB7AE}" type="presParOf" srcId="{5C494E57-5833-D940-A11F-F6215F1C2FA4}" destId="{D6132AA4-135B-5442-A5F2-82BB393948EA}" srcOrd="1" destOrd="0" presId="urn:microsoft.com/office/officeart/2005/8/layout/hierarchy1"/>
    <dgm:cxn modelId="{2BAE9E9B-EF7A-974D-9F8B-8026A15BB093}" type="presParOf" srcId="{DC74B6BC-7613-FA43-9586-EF517AA562C8}" destId="{B6760D30-3AB0-4143-AE0F-85671A8EA7F4}"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4BA874-AB98-40E0-9AEF-E11B3023C186}" type="doc">
      <dgm:prSet loTypeId="urn:microsoft.com/office/officeart/2005/8/layout/vProcess5" loCatId="process" qsTypeId="urn:microsoft.com/office/officeart/2005/8/quickstyle/simple5" qsCatId="simple" csTypeId="urn:microsoft.com/office/officeart/2005/8/colors/colorful2" csCatId="colorful" phldr="1"/>
      <dgm:spPr/>
      <dgm:t>
        <a:bodyPr/>
        <a:lstStyle/>
        <a:p>
          <a:endParaRPr lang="en-US"/>
        </a:p>
      </dgm:t>
    </dgm:pt>
    <dgm:pt modelId="{D52580DF-ACBF-4731-8AFC-211BCFF17C1F}">
      <dgm:prSet/>
      <dgm:spPr/>
      <dgm:t>
        <a:bodyPr/>
        <a:lstStyle/>
        <a:p>
          <a:r>
            <a:rPr lang="en-US" dirty="0">
              <a:latin typeface="Calibri" panose="020F0502020204030204" pitchFamily="34" charset="0"/>
              <a:cs typeface="Calibri" panose="020F0502020204030204" pitchFamily="34" charset="0"/>
            </a:rPr>
            <a:t>Interactions</a:t>
          </a:r>
        </a:p>
      </dgm:t>
    </dgm:pt>
    <dgm:pt modelId="{58565720-3BA7-495D-9BB0-E876C9D0B94D}" type="parTrans" cxnId="{597D05E1-7AA7-4331-AAC1-BB63D3B282F7}">
      <dgm:prSet/>
      <dgm:spPr/>
      <dgm:t>
        <a:bodyPr/>
        <a:lstStyle/>
        <a:p>
          <a:endParaRPr lang="en-US"/>
        </a:p>
      </dgm:t>
    </dgm:pt>
    <dgm:pt modelId="{E05DDA07-AFEB-4C15-A629-5A12AAD6A004}" type="sibTrans" cxnId="{597D05E1-7AA7-4331-AAC1-BB63D3B282F7}">
      <dgm:prSet/>
      <dgm:spPr/>
      <dgm:t>
        <a:bodyPr/>
        <a:lstStyle/>
        <a:p>
          <a:endParaRPr lang="en-US"/>
        </a:p>
      </dgm:t>
    </dgm:pt>
    <dgm:pt modelId="{3CF2281E-0493-4F06-9FE4-FC10B4B965E7}">
      <dgm:prSet/>
      <dgm:spPr/>
      <dgm:t>
        <a:bodyPr/>
        <a:lstStyle/>
        <a:p>
          <a:r>
            <a:rPr lang="en-US" dirty="0">
              <a:latin typeface="Calibri" panose="020F0502020204030204" pitchFamily="34" charset="0"/>
              <a:cs typeface="Calibri" panose="020F0502020204030204" pitchFamily="34" charset="0"/>
            </a:rPr>
            <a:t>Working in groups with different people</a:t>
          </a:r>
        </a:p>
      </dgm:t>
    </dgm:pt>
    <dgm:pt modelId="{87DBF4A1-D6C2-4AC2-8C11-25078B13D2D7}" type="parTrans" cxnId="{3DDF73F7-E5F2-4490-B0D4-5A84F8D15E3A}">
      <dgm:prSet/>
      <dgm:spPr/>
      <dgm:t>
        <a:bodyPr/>
        <a:lstStyle/>
        <a:p>
          <a:endParaRPr lang="en-US"/>
        </a:p>
      </dgm:t>
    </dgm:pt>
    <dgm:pt modelId="{0DDB9650-C9CC-45C9-A2FE-D99FAE84AA0D}" type="sibTrans" cxnId="{3DDF73F7-E5F2-4490-B0D4-5A84F8D15E3A}">
      <dgm:prSet/>
      <dgm:spPr/>
      <dgm:t>
        <a:bodyPr/>
        <a:lstStyle/>
        <a:p>
          <a:endParaRPr lang="en-US"/>
        </a:p>
      </dgm:t>
    </dgm:pt>
    <dgm:pt modelId="{17704270-40CF-493E-8D68-A28161B4D2D7}">
      <dgm:prSet/>
      <dgm:spPr/>
      <dgm:t>
        <a:bodyPr/>
        <a:lstStyle/>
        <a:p>
          <a:r>
            <a:rPr lang="en-US" dirty="0">
              <a:latin typeface="Calibri" panose="020F0502020204030204" pitchFamily="34" charset="0"/>
              <a:cs typeface="Calibri" panose="020F0502020204030204" pitchFamily="34" charset="0"/>
            </a:rPr>
            <a:t>Following rules</a:t>
          </a:r>
        </a:p>
      </dgm:t>
    </dgm:pt>
    <dgm:pt modelId="{C3AB2C44-B9F2-41BC-8204-213D1AFBF7A0}" type="parTrans" cxnId="{83CC5461-4D04-48CA-832D-51BB1A3CEBD3}">
      <dgm:prSet/>
      <dgm:spPr/>
      <dgm:t>
        <a:bodyPr/>
        <a:lstStyle/>
        <a:p>
          <a:endParaRPr lang="en-US"/>
        </a:p>
      </dgm:t>
    </dgm:pt>
    <dgm:pt modelId="{020A2428-1A28-434C-A6FB-76ACE4F9386F}" type="sibTrans" cxnId="{83CC5461-4D04-48CA-832D-51BB1A3CEBD3}">
      <dgm:prSet/>
      <dgm:spPr/>
      <dgm:t>
        <a:bodyPr/>
        <a:lstStyle/>
        <a:p>
          <a:endParaRPr lang="en-US"/>
        </a:p>
      </dgm:t>
    </dgm:pt>
    <dgm:pt modelId="{BE51EE95-F1E6-4EB5-92B9-F28FBA6A8CE8}">
      <dgm:prSet/>
      <dgm:spPr/>
      <dgm:t>
        <a:bodyPr/>
        <a:lstStyle/>
        <a:p>
          <a:r>
            <a:rPr lang="en-US" dirty="0">
              <a:latin typeface="Calibri" panose="020F0502020204030204" pitchFamily="34" charset="0"/>
              <a:cs typeface="Calibri" panose="020F0502020204030204" pitchFamily="34" charset="0"/>
            </a:rPr>
            <a:t>Communication skills</a:t>
          </a:r>
        </a:p>
      </dgm:t>
    </dgm:pt>
    <dgm:pt modelId="{4F66B4DA-34DF-48AE-A731-AAEE280A4F00}" type="parTrans" cxnId="{2C50C4E4-199F-4CB9-8A8A-6452A8D057D0}">
      <dgm:prSet/>
      <dgm:spPr/>
      <dgm:t>
        <a:bodyPr/>
        <a:lstStyle/>
        <a:p>
          <a:endParaRPr lang="en-US"/>
        </a:p>
      </dgm:t>
    </dgm:pt>
    <dgm:pt modelId="{8C0E4160-E2C0-4214-9343-0EE5E198E7F4}" type="sibTrans" cxnId="{2C50C4E4-199F-4CB9-8A8A-6452A8D057D0}">
      <dgm:prSet/>
      <dgm:spPr/>
      <dgm:t>
        <a:bodyPr/>
        <a:lstStyle/>
        <a:p>
          <a:endParaRPr lang="en-US"/>
        </a:p>
      </dgm:t>
    </dgm:pt>
    <dgm:pt modelId="{5D117A88-DE60-4180-A1A7-534619E537E2}">
      <dgm:prSet/>
      <dgm:spPr/>
      <dgm:t>
        <a:bodyPr/>
        <a:lstStyle/>
        <a:p>
          <a:r>
            <a:rPr lang="en-US" dirty="0">
              <a:latin typeface="Calibri" panose="020F0502020204030204" pitchFamily="34" charset="0"/>
              <a:cs typeface="Calibri" panose="020F0502020204030204" pitchFamily="34" charset="0"/>
            </a:rPr>
            <a:t>Leadership, problem solving and life skills</a:t>
          </a:r>
        </a:p>
      </dgm:t>
    </dgm:pt>
    <dgm:pt modelId="{D334671C-B827-4DEF-AF7D-DE2F5DB0807A}" type="parTrans" cxnId="{4941CE18-4ABA-4B19-A17A-AB44E94F50E4}">
      <dgm:prSet/>
      <dgm:spPr/>
      <dgm:t>
        <a:bodyPr/>
        <a:lstStyle/>
        <a:p>
          <a:endParaRPr lang="en-US"/>
        </a:p>
      </dgm:t>
    </dgm:pt>
    <dgm:pt modelId="{E135D5C9-6914-4C6B-92DA-37ECD21D99FE}" type="sibTrans" cxnId="{4941CE18-4ABA-4B19-A17A-AB44E94F50E4}">
      <dgm:prSet/>
      <dgm:spPr/>
      <dgm:t>
        <a:bodyPr/>
        <a:lstStyle/>
        <a:p>
          <a:endParaRPr lang="en-US"/>
        </a:p>
      </dgm:t>
    </dgm:pt>
    <dgm:pt modelId="{CDF44A02-E742-7649-9745-D75213CB0037}" type="pres">
      <dgm:prSet presAssocID="{CC4BA874-AB98-40E0-9AEF-E11B3023C186}" presName="outerComposite" presStyleCnt="0">
        <dgm:presLayoutVars>
          <dgm:chMax val="5"/>
          <dgm:dir/>
          <dgm:resizeHandles val="exact"/>
        </dgm:presLayoutVars>
      </dgm:prSet>
      <dgm:spPr/>
    </dgm:pt>
    <dgm:pt modelId="{C6EFE398-DE92-594D-8EEE-B77BE288BB35}" type="pres">
      <dgm:prSet presAssocID="{CC4BA874-AB98-40E0-9AEF-E11B3023C186}" presName="dummyMaxCanvas" presStyleCnt="0">
        <dgm:presLayoutVars/>
      </dgm:prSet>
      <dgm:spPr/>
    </dgm:pt>
    <dgm:pt modelId="{32952C2B-FE30-374A-8998-2ECAF0F68670}" type="pres">
      <dgm:prSet presAssocID="{CC4BA874-AB98-40E0-9AEF-E11B3023C186}" presName="FiveNodes_1" presStyleLbl="node1" presStyleIdx="0" presStyleCnt="5">
        <dgm:presLayoutVars>
          <dgm:bulletEnabled val="1"/>
        </dgm:presLayoutVars>
      </dgm:prSet>
      <dgm:spPr/>
    </dgm:pt>
    <dgm:pt modelId="{AADBD715-92E7-A04A-93A0-5784E941A006}" type="pres">
      <dgm:prSet presAssocID="{CC4BA874-AB98-40E0-9AEF-E11B3023C186}" presName="FiveNodes_2" presStyleLbl="node1" presStyleIdx="1" presStyleCnt="5">
        <dgm:presLayoutVars>
          <dgm:bulletEnabled val="1"/>
        </dgm:presLayoutVars>
      </dgm:prSet>
      <dgm:spPr/>
    </dgm:pt>
    <dgm:pt modelId="{FBC48EB6-35DD-2446-9473-E6446B3B747D}" type="pres">
      <dgm:prSet presAssocID="{CC4BA874-AB98-40E0-9AEF-E11B3023C186}" presName="FiveNodes_3" presStyleLbl="node1" presStyleIdx="2" presStyleCnt="5">
        <dgm:presLayoutVars>
          <dgm:bulletEnabled val="1"/>
        </dgm:presLayoutVars>
      </dgm:prSet>
      <dgm:spPr/>
    </dgm:pt>
    <dgm:pt modelId="{5D17CF82-3C33-7446-85B9-65E67FADEB40}" type="pres">
      <dgm:prSet presAssocID="{CC4BA874-AB98-40E0-9AEF-E11B3023C186}" presName="FiveNodes_4" presStyleLbl="node1" presStyleIdx="3" presStyleCnt="5">
        <dgm:presLayoutVars>
          <dgm:bulletEnabled val="1"/>
        </dgm:presLayoutVars>
      </dgm:prSet>
      <dgm:spPr/>
    </dgm:pt>
    <dgm:pt modelId="{49F82569-BE48-D243-9722-E904F5E4ECE4}" type="pres">
      <dgm:prSet presAssocID="{CC4BA874-AB98-40E0-9AEF-E11B3023C186}" presName="FiveNodes_5" presStyleLbl="node1" presStyleIdx="4" presStyleCnt="5">
        <dgm:presLayoutVars>
          <dgm:bulletEnabled val="1"/>
        </dgm:presLayoutVars>
      </dgm:prSet>
      <dgm:spPr/>
    </dgm:pt>
    <dgm:pt modelId="{52537D83-9FBE-4B4A-9270-B645D91D0A96}" type="pres">
      <dgm:prSet presAssocID="{CC4BA874-AB98-40E0-9AEF-E11B3023C186}" presName="FiveConn_1-2" presStyleLbl="fgAccFollowNode1" presStyleIdx="0" presStyleCnt="4">
        <dgm:presLayoutVars>
          <dgm:bulletEnabled val="1"/>
        </dgm:presLayoutVars>
      </dgm:prSet>
      <dgm:spPr/>
    </dgm:pt>
    <dgm:pt modelId="{947D9F33-ECE7-F542-BA19-F16A36CE6CDD}" type="pres">
      <dgm:prSet presAssocID="{CC4BA874-AB98-40E0-9AEF-E11B3023C186}" presName="FiveConn_2-3" presStyleLbl="fgAccFollowNode1" presStyleIdx="1" presStyleCnt="4">
        <dgm:presLayoutVars>
          <dgm:bulletEnabled val="1"/>
        </dgm:presLayoutVars>
      </dgm:prSet>
      <dgm:spPr/>
    </dgm:pt>
    <dgm:pt modelId="{F4907718-3DAB-9A42-937E-96E960110C04}" type="pres">
      <dgm:prSet presAssocID="{CC4BA874-AB98-40E0-9AEF-E11B3023C186}" presName="FiveConn_3-4" presStyleLbl="fgAccFollowNode1" presStyleIdx="2" presStyleCnt="4">
        <dgm:presLayoutVars>
          <dgm:bulletEnabled val="1"/>
        </dgm:presLayoutVars>
      </dgm:prSet>
      <dgm:spPr/>
    </dgm:pt>
    <dgm:pt modelId="{7825859E-7D2C-7B48-AD14-354109908D07}" type="pres">
      <dgm:prSet presAssocID="{CC4BA874-AB98-40E0-9AEF-E11B3023C186}" presName="FiveConn_4-5" presStyleLbl="fgAccFollowNode1" presStyleIdx="3" presStyleCnt="4">
        <dgm:presLayoutVars>
          <dgm:bulletEnabled val="1"/>
        </dgm:presLayoutVars>
      </dgm:prSet>
      <dgm:spPr/>
    </dgm:pt>
    <dgm:pt modelId="{E72C5624-4A97-D24B-BA38-54F7F73FBCC1}" type="pres">
      <dgm:prSet presAssocID="{CC4BA874-AB98-40E0-9AEF-E11B3023C186}" presName="FiveNodes_1_text" presStyleLbl="node1" presStyleIdx="4" presStyleCnt="5">
        <dgm:presLayoutVars>
          <dgm:bulletEnabled val="1"/>
        </dgm:presLayoutVars>
      </dgm:prSet>
      <dgm:spPr/>
    </dgm:pt>
    <dgm:pt modelId="{EF2C8B52-7C05-9C4B-9DC8-9C9106AA0EA7}" type="pres">
      <dgm:prSet presAssocID="{CC4BA874-AB98-40E0-9AEF-E11B3023C186}" presName="FiveNodes_2_text" presStyleLbl="node1" presStyleIdx="4" presStyleCnt="5">
        <dgm:presLayoutVars>
          <dgm:bulletEnabled val="1"/>
        </dgm:presLayoutVars>
      </dgm:prSet>
      <dgm:spPr/>
    </dgm:pt>
    <dgm:pt modelId="{B5FB25CD-CF91-B342-A9C7-EC8B1F4828A1}" type="pres">
      <dgm:prSet presAssocID="{CC4BA874-AB98-40E0-9AEF-E11B3023C186}" presName="FiveNodes_3_text" presStyleLbl="node1" presStyleIdx="4" presStyleCnt="5">
        <dgm:presLayoutVars>
          <dgm:bulletEnabled val="1"/>
        </dgm:presLayoutVars>
      </dgm:prSet>
      <dgm:spPr/>
    </dgm:pt>
    <dgm:pt modelId="{2E7E3109-BFF7-E640-83A9-41269A5DE39D}" type="pres">
      <dgm:prSet presAssocID="{CC4BA874-AB98-40E0-9AEF-E11B3023C186}" presName="FiveNodes_4_text" presStyleLbl="node1" presStyleIdx="4" presStyleCnt="5">
        <dgm:presLayoutVars>
          <dgm:bulletEnabled val="1"/>
        </dgm:presLayoutVars>
      </dgm:prSet>
      <dgm:spPr/>
    </dgm:pt>
    <dgm:pt modelId="{DF77C57E-7F04-C84D-88F1-EDCF193D7D0A}" type="pres">
      <dgm:prSet presAssocID="{CC4BA874-AB98-40E0-9AEF-E11B3023C186}" presName="FiveNodes_5_text" presStyleLbl="node1" presStyleIdx="4" presStyleCnt="5">
        <dgm:presLayoutVars>
          <dgm:bulletEnabled val="1"/>
        </dgm:presLayoutVars>
      </dgm:prSet>
      <dgm:spPr/>
    </dgm:pt>
  </dgm:ptLst>
  <dgm:cxnLst>
    <dgm:cxn modelId="{4941CE18-4ABA-4B19-A17A-AB44E94F50E4}" srcId="{CC4BA874-AB98-40E0-9AEF-E11B3023C186}" destId="{5D117A88-DE60-4180-A1A7-534619E537E2}" srcOrd="4" destOrd="0" parTransId="{D334671C-B827-4DEF-AF7D-DE2F5DB0807A}" sibTransId="{E135D5C9-6914-4C6B-92DA-37ECD21D99FE}"/>
    <dgm:cxn modelId="{2187501C-B25E-BF42-B980-970087CDABF1}" type="presOf" srcId="{17704270-40CF-493E-8D68-A28161B4D2D7}" destId="{B5FB25CD-CF91-B342-A9C7-EC8B1F4828A1}" srcOrd="1" destOrd="0" presId="urn:microsoft.com/office/officeart/2005/8/layout/vProcess5"/>
    <dgm:cxn modelId="{CEF0CB3C-322B-974E-8D9F-758390D18F44}" type="presOf" srcId="{17704270-40CF-493E-8D68-A28161B4D2D7}" destId="{FBC48EB6-35DD-2446-9473-E6446B3B747D}" srcOrd="0" destOrd="0" presId="urn:microsoft.com/office/officeart/2005/8/layout/vProcess5"/>
    <dgm:cxn modelId="{B3ED474E-53A3-954C-B4E0-10BE49B1C1A2}" type="presOf" srcId="{E05DDA07-AFEB-4C15-A629-5A12AAD6A004}" destId="{52537D83-9FBE-4B4A-9270-B645D91D0A96}" srcOrd="0" destOrd="0" presId="urn:microsoft.com/office/officeart/2005/8/layout/vProcess5"/>
    <dgm:cxn modelId="{94033A51-5CC6-D244-A4EF-38F7A1918E44}" type="presOf" srcId="{8C0E4160-E2C0-4214-9343-0EE5E198E7F4}" destId="{7825859E-7D2C-7B48-AD14-354109908D07}" srcOrd="0" destOrd="0" presId="urn:microsoft.com/office/officeart/2005/8/layout/vProcess5"/>
    <dgm:cxn modelId="{7FCCA356-7A4B-7A49-8730-2198E261F890}" type="presOf" srcId="{020A2428-1A28-434C-A6FB-76ACE4F9386F}" destId="{F4907718-3DAB-9A42-937E-96E960110C04}" srcOrd="0" destOrd="0" presId="urn:microsoft.com/office/officeart/2005/8/layout/vProcess5"/>
    <dgm:cxn modelId="{83CC5461-4D04-48CA-832D-51BB1A3CEBD3}" srcId="{CC4BA874-AB98-40E0-9AEF-E11B3023C186}" destId="{17704270-40CF-493E-8D68-A28161B4D2D7}" srcOrd="2" destOrd="0" parTransId="{C3AB2C44-B9F2-41BC-8204-213D1AFBF7A0}" sibTransId="{020A2428-1A28-434C-A6FB-76ACE4F9386F}"/>
    <dgm:cxn modelId="{CCEF0172-526C-2C4E-952C-C877A52E66B2}" type="presOf" srcId="{5D117A88-DE60-4180-A1A7-534619E537E2}" destId="{DF77C57E-7F04-C84D-88F1-EDCF193D7D0A}" srcOrd="1" destOrd="0" presId="urn:microsoft.com/office/officeart/2005/8/layout/vProcess5"/>
    <dgm:cxn modelId="{9027D294-8B57-414E-A201-FB7C58ED76E0}" type="presOf" srcId="{5D117A88-DE60-4180-A1A7-534619E537E2}" destId="{49F82569-BE48-D243-9722-E904F5E4ECE4}" srcOrd="0" destOrd="0" presId="urn:microsoft.com/office/officeart/2005/8/layout/vProcess5"/>
    <dgm:cxn modelId="{2160B39B-8C41-3740-BA25-9FD849D9A506}" type="presOf" srcId="{0DDB9650-C9CC-45C9-A2FE-D99FAE84AA0D}" destId="{947D9F33-ECE7-F542-BA19-F16A36CE6CDD}" srcOrd="0" destOrd="0" presId="urn:microsoft.com/office/officeart/2005/8/layout/vProcess5"/>
    <dgm:cxn modelId="{7DE530A4-DE43-924C-BC8E-90C33430F2F6}" type="presOf" srcId="{D52580DF-ACBF-4731-8AFC-211BCFF17C1F}" destId="{E72C5624-4A97-D24B-BA38-54F7F73FBCC1}" srcOrd="1" destOrd="0" presId="urn:microsoft.com/office/officeart/2005/8/layout/vProcess5"/>
    <dgm:cxn modelId="{C44C63AD-29D9-8F4B-8367-12BDEB9FE5BC}" type="presOf" srcId="{3CF2281E-0493-4F06-9FE4-FC10B4B965E7}" destId="{AADBD715-92E7-A04A-93A0-5784E941A006}" srcOrd="0" destOrd="0" presId="urn:microsoft.com/office/officeart/2005/8/layout/vProcess5"/>
    <dgm:cxn modelId="{0D1A97B8-190D-6341-A629-550D784A507B}" type="presOf" srcId="{BE51EE95-F1E6-4EB5-92B9-F28FBA6A8CE8}" destId="{5D17CF82-3C33-7446-85B9-65E67FADEB40}" srcOrd="0" destOrd="0" presId="urn:microsoft.com/office/officeart/2005/8/layout/vProcess5"/>
    <dgm:cxn modelId="{DDA023C7-BED0-C048-8B8C-BAADE888AEAA}" type="presOf" srcId="{CC4BA874-AB98-40E0-9AEF-E11B3023C186}" destId="{CDF44A02-E742-7649-9745-D75213CB0037}" srcOrd="0" destOrd="0" presId="urn:microsoft.com/office/officeart/2005/8/layout/vProcess5"/>
    <dgm:cxn modelId="{7CEBC8D4-1BB3-1941-ADBD-A5012D17B2EC}" type="presOf" srcId="{3CF2281E-0493-4F06-9FE4-FC10B4B965E7}" destId="{EF2C8B52-7C05-9C4B-9DC8-9C9106AA0EA7}" srcOrd="1" destOrd="0" presId="urn:microsoft.com/office/officeart/2005/8/layout/vProcess5"/>
    <dgm:cxn modelId="{597D05E1-7AA7-4331-AAC1-BB63D3B282F7}" srcId="{CC4BA874-AB98-40E0-9AEF-E11B3023C186}" destId="{D52580DF-ACBF-4731-8AFC-211BCFF17C1F}" srcOrd="0" destOrd="0" parTransId="{58565720-3BA7-495D-9BB0-E876C9D0B94D}" sibTransId="{E05DDA07-AFEB-4C15-A629-5A12AAD6A004}"/>
    <dgm:cxn modelId="{2C50C4E4-199F-4CB9-8A8A-6452A8D057D0}" srcId="{CC4BA874-AB98-40E0-9AEF-E11B3023C186}" destId="{BE51EE95-F1E6-4EB5-92B9-F28FBA6A8CE8}" srcOrd="3" destOrd="0" parTransId="{4F66B4DA-34DF-48AE-A731-AAEE280A4F00}" sibTransId="{8C0E4160-E2C0-4214-9343-0EE5E198E7F4}"/>
    <dgm:cxn modelId="{A0E1EDF1-7694-D546-A4C6-14F900D3A386}" type="presOf" srcId="{BE51EE95-F1E6-4EB5-92B9-F28FBA6A8CE8}" destId="{2E7E3109-BFF7-E640-83A9-41269A5DE39D}" srcOrd="1" destOrd="0" presId="urn:microsoft.com/office/officeart/2005/8/layout/vProcess5"/>
    <dgm:cxn modelId="{3DDF73F7-E5F2-4490-B0D4-5A84F8D15E3A}" srcId="{CC4BA874-AB98-40E0-9AEF-E11B3023C186}" destId="{3CF2281E-0493-4F06-9FE4-FC10B4B965E7}" srcOrd="1" destOrd="0" parTransId="{87DBF4A1-D6C2-4AC2-8C11-25078B13D2D7}" sibTransId="{0DDB9650-C9CC-45C9-A2FE-D99FAE84AA0D}"/>
    <dgm:cxn modelId="{7274E4FB-8CA9-E340-851F-1648BC51E6CB}" type="presOf" srcId="{D52580DF-ACBF-4731-8AFC-211BCFF17C1F}" destId="{32952C2B-FE30-374A-8998-2ECAF0F68670}" srcOrd="0" destOrd="0" presId="urn:microsoft.com/office/officeart/2005/8/layout/vProcess5"/>
    <dgm:cxn modelId="{0C0D4333-55AC-DA4F-AB5F-3BB9A368095E}" type="presParOf" srcId="{CDF44A02-E742-7649-9745-D75213CB0037}" destId="{C6EFE398-DE92-594D-8EEE-B77BE288BB35}" srcOrd="0" destOrd="0" presId="urn:microsoft.com/office/officeart/2005/8/layout/vProcess5"/>
    <dgm:cxn modelId="{CA0ACA55-B635-4B46-BE71-5F904DDB8F28}" type="presParOf" srcId="{CDF44A02-E742-7649-9745-D75213CB0037}" destId="{32952C2B-FE30-374A-8998-2ECAF0F68670}" srcOrd="1" destOrd="0" presId="urn:microsoft.com/office/officeart/2005/8/layout/vProcess5"/>
    <dgm:cxn modelId="{6617CD12-F780-CA49-B015-C0C952E825BA}" type="presParOf" srcId="{CDF44A02-E742-7649-9745-D75213CB0037}" destId="{AADBD715-92E7-A04A-93A0-5784E941A006}" srcOrd="2" destOrd="0" presId="urn:microsoft.com/office/officeart/2005/8/layout/vProcess5"/>
    <dgm:cxn modelId="{0E0B7EAD-B49C-904F-B754-D326C7A85BA1}" type="presParOf" srcId="{CDF44A02-E742-7649-9745-D75213CB0037}" destId="{FBC48EB6-35DD-2446-9473-E6446B3B747D}" srcOrd="3" destOrd="0" presId="urn:microsoft.com/office/officeart/2005/8/layout/vProcess5"/>
    <dgm:cxn modelId="{C9058B31-B01F-544A-8E39-885AD7459B2C}" type="presParOf" srcId="{CDF44A02-E742-7649-9745-D75213CB0037}" destId="{5D17CF82-3C33-7446-85B9-65E67FADEB40}" srcOrd="4" destOrd="0" presId="urn:microsoft.com/office/officeart/2005/8/layout/vProcess5"/>
    <dgm:cxn modelId="{F17ACC54-F0AB-BB4B-9744-729568839FC5}" type="presParOf" srcId="{CDF44A02-E742-7649-9745-D75213CB0037}" destId="{49F82569-BE48-D243-9722-E904F5E4ECE4}" srcOrd="5" destOrd="0" presId="urn:microsoft.com/office/officeart/2005/8/layout/vProcess5"/>
    <dgm:cxn modelId="{7BEA7647-B1D6-DC4D-B2C6-C534D6BA02A9}" type="presParOf" srcId="{CDF44A02-E742-7649-9745-D75213CB0037}" destId="{52537D83-9FBE-4B4A-9270-B645D91D0A96}" srcOrd="6" destOrd="0" presId="urn:microsoft.com/office/officeart/2005/8/layout/vProcess5"/>
    <dgm:cxn modelId="{94157928-0127-554D-A987-CA1149825631}" type="presParOf" srcId="{CDF44A02-E742-7649-9745-D75213CB0037}" destId="{947D9F33-ECE7-F542-BA19-F16A36CE6CDD}" srcOrd="7" destOrd="0" presId="urn:microsoft.com/office/officeart/2005/8/layout/vProcess5"/>
    <dgm:cxn modelId="{9AEFF5FA-9EE9-844C-879F-563615B5E77E}" type="presParOf" srcId="{CDF44A02-E742-7649-9745-D75213CB0037}" destId="{F4907718-3DAB-9A42-937E-96E960110C04}" srcOrd="8" destOrd="0" presId="urn:microsoft.com/office/officeart/2005/8/layout/vProcess5"/>
    <dgm:cxn modelId="{405B2FCA-80ED-634A-95E0-ADE7B1303C3D}" type="presParOf" srcId="{CDF44A02-E742-7649-9745-D75213CB0037}" destId="{7825859E-7D2C-7B48-AD14-354109908D07}" srcOrd="9" destOrd="0" presId="urn:microsoft.com/office/officeart/2005/8/layout/vProcess5"/>
    <dgm:cxn modelId="{06832BA1-70BD-6E46-8BAD-44961A8C1DA9}" type="presParOf" srcId="{CDF44A02-E742-7649-9745-D75213CB0037}" destId="{E72C5624-4A97-D24B-BA38-54F7F73FBCC1}" srcOrd="10" destOrd="0" presId="urn:microsoft.com/office/officeart/2005/8/layout/vProcess5"/>
    <dgm:cxn modelId="{380E42AB-442E-584C-8719-62F2317B9D95}" type="presParOf" srcId="{CDF44A02-E742-7649-9745-D75213CB0037}" destId="{EF2C8B52-7C05-9C4B-9DC8-9C9106AA0EA7}" srcOrd="11" destOrd="0" presId="urn:microsoft.com/office/officeart/2005/8/layout/vProcess5"/>
    <dgm:cxn modelId="{63700D87-625D-B34B-8011-9DB74442E668}" type="presParOf" srcId="{CDF44A02-E742-7649-9745-D75213CB0037}" destId="{B5FB25CD-CF91-B342-A9C7-EC8B1F4828A1}" srcOrd="12" destOrd="0" presId="urn:microsoft.com/office/officeart/2005/8/layout/vProcess5"/>
    <dgm:cxn modelId="{5197B892-D3D0-B14E-A46A-50B4BB4CAFC0}" type="presParOf" srcId="{CDF44A02-E742-7649-9745-D75213CB0037}" destId="{2E7E3109-BFF7-E640-83A9-41269A5DE39D}" srcOrd="13" destOrd="0" presId="urn:microsoft.com/office/officeart/2005/8/layout/vProcess5"/>
    <dgm:cxn modelId="{01B5FBA7-409C-7C47-90D8-8BCFEEFDC2EB}" type="presParOf" srcId="{CDF44A02-E742-7649-9745-D75213CB0037}" destId="{DF77C57E-7F04-C84D-88F1-EDCF193D7D0A}" srcOrd="14"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DA3E91-10D1-4965-BDB5-66AAADA4D686}" type="doc">
      <dgm:prSet loTypeId="urn:microsoft.com/office/officeart/2005/8/layout/default" loCatId="list" qsTypeId="urn:microsoft.com/office/officeart/2005/8/quickstyle/simple5" qsCatId="simple" csTypeId="urn:microsoft.com/office/officeart/2005/8/colors/colorful2" csCatId="colorful" phldr="1"/>
      <dgm:spPr/>
      <dgm:t>
        <a:bodyPr/>
        <a:lstStyle/>
        <a:p>
          <a:endParaRPr lang="en-US"/>
        </a:p>
      </dgm:t>
    </dgm:pt>
    <dgm:pt modelId="{41FE72CC-A008-44CD-A1F7-F32EAE849A5A}">
      <dgm:prSet/>
      <dgm:spPr/>
      <dgm:t>
        <a:bodyPr/>
        <a:lstStyle/>
        <a:p>
          <a:r>
            <a:rPr lang="en-US" dirty="0">
              <a:latin typeface="Calibri" panose="020F0502020204030204" pitchFamily="34" charset="0"/>
              <a:cs typeface="Calibri" panose="020F0502020204030204" pitchFamily="34" charset="0"/>
            </a:rPr>
            <a:t>Importance</a:t>
          </a:r>
          <a:r>
            <a:rPr lang="en-US" baseline="0" dirty="0">
              <a:latin typeface="Calibri" panose="020F0502020204030204" pitchFamily="34" charset="0"/>
              <a:cs typeface="Calibri" panose="020F0502020204030204" pitchFamily="34" charset="0"/>
            </a:rPr>
            <a:t> of building friendships/relationships with peers and teachers.</a:t>
          </a:r>
        </a:p>
        <a:p>
          <a:r>
            <a:rPr lang="en-US" dirty="0">
              <a:latin typeface="Calibri" panose="020F0502020204030204" pitchFamily="34" charset="0"/>
              <a:cs typeface="Calibri" panose="020F0502020204030204" pitchFamily="34" charset="0"/>
            </a:rPr>
            <a:t>*Friendships may lead to wanting to participate (Elliot </a:t>
          </a:r>
          <a:r>
            <a:rPr lang="en-US" i="1" dirty="0">
              <a:latin typeface="Calibri" panose="020F0502020204030204" pitchFamily="34" charset="0"/>
              <a:cs typeface="Calibri" panose="020F0502020204030204" pitchFamily="34" charset="0"/>
            </a:rPr>
            <a:t>et al, 2</a:t>
          </a:r>
          <a:r>
            <a:rPr lang="en-US" i="0" dirty="0">
              <a:latin typeface="Calibri" panose="020F0502020204030204" pitchFamily="34" charset="0"/>
              <a:cs typeface="Calibri" panose="020F0502020204030204" pitchFamily="34" charset="0"/>
            </a:rPr>
            <a:t>006).</a:t>
          </a:r>
        </a:p>
        <a:p>
          <a:r>
            <a:rPr lang="en-US" dirty="0">
              <a:latin typeface="Calibri" panose="020F0502020204030204" pitchFamily="34" charset="0"/>
              <a:cs typeface="Calibri" panose="020F0502020204030204" pitchFamily="34" charset="0"/>
            </a:rPr>
            <a:t>*The lessons being more enjoyable </a:t>
          </a:r>
        </a:p>
      </dgm:t>
    </dgm:pt>
    <dgm:pt modelId="{B169365A-0003-4032-B8AA-6EF953DAB783}" type="parTrans" cxnId="{C3F95E16-8F11-4C85-AE6F-E18C4AC8CCA1}">
      <dgm:prSet/>
      <dgm:spPr/>
      <dgm:t>
        <a:bodyPr/>
        <a:lstStyle/>
        <a:p>
          <a:endParaRPr lang="en-US"/>
        </a:p>
      </dgm:t>
    </dgm:pt>
    <dgm:pt modelId="{CBADC648-40B0-4045-8DC2-CC326E0CB433}" type="sibTrans" cxnId="{C3F95E16-8F11-4C85-AE6F-E18C4AC8CCA1}">
      <dgm:prSet/>
      <dgm:spPr/>
      <dgm:t>
        <a:bodyPr/>
        <a:lstStyle/>
        <a:p>
          <a:endParaRPr lang="en-US"/>
        </a:p>
      </dgm:t>
    </dgm:pt>
    <dgm:pt modelId="{9A169789-0576-4AA8-916D-5900B1C3C556}">
      <dgm:prSet/>
      <dgm:spPr/>
      <dgm:t>
        <a:bodyPr/>
        <a:lstStyle/>
        <a:p>
          <a:r>
            <a:rPr lang="en-US" dirty="0">
              <a:latin typeface="Calibri" panose="020F0502020204030204" pitchFamily="34" charset="0"/>
              <a:cs typeface="Calibri" panose="020F0502020204030204" pitchFamily="34" charset="0"/>
            </a:rPr>
            <a:t>Ensuring all are treated fairly and the lessons are inclusive for all. </a:t>
          </a:r>
        </a:p>
        <a:p>
          <a:r>
            <a:rPr lang="en-US" dirty="0">
              <a:latin typeface="Calibri" panose="020F0502020204030204" pitchFamily="34" charset="0"/>
              <a:cs typeface="Calibri" panose="020F0502020204030204" pitchFamily="34" charset="0"/>
            </a:rPr>
            <a:t>*No matter the level of ability, race, gender, age or disability!</a:t>
          </a:r>
        </a:p>
      </dgm:t>
    </dgm:pt>
    <dgm:pt modelId="{66F0A561-696D-4374-833B-83E10807BC93}" type="parTrans" cxnId="{61AFACEA-23DE-4071-A270-D248D5F73416}">
      <dgm:prSet/>
      <dgm:spPr/>
      <dgm:t>
        <a:bodyPr/>
        <a:lstStyle/>
        <a:p>
          <a:endParaRPr lang="en-US"/>
        </a:p>
      </dgm:t>
    </dgm:pt>
    <dgm:pt modelId="{8AA5985E-D686-416F-A251-630740EB2259}" type="sibTrans" cxnId="{61AFACEA-23DE-4071-A270-D248D5F73416}">
      <dgm:prSet/>
      <dgm:spPr/>
      <dgm:t>
        <a:bodyPr/>
        <a:lstStyle/>
        <a:p>
          <a:endParaRPr lang="en-US"/>
        </a:p>
      </dgm:t>
    </dgm:pt>
    <dgm:pt modelId="{9C64F73A-1E7B-453C-B0BD-29CA202ADD15}">
      <dgm:prSet/>
      <dgm:spPr/>
      <dgm:t>
        <a:bodyPr/>
        <a:lstStyle/>
        <a:p>
          <a:r>
            <a:rPr lang="en-US" dirty="0">
              <a:latin typeface="Calibri" panose="020F0502020204030204" pitchFamily="34" charset="0"/>
              <a:cs typeface="Calibri" panose="020F0502020204030204" pitchFamily="34" charset="0"/>
            </a:rPr>
            <a:t>Having</a:t>
          </a:r>
          <a:r>
            <a:rPr lang="en-US" baseline="0" dirty="0">
              <a:latin typeface="Calibri" panose="020F0502020204030204" pitchFamily="34" charset="0"/>
              <a:cs typeface="Calibri" panose="020F0502020204030204" pitchFamily="34" charset="0"/>
            </a:rPr>
            <a:t> a positive environment. </a:t>
          </a:r>
        </a:p>
        <a:p>
          <a:r>
            <a:rPr lang="en-US" baseline="0" dirty="0">
              <a:latin typeface="Calibri" panose="020F0502020204030204" pitchFamily="34" charset="0"/>
              <a:cs typeface="Calibri" panose="020F0502020204030204" pitchFamily="34" charset="0"/>
            </a:rPr>
            <a:t>*Where pupils are supported, comfortable and feel valuable (Rushton and </a:t>
          </a:r>
          <a:r>
            <a:rPr lang="en-US" baseline="0" dirty="0" err="1">
              <a:latin typeface="Calibri" panose="020F0502020204030204" pitchFamily="34" charset="0"/>
              <a:cs typeface="Calibri" panose="020F0502020204030204" pitchFamily="34" charset="0"/>
            </a:rPr>
            <a:t>Juola</a:t>
          </a:r>
          <a:r>
            <a:rPr lang="en-US" baseline="0" dirty="0">
              <a:latin typeface="Calibri" panose="020F0502020204030204" pitchFamily="34" charset="0"/>
              <a:cs typeface="Calibri" panose="020F0502020204030204" pitchFamily="34" charset="0"/>
            </a:rPr>
            <a:t>-Rushton, 2008).</a:t>
          </a:r>
          <a:endParaRPr lang="en-US" dirty="0">
            <a:latin typeface="Calibri" panose="020F0502020204030204" pitchFamily="34" charset="0"/>
            <a:cs typeface="Calibri" panose="020F0502020204030204" pitchFamily="34" charset="0"/>
          </a:endParaRPr>
        </a:p>
      </dgm:t>
    </dgm:pt>
    <dgm:pt modelId="{E8FD7799-6AE0-4132-9F47-B26C64AFFAD4}" type="parTrans" cxnId="{6781E459-23C5-4A2D-9567-3DBB6F487D37}">
      <dgm:prSet/>
      <dgm:spPr/>
      <dgm:t>
        <a:bodyPr/>
        <a:lstStyle/>
        <a:p>
          <a:endParaRPr lang="en-US"/>
        </a:p>
      </dgm:t>
    </dgm:pt>
    <dgm:pt modelId="{3ADCD9F3-DCDB-43D0-8AE8-7BA90B1AC474}" type="sibTrans" cxnId="{6781E459-23C5-4A2D-9567-3DBB6F487D37}">
      <dgm:prSet/>
      <dgm:spPr/>
      <dgm:t>
        <a:bodyPr/>
        <a:lstStyle/>
        <a:p>
          <a:endParaRPr lang="en-US"/>
        </a:p>
      </dgm:t>
    </dgm:pt>
    <dgm:pt modelId="{C52913BE-75E6-4199-939D-5C2F53592971}">
      <dgm:prSet/>
      <dgm:spPr/>
      <dgm:t>
        <a:bodyPr/>
        <a:lstStyle/>
        <a:p>
          <a:r>
            <a:rPr lang="en-US" dirty="0">
              <a:latin typeface="Calibri" panose="020F0502020204030204" pitchFamily="34" charset="0"/>
              <a:cs typeface="Calibri" panose="020F0502020204030204" pitchFamily="34" charset="0"/>
            </a:rPr>
            <a:t>Teachers' behavior – </a:t>
          </a:r>
        </a:p>
        <a:p>
          <a:r>
            <a:rPr lang="en-US" dirty="0">
              <a:latin typeface="Calibri" panose="020F0502020204030204" pitchFamily="34" charset="0"/>
              <a:cs typeface="Calibri" panose="020F0502020204030204" pitchFamily="34" charset="0"/>
            </a:rPr>
            <a:t>*To set standards high- to be inclusive</a:t>
          </a:r>
        </a:p>
        <a:p>
          <a:r>
            <a:rPr lang="en-US" dirty="0">
              <a:latin typeface="Calibri" panose="020F0502020204030204" pitchFamily="34" charset="0"/>
              <a:cs typeface="Calibri" panose="020F0502020204030204" pitchFamily="34" charset="0"/>
            </a:rPr>
            <a:t>*Acknowledge student’s efforts</a:t>
          </a:r>
        </a:p>
        <a:p>
          <a:r>
            <a:rPr lang="en-US" dirty="0">
              <a:latin typeface="Calibri" panose="020F0502020204030204" pitchFamily="34" charset="0"/>
              <a:cs typeface="Calibri" panose="020F0502020204030204" pitchFamily="34" charset="0"/>
            </a:rPr>
            <a:t>*Use positive and encouraging terminology/ no use to negative or derogatory language </a:t>
          </a:r>
        </a:p>
        <a:p>
          <a:endParaRPr lang="en-US" dirty="0"/>
        </a:p>
      </dgm:t>
    </dgm:pt>
    <dgm:pt modelId="{76723060-07A9-4EFB-A5F5-CD6BF54A8BB5}" type="parTrans" cxnId="{2E62BD58-A142-4EB2-9173-C24F5807C322}">
      <dgm:prSet/>
      <dgm:spPr/>
      <dgm:t>
        <a:bodyPr/>
        <a:lstStyle/>
        <a:p>
          <a:endParaRPr lang="en-US"/>
        </a:p>
      </dgm:t>
    </dgm:pt>
    <dgm:pt modelId="{24185B7A-F9DC-481B-B900-9B39964A4B82}" type="sibTrans" cxnId="{2E62BD58-A142-4EB2-9173-C24F5807C322}">
      <dgm:prSet/>
      <dgm:spPr/>
      <dgm:t>
        <a:bodyPr/>
        <a:lstStyle/>
        <a:p>
          <a:endParaRPr lang="en-US"/>
        </a:p>
      </dgm:t>
    </dgm:pt>
    <dgm:pt modelId="{99080CA6-9450-D344-A1D1-AF45AFD9CDBF}" type="pres">
      <dgm:prSet presAssocID="{EBDA3E91-10D1-4965-BDB5-66AAADA4D686}" presName="diagram" presStyleCnt="0">
        <dgm:presLayoutVars>
          <dgm:dir/>
          <dgm:resizeHandles val="exact"/>
        </dgm:presLayoutVars>
      </dgm:prSet>
      <dgm:spPr/>
    </dgm:pt>
    <dgm:pt modelId="{DBE9DED5-69E9-CA46-A51F-C10E11519196}" type="pres">
      <dgm:prSet presAssocID="{41FE72CC-A008-44CD-A1F7-F32EAE849A5A}" presName="node" presStyleLbl="node1" presStyleIdx="0" presStyleCnt="4">
        <dgm:presLayoutVars>
          <dgm:bulletEnabled val="1"/>
        </dgm:presLayoutVars>
      </dgm:prSet>
      <dgm:spPr/>
    </dgm:pt>
    <dgm:pt modelId="{E4A1537B-CE0F-0543-93C0-20470192B2A6}" type="pres">
      <dgm:prSet presAssocID="{CBADC648-40B0-4045-8DC2-CC326E0CB433}" presName="sibTrans" presStyleCnt="0"/>
      <dgm:spPr/>
    </dgm:pt>
    <dgm:pt modelId="{7E9960CE-CA76-A74A-BBF3-A0ACAA7B378C}" type="pres">
      <dgm:prSet presAssocID="{9A169789-0576-4AA8-916D-5900B1C3C556}" presName="node" presStyleLbl="node1" presStyleIdx="1" presStyleCnt="4">
        <dgm:presLayoutVars>
          <dgm:bulletEnabled val="1"/>
        </dgm:presLayoutVars>
      </dgm:prSet>
      <dgm:spPr/>
    </dgm:pt>
    <dgm:pt modelId="{B3B04545-A031-764A-9B53-1B30CD85224A}" type="pres">
      <dgm:prSet presAssocID="{8AA5985E-D686-416F-A251-630740EB2259}" presName="sibTrans" presStyleCnt="0"/>
      <dgm:spPr/>
    </dgm:pt>
    <dgm:pt modelId="{85E633CB-C819-2340-B32D-5DD16CE074F6}" type="pres">
      <dgm:prSet presAssocID="{9C64F73A-1E7B-453C-B0BD-29CA202ADD15}" presName="node" presStyleLbl="node1" presStyleIdx="2" presStyleCnt="4">
        <dgm:presLayoutVars>
          <dgm:bulletEnabled val="1"/>
        </dgm:presLayoutVars>
      </dgm:prSet>
      <dgm:spPr/>
    </dgm:pt>
    <dgm:pt modelId="{7EFCE0B5-A7B3-2948-B710-CF3C8F850FF8}" type="pres">
      <dgm:prSet presAssocID="{3ADCD9F3-DCDB-43D0-8AE8-7BA90B1AC474}" presName="sibTrans" presStyleCnt="0"/>
      <dgm:spPr/>
    </dgm:pt>
    <dgm:pt modelId="{AB950134-20FF-F642-8029-D51992BD3325}" type="pres">
      <dgm:prSet presAssocID="{C52913BE-75E6-4199-939D-5C2F53592971}" presName="node" presStyleLbl="node1" presStyleIdx="3" presStyleCnt="4">
        <dgm:presLayoutVars>
          <dgm:bulletEnabled val="1"/>
        </dgm:presLayoutVars>
      </dgm:prSet>
      <dgm:spPr/>
    </dgm:pt>
  </dgm:ptLst>
  <dgm:cxnLst>
    <dgm:cxn modelId="{C3F95E16-8F11-4C85-AE6F-E18C4AC8CCA1}" srcId="{EBDA3E91-10D1-4965-BDB5-66AAADA4D686}" destId="{41FE72CC-A008-44CD-A1F7-F32EAE849A5A}" srcOrd="0" destOrd="0" parTransId="{B169365A-0003-4032-B8AA-6EF953DAB783}" sibTransId="{CBADC648-40B0-4045-8DC2-CC326E0CB433}"/>
    <dgm:cxn modelId="{2E62BD58-A142-4EB2-9173-C24F5807C322}" srcId="{EBDA3E91-10D1-4965-BDB5-66AAADA4D686}" destId="{C52913BE-75E6-4199-939D-5C2F53592971}" srcOrd="3" destOrd="0" parTransId="{76723060-07A9-4EFB-A5F5-CD6BF54A8BB5}" sibTransId="{24185B7A-F9DC-481B-B900-9B39964A4B82}"/>
    <dgm:cxn modelId="{6781E459-23C5-4A2D-9567-3DBB6F487D37}" srcId="{EBDA3E91-10D1-4965-BDB5-66AAADA4D686}" destId="{9C64F73A-1E7B-453C-B0BD-29CA202ADD15}" srcOrd="2" destOrd="0" parTransId="{E8FD7799-6AE0-4132-9F47-B26C64AFFAD4}" sibTransId="{3ADCD9F3-DCDB-43D0-8AE8-7BA90B1AC474}"/>
    <dgm:cxn modelId="{C5D513A2-0D7C-4B42-AE5D-16901F86304B}" type="presOf" srcId="{9C64F73A-1E7B-453C-B0BD-29CA202ADD15}" destId="{85E633CB-C819-2340-B32D-5DD16CE074F6}" srcOrd="0" destOrd="0" presId="urn:microsoft.com/office/officeart/2005/8/layout/default"/>
    <dgm:cxn modelId="{91161FA2-2D4F-0C42-A1F7-8D27DDEECEEA}" type="presOf" srcId="{C52913BE-75E6-4199-939D-5C2F53592971}" destId="{AB950134-20FF-F642-8029-D51992BD3325}" srcOrd="0" destOrd="0" presId="urn:microsoft.com/office/officeart/2005/8/layout/default"/>
    <dgm:cxn modelId="{D3149AA4-0660-0E47-9BB7-D33986FEFDFB}" type="presOf" srcId="{9A169789-0576-4AA8-916D-5900B1C3C556}" destId="{7E9960CE-CA76-A74A-BBF3-A0ACAA7B378C}" srcOrd="0" destOrd="0" presId="urn:microsoft.com/office/officeart/2005/8/layout/default"/>
    <dgm:cxn modelId="{4ABDD9B0-45E6-5742-9F4B-74ADFFD3B99B}" type="presOf" srcId="{EBDA3E91-10D1-4965-BDB5-66AAADA4D686}" destId="{99080CA6-9450-D344-A1D1-AF45AFD9CDBF}" srcOrd="0" destOrd="0" presId="urn:microsoft.com/office/officeart/2005/8/layout/default"/>
    <dgm:cxn modelId="{8963A8D0-E3A5-D74B-918B-F8543D1931ED}" type="presOf" srcId="{41FE72CC-A008-44CD-A1F7-F32EAE849A5A}" destId="{DBE9DED5-69E9-CA46-A51F-C10E11519196}" srcOrd="0" destOrd="0" presId="urn:microsoft.com/office/officeart/2005/8/layout/default"/>
    <dgm:cxn modelId="{61AFACEA-23DE-4071-A270-D248D5F73416}" srcId="{EBDA3E91-10D1-4965-BDB5-66AAADA4D686}" destId="{9A169789-0576-4AA8-916D-5900B1C3C556}" srcOrd="1" destOrd="0" parTransId="{66F0A561-696D-4374-833B-83E10807BC93}" sibTransId="{8AA5985E-D686-416F-A251-630740EB2259}"/>
    <dgm:cxn modelId="{902DA1DB-69A9-2340-A7C1-ADDBBB1B2AF5}" type="presParOf" srcId="{99080CA6-9450-D344-A1D1-AF45AFD9CDBF}" destId="{DBE9DED5-69E9-CA46-A51F-C10E11519196}" srcOrd="0" destOrd="0" presId="urn:microsoft.com/office/officeart/2005/8/layout/default"/>
    <dgm:cxn modelId="{67A27DA6-A6BB-8144-A1B0-6F94A12ABCB2}" type="presParOf" srcId="{99080CA6-9450-D344-A1D1-AF45AFD9CDBF}" destId="{E4A1537B-CE0F-0543-93C0-20470192B2A6}" srcOrd="1" destOrd="0" presId="urn:microsoft.com/office/officeart/2005/8/layout/default"/>
    <dgm:cxn modelId="{19D1B2D5-54C6-9843-AEDE-D3CA89ADA343}" type="presParOf" srcId="{99080CA6-9450-D344-A1D1-AF45AFD9CDBF}" destId="{7E9960CE-CA76-A74A-BBF3-A0ACAA7B378C}" srcOrd="2" destOrd="0" presId="urn:microsoft.com/office/officeart/2005/8/layout/default"/>
    <dgm:cxn modelId="{0EE47803-309E-1A42-B386-5A52BE47387D}" type="presParOf" srcId="{99080CA6-9450-D344-A1D1-AF45AFD9CDBF}" destId="{B3B04545-A031-764A-9B53-1B30CD85224A}" srcOrd="3" destOrd="0" presId="urn:microsoft.com/office/officeart/2005/8/layout/default"/>
    <dgm:cxn modelId="{4C536E24-777E-C044-9635-CBAB043D034B}" type="presParOf" srcId="{99080CA6-9450-D344-A1D1-AF45AFD9CDBF}" destId="{85E633CB-C819-2340-B32D-5DD16CE074F6}" srcOrd="4" destOrd="0" presId="urn:microsoft.com/office/officeart/2005/8/layout/default"/>
    <dgm:cxn modelId="{29A87700-F5C6-904D-AC82-8E1C3A226424}" type="presParOf" srcId="{99080CA6-9450-D344-A1D1-AF45AFD9CDBF}" destId="{7EFCE0B5-A7B3-2948-B710-CF3C8F850FF8}" srcOrd="5" destOrd="0" presId="urn:microsoft.com/office/officeart/2005/8/layout/default"/>
    <dgm:cxn modelId="{A91DD6D4-A123-3748-8DA5-1284A2C0F856}" type="presParOf" srcId="{99080CA6-9450-D344-A1D1-AF45AFD9CDBF}" destId="{AB950134-20FF-F642-8029-D51992BD3325}" srcOrd="6"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8FDA8BE-6D3F-4BA4-9D1E-3A2EF89F33B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CCD17D9-DC2B-40CD-B539-A7EB29110D7A}">
      <dgm:prSet/>
      <dgm:spPr>
        <a:solidFill>
          <a:srgbClr val="FF2600">
            <a:alpha val="72157"/>
          </a:srgbClr>
        </a:solidFill>
      </dgm:spPr>
      <dgm:t>
        <a:bodyPr/>
        <a:lstStyle/>
        <a:p>
          <a:r>
            <a:rPr lang="en-US" dirty="0">
              <a:latin typeface="Calibri" panose="020F0502020204030204" pitchFamily="34" charset="0"/>
              <a:cs typeface="Calibri" panose="020F0502020204030204" pitchFamily="34" charset="0"/>
            </a:rPr>
            <a:t>Models based pe promotes the use of putting the child’s learning at the core. </a:t>
          </a:r>
        </a:p>
      </dgm:t>
    </dgm:pt>
    <dgm:pt modelId="{E7F242D3-FA8A-4572-BD4D-3B8FFD2B0CBC}" type="parTrans" cxnId="{A9612B7A-C55D-495A-824A-02417EB0D36D}">
      <dgm:prSet/>
      <dgm:spPr/>
      <dgm:t>
        <a:bodyPr/>
        <a:lstStyle/>
        <a:p>
          <a:endParaRPr lang="en-US"/>
        </a:p>
      </dgm:t>
    </dgm:pt>
    <dgm:pt modelId="{030F181B-D29B-44D3-9367-0764969F6F87}" type="sibTrans" cxnId="{A9612B7A-C55D-495A-824A-02417EB0D36D}">
      <dgm:prSet/>
      <dgm:spPr/>
      <dgm:t>
        <a:bodyPr/>
        <a:lstStyle/>
        <a:p>
          <a:endParaRPr lang="en-US"/>
        </a:p>
      </dgm:t>
    </dgm:pt>
    <dgm:pt modelId="{D91EB615-5F39-43B2-B5E2-A260AECC3B2B}">
      <dgm:prSet/>
      <dgm:spPr>
        <a:solidFill>
          <a:srgbClr val="FF9300"/>
        </a:solidFill>
      </dgm:spPr>
      <dgm:t>
        <a:bodyPr/>
        <a:lstStyle/>
        <a:p>
          <a:r>
            <a:rPr lang="en-US" b="1" u="sng" dirty="0">
              <a:latin typeface="Calibri" panose="020F0502020204030204" pitchFamily="34" charset="0"/>
              <a:cs typeface="Calibri" panose="020F0502020204030204" pitchFamily="34" charset="0"/>
            </a:rPr>
            <a:t>Some examples of different models are: </a:t>
          </a:r>
          <a:endParaRPr lang="en-US" b="1" dirty="0">
            <a:latin typeface="Calibri" panose="020F0502020204030204" pitchFamily="34" charset="0"/>
            <a:cs typeface="Calibri" panose="020F0502020204030204" pitchFamily="34" charset="0"/>
          </a:endParaRPr>
        </a:p>
      </dgm:t>
    </dgm:pt>
    <dgm:pt modelId="{4DC18EB2-7545-44FA-A86A-C8AB834D7B86}" type="parTrans" cxnId="{E120C69C-9156-4BB2-BE6A-C62AB8ADD2CF}">
      <dgm:prSet/>
      <dgm:spPr/>
      <dgm:t>
        <a:bodyPr/>
        <a:lstStyle/>
        <a:p>
          <a:endParaRPr lang="en-US"/>
        </a:p>
      </dgm:t>
    </dgm:pt>
    <dgm:pt modelId="{CC6A2805-AF07-4DDD-8861-D987753762B5}" type="sibTrans" cxnId="{E120C69C-9156-4BB2-BE6A-C62AB8ADD2CF}">
      <dgm:prSet/>
      <dgm:spPr/>
      <dgm:t>
        <a:bodyPr/>
        <a:lstStyle/>
        <a:p>
          <a:endParaRPr lang="en-US"/>
        </a:p>
      </dgm:t>
    </dgm:pt>
    <dgm:pt modelId="{0E979383-F811-49CB-8B54-0DA20B6A62A9}">
      <dgm:prSet/>
      <dgm:spPr>
        <a:solidFill>
          <a:srgbClr val="FF7E79"/>
        </a:solidFill>
      </dgm:spPr>
      <dgm:t>
        <a:bodyPr/>
        <a:lstStyle/>
        <a:p>
          <a:r>
            <a:rPr lang="en-US" dirty="0">
              <a:latin typeface="Calibri" panose="020F0502020204030204" pitchFamily="34" charset="0"/>
              <a:cs typeface="Calibri" panose="020F0502020204030204" pitchFamily="34" charset="0"/>
            </a:rPr>
            <a:t>Sports education (SE) (Siedentop </a:t>
          </a:r>
          <a:r>
            <a:rPr lang="en-US" i="1" dirty="0">
              <a:latin typeface="Calibri" panose="020F0502020204030204" pitchFamily="34" charset="0"/>
              <a:cs typeface="Calibri" panose="020F0502020204030204" pitchFamily="34" charset="0"/>
            </a:rPr>
            <a:t>et al</a:t>
          </a:r>
          <a:r>
            <a:rPr lang="en-US" dirty="0">
              <a:latin typeface="Calibri" panose="020F0502020204030204" pitchFamily="34" charset="0"/>
              <a:cs typeface="Calibri" panose="020F0502020204030204" pitchFamily="34" charset="0"/>
            </a:rPr>
            <a:t>, 2019)</a:t>
          </a:r>
        </a:p>
      </dgm:t>
    </dgm:pt>
    <dgm:pt modelId="{46E7D1F0-C50F-420A-926B-1A6BE3C30169}" type="parTrans" cxnId="{0C27E390-EB94-4DF5-82CB-A9D721CF60F5}">
      <dgm:prSet/>
      <dgm:spPr/>
      <dgm:t>
        <a:bodyPr/>
        <a:lstStyle/>
        <a:p>
          <a:endParaRPr lang="en-US"/>
        </a:p>
      </dgm:t>
    </dgm:pt>
    <dgm:pt modelId="{E78031F9-6932-4A9C-9454-0BDB27F34F54}" type="sibTrans" cxnId="{0C27E390-EB94-4DF5-82CB-A9D721CF60F5}">
      <dgm:prSet/>
      <dgm:spPr/>
      <dgm:t>
        <a:bodyPr/>
        <a:lstStyle/>
        <a:p>
          <a:endParaRPr lang="en-US"/>
        </a:p>
      </dgm:t>
    </dgm:pt>
    <dgm:pt modelId="{CCD6A02E-967D-4892-85AC-813929BAF171}">
      <dgm:prSet/>
      <dgm:spPr>
        <a:solidFill>
          <a:srgbClr val="FFD579"/>
        </a:solidFill>
      </dgm:spPr>
      <dgm:t>
        <a:bodyPr/>
        <a:lstStyle/>
        <a:p>
          <a:r>
            <a:rPr lang="en-US" dirty="0">
              <a:latin typeface="Calibri" panose="020F0502020204030204" pitchFamily="34" charset="0"/>
              <a:cs typeface="Calibri" panose="020F0502020204030204" pitchFamily="34" charset="0"/>
            </a:rPr>
            <a:t>Peer Teaching (PT) (Rubin and Hebert, 1998).</a:t>
          </a:r>
        </a:p>
      </dgm:t>
    </dgm:pt>
    <dgm:pt modelId="{9D4763BB-AE65-41FC-8766-33AEC3A42017}" type="parTrans" cxnId="{A2D9F24B-D8FC-4804-85BB-6B44A4081557}">
      <dgm:prSet/>
      <dgm:spPr/>
      <dgm:t>
        <a:bodyPr/>
        <a:lstStyle/>
        <a:p>
          <a:endParaRPr lang="en-US"/>
        </a:p>
      </dgm:t>
    </dgm:pt>
    <dgm:pt modelId="{29367A02-6A06-4E52-B166-38710652F92A}" type="sibTrans" cxnId="{A2D9F24B-D8FC-4804-85BB-6B44A4081557}">
      <dgm:prSet/>
      <dgm:spPr/>
      <dgm:t>
        <a:bodyPr/>
        <a:lstStyle/>
        <a:p>
          <a:endParaRPr lang="en-US"/>
        </a:p>
      </dgm:t>
    </dgm:pt>
    <dgm:pt modelId="{73DC8768-2868-4435-B7FB-80A8530235A0}">
      <dgm:prSet/>
      <dgm:spPr>
        <a:solidFill>
          <a:srgbClr val="FF8AD8"/>
        </a:solidFill>
      </dgm:spPr>
      <dgm:t>
        <a:bodyPr/>
        <a:lstStyle/>
        <a:p>
          <a:r>
            <a:rPr lang="en-US" dirty="0">
              <a:latin typeface="Calibri" panose="020F0502020204030204" pitchFamily="34" charset="0"/>
              <a:cs typeface="Calibri" panose="020F0502020204030204" pitchFamily="34" charset="0"/>
            </a:rPr>
            <a:t>Cooperative Learning (CL) (Dansereau, 1988).</a:t>
          </a:r>
        </a:p>
      </dgm:t>
    </dgm:pt>
    <dgm:pt modelId="{C2862A5A-0798-498F-9F00-9ADD01A21E34}" type="parTrans" cxnId="{727F6F43-3372-4E4A-A0F7-936893444314}">
      <dgm:prSet/>
      <dgm:spPr/>
      <dgm:t>
        <a:bodyPr/>
        <a:lstStyle/>
        <a:p>
          <a:endParaRPr lang="en-US"/>
        </a:p>
      </dgm:t>
    </dgm:pt>
    <dgm:pt modelId="{9D74E4B3-59F0-475C-B498-DE58E5973DC2}" type="sibTrans" cxnId="{727F6F43-3372-4E4A-A0F7-936893444314}">
      <dgm:prSet/>
      <dgm:spPr/>
      <dgm:t>
        <a:bodyPr/>
        <a:lstStyle/>
        <a:p>
          <a:endParaRPr lang="en-US"/>
        </a:p>
      </dgm:t>
    </dgm:pt>
    <dgm:pt modelId="{6D9BCF3B-82E2-4B7B-9697-FE919BC01896}">
      <dgm:prSet/>
      <dgm:spPr>
        <a:solidFill>
          <a:srgbClr val="FF8AD8">
            <a:alpha val="69020"/>
          </a:srgbClr>
        </a:solidFill>
      </dgm:spPr>
      <dgm:t>
        <a:bodyPr/>
        <a:lstStyle/>
        <a:p>
          <a:r>
            <a:rPr lang="en-US" dirty="0">
              <a:latin typeface="Calibri" panose="020F0502020204030204" pitchFamily="34" charset="0"/>
              <a:cs typeface="Calibri" panose="020F0502020204030204" pitchFamily="34" charset="0"/>
            </a:rPr>
            <a:t>Direct Learning (DI) </a:t>
          </a:r>
        </a:p>
      </dgm:t>
    </dgm:pt>
    <dgm:pt modelId="{96FC3BC1-F52C-481F-B126-ADEDD1927FF1}" type="parTrans" cxnId="{6F21FBD0-5562-474F-9664-DF8972C345DE}">
      <dgm:prSet/>
      <dgm:spPr/>
      <dgm:t>
        <a:bodyPr/>
        <a:lstStyle/>
        <a:p>
          <a:endParaRPr lang="en-US"/>
        </a:p>
      </dgm:t>
    </dgm:pt>
    <dgm:pt modelId="{ECF4BB16-1A78-4132-A313-CBECF884BF60}" type="sibTrans" cxnId="{6F21FBD0-5562-474F-9664-DF8972C345DE}">
      <dgm:prSet/>
      <dgm:spPr/>
      <dgm:t>
        <a:bodyPr/>
        <a:lstStyle/>
        <a:p>
          <a:endParaRPr lang="en-US"/>
        </a:p>
      </dgm:t>
    </dgm:pt>
    <dgm:pt modelId="{866A4486-EA3A-F448-955D-20355857BE15}" type="pres">
      <dgm:prSet presAssocID="{D8FDA8BE-6D3F-4BA4-9D1E-3A2EF89F33B8}" presName="linear" presStyleCnt="0">
        <dgm:presLayoutVars>
          <dgm:animLvl val="lvl"/>
          <dgm:resizeHandles val="exact"/>
        </dgm:presLayoutVars>
      </dgm:prSet>
      <dgm:spPr/>
    </dgm:pt>
    <dgm:pt modelId="{5C52E464-74FE-C34F-856B-860EC2254C37}" type="pres">
      <dgm:prSet presAssocID="{1CCD17D9-DC2B-40CD-B539-A7EB29110D7A}" presName="parentText" presStyleLbl="node1" presStyleIdx="0" presStyleCnt="6">
        <dgm:presLayoutVars>
          <dgm:chMax val="0"/>
          <dgm:bulletEnabled val="1"/>
        </dgm:presLayoutVars>
      </dgm:prSet>
      <dgm:spPr/>
    </dgm:pt>
    <dgm:pt modelId="{30E384E2-B96E-5E4A-90BB-8C3F59E3757D}" type="pres">
      <dgm:prSet presAssocID="{030F181B-D29B-44D3-9367-0764969F6F87}" presName="spacer" presStyleCnt="0"/>
      <dgm:spPr/>
    </dgm:pt>
    <dgm:pt modelId="{BD4FEA89-2EF3-F241-9909-953B5FF71244}" type="pres">
      <dgm:prSet presAssocID="{D91EB615-5F39-43B2-B5E2-A260AECC3B2B}" presName="parentText" presStyleLbl="node1" presStyleIdx="1" presStyleCnt="6">
        <dgm:presLayoutVars>
          <dgm:chMax val="0"/>
          <dgm:bulletEnabled val="1"/>
        </dgm:presLayoutVars>
      </dgm:prSet>
      <dgm:spPr/>
    </dgm:pt>
    <dgm:pt modelId="{429EB9B6-F733-2944-9598-A78B03898296}" type="pres">
      <dgm:prSet presAssocID="{CC6A2805-AF07-4DDD-8861-D987753762B5}" presName="spacer" presStyleCnt="0"/>
      <dgm:spPr/>
    </dgm:pt>
    <dgm:pt modelId="{DFAF5613-0F7B-0E4B-BB32-69F5E94C7318}" type="pres">
      <dgm:prSet presAssocID="{0E979383-F811-49CB-8B54-0DA20B6A62A9}" presName="parentText" presStyleLbl="node1" presStyleIdx="2" presStyleCnt="6">
        <dgm:presLayoutVars>
          <dgm:chMax val="0"/>
          <dgm:bulletEnabled val="1"/>
        </dgm:presLayoutVars>
      </dgm:prSet>
      <dgm:spPr/>
    </dgm:pt>
    <dgm:pt modelId="{81EAACD6-4CBA-4A4E-A25D-870575A3BF3E}" type="pres">
      <dgm:prSet presAssocID="{E78031F9-6932-4A9C-9454-0BDB27F34F54}" presName="spacer" presStyleCnt="0"/>
      <dgm:spPr/>
    </dgm:pt>
    <dgm:pt modelId="{FAEC54B5-8EA3-E347-886E-48F400D08148}" type="pres">
      <dgm:prSet presAssocID="{CCD6A02E-967D-4892-85AC-813929BAF171}" presName="parentText" presStyleLbl="node1" presStyleIdx="3" presStyleCnt="6">
        <dgm:presLayoutVars>
          <dgm:chMax val="0"/>
          <dgm:bulletEnabled val="1"/>
        </dgm:presLayoutVars>
      </dgm:prSet>
      <dgm:spPr/>
    </dgm:pt>
    <dgm:pt modelId="{E25227EF-7F09-A640-BAE0-B31A868DE732}" type="pres">
      <dgm:prSet presAssocID="{29367A02-6A06-4E52-B166-38710652F92A}" presName="spacer" presStyleCnt="0"/>
      <dgm:spPr/>
    </dgm:pt>
    <dgm:pt modelId="{77B24439-FD45-4446-998B-D4A02407CFC0}" type="pres">
      <dgm:prSet presAssocID="{73DC8768-2868-4435-B7FB-80A8530235A0}" presName="parentText" presStyleLbl="node1" presStyleIdx="4" presStyleCnt="6">
        <dgm:presLayoutVars>
          <dgm:chMax val="0"/>
          <dgm:bulletEnabled val="1"/>
        </dgm:presLayoutVars>
      </dgm:prSet>
      <dgm:spPr/>
    </dgm:pt>
    <dgm:pt modelId="{86597190-9D30-C54A-A908-D800A2013BA6}" type="pres">
      <dgm:prSet presAssocID="{9D74E4B3-59F0-475C-B498-DE58E5973DC2}" presName="spacer" presStyleCnt="0"/>
      <dgm:spPr/>
    </dgm:pt>
    <dgm:pt modelId="{810D82CE-C473-864C-BFDE-58AC73266156}" type="pres">
      <dgm:prSet presAssocID="{6D9BCF3B-82E2-4B7B-9697-FE919BC01896}" presName="parentText" presStyleLbl="node1" presStyleIdx="5" presStyleCnt="6">
        <dgm:presLayoutVars>
          <dgm:chMax val="0"/>
          <dgm:bulletEnabled val="1"/>
        </dgm:presLayoutVars>
      </dgm:prSet>
      <dgm:spPr/>
    </dgm:pt>
  </dgm:ptLst>
  <dgm:cxnLst>
    <dgm:cxn modelId="{33270303-53A4-3E42-8491-FE317016B557}" type="presOf" srcId="{6D9BCF3B-82E2-4B7B-9697-FE919BC01896}" destId="{810D82CE-C473-864C-BFDE-58AC73266156}" srcOrd="0" destOrd="0" presId="urn:microsoft.com/office/officeart/2005/8/layout/vList2"/>
    <dgm:cxn modelId="{3DDCA125-1500-B044-94AC-6EEC3FD18BC8}" type="presOf" srcId="{0E979383-F811-49CB-8B54-0DA20B6A62A9}" destId="{DFAF5613-0F7B-0E4B-BB32-69F5E94C7318}" srcOrd="0" destOrd="0" presId="urn:microsoft.com/office/officeart/2005/8/layout/vList2"/>
    <dgm:cxn modelId="{727F6F43-3372-4E4A-A0F7-936893444314}" srcId="{D8FDA8BE-6D3F-4BA4-9D1E-3A2EF89F33B8}" destId="{73DC8768-2868-4435-B7FB-80A8530235A0}" srcOrd="4" destOrd="0" parTransId="{C2862A5A-0798-498F-9F00-9ADD01A21E34}" sibTransId="{9D74E4B3-59F0-475C-B498-DE58E5973DC2}"/>
    <dgm:cxn modelId="{A2D9F24B-D8FC-4804-85BB-6B44A4081557}" srcId="{D8FDA8BE-6D3F-4BA4-9D1E-3A2EF89F33B8}" destId="{CCD6A02E-967D-4892-85AC-813929BAF171}" srcOrd="3" destOrd="0" parTransId="{9D4763BB-AE65-41FC-8766-33AEC3A42017}" sibTransId="{29367A02-6A06-4E52-B166-38710652F92A}"/>
    <dgm:cxn modelId="{9E754D4C-2CBF-2648-946E-8CCBBBEB7DAA}" type="presOf" srcId="{1CCD17D9-DC2B-40CD-B539-A7EB29110D7A}" destId="{5C52E464-74FE-C34F-856B-860EC2254C37}" srcOrd="0" destOrd="0" presId="urn:microsoft.com/office/officeart/2005/8/layout/vList2"/>
    <dgm:cxn modelId="{A9612B7A-C55D-495A-824A-02417EB0D36D}" srcId="{D8FDA8BE-6D3F-4BA4-9D1E-3A2EF89F33B8}" destId="{1CCD17D9-DC2B-40CD-B539-A7EB29110D7A}" srcOrd="0" destOrd="0" parTransId="{E7F242D3-FA8A-4572-BD4D-3B8FFD2B0CBC}" sibTransId="{030F181B-D29B-44D3-9367-0764969F6F87}"/>
    <dgm:cxn modelId="{0C27E390-EB94-4DF5-82CB-A9D721CF60F5}" srcId="{D8FDA8BE-6D3F-4BA4-9D1E-3A2EF89F33B8}" destId="{0E979383-F811-49CB-8B54-0DA20B6A62A9}" srcOrd="2" destOrd="0" parTransId="{46E7D1F0-C50F-420A-926B-1A6BE3C30169}" sibTransId="{E78031F9-6932-4A9C-9454-0BDB27F34F54}"/>
    <dgm:cxn modelId="{76560096-5BEC-FD49-904A-EC4FD5A59469}" type="presOf" srcId="{73DC8768-2868-4435-B7FB-80A8530235A0}" destId="{77B24439-FD45-4446-998B-D4A02407CFC0}" srcOrd="0" destOrd="0" presId="urn:microsoft.com/office/officeart/2005/8/layout/vList2"/>
    <dgm:cxn modelId="{E120C69C-9156-4BB2-BE6A-C62AB8ADD2CF}" srcId="{D8FDA8BE-6D3F-4BA4-9D1E-3A2EF89F33B8}" destId="{D91EB615-5F39-43B2-B5E2-A260AECC3B2B}" srcOrd="1" destOrd="0" parTransId="{4DC18EB2-7545-44FA-A86A-C8AB834D7B86}" sibTransId="{CC6A2805-AF07-4DDD-8861-D987753762B5}"/>
    <dgm:cxn modelId="{2ABEF1BF-BB1A-2E44-BAC1-C15CB4918634}" type="presOf" srcId="{D8FDA8BE-6D3F-4BA4-9D1E-3A2EF89F33B8}" destId="{866A4486-EA3A-F448-955D-20355857BE15}" srcOrd="0" destOrd="0" presId="urn:microsoft.com/office/officeart/2005/8/layout/vList2"/>
    <dgm:cxn modelId="{750F37CF-C3DA-8D49-B6CB-056FDC6FD522}" type="presOf" srcId="{CCD6A02E-967D-4892-85AC-813929BAF171}" destId="{FAEC54B5-8EA3-E347-886E-48F400D08148}" srcOrd="0" destOrd="0" presId="urn:microsoft.com/office/officeart/2005/8/layout/vList2"/>
    <dgm:cxn modelId="{6F21FBD0-5562-474F-9664-DF8972C345DE}" srcId="{D8FDA8BE-6D3F-4BA4-9D1E-3A2EF89F33B8}" destId="{6D9BCF3B-82E2-4B7B-9697-FE919BC01896}" srcOrd="5" destOrd="0" parTransId="{96FC3BC1-F52C-481F-B126-ADEDD1927FF1}" sibTransId="{ECF4BB16-1A78-4132-A313-CBECF884BF60}"/>
    <dgm:cxn modelId="{B3B9D3DB-A5A4-4B47-9038-0E9E6C3CF01F}" type="presOf" srcId="{D91EB615-5F39-43B2-B5E2-A260AECC3B2B}" destId="{BD4FEA89-2EF3-F241-9909-953B5FF71244}" srcOrd="0" destOrd="0" presId="urn:microsoft.com/office/officeart/2005/8/layout/vList2"/>
    <dgm:cxn modelId="{FAD6604E-C1DD-AF46-970D-5E1BE528413D}" type="presParOf" srcId="{866A4486-EA3A-F448-955D-20355857BE15}" destId="{5C52E464-74FE-C34F-856B-860EC2254C37}" srcOrd="0" destOrd="0" presId="urn:microsoft.com/office/officeart/2005/8/layout/vList2"/>
    <dgm:cxn modelId="{7451A2D8-3BD0-2B48-A052-A3D530D0C682}" type="presParOf" srcId="{866A4486-EA3A-F448-955D-20355857BE15}" destId="{30E384E2-B96E-5E4A-90BB-8C3F59E3757D}" srcOrd="1" destOrd="0" presId="urn:microsoft.com/office/officeart/2005/8/layout/vList2"/>
    <dgm:cxn modelId="{A9C30EF0-B89F-E145-9AB2-3E49AC1FBE52}" type="presParOf" srcId="{866A4486-EA3A-F448-955D-20355857BE15}" destId="{BD4FEA89-2EF3-F241-9909-953B5FF71244}" srcOrd="2" destOrd="0" presId="urn:microsoft.com/office/officeart/2005/8/layout/vList2"/>
    <dgm:cxn modelId="{AEEC9079-A811-1D42-B579-4E0C2AA15261}" type="presParOf" srcId="{866A4486-EA3A-F448-955D-20355857BE15}" destId="{429EB9B6-F733-2944-9598-A78B03898296}" srcOrd="3" destOrd="0" presId="urn:microsoft.com/office/officeart/2005/8/layout/vList2"/>
    <dgm:cxn modelId="{9771C4DA-4F06-3C48-8A49-10FB7EE411F2}" type="presParOf" srcId="{866A4486-EA3A-F448-955D-20355857BE15}" destId="{DFAF5613-0F7B-0E4B-BB32-69F5E94C7318}" srcOrd="4" destOrd="0" presId="urn:microsoft.com/office/officeart/2005/8/layout/vList2"/>
    <dgm:cxn modelId="{DF180D5C-064E-1B4D-9915-91B7449846BB}" type="presParOf" srcId="{866A4486-EA3A-F448-955D-20355857BE15}" destId="{81EAACD6-4CBA-4A4E-A25D-870575A3BF3E}" srcOrd="5" destOrd="0" presId="urn:microsoft.com/office/officeart/2005/8/layout/vList2"/>
    <dgm:cxn modelId="{21EDD228-1EB0-0B4A-B963-1C3F2D37E5CB}" type="presParOf" srcId="{866A4486-EA3A-F448-955D-20355857BE15}" destId="{FAEC54B5-8EA3-E347-886E-48F400D08148}" srcOrd="6" destOrd="0" presId="urn:microsoft.com/office/officeart/2005/8/layout/vList2"/>
    <dgm:cxn modelId="{101CB5EC-E0CE-3745-97A6-C8881AADFBA6}" type="presParOf" srcId="{866A4486-EA3A-F448-955D-20355857BE15}" destId="{E25227EF-7F09-A640-BAE0-B31A868DE732}" srcOrd="7" destOrd="0" presId="urn:microsoft.com/office/officeart/2005/8/layout/vList2"/>
    <dgm:cxn modelId="{8CD42917-085C-B64B-B04F-F4CC3434D17A}" type="presParOf" srcId="{866A4486-EA3A-F448-955D-20355857BE15}" destId="{77B24439-FD45-4446-998B-D4A02407CFC0}" srcOrd="8" destOrd="0" presId="urn:microsoft.com/office/officeart/2005/8/layout/vList2"/>
    <dgm:cxn modelId="{95EAD510-55FC-CA44-A14C-8F50A3116DE6}" type="presParOf" srcId="{866A4486-EA3A-F448-955D-20355857BE15}" destId="{86597190-9D30-C54A-A908-D800A2013BA6}" srcOrd="9" destOrd="0" presId="urn:microsoft.com/office/officeart/2005/8/layout/vList2"/>
    <dgm:cxn modelId="{89BCE3F0-9649-7E42-987F-2F6DECE4899D}" type="presParOf" srcId="{866A4486-EA3A-F448-955D-20355857BE15}" destId="{810D82CE-C473-864C-BFDE-58AC73266156}" srcOrd="1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E27DC53D-4826-4D47-BED1-E772D89B99A5}" type="doc">
      <dgm:prSet loTypeId="urn:microsoft.com/office/officeart/2005/8/layout/vList5" loCatId="list" qsTypeId="urn:microsoft.com/office/officeart/2005/8/quickstyle/simple5" qsCatId="simple" csTypeId="urn:microsoft.com/office/officeart/2005/8/colors/colorful5" csCatId="colorful"/>
      <dgm:spPr/>
      <dgm:t>
        <a:bodyPr/>
        <a:lstStyle/>
        <a:p>
          <a:endParaRPr lang="en-US"/>
        </a:p>
      </dgm:t>
    </dgm:pt>
    <dgm:pt modelId="{E57C54F4-37DE-42D2-8D69-A2B137A7DE22}">
      <dgm:prSet/>
      <dgm:spPr/>
      <dgm:t>
        <a:bodyPr/>
        <a:lstStyle/>
        <a:p>
          <a:r>
            <a:rPr lang="en-US" dirty="0">
              <a:latin typeface="Calibri" panose="020F0502020204030204" pitchFamily="34" charset="0"/>
              <a:cs typeface="Calibri" panose="020F0502020204030204" pitchFamily="34" charset="0"/>
            </a:rPr>
            <a:t>Rules teach how to act </a:t>
          </a:r>
        </a:p>
      </dgm:t>
    </dgm:pt>
    <dgm:pt modelId="{6505F21C-CECA-42F3-B2CC-41673ADC7434}" type="parTrans" cxnId="{60231FDA-55CB-4F80-960E-6649138E82E6}">
      <dgm:prSet/>
      <dgm:spPr/>
      <dgm:t>
        <a:bodyPr/>
        <a:lstStyle/>
        <a:p>
          <a:endParaRPr lang="en-US"/>
        </a:p>
      </dgm:t>
    </dgm:pt>
    <dgm:pt modelId="{2BB6F899-6503-42EB-B707-585DCDEA22C5}" type="sibTrans" cxnId="{60231FDA-55CB-4F80-960E-6649138E82E6}">
      <dgm:prSet/>
      <dgm:spPr/>
      <dgm:t>
        <a:bodyPr/>
        <a:lstStyle/>
        <a:p>
          <a:endParaRPr lang="en-US"/>
        </a:p>
      </dgm:t>
    </dgm:pt>
    <dgm:pt modelId="{EC4842A6-F7A6-46AC-BF32-905A12A3227A}">
      <dgm:prSet/>
      <dgm:spPr/>
      <dgm:t>
        <a:bodyPr/>
        <a:lstStyle/>
        <a:p>
          <a:r>
            <a:rPr lang="en-US" dirty="0">
              <a:latin typeface="Calibri" panose="020F0502020204030204" pitchFamily="34" charset="0"/>
              <a:cs typeface="Calibri" panose="020F0502020204030204" pitchFamily="34" charset="0"/>
            </a:rPr>
            <a:t>Act morally </a:t>
          </a:r>
        </a:p>
      </dgm:t>
    </dgm:pt>
    <dgm:pt modelId="{B7FAFDE0-E6ED-43D2-9312-3A6DCCD01732}" type="parTrans" cxnId="{9F67A002-5143-40D3-9046-39F94DD76131}">
      <dgm:prSet/>
      <dgm:spPr/>
      <dgm:t>
        <a:bodyPr/>
        <a:lstStyle/>
        <a:p>
          <a:endParaRPr lang="en-US"/>
        </a:p>
      </dgm:t>
    </dgm:pt>
    <dgm:pt modelId="{2A9E962E-AD42-45D8-A715-0D453C861DC5}" type="sibTrans" cxnId="{9F67A002-5143-40D3-9046-39F94DD76131}">
      <dgm:prSet/>
      <dgm:spPr/>
      <dgm:t>
        <a:bodyPr/>
        <a:lstStyle/>
        <a:p>
          <a:endParaRPr lang="en-US"/>
        </a:p>
      </dgm:t>
    </dgm:pt>
    <dgm:pt modelId="{1860B139-A908-4061-8AC3-A39A532A7D59}">
      <dgm:prSet/>
      <dgm:spPr/>
      <dgm:t>
        <a:bodyPr/>
        <a:lstStyle/>
        <a:p>
          <a:r>
            <a:rPr lang="en-US" dirty="0">
              <a:latin typeface="Calibri" panose="020F0502020204030204" pitchFamily="34" charset="0"/>
              <a:cs typeface="Calibri" panose="020F0502020204030204" pitchFamily="34" charset="0"/>
            </a:rPr>
            <a:t>Content relevant – positive decisions, positive actions, </a:t>
          </a:r>
        </a:p>
      </dgm:t>
    </dgm:pt>
    <dgm:pt modelId="{81EB9330-3F5B-4DDD-AA33-6214A65CB096}" type="parTrans" cxnId="{224C01F6-95B7-4B1E-8FA5-F0E2B4B729C0}">
      <dgm:prSet/>
      <dgm:spPr/>
      <dgm:t>
        <a:bodyPr/>
        <a:lstStyle/>
        <a:p>
          <a:endParaRPr lang="en-US"/>
        </a:p>
      </dgm:t>
    </dgm:pt>
    <dgm:pt modelId="{BABFA798-63B0-45F7-B374-C8F86BAC628A}" type="sibTrans" cxnId="{224C01F6-95B7-4B1E-8FA5-F0E2B4B729C0}">
      <dgm:prSet/>
      <dgm:spPr/>
      <dgm:t>
        <a:bodyPr/>
        <a:lstStyle/>
        <a:p>
          <a:endParaRPr lang="en-US"/>
        </a:p>
      </dgm:t>
    </dgm:pt>
    <dgm:pt modelId="{CBAACDA1-D2A1-EC48-BAD6-55249D143950}" type="pres">
      <dgm:prSet presAssocID="{E27DC53D-4826-4D47-BED1-E772D89B99A5}" presName="Name0" presStyleCnt="0">
        <dgm:presLayoutVars>
          <dgm:dir/>
          <dgm:animLvl val="lvl"/>
          <dgm:resizeHandles val="exact"/>
        </dgm:presLayoutVars>
      </dgm:prSet>
      <dgm:spPr/>
    </dgm:pt>
    <dgm:pt modelId="{D578FA42-DC33-7741-B005-9AD7092E5B1A}" type="pres">
      <dgm:prSet presAssocID="{E57C54F4-37DE-42D2-8D69-A2B137A7DE22}" presName="linNode" presStyleCnt="0"/>
      <dgm:spPr/>
    </dgm:pt>
    <dgm:pt modelId="{5D5E8F50-5C9F-7E42-A8C5-F4053DD38A0D}" type="pres">
      <dgm:prSet presAssocID="{E57C54F4-37DE-42D2-8D69-A2B137A7DE22}" presName="parentText" presStyleLbl="node1" presStyleIdx="0" presStyleCnt="3">
        <dgm:presLayoutVars>
          <dgm:chMax val="1"/>
          <dgm:bulletEnabled val="1"/>
        </dgm:presLayoutVars>
      </dgm:prSet>
      <dgm:spPr/>
    </dgm:pt>
    <dgm:pt modelId="{350693C7-6D71-A44B-A50E-7B2DBAA3326F}" type="pres">
      <dgm:prSet presAssocID="{2BB6F899-6503-42EB-B707-585DCDEA22C5}" presName="sp" presStyleCnt="0"/>
      <dgm:spPr/>
    </dgm:pt>
    <dgm:pt modelId="{24ACB527-006E-2B49-B735-482528DDA321}" type="pres">
      <dgm:prSet presAssocID="{EC4842A6-F7A6-46AC-BF32-905A12A3227A}" presName="linNode" presStyleCnt="0"/>
      <dgm:spPr/>
    </dgm:pt>
    <dgm:pt modelId="{24CA7746-C392-874B-A988-29F5245AAA4B}" type="pres">
      <dgm:prSet presAssocID="{EC4842A6-F7A6-46AC-BF32-905A12A3227A}" presName="parentText" presStyleLbl="node1" presStyleIdx="1" presStyleCnt="3">
        <dgm:presLayoutVars>
          <dgm:chMax val="1"/>
          <dgm:bulletEnabled val="1"/>
        </dgm:presLayoutVars>
      </dgm:prSet>
      <dgm:spPr/>
    </dgm:pt>
    <dgm:pt modelId="{5BB545D3-DE02-3E44-AEC5-206F66200F48}" type="pres">
      <dgm:prSet presAssocID="{2A9E962E-AD42-45D8-A715-0D453C861DC5}" presName="sp" presStyleCnt="0"/>
      <dgm:spPr/>
    </dgm:pt>
    <dgm:pt modelId="{18B26B31-AF99-0D43-8ABF-C8A5B24B6B24}" type="pres">
      <dgm:prSet presAssocID="{1860B139-A908-4061-8AC3-A39A532A7D59}" presName="linNode" presStyleCnt="0"/>
      <dgm:spPr/>
    </dgm:pt>
    <dgm:pt modelId="{487131E6-CB08-B148-8964-5B095CA7BACD}" type="pres">
      <dgm:prSet presAssocID="{1860B139-A908-4061-8AC3-A39A532A7D59}" presName="parentText" presStyleLbl="node1" presStyleIdx="2" presStyleCnt="3">
        <dgm:presLayoutVars>
          <dgm:chMax val="1"/>
          <dgm:bulletEnabled val="1"/>
        </dgm:presLayoutVars>
      </dgm:prSet>
      <dgm:spPr/>
    </dgm:pt>
  </dgm:ptLst>
  <dgm:cxnLst>
    <dgm:cxn modelId="{9F67A002-5143-40D3-9046-39F94DD76131}" srcId="{E27DC53D-4826-4D47-BED1-E772D89B99A5}" destId="{EC4842A6-F7A6-46AC-BF32-905A12A3227A}" srcOrd="1" destOrd="0" parTransId="{B7FAFDE0-E6ED-43D2-9312-3A6DCCD01732}" sibTransId="{2A9E962E-AD42-45D8-A715-0D453C861DC5}"/>
    <dgm:cxn modelId="{7650D902-BCA8-FE46-B58B-BD8E422C19D0}" type="presOf" srcId="{E27DC53D-4826-4D47-BED1-E772D89B99A5}" destId="{CBAACDA1-D2A1-EC48-BAD6-55249D143950}" srcOrd="0" destOrd="0" presId="urn:microsoft.com/office/officeart/2005/8/layout/vList5"/>
    <dgm:cxn modelId="{CF33190F-8989-E64F-96CE-FE41510C344D}" type="presOf" srcId="{1860B139-A908-4061-8AC3-A39A532A7D59}" destId="{487131E6-CB08-B148-8964-5B095CA7BACD}" srcOrd="0" destOrd="0" presId="urn:microsoft.com/office/officeart/2005/8/layout/vList5"/>
    <dgm:cxn modelId="{61E94C75-7219-2E43-83EF-BB679CBEEB7A}" type="presOf" srcId="{E57C54F4-37DE-42D2-8D69-A2B137A7DE22}" destId="{5D5E8F50-5C9F-7E42-A8C5-F4053DD38A0D}" srcOrd="0" destOrd="0" presId="urn:microsoft.com/office/officeart/2005/8/layout/vList5"/>
    <dgm:cxn modelId="{02A5A3A0-F983-774B-AD6E-A2ACD1782860}" type="presOf" srcId="{EC4842A6-F7A6-46AC-BF32-905A12A3227A}" destId="{24CA7746-C392-874B-A988-29F5245AAA4B}" srcOrd="0" destOrd="0" presId="urn:microsoft.com/office/officeart/2005/8/layout/vList5"/>
    <dgm:cxn modelId="{60231FDA-55CB-4F80-960E-6649138E82E6}" srcId="{E27DC53D-4826-4D47-BED1-E772D89B99A5}" destId="{E57C54F4-37DE-42D2-8D69-A2B137A7DE22}" srcOrd="0" destOrd="0" parTransId="{6505F21C-CECA-42F3-B2CC-41673ADC7434}" sibTransId="{2BB6F899-6503-42EB-B707-585DCDEA22C5}"/>
    <dgm:cxn modelId="{224C01F6-95B7-4B1E-8FA5-F0E2B4B729C0}" srcId="{E27DC53D-4826-4D47-BED1-E772D89B99A5}" destId="{1860B139-A908-4061-8AC3-A39A532A7D59}" srcOrd="2" destOrd="0" parTransId="{81EB9330-3F5B-4DDD-AA33-6214A65CB096}" sibTransId="{BABFA798-63B0-45F7-B374-C8F86BAC628A}"/>
    <dgm:cxn modelId="{64E5A476-A9ED-0340-A112-63560B50DFC8}" type="presParOf" srcId="{CBAACDA1-D2A1-EC48-BAD6-55249D143950}" destId="{D578FA42-DC33-7741-B005-9AD7092E5B1A}" srcOrd="0" destOrd="0" presId="urn:microsoft.com/office/officeart/2005/8/layout/vList5"/>
    <dgm:cxn modelId="{123B6B40-D8C0-5F4C-A981-02AF8AD305A3}" type="presParOf" srcId="{D578FA42-DC33-7741-B005-9AD7092E5B1A}" destId="{5D5E8F50-5C9F-7E42-A8C5-F4053DD38A0D}" srcOrd="0" destOrd="0" presId="urn:microsoft.com/office/officeart/2005/8/layout/vList5"/>
    <dgm:cxn modelId="{93350DD6-E0C2-C446-B861-38666E8C3B3C}" type="presParOf" srcId="{CBAACDA1-D2A1-EC48-BAD6-55249D143950}" destId="{350693C7-6D71-A44B-A50E-7B2DBAA3326F}" srcOrd="1" destOrd="0" presId="urn:microsoft.com/office/officeart/2005/8/layout/vList5"/>
    <dgm:cxn modelId="{1843D634-35E8-5745-9530-760AFAC3B5A6}" type="presParOf" srcId="{CBAACDA1-D2A1-EC48-BAD6-55249D143950}" destId="{24ACB527-006E-2B49-B735-482528DDA321}" srcOrd="2" destOrd="0" presId="urn:microsoft.com/office/officeart/2005/8/layout/vList5"/>
    <dgm:cxn modelId="{2827413D-EB6E-F245-AE90-D54E0AA5B113}" type="presParOf" srcId="{24ACB527-006E-2B49-B735-482528DDA321}" destId="{24CA7746-C392-874B-A988-29F5245AAA4B}" srcOrd="0" destOrd="0" presId="urn:microsoft.com/office/officeart/2005/8/layout/vList5"/>
    <dgm:cxn modelId="{9F206DF7-A665-174E-B336-43DF0DA8B32D}" type="presParOf" srcId="{CBAACDA1-D2A1-EC48-BAD6-55249D143950}" destId="{5BB545D3-DE02-3E44-AEC5-206F66200F48}" srcOrd="3" destOrd="0" presId="urn:microsoft.com/office/officeart/2005/8/layout/vList5"/>
    <dgm:cxn modelId="{C1DFE275-80F5-F64A-B351-BCA397F79477}" type="presParOf" srcId="{CBAACDA1-D2A1-EC48-BAD6-55249D143950}" destId="{18B26B31-AF99-0D43-8ABF-C8A5B24B6B24}" srcOrd="4" destOrd="0" presId="urn:microsoft.com/office/officeart/2005/8/layout/vList5"/>
    <dgm:cxn modelId="{7843C5DB-56F5-0440-A7D5-9C9FFCB95D6B}" type="presParOf" srcId="{18B26B31-AF99-0D43-8ABF-C8A5B24B6B24}" destId="{487131E6-CB08-B148-8964-5B095CA7BACD}" srcOrd="0" destOrd="0" presId="urn:microsoft.com/office/officeart/2005/8/layout/vList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6FB6B4-E84F-2D4B-B29A-44BDDE1D682E}">
      <dsp:nvSpPr>
        <dsp:cNvPr id="0" name=""/>
        <dsp:cNvSpPr/>
      </dsp:nvSpPr>
      <dsp:spPr>
        <a:xfrm>
          <a:off x="0" y="727090"/>
          <a:ext cx="2888932" cy="183447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EE9091E-8DC3-A44E-AD6F-7F6B2E7CFA83}">
      <dsp:nvSpPr>
        <dsp:cNvPr id="0" name=""/>
        <dsp:cNvSpPr/>
      </dsp:nvSpPr>
      <dsp:spPr>
        <a:xfrm>
          <a:off x="320992" y="1032033"/>
          <a:ext cx="2888932" cy="1834472"/>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Health based PE is a pedagogy which holds ‘promoting a physically active life’ at the center. </a:t>
          </a:r>
        </a:p>
      </dsp:txBody>
      <dsp:txXfrm>
        <a:off x="374722" y="1085763"/>
        <a:ext cx="2781472" cy="1727012"/>
      </dsp:txXfrm>
    </dsp:sp>
    <dsp:sp modelId="{74A104DA-DBF6-BF4C-90C0-7D6C7887B2A6}">
      <dsp:nvSpPr>
        <dsp:cNvPr id="0" name=""/>
        <dsp:cNvSpPr/>
      </dsp:nvSpPr>
      <dsp:spPr>
        <a:xfrm>
          <a:off x="3530917" y="727090"/>
          <a:ext cx="2888932" cy="183447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1875114-5C3C-D144-9E6A-63E7DE70A2EC}">
      <dsp:nvSpPr>
        <dsp:cNvPr id="0" name=""/>
        <dsp:cNvSpPr/>
      </dsp:nvSpPr>
      <dsp:spPr>
        <a:xfrm>
          <a:off x="3851909" y="1032033"/>
          <a:ext cx="2888932" cy="1834472"/>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Aimed at improving knowledge, attitudes and behaviour. </a:t>
          </a:r>
        </a:p>
      </dsp:txBody>
      <dsp:txXfrm>
        <a:off x="3905639" y="1085763"/>
        <a:ext cx="2781472" cy="1727012"/>
      </dsp:txXfrm>
    </dsp:sp>
    <dsp:sp modelId="{28C5307E-8DCF-BB41-B2B7-AAE6DDD83951}">
      <dsp:nvSpPr>
        <dsp:cNvPr id="0" name=""/>
        <dsp:cNvSpPr/>
      </dsp:nvSpPr>
      <dsp:spPr>
        <a:xfrm>
          <a:off x="7061834" y="727090"/>
          <a:ext cx="2888932" cy="183447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6132AA4-135B-5442-A5F2-82BB393948EA}">
      <dsp:nvSpPr>
        <dsp:cNvPr id="0" name=""/>
        <dsp:cNvSpPr/>
      </dsp:nvSpPr>
      <dsp:spPr>
        <a:xfrm>
          <a:off x="7382827" y="1032033"/>
          <a:ext cx="2888932" cy="1834472"/>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Ensure children have the knowledge on the importance of a healthy life. </a:t>
          </a:r>
        </a:p>
      </dsp:txBody>
      <dsp:txXfrm>
        <a:off x="7436557" y="1085763"/>
        <a:ext cx="2781472" cy="17270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952C2B-FE30-374A-8998-2ECAF0F68670}">
      <dsp:nvSpPr>
        <dsp:cNvPr id="0" name=""/>
        <dsp:cNvSpPr/>
      </dsp:nvSpPr>
      <dsp:spPr>
        <a:xfrm>
          <a:off x="0" y="0"/>
          <a:ext cx="7879429" cy="78324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latin typeface="Calibri" panose="020F0502020204030204" pitchFamily="34" charset="0"/>
              <a:cs typeface="Calibri" panose="020F0502020204030204" pitchFamily="34" charset="0"/>
            </a:rPr>
            <a:t>Interactions</a:t>
          </a:r>
        </a:p>
      </dsp:txBody>
      <dsp:txXfrm>
        <a:off x="22940" y="22940"/>
        <a:ext cx="6942612" cy="737360"/>
      </dsp:txXfrm>
    </dsp:sp>
    <dsp:sp modelId="{AADBD715-92E7-A04A-93A0-5784E941A006}">
      <dsp:nvSpPr>
        <dsp:cNvPr id="0" name=""/>
        <dsp:cNvSpPr/>
      </dsp:nvSpPr>
      <dsp:spPr>
        <a:xfrm>
          <a:off x="588398" y="892024"/>
          <a:ext cx="7879429" cy="783240"/>
        </a:xfrm>
        <a:prstGeom prst="roundRect">
          <a:avLst>
            <a:gd name="adj" fmla="val 10000"/>
          </a:avLst>
        </a:prstGeom>
        <a:gradFill rotWithShape="0">
          <a:gsLst>
            <a:gs pos="0">
              <a:schemeClr val="accent2">
                <a:hueOff val="-1278249"/>
                <a:satOff val="-1705"/>
                <a:lumOff val="-5098"/>
                <a:alphaOff val="0"/>
                <a:satMod val="103000"/>
                <a:lumMod val="102000"/>
                <a:tint val="94000"/>
              </a:schemeClr>
            </a:gs>
            <a:gs pos="50000">
              <a:schemeClr val="accent2">
                <a:hueOff val="-1278249"/>
                <a:satOff val="-1705"/>
                <a:lumOff val="-5098"/>
                <a:alphaOff val="0"/>
                <a:satMod val="110000"/>
                <a:lumMod val="100000"/>
                <a:shade val="100000"/>
              </a:schemeClr>
            </a:gs>
            <a:gs pos="100000">
              <a:schemeClr val="accent2">
                <a:hueOff val="-1278249"/>
                <a:satOff val="-1705"/>
                <a:lumOff val="-509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latin typeface="Calibri" panose="020F0502020204030204" pitchFamily="34" charset="0"/>
              <a:cs typeface="Calibri" panose="020F0502020204030204" pitchFamily="34" charset="0"/>
            </a:rPr>
            <a:t>Working in groups with different people</a:t>
          </a:r>
        </a:p>
      </dsp:txBody>
      <dsp:txXfrm>
        <a:off x="611338" y="914964"/>
        <a:ext cx="6736043" cy="737360"/>
      </dsp:txXfrm>
    </dsp:sp>
    <dsp:sp modelId="{FBC48EB6-35DD-2446-9473-E6446B3B747D}">
      <dsp:nvSpPr>
        <dsp:cNvPr id="0" name=""/>
        <dsp:cNvSpPr/>
      </dsp:nvSpPr>
      <dsp:spPr>
        <a:xfrm>
          <a:off x="1176797" y="1784048"/>
          <a:ext cx="7879429" cy="783240"/>
        </a:xfrm>
        <a:prstGeom prst="roundRect">
          <a:avLst>
            <a:gd name="adj" fmla="val 10000"/>
          </a:avLst>
        </a:prstGeom>
        <a:gradFill rotWithShape="0">
          <a:gsLst>
            <a:gs pos="0">
              <a:schemeClr val="accent2">
                <a:hueOff val="-2556499"/>
                <a:satOff val="-3410"/>
                <a:lumOff val="-10196"/>
                <a:alphaOff val="0"/>
                <a:satMod val="103000"/>
                <a:lumMod val="102000"/>
                <a:tint val="94000"/>
              </a:schemeClr>
            </a:gs>
            <a:gs pos="50000">
              <a:schemeClr val="accent2">
                <a:hueOff val="-2556499"/>
                <a:satOff val="-3410"/>
                <a:lumOff val="-10196"/>
                <a:alphaOff val="0"/>
                <a:satMod val="110000"/>
                <a:lumMod val="100000"/>
                <a:shade val="100000"/>
              </a:schemeClr>
            </a:gs>
            <a:gs pos="100000">
              <a:schemeClr val="accent2">
                <a:hueOff val="-2556499"/>
                <a:satOff val="-3410"/>
                <a:lumOff val="-1019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latin typeface="Calibri" panose="020F0502020204030204" pitchFamily="34" charset="0"/>
              <a:cs typeface="Calibri" panose="020F0502020204030204" pitchFamily="34" charset="0"/>
            </a:rPr>
            <a:t>Following rules</a:t>
          </a:r>
        </a:p>
      </dsp:txBody>
      <dsp:txXfrm>
        <a:off x="1199737" y="1806988"/>
        <a:ext cx="6736043" cy="737360"/>
      </dsp:txXfrm>
    </dsp:sp>
    <dsp:sp modelId="{5D17CF82-3C33-7446-85B9-65E67FADEB40}">
      <dsp:nvSpPr>
        <dsp:cNvPr id="0" name=""/>
        <dsp:cNvSpPr/>
      </dsp:nvSpPr>
      <dsp:spPr>
        <a:xfrm>
          <a:off x="1765196" y="2676072"/>
          <a:ext cx="7879429" cy="783240"/>
        </a:xfrm>
        <a:prstGeom prst="roundRect">
          <a:avLst>
            <a:gd name="adj" fmla="val 10000"/>
          </a:avLst>
        </a:prstGeom>
        <a:gradFill rotWithShape="0">
          <a:gsLst>
            <a:gs pos="0">
              <a:schemeClr val="accent2">
                <a:hueOff val="-3834748"/>
                <a:satOff val="-5115"/>
                <a:lumOff val="-15294"/>
                <a:alphaOff val="0"/>
                <a:satMod val="103000"/>
                <a:lumMod val="102000"/>
                <a:tint val="94000"/>
              </a:schemeClr>
            </a:gs>
            <a:gs pos="50000">
              <a:schemeClr val="accent2">
                <a:hueOff val="-3834748"/>
                <a:satOff val="-5115"/>
                <a:lumOff val="-15294"/>
                <a:alphaOff val="0"/>
                <a:satMod val="110000"/>
                <a:lumMod val="100000"/>
                <a:shade val="100000"/>
              </a:schemeClr>
            </a:gs>
            <a:gs pos="100000">
              <a:schemeClr val="accent2">
                <a:hueOff val="-3834748"/>
                <a:satOff val="-5115"/>
                <a:lumOff val="-1529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latin typeface="Calibri" panose="020F0502020204030204" pitchFamily="34" charset="0"/>
              <a:cs typeface="Calibri" panose="020F0502020204030204" pitchFamily="34" charset="0"/>
            </a:rPr>
            <a:t>Communication skills</a:t>
          </a:r>
        </a:p>
      </dsp:txBody>
      <dsp:txXfrm>
        <a:off x="1788136" y="2699012"/>
        <a:ext cx="6736043" cy="737360"/>
      </dsp:txXfrm>
    </dsp:sp>
    <dsp:sp modelId="{49F82569-BE48-D243-9722-E904F5E4ECE4}">
      <dsp:nvSpPr>
        <dsp:cNvPr id="0" name=""/>
        <dsp:cNvSpPr/>
      </dsp:nvSpPr>
      <dsp:spPr>
        <a:xfrm>
          <a:off x="2353595" y="3568097"/>
          <a:ext cx="7879429" cy="783240"/>
        </a:xfrm>
        <a:prstGeom prst="roundRect">
          <a:avLst>
            <a:gd name="adj" fmla="val 10000"/>
          </a:avLst>
        </a:prstGeom>
        <a:gradFill rotWithShape="0">
          <a:gsLst>
            <a:gs pos="0">
              <a:schemeClr val="accent2">
                <a:hueOff val="-5112997"/>
                <a:satOff val="-6820"/>
                <a:lumOff val="-20392"/>
                <a:alphaOff val="0"/>
                <a:satMod val="103000"/>
                <a:lumMod val="102000"/>
                <a:tint val="94000"/>
              </a:schemeClr>
            </a:gs>
            <a:gs pos="50000">
              <a:schemeClr val="accent2">
                <a:hueOff val="-5112997"/>
                <a:satOff val="-6820"/>
                <a:lumOff val="-20392"/>
                <a:alphaOff val="0"/>
                <a:satMod val="110000"/>
                <a:lumMod val="100000"/>
                <a:shade val="100000"/>
              </a:schemeClr>
            </a:gs>
            <a:gs pos="100000">
              <a:schemeClr val="accent2">
                <a:hueOff val="-5112997"/>
                <a:satOff val="-6820"/>
                <a:lumOff val="-2039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latin typeface="Calibri" panose="020F0502020204030204" pitchFamily="34" charset="0"/>
              <a:cs typeface="Calibri" panose="020F0502020204030204" pitchFamily="34" charset="0"/>
            </a:rPr>
            <a:t>Leadership, problem solving and life skills</a:t>
          </a:r>
        </a:p>
      </dsp:txBody>
      <dsp:txXfrm>
        <a:off x="2376535" y="3591037"/>
        <a:ext cx="6736043" cy="737360"/>
      </dsp:txXfrm>
    </dsp:sp>
    <dsp:sp modelId="{52537D83-9FBE-4B4A-9270-B645D91D0A96}">
      <dsp:nvSpPr>
        <dsp:cNvPr id="0" name=""/>
        <dsp:cNvSpPr/>
      </dsp:nvSpPr>
      <dsp:spPr>
        <a:xfrm>
          <a:off x="7370322"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484871" y="572200"/>
        <a:ext cx="280008" cy="383102"/>
      </dsp:txXfrm>
    </dsp:sp>
    <dsp:sp modelId="{947D9F33-ECE7-F542-BA19-F16A36CE6CDD}">
      <dsp:nvSpPr>
        <dsp:cNvPr id="0" name=""/>
        <dsp:cNvSpPr/>
      </dsp:nvSpPr>
      <dsp:spPr>
        <a:xfrm>
          <a:off x="7958721" y="1464225"/>
          <a:ext cx="509106" cy="509106"/>
        </a:xfrm>
        <a:prstGeom prst="downArrow">
          <a:avLst>
            <a:gd name="adj1" fmla="val 55000"/>
            <a:gd name="adj2" fmla="val 45000"/>
          </a:avLst>
        </a:prstGeom>
        <a:solidFill>
          <a:schemeClr val="accent2">
            <a:tint val="40000"/>
            <a:alpha val="90000"/>
            <a:hueOff val="-1523400"/>
            <a:satOff val="-4694"/>
            <a:lumOff val="-1495"/>
            <a:alphaOff val="0"/>
          </a:schemeClr>
        </a:solidFill>
        <a:ln w="6350" cap="flat" cmpd="sng" algn="ctr">
          <a:solidFill>
            <a:schemeClr val="accent2">
              <a:tint val="40000"/>
              <a:alpha val="90000"/>
              <a:hueOff val="-1523400"/>
              <a:satOff val="-4694"/>
              <a:lumOff val="-149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073270" y="1464225"/>
        <a:ext cx="280008" cy="383102"/>
      </dsp:txXfrm>
    </dsp:sp>
    <dsp:sp modelId="{F4907718-3DAB-9A42-937E-96E960110C04}">
      <dsp:nvSpPr>
        <dsp:cNvPr id="0" name=""/>
        <dsp:cNvSpPr/>
      </dsp:nvSpPr>
      <dsp:spPr>
        <a:xfrm>
          <a:off x="8547120" y="2343195"/>
          <a:ext cx="509106" cy="509106"/>
        </a:xfrm>
        <a:prstGeom prst="downArrow">
          <a:avLst>
            <a:gd name="adj1" fmla="val 55000"/>
            <a:gd name="adj2" fmla="val 45000"/>
          </a:avLst>
        </a:prstGeom>
        <a:solidFill>
          <a:schemeClr val="accent2">
            <a:tint val="40000"/>
            <a:alpha val="90000"/>
            <a:hueOff val="-3046799"/>
            <a:satOff val="-9389"/>
            <a:lumOff val="-2991"/>
            <a:alphaOff val="0"/>
          </a:schemeClr>
        </a:solidFill>
        <a:ln w="6350" cap="flat" cmpd="sng" algn="ctr">
          <a:solidFill>
            <a:schemeClr val="accent2">
              <a:tint val="40000"/>
              <a:alpha val="90000"/>
              <a:hueOff val="-3046799"/>
              <a:satOff val="-9389"/>
              <a:lumOff val="-2991"/>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661669" y="2343195"/>
        <a:ext cx="280008" cy="383102"/>
      </dsp:txXfrm>
    </dsp:sp>
    <dsp:sp modelId="{7825859E-7D2C-7B48-AD14-354109908D07}">
      <dsp:nvSpPr>
        <dsp:cNvPr id="0" name=""/>
        <dsp:cNvSpPr/>
      </dsp:nvSpPr>
      <dsp:spPr>
        <a:xfrm>
          <a:off x="9135519" y="3243922"/>
          <a:ext cx="509106" cy="509106"/>
        </a:xfrm>
        <a:prstGeom prst="downArrow">
          <a:avLst>
            <a:gd name="adj1" fmla="val 55000"/>
            <a:gd name="adj2" fmla="val 45000"/>
          </a:avLst>
        </a:prstGeom>
        <a:solidFill>
          <a:schemeClr val="accent2">
            <a:tint val="40000"/>
            <a:alpha val="90000"/>
            <a:hueOff val="-4570199"/>
            <a:satOff val="-14083"/>
            <a:lumOff val="-4486"/>
            <a:alphaOff val="0"/>
          </a:schemeClr>
        </a:solidFill>
        <a:ln w="6350" cap="flat" cmpd="sng" algn="ctr">
          <a:solidFill>
            <a:schemeClr val="accent2">
              <a:tint val="40000"/>
              <a:alpha val="90000"/>
              <a:hueOff val="-4570199"/>
              <a:satOff val="-14083"/>
              <a:lumOff val="-4486"/>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250068" y="3243922"/>
        <a:ext cx="280008" cy="3831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E9DED5-69E9-CA46-A51F-C10E11519196}">
      <dsp:nvSpPr>
        <dsp:cNvPr id="0" name=""/>
        <dsp:cNvSpPr/>
      </dsp:nvSpPr>
      <dsp:spPr>
        <a:xfrm>
          <a:off x="2062577" y="1202"/>
          <a:ext cx="4036547" cy="242192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Calibri" panose="020F0502020204030204" pitchFamily="34" charset="0"/>
              <a:cs typeface="Calibri" panose="020F0502020204030204" pitchFamily="34" charset="0"/>
            </a:rPr>
            <a:t>Importance</a:t>
          </a:r>
          <a:r>
            <a:rPr lang="en-US" sz="1900" kern="1200" baseline="0" dirty="0">
              <a:latin typeface="Calibri" panose="020F0502020204030204" pitchFamily="34" charset="0"/>
              <a:cs typeface="Calibri" panose="020F0502020204030204" pitchFamily="34" charset="0"/>
            </a:rPr>
            <a:t> of building friendships/relationships with peers and teachers.</a:t>
          </a:r>
        </a:p>
        <a:p>
          <a:pPr marL="0" lvl="0" indent="0" algn="ctr" defTabSz="844550">
            <a:lnSpc>
              <a:spcPct val="90000"/>
            </a:lnSpc>
            <a:spcBef>
              <a:spcPct val="0"/>
            </a:spcBef>
            <a:spcAft>
              <a:spcPct val="35000"/>
            </a:spcAft>
            <a:buNone/>
          </a:pPr>
          <a:r>
            <a:rPr lang="en-US" sz="1900" kern="1200" dirty="0">
              <a:latin typeface="Calibri" panose="020F0502020204030204" pitchFamily="34" charset="0"/>
              <a:cs typeface="Calibri" panose="020F0502020204030204" pitchFamily="34" charset="0"/>
            </a:rPr>
            <a:t>*Friendships may lead to wanting to participate (Elliot </a:t>
          </a:r>
          <a:r>
            <a:rPr lang="en-US" sz="1900" i="1" kern="1200" dirty="0">
              <a:latin typeface="Calibri" panose="020F0502020204030204" pitchFamily="34" charset="0"/>
              <a:cs typeface="Calibri" panose="020F0502020204030204" pitchFamily="34" charset="0"/>
            </a:rPr>
            <a:t>et al, 2</a:t>
          </a:r>
          <a:r>
            <a:rPr lang="en-US" sz="1900" i="0" kern="1200" dirty="0">
              <a:latin typeface="Calibri" panose="020F0502020204030204" pitchFamily="34" charset="0"/>
              <a:cs typeface="Calibri" panose="020F0502020204030204" pitchFamily="34" charset="0"/>
            </a:rPr>
            <a:t>006).</a:t>
          </a:r>
        </a:p>
        <a:p>
          <a:pPr marL="0" lvl="0" indent="0" algn="ctr" defTabSz="844550">
            <a:lnSpc>
              <a:spcPct val="90000"/>
            </a:lnSpc>
            <a:spcBef>
              <a:spcPct val="0"/>
            </a:spcBef>
            <a:spcAft>
              <a:spcPct val="35000"/>
            </a:spcAft>
            <a:buNone/>
          </a:pPr>
          <a:r>
            <a:rPr lang="en-US" sz="1900" kern="1200" dirty="0">
              <a:latin typeface="Calibri" panose="020F0502020204030204" pitchFamily="34" charset="0"/>
              <a:cs typeface="Calibri" panose="020F0502020204030204" pitchFamily="34" charset="0"/>
            </a:rPr>
            <a:t>*The lessons being more enjoyable </a:t>
          </a:r>
        </a:p>
      </dsp:txBody>
      <dsp:txXfrm>
        <a:off x="2062577" y="1202"/>
        <a:ext cx="4036547" cy="2421928"/>
      </dsp:txXfrm>
    </dsp:sp>
    <dsp:sp modelId="{7E9960CE-CA76-A74A-BBF3-A0ACAA7B378C}">
      <dsp:nvSpPr>
        <dsp:cNvPr id="0" name=""/>
        <dsp:cNvSpPr/>
      </dsp:nvSpPr>
      <dsp:spPr>
        <a:xfrm>
          <a:off x="6502778" y="1202"/>
          <a:ext cx="4036547" cy="2421928"/>
        </a:xfrm>
        <a:prstGeom prst="rect">
          <a:avLst/>
        </a:prstGeom>
        <a:gradFill rotWithShape="0">
          <a:gsLst>
            <a:gs pos="0">
              <a:schemeClr val="accent2">
                <a:hueOff val="-1704332"/>
                <a:satOff val="-2273"/>
                <a:lumOff val="-6797"/>
                <a:alphaOff val="0"/>
                <a:satMod val="103000"/>
                <a:lumMod val="102000"/>
                <a:tint val="94000"/>
              </a:schemeClr>
            </a:gs>
            <a:gs pos="50000">
              <a:schemeClr val="accent2">
                <a:hueOff val="-1704332"/>
                <a:satOff val="-2273"/>
                <a:lumOff val="-6797"/>
                <a:alphaOff val="0"/>
                <a:satMod val="110000"/>
                <a:lumMod val="100000"/>
                <a:shade val="100000"/>
              </a:schemeClr>
            </a:gs>
            <a:gs pos="100000">
              <a:schemeClr val="accent2">
                <a:hueOff val="-1704332"/>
                <a:satOff val="-2273"/>
                <a:lumOff val="-679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Calibri" panose="020F0502020204030204" pitchFamily="34" charset="0"/>
              <a:cs typeface="Calibri" panose="020F0502020204030204" pitchFamily="34" charset="0"/>
            </a:rPr>
            <a:t>Ensuring all are treated fairly and the lessons are inclusive for all. </a:t>
          </a:r>
        </a:p>
        <a:p>
          <a:pPr marL="0" lvl="0" indent="0" algn="ctr" defTabSz="844550">
            <a:lnSpc>
              <a:spcPct val="90000"/>
            </a:lnSpc>
            <a:spcBef>
              <a:spcPct val="0"/>
            </a:spcBef>
            <a:spcAft>
              <a:spcPct val="35000"/>
            </a:spcAft>
            <a:buNone/>
          </a:pPr>
          <a:r>
            <a:rPr lang="en-US" sz="1900" kern="1200" dirty="0">
              <a:latin typeface="Calibri" panose="020F0502020204030204" pitchFamily="34" charset="0"/>
              <a:cs typeface="Calibri" panose="020F0502020204030204" pitchFamily="34" charset="0"/>
            </a:rPr>
            <a:t>*No matter the level of ability, race, gender, age or disability!</a:t>
          </a:r>
        </a:p>
      </dsp:txBody>
      <dsp:txXfrm>
        <a:off x="6502778" y="1202"/>
        <a:ext cx="4036547" cy="2421928"/>
      </dsp:txXfrm>
    </dsp:sp>
    <dsp:sp modelId="{85E633CB-C819-2340-B32D-5DD16CE074F6}">
      <dsp:nvSpPr>
        <dsp:cNvPr id="0" name=""/>
        <dsp:cNvSpPr/>
      </dsp:nvSpPr>
      <dsp:spPr>
        <a:xfrm>
          <a:off x="2062577" y="2826785"/>
          <a:ext cx="4036547" cy="2421928"/>
        </a:xfrm>
        <a:prstGeom prst="rect">
          <a:avLst/>
        </a:prstGeom>
        <a:gradFill rotWithShape="0">
          <a:gsLst>
            <a:gs pos="0">
              <a:schemeClr val="accent2">
                <a:hueOff val="-3408665"/>
                <a:satOff val="-4547"/>
                <a:lumOff val="-13595"/>
                <a:alphaOff val="0"/>
                <a:satMod val="103000"/>
                <a:lumMod val="102000"/>
                <a:tint val="94000"/>
              </a:schemeClr>
            </a:gs>
            <a:gs pos="50000">
              <a:schemeClr val="accent2">
                <a:hueOff val="-3408665"/>
                <a:satOff val="-4547"/>
                <a:lumOff val="-13595"/>
                <a:alphaOff val="0"/>
                <a:satMod val="110000"/>
                <a:lumMod val="100000"/>
                <a:shade val="100000"/>
              </a:schemeClr>
            </a:gs>
            <a:gs pos="100000">
              <a:schemeClr val="accent2">
                <a:hueOff val="-3408665"/>
                <a:satOff val="-4547"/>
                <a:lumOff val="-1359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Calibri" panose="020F0502020204030204" pitchFamily="34" charset="0"/>
              <a:cs typeface="Calibri" panose="020F0502020204030204" pitchFamily="34" charset="0"/>
            </a:rPr>
            <a:t>Having</a:t>
          </a:r>
          <a:r>
            <a:rPr lang="en-US" sz="1900" kern="1200" baseline="0" dirty="0">
              <a:latin typeface="Calibri" panose="020F0502020204030204" pitchFamily="34" charset="0"/>
              <a:cs typeface="Calibri" panose="020F0502020204030204" pitchFamily="34" charset="0"/>
            </a:rPr>
            <a:t> a positive environment. </a:t>
          </a:r>
        </a:p>
        <a:p>
          <a:pPr marL="0" lvl="0" indent="0" algn="ctr" defTabSz="844550">
            <a:lnSpc>
              <a:spcPct val="90000"/>
            </a:lnSpc>
            <a:spcBef>
              <a:spcPct val="0"/>
            </a:spcBef>
            <a:spcAft>
              <a:spcPct val="35000"/>
            </a:spcAft>
            <a:buNone/>
          </a:pPr>
          <a:r>
            <a:rPr lang="en-US" sz="1900" kern="1200" baseline="0" dirty="0">
              <a:latin typeface="Calibri" panose="020F0502020204030204" pitchFamily="34" charset="0"/>
              <a:cs typeface="Calibri" panose="020F0502020204030204" pitchFamily="34" charset="0"/>
            </a:rPr>
            <a:t>*Where pupils are supported, comfortable and feel valuable (Rushton and </a:t>
          </a:r>
          <a:r>
            <a:rPr lang="en-US" sz="1900" kern="1200" baseline="0" dirty="0" err="1">
              <a:latin typeface="Calibri" panose="020F0502020204030204" pitchFamily="34" charset="0"/>
              <a:cs typeface="Calibri" panose="020F0502020204030204" pitchFamily="34" charset="0"/>
            </a:rPr>
            <a:t>Juola</a:t>
          </a:r>
          <a:r>
            <a:rPr lang="en-US" sz="1900" kern="1200" baseline="0" dirty="0">
              <a:latin typeface="Calibri" panose="020F0502020204030204" pitchFamily="34" charset="0"/>
              <a:cs typeface="Calibri" panose="020F0502020204030204" pitchFamily="34" charset="0"/>
            </a:rPr>
            <a:t>-Rushton, 2008).</a:t>
          </a:r>
          <a:endParaRPr lang="en-US" sz="1900" kern="1200" dirty="0">
            <a:latin typeface="Calibri" panose="020F0502020204030204" pitchFamily="34" charset="0"/>
            <a:cs typeface="Calibri" panose="020F0502020204030204" pitchFamily="34" charset="0"/>
          </a:endParaRPr>
        </a:p>
      </dsp:txBody>
      <dsp:txXfrm>
        <a:off x="2062577" y="2826785"/>
        <a:ext cx="4036547" cy="2421928"/>
      </dsp:txXfrm>
    </dsp:sp>
    <dsp:sp modelId="{AB950134-20FF-F642-8029-D51992BD3325}">
      <dsp:nvSpPr>
        <dsp:cNvPr id="0" name=""/>
        <dsp:cNvSpPr/>
      </dsp:nvSpPr>
      <dsp:spPr>
        <a:xfrm>
          <a:off x="6502778" y="2826785"/>
          <a:ext cx="4036547" cy="2421928"/>
        </a:xfrm>
        <a:prstGeom prst="rect">
          <a:avLst/>
        </a:prstGeom>
        <a:gradFill rotWithShape="0">
          <a:gsLst>
            <a:gs pos="0">
              <a:schemeClr val="accent2">
                <a:hueOff val="-5112997"/>
                <a:satOff val="-6820"/>
                <a:lumOff val="-20392"/>
                <a:alphaOff val="0"/>
                <a:satMod val="103000"/>
                <a:lumMod val="102000"/>
                <a:tint val="94000"/>
              </a:schemeClr>
            </a:gs>
            <a:gs pos="50000">
              <a:schemeClr val="accent2">
                <a:hueOff val="-5112997"/>
                <a:satOff val="-6820"/>
                <a:lumOff val="-20392"/>
                <a:alphaOff val="0"/>
                <a:satMod val="110000"/>
                <a:lumMod val="100000"/>
                <a:shade val="100000"/>
              </a:schemeClr>
            </a:gs>
            <a:gs pos="100000">
              <a:schemeClr val="accent2">
                <a:hueOff val="-5112997"/>
                <a:satOff val="-6820"/>
                <a:lumOff val="-2039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Calibri" panose="020F0502020204030204" pitchFamily="34" charset="0"/>
              <a:cs typeface="Calibri" panose="020F0502020204030204" pitchFamily="34" charset="0"/>
            </a:rPr>
            <a:t>Teachers' behavior – </a:t>
          </a:r>
        </a:p>
        <a:p>
          <a:pPr marL="0" lvl="0" indent="0" algn="ctr" defTabSz="844550">
            <a:lnSpc>
              <a:spcPct val="90000"/>
            </a:lnSpc>
            <a:spcBef>
              <a:spcPct val="0"/>
            </a:spcBef>
            <a:spcAft>
              <a:spcPct val="35000"/>
            </a:spcAft>
            <a:buNone/>
          </a:pPr>
          <a:r>
            <a:rPr lang="en-US" sz="1900" kern="1200" dirty="0">
              <a:latin typeface="Calibri" panose="020F0502020204030204" pitchFamily="34" charset="0"/>
              <a:cs typeface="Calibri" panose="020F0502020204030204" pitchFamily="34" charset="0"/>
            </a:rPr>
            <a:t>*To set standards high- to be inclusive</a:t>
          </a:r>
        </a:p>
        <a:p>
          <a:pPr marL="0" lvl="0" indent="0" algn="ctr" defTabSz="844550">
            <a:lnSpc>
              <a:spcPct val="90000"/>
            </a:lnSpc>
            <a:spcBef>
              <a:spcPct val="0"/>
            </a:spcBef>
            <a:spcAft>
              <a:spcPct val="35000"/>
            </a:spcAft>
            <a:buNone/>
          </a:pPr>
          <a:r>
            <a:rPr lang="en-US" sz="1900" kern="1200" dirty="0">
              <a:latin typeface="Calibri" panose="020F0502020204030204" pitchFamily="34" charset="0"/>
              <a:cs typeface="Calibri" panose="020F0502020204030204" pitchFamily="34" charset="0"/>
            </a:rPr>
            <a:t>*Acknowledge student’s efforts</a:t>
          </a:r>
        </a:p>
        <a:p>
          <a:pPr marL="0" lvl="0" indent="0" algn="ctr" defTabSz="844550">
            <a:lnSpc>
              <a:spcPct val="90000"/>
            </a:lnSpc>
            <a:spcBef>
              <a:spcPct val="0"/>
            </a:spcBef>
            <a:spcAft>
              <a:spcPct val="35000"/>
            </a:spcAft>
            <a:buNone/>
          </a:pPr>
          <a:r>
            <a:rPr lang="en-US" sz="1900" kern="1200" dirty="0">
              <a:latin typeface="Calibri" panose="020F0502020204030204" pitchFamily="34" charset="0"/>
              <a:cs typeface="Calibri" panose="020F0502020204030204" pitchFamily="34" charset="0"/>
            </a:rPr>
            <a:t>*Use positive and encouraging terminology/ no use to negative or derogatory language </a:t>
          </a:r>
        </a:p>
        <a:p>
          <a:pPr marL="0" lvl="0" indent="0" algn="ctr" defTabSz="844550">
            <a:lnSpc>
              <a:spcPct val="90000"/>
            </a:lnSpc>
            <a:spcBef>
              <a:spcPct val="0"/>
            </a:spcBef>
            <a:spcAft>
              <a:spcPct val="35000"/>
            </a:spcAft>
            <a:buNone/>
          </a:pPr>
          <a:endParaRPr lang="en-US" sz="1900" kern="1200" dirty="0"/>
        </a:p>
      </dsp:txBody>
      <dsp:txXfrm>
        <a:off x="6502778" y="2826785"/>
        <a:ext cx="4036547" cy="24219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52E464-74FE-C34F-856B-860EC2254C37}">
      <dsp:nvSpPr>
        <dsp:cNvPr id="0" name=""/>
        <dsp:cNvSpPr/>
      </dsp:nvSpPr>
      <dsp:spPr>
        <a:xfrm>
          <a:off x="0" y="89806"/>
          <a:ext cx="5257798" cy="636480"/>
        </a:xfrm>
        <a:prstGeom prst="roundRect">
          <a:avLst/>
        </a:prstGeom>
        <a:solidFill>
          <a:srgbClr val="FF2600">
            <a:alpha val="72157"/>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Models based pe promotes the use of putting the child’s learning at the core. </a:t>
          </a:r>
        </a:p>
      </dsp:txBody>
      <dsp:txXfrm>
        <a:off x="31070" y="120876"/>
        <a:ext cx="5195658" cy="574340"/>
      </dsp:txXfrm>
    </dsp:sp>
    <dsp:sp modelId="{BD4FEA89-2EF3-F241-9909-953B5FF71244}">
      <dsp:nvSpPr>
        <dsp:cNvPr id="0" name=""/>
        <dsp:cNvSpPr/>
      </dsp:nvSpPr>
      <dsp:spPr>
        <a:xfrm>
          <a:off x="0" y="772366"/>
          <a:ext cx="5257798" cy="636480"/>
        </a:xfrm>
        <a:prstGeom prst="roundRect">
          <a:avLst/>
        </a:prstGeom>
        <a:solidFill>
          <a:srgbClr val="FF93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u="sng" kern="1200" dirty="0">
              <a:latin typeface="Calibri" panose="020F0502020204030204" pitchFamily="34" charset="0"/>
              <a:cs typeface="Calibri" panose="020F0502020204030204" pitchFamily="34" charset="0"/>
            </a:rPr>
            <a:t>Some examples of different models are: </a:t>
          </a:r>
          <a:endParaRPr lang="en-US" sz="1600" b="1" kern="1200" dirty="0">
            <a:latin typeface="Calibri" panose="020F0502020204030204" pitchFamily="34" charset="0"/>
            <a:cs typeface="Calibri" panose="020F0502020204030204" pitchFamily="34" charset="0"/>
          </a:endParaRPr>
        </a:p>
      </dsp:txBody>
      <dsp:txXfrm>
        <a:off x="31070" y="803436"/>
        <a:ext cx="5195658" cy="574340"/>
      </dsp:txXfrm>
    </dsp:sp>
    <dsp:sp modelId="{DFAF5613-0F7B-0E4B-BB32-69F5E94C7318}">
      <dsp:nvSpPr>
        <dsp:cNvPr id="0" name=""/>
        <dsp:cNvSpPr/>
      </dsp:nvSpPr>
      <dsp:spPr>
        <a:xfrm>
          <a:off x="0" y="1454926"/>
          <a:ext cx="5257798" cy="636480"/>
        </a:xfrm>
        <a:prstGeom prst="roundRect">
          <a:avLst/>
        </a:prstGeom>
        <a:solidFill>
          <a:srgbClr val="FF7E7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Sports education (SE) (Siedentop </a:t>
          </a:r>
          <a:r>
            <a:rPr lang="en-US" sz="1600" i="1" kern="1200" dirty="0">
              <a:latin typeface="Calibri" panose="020F0502020204030204" pitchFamily="34" charset="0"/>
              <a:cs typeface="Calibri" panose="020F0502020204030204" pitchFamily="34" charset="0"/>
            </a:rPr>
            <a:t>et al</a:t>
          </a:r>
          <a:r>
            <a:rPr lang="en-US" sz="1600" kern="1200" dirty="0">
              <a:latin typeface="Calibri" panose="020F0502020204030204" pitchFamily="34" charset="0"/>
              <a:cs typeface="Calibri" panose="020F0502020204030204" pitchFamily="34" charset="0"/>
            </a:rPr>
            <a:t>, 2019)</a:t>
          </a:r>
        </a:p>
      </dsp:txBody>
      <dsp:txXfrm>
        <a:off x="31070" y="1485996"/>
        <a:ext cx="5195658" cy="574340"/>
      </dsp:txXfrm>
    </dsp:sp>
    <dsp:sp modelId="{FAEC54B5-8EA3-E347-886E-48F400D08148}">
      <dsp:nvSpPr>
        <dsp:cNvPr id="0" name=""/>
        <dsp:cNvSpPr/>
      </dsp:nvSpPr>
      <dsp:spPr>
        <a:xfrm>
          <a:off x="0" y="2137486"/>
          <a:ext cx="5257798" cy="636480"/>
        </a:xfrm>
        <a:prstGeom prst="roundRect">
          <a:avLst/>
        </a:prstGeom>
        <a:solidFill>
          <a:srgbClr val="FFD57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Peer Teaching (PT) (Rubin and Hebert, 1998).</a:t>
          </a:r>
        </a:p>
      </dsp:txBody>
      <dsp:txXfrm>
        <a:off x="31070" y="2168556"/>
        <a:ext cx="5195658" cy="574340"/>
      </dsp:txXfrm>
    </dsp:sp>
    <dsp:sp modelId="{77B24439-FD45-4446-998B-D4A02407CFC0}">
      <dsp:nvSpPr>
        <dsp:cNvPr id="0" name=""/>
        <dsp:cNvSpPr/>
      </dsp:nvSpPr>
      <dsp:spPr>
        <a:xfrm>
          <a:off x="0" y="2820046"/>
          <a:ext cx="5257798" cy="636480"/>
        </a:xfrm>
        <a:prstGeom prst="roundRect">
          <a:avLst/>
        </a:prstGeom>
        <a:solidFill>
          <a:srgbClr val="FF8AD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Cooperative Learning (CL) (Dansereau, 1988).</a:t>
          </a:r>
        </a:p>
      </dsp:txBody>
      <dsp:txXfrm>
        <a:off x="31070" y="2851116"/>
        <a:ext cx="5195658" cy="574340"/>
      </dsp:txXfrm>
    </dsp:sp>
    <dsp:sp modelId="{810D82CE-C473-864C-BFDE-58AC73266156}">
      <dsp:nvSpPr>
        <dsp:cNvPr id="0" name=""/>
        <dsp:cNvSpPr/>
      </dsp:nvSpPr>
      <dsp:spPr>
        <a:xfrm>
          <a:off x="0" y="3502606"/>
          <a:ext cx="5257798" cy="636480"/>
        </a:xfrm>
        <a:prstGeom prst="roundRect">
          <a:avLst/>
        </a:prstGeom>
        <a:solidFill>
          <a:srgbClr val="FF8AD8">
            <a:alpha val="6902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Calibri" panose="020F0502020204030204" pitchFamily="34" charset="0"/>
              <a:cs typeface="Calibri" panose="020F0502020204030204" pitchFamily="34" charset="0"/>
            </a:rPr>
            <a:t>Direct Learning (DI) </a:t>
          </a:r>
        </a:p>
      </dsp:txBody>
      <dsp:txXfrm>
        <a:off x="31070" y="3533676"/>
        <a:ext cx="5195658" cy="5743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E8F50-5C9F-7E42-A8C5-F4053DD38A0D}">
      <dsp:nvSpPr>
        <dsp:cNvPr id="0" name=""/>
        <dsp:cNvSpPr/>
      </dsp:nvSpPr>
      <dsp:spPr>
        <a:xfrm>
          <a:off x="3274567" y="2124"/>
          <a:ext cx="3683889" cy="140228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a:latin typeface="Calibri" panose="020F0502020204030204" pitchFamily="34" charset="0"/>
              <a:cs typeface="Calibri" panose="020F0502020204030204" pitchFamily="34" charset="0"/>
            </a:rPr>
            <a:t>Rules teach how to act </a:t>
          </a:r>
        </a:p>
      </dsp:txBody>
      <dsp:txXfrm>
        <a:off x="3343021" y="70578"/>
        <a:ext cx="3546981" cy="1265378"/>
      </dsp:txXfrm>
    </dsp:sp>
    <dsp:sp modelId="{24CA7746-C392-874B-A988-29F5245AAA4B}">
      <dsp:nvSpPr>
        <dsp:cNvPr id="0" name=""/>
        <dsp:cNvSpPr/>
      </dsp:nvSpPr>
      <dsp:spPr>
        <a:xfrm>
          <a:off x="3274567" y="1474525"/>
          <a:ext cx="3683889" cy="1402286"/>
        </a:xfrm>
        <a:prstGeom prst="roundRect">
          <a:avLst/>
        </a:prstGeom>
        <a:gradFill rotWithShape="0">
          <a:gsLst>
            <a:gs pos="0">
              <a:schemeClr val="accent5">
                <a:hueOff val="-389766"/>
                <a:satOff val="3984"/>
                <a:lumOff val="-2157"/>
                <a:alphaOff val="0"/>
                <a:satMod val="103000"/>
                <a:lumMod val="102000"/>
                <a:tint val="94000"/>
              </a:schemeClr>
            </a:gs>
            <a:gs pos="50000">
              <a:schemeClr val="accent5">
                <a:hueOff val="-389766"/>
                <a:satOff val="3984"/>
                <a:lumOff val="-2157"/>
                <a:alphaOff val="0"/>
                <a:satMod val="110000"/>
                <a:lumMod val="100000"/>
                <a:shade val="100000"/>
              </a:schemeClr>
            </a:gs>
            <a:gs pos="100000">
              <a:schemeClr val="accent5">
                <a:hueOff val="-389766"/>
                <a:satOff val="3984"/>
                <a:lumOff val="-215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a:latin typeface="Calibri" panose="020F0502020204030204" pitchFamily="34" charset="0"/>
              <a:cs typeface="Calibri" panose="020F0502020204030204" pitchFamily="34" charset="0"/>
            </a:rPr>
            <a:t>Act morally </a:t>
          </a:r>
        </a:p>
      </dsp:txBody>
      <dsp:txXfrm>
        <a:off x="3343021" y="1542979"/>
        <a:ext cx="3546981" cy="1265378"/>
      </dsp:txXfrm>
    </dsp:sp>
    <dsp:sp modelId="{487131E6-CB08-B148-8964-5B095CA7BACD}">
      <dsp:nvSpPr>
        <dsp:cNvPr id="0" name=""/>
        <dsp:cNvSpPr/>
      </dsp:nvSpPr>
      <dsp:spPr>
        <a:xfrm>
          <a:off x="3274567" y="2946926"/>
          <a:ext cx="3683889" cy="1402286"/>
        </a:xfrm>
        <a:prstGeom prst="roundRect">
          <a:avLst/>
        </a:prstGeom>
        <a:gradFill rotWithShape="0">
          <a:gsLst>
            <a:gs pos="0">
              <a:schemeClr val="accent5">
                <a:hueOff val="-779532"/>
                <a:satOff val="7969"/>
                <a:lumOff val="-4314"/>
                <a:alphaOff val="0"/>
                <a:satMod val="103000"/>
                <a:lumMod val="102000"/>
                <a:tint val="94000"/>
              </a:schemeClr>
            </a:gs>
            <a:gs pos="50000">
              <a:schemeClr val="accent5">
                <a:hueOff val="-779532"/>
                <a:satOff val="7969"/>
                <a:lumOff val="-4314"/>
                <a:alphaOff val="0"/>
                <a:satMod val="110000"/>
                <a:lumMod val="100000"/>
                <a:shade val="100000"/>
              </a:schemeClr>
            </a:gs>
            <a:gs pos="100000">
              <a:schemeClr val="accent5">
                <a:hueOff val="-779532"/>
                <a:satOff val="7969"/>
                <a:lumOff val="-431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a:latin typeface="Calibri" panose="020F0502020204030204" pitchFamily="34" charset="0"/>
              <a:cs typeface="Calibri" panose="020F0502020204030204" pitchFamily="34" charset="0"/>
            </a:rPr>
            <a:t>Content relevant – positive decisions, positive actions, </a:t>
          </a:r>
        </a:p>
      </dsp:txBody>
      <dsp:txXfrm>
        <a:off x="3343021" y="3015380"/>
        <a:ext cx="3546981" cy="126537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9C62F4-4300-1449-A013-AF6A4EEC1EE3}" type="datetimeFigureOut">
              <a:rPr lang="en-US" smtClean="0"/>
              <a:t>1/14/22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8FF99F-26ED-974F-918D-5A469A591D65}" type="slidenum">
              <a:rPr lang="en-US" smtClean="0"/>
              <a:t>‹#›</a:t>
            </a:fld>
            <a:endParaRPr lang="en-US"/>
          </a:p>
        </p:txBody>
      </p:sp>
    </p:spTree>
    <p:extLst>
      <p:ext uri="{BB962C8B-B14F-4D97-AF65-F5344CB8AC3E}">
        <p14:creationId xmlns:p14="http://schemas.microsoft.com/office/powerpoint/2010/main" val="2642719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C8FF99F-26ED-974F-918D-5A469A591D65}" type="slidenum">
              <a:rPr lang="en-US" smtClean="0"/>
              <a:t>4</a:t>
            </a:fld>
            <a:endParaRPr lang="en-US"/>
          </a:p>
        </p:txBody>
      </p:sp>
    </p:spTree>
    <p:extLst>
      <p:ext uri="{BB962C8B-B14F-4D97-AF65-F5344CB8AC3E}">
        <p14:creationId xmlns:p14="http://schemas.microsoft.com/office/powerpoint/2010/main" val="693063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DC8FF99F-26ED-974F-918D-5A469A591D65}" type="slidenum">
              <a:rPr lang="en-US" smtClean="0"/>
              <a:t>19</a:t>
            </a:fld>
            <a:endParaRPr lang="en-US"/>
          </a:p>
        </p:txBody>
      </p:sp>
    </p:spTree>
    <p:extLst>
      <p:ext uri="{BB962C8B-B14F-4D97-AF65-F5344CB8AC3E}">
        <p14:creationId xmlns:p14="http://schemas.microsoft.com/office/powerpoint/2010/main" val="2438035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C8FF99F-26ED-974F-918D-5A469A591D65}" type="slidenum">
              <a:rPr lang="en-US" smtClean="0"/>
              <a:t>20</a:t>
            </a:fld>
            <a:endParaRPr lang="en-US"/>
          </a:p>
        </p:txBody>
      </p:sp>
    </p:spTree>
    <p:extLst>
      <p:ext uri="{BB962C8B-B14F-4D97-AF65-F5344CB8AC3E}">
        <p14:creationId xmlns:p14="http://schemas.microsoft.com/office/powerpoint/2010/main" val="3503402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C8FF99F-26ED-974F-918D-5A469A591D65}" type="slidenum">
              <a:rPr lang="en-US" smtClean="0"/>
              <a:t>21</a:t>
            </a:fld>
            <a:endParaRPr lang="en-US"/>
          </a:p>
        </p:txBody>
      </p:sp>
    </p:spTree>
    <p:extLst>
      <p:ext uri="{BB962C8B-B14F-4D97-AF65-F5344CB8AC3E}">
        <p14:creationId xmlns:p14="http://schemas.microsoft.com/office/powerpoint/2010/main" val="1572796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C8FF99F-26ED-974F-918D-5A469A591D65}" type="slidenum">
              <a:rPr lang="en-US" smtClean="0"/>
              <a:t>22</a:t>
            </a:fld>
            <a:endParaRPr lang="en-US"/>
          </a:p>
        </p:txBody>
      </p:sp>
    </p:spTree>
    <p:extLst>
      <p:ext uri="{BB962C8B-B14F-4D97-AF65-F5344CB8AC3E}">
        <p14:creationId xmlns:p14="http://schemas.microsoft.com/office/powerpoint/2010/main" val="13624561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C8FF99F-26ED-974F-918D-5A469A591D65}" type="slidenum">
              <a:rPr lang="en-US" smtClean="0"/>
              <a:t>23</a:t>
            </a:fld>
            <a:endParaRPr lang="en-US"/>
          </a:p>
        </p:txBody>
      </p:sp>
    </p:spTree>
    <p:extLst>
      <p:ext uri="{BB962C8B-B14F-4D97-AF65-F5344CB8AC3E}">
        <p14:creationId xmlns:p14="http://schemas.microsoft.com/office/powerpoint/2010/main" val="26012469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DC8FF99F-26ED-974F-918D-5A469A591D65}" type="slidenum">
              <a:rPr lang="en-US" smtClean="0"/>
              <a:t>24</a:t>
            </a:fld>
            <a:endParaRPr lang="en-US"/>
          </a:p>
        </p:txBody>
      </p:sp>
    </p:spTree>
    <p:extLst>
      <p:ext uri="{BB962C8B-B14F-4D97-AF65-F5344CB8AC3E}">
        <p14:creationId xmlns:p14="http://schemas.microsoft.com/office/powerpoint/2010/main" val="2023368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12241623-A064-4BED-B073-BA4D61433402}" type="datetime1">
              <a:rPr lang="en-US" smtClean="0"/>
              <a:t>1/14/22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77610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2F3E5F3-28EE-488F-BD53-B744C06C3DEC}" type="datetime1">
              <a:rPr lang="en-US" smtClean="0"/>
              <a:t>1/14/22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085189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E72EB70D-CD01-44DA-83B3-8FEB3383D307}" type="datetime1">
              <a:rPr lang="en-US" smtClean="0"/>
              <a:t>1/14/22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100440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0158CFD-9357-46BE-A189-D637A67C8730}" type="datetime1">
              <a:rPr lang="en-US" smtClean="0"/>
              <a:t>1/14/22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451481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B4742EE-B331-4632-BD10-A82FED6B6FC0}" type="datetime1">
              <a:rPr lang="en-US" smtClean="0"/>
              <a:t>1/14/22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58638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51BA835-D13F-49F4-8F11-5D576AC65FAD}" type="datetime1">
              <a:rPr lang="en-US" smtClean="0"/>
              <a:t>1/14/22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755001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BD1799-ACB5-4CB2-86A2-5C574F1C8706}" type="datetime1">
              <a:rPr lang="en-US" smtClean="0"/>
              <a:t>1/14/22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4194370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5DD0D6-7A82-473E-879B-C6ECD6CCCFEC}" type="datetime1">
              <a:rPr lang="en-US" smtClean="0"/>
              <a:t>1/14/22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7768266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4605E03-BC17-41A7-854C-DFAB672737DC}" type="datetime1">
              <a:rPr lang="en-US" smtClean="0"/>
              <a:t>1/14/22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923543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02001645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85699542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9035091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1/14/22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40056479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4408324-A84C-4A45-93B6-78D079CCE772}" type="datetime1">
              <a:rPr lang="en-US" smtClean="0"/>
              <a:t>1/14/22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50343361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4408324-A84C-4A45-93B6-78D079CCE772}" type="datetime1">
              <a:rPr lang="en-US" smtClean="0"/>
              <a:t>1/14/22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07547316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F86ED0C-1DA7-41F0-94CF-6218B1FEDFF1}" type="datetime1">
              <a:rPr lang="en-US" smtClean="0"/>
              <a:t>1/14/22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42794039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ECF02AB-6034-4B88-BC5A-7C17CB0EF809}" type="datetime1">
              <a:rPr lang="en-US" smtClean="0"/>
              <a:t>1/14/22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2597871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C4408324-A84C-4A45-93B6-78D079CCE772}" type="datetime1">
              <a:rPr lang="en-US" smtClean="0"/>
              <a:t>1/14/22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270551883"/>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video" Target="https://web.microsoftstream.com/embed/video/bcbf87d9-910f-40d9-90e6-d4438f2377ac?autoplay=false&amp;showinfo=true&amp;app=powerpoint&amp;appPlatform=web&amp;hostCorrelationId=c8ae4f48-e2e2-4298-8832-60f7fce2e6d1" TargetMode="Externa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Data" Target="../diagrams/data1.xml"/><Relationship Id="rId11" Type="http://schemas.openxmlformats.org/officeDocument/2006/relationships/image" Target="../media/image2.png"/><Relationship Id="rId5" Type="http://schemas.openxmlformats.org/officeDocument/2006/relationships/image" Target="../media/image1.png"/><Relationship Id="rId10" Type="http://schemas.microsoft.com/office/2007/relationships/diagramDrawing" Target="../diagrams/drawing1.xml"/><Relationship Id="rId4" Type="http://schemas.openxmlformats.org/officeDocument/2006/relationships/notesSlide" Target="../notesSlides/notesSlide1.xml"/><Relationship Id="rId9" Type="http://schemas.openxmlformats.org/officeDocument/2006/relationships/diagramColors" Target="../diagrams/colors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video" Target="https://web.microsoftstream.com/embed/video/4947b52e-3b1c-4248-a5be-83acdb1d653a?autoplay=false&amp;showinfo=true&amp;app=powerpoint&amp;appPlatform=web&amp;hostCorrelationId=4c5bad5c-d2b9-4de8-a8df-44b7a7934627"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2.xml"/><Relationship Id="rId11" Type="http://schemas.openxmlformats.org/officeDocument/2006/relationships/image" Target="../media/image2.png"/><Relationship Id="rId5" Type="http://schemas.openxmlformats.org/officeDocument/2006/relationships/image" Target="../media/image1.png"/><Relationship Id="rId10" Type="http://schemas.microsoft.com/office/2007/relationships/diagramDrawing" Target="../diagrams/drawing2.xml"/><Relationship Id="rId4" Type="http://schemas.openxmlformats.org/officeDocument/2006/relationships/notesSlide" Target="../notesSlides/notesSlide2.xml"/><Relationship Id="rId9" Type="http://schemas.openxmlformats.org/officeDocument/2006/relationships/diagramColors" Target="../diagrams/colors2.xml"/></Relationships>
</file>

<file path=ppt/slides/_rels/slide20.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2.xml"/><Relationship Id="rId7" Type="http://schemas.openxmlformats.org/officeDocument/2006/relationships/diagramLayout" Target="../diagrams/layout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Data" Target="../diagrams/data3.xml"/><Relationship Id="rId11" Type="http://schemas.openxmlformats.org/officeDocument/2006/relationships/image" Target="../media/image2.png"/><Relationship Id="rId5" Type="http://schemas.openxmlformats.org/officeDocument/2006/relationships/image" Target="../media/image1.png"/><Relationship Id="rId10" Type="http://schemas.microsoft.com/office/2007/relationships/diagramDrawing" Target="../diagrams/drawing3.xml"/><Relationship Id="rId4" Type="http://schemas.openxmlformats.org/officeDocument/2006/relationships/notesSlide" Target="../notesSlides/notesSlide3.xml"/><Relationship Id="rId9" Type="http://schemas.openxmlformats.org/officeDocument/2006/relationships/diagramColors" Target="../diagrams/colors3.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www.verywellmind.com/what-is-intrinsic-motivation-2795385" TargetMode="External"/><Relationship Id="rId5" Type="http://schemas.openxmlformats.org/officeDocument/2006/relationships/hyperlink" Target="https://www.verywellmind.com/what-is-extrinsic-motivation-2795164" TargetMode="External"/><Relationship Id="rId4" Type="http://schemas.openxmlformats.org/officeDocument/2006/relationships/notesSlide" Target="../notesSlides/notesSlide4.xml"/></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slideLayout" Target="../slideLayouts/slideLayout2.xml"/><Relationship Id="rId7" Type="http://schemas.openxmlformats.org/officeDocument/2006/relationships/diagramData" Target="../diagrams/data4.xml"/><Relationship Id="rId12"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1.jpeg"/><Relationship Id="rId11" Type="http://schemas.microsoft.com/office/2007/relationships/diagramDrawing" Target="../diagrams/drawing4.xml"/><Relationship Id="rId5" Type="http://schemas.openxmlformats.org/officeDocument/2006/relationships/image" Target="../media/image1.png"/><Relationship Id="rId10" Type="http://schemas.openxmlformats.org/officeDocument/2006/relationships/diagramColors" Target="../diagrams/colors4.xml"/><Relationship Id="rId4" Type="http://schemas.openxmlformats.org/officeDocument/2006/relationships/notesSlide" Target="../notesSlides/notesSlide5.xml"/><Relationship Id="rId9"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www.mentimeter.com/s/3f61b014d5f33381ff3e6a7ea6332061/d6dc82a6994a" TargetMode="External"/><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24.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slideLayout" Target="../slideLayouts/slideLayout2.xml"/><Relationship Id="rId7" Type="http://schemas.openxmlformats.org/officeDocument/2006/relationships/diagramLayout" Target="../diagrams/layout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Data" Target="../diagrams/data5.xml"/><Relationship Id="rId11" Type="http://schemas.openxmlformats.org/officeDocument/2006/relationships/image" Target="../media/image2.png"/><Relationship Id="rId5" Type="http://schemas.openxmlformats.org/officeDocument/2006/relationships/image" Target="../media/image1.png"/><Relationship Id="rId10" Type="http://schemas.microsoft.com/office/2007/relationships/diagramDrawing" Target="../diagrams/drawing5.xml"/><Relationship Id="rId4" Type="http://schemas.openxmlformats.org/officeDocument/2006/relationships/notesSlide" Target="../notesSlides/notesSlide7.xml"/><Relationship Id="rId9" Type="http://schemas.openxmlformats.org/officeDocument/2006/relationships/diagramColors" Target="../diagrams/colors5.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inews.co.uk/news/education/gcses-a-levels-2022-pupils-anxiety-tests-exams-teacher-assessed-grades-1315781" TargetMode="External"/><Relationship Id="rId7" Type="http://schemas.openxmlformats.org/officeDocument/2006/relationships/hyperlink" Target="https://hwb.gov.wales/storage/331eb63b-481f-4b0b-a607-5e6c3e41ae0f/curriculum-for-wales-guidance-070220.pdf" TargetMode="External"/><Relationship Id="rId2" Type="http://schemas.openxmlformats.org/officeDocument/2006/relationships/hyperlink" Target="https://www.youtube.com/watch?v=VEVqrTNQ7yU" TargetMode="External"/><Relationship Id="rId1" Type="http://schemas.openxmlformats.org/officeDocument/2006/relationships/slideLayout" Target="../slideLayouts/slideLayout2.xml"/><Relationship Id="rId6" Type="http://schemas.openxmlformats.org/officeDocument/2006/relationships/hyperlink" Target="https://hwb.gov.wales/curriculum-for-wales/health-and-well-being/" TargetMode="External"/><Relationship Id="rId5" Type="http://schemas.openxmlformats.org/officeDocument/2006/relationships/hyperlink" Target="https://www.teacherboards.co.uk/community/testing-the-limits-has-exam-pressure-reached-dangerous-levels-for-uk-students/" TargetMode="External"/><Relationship Id="rId4" Type="http://schemas.openxmlformats.org/officeDocument/2006/relationships/hyperlink" Target="https://www.youtube.com/watch?v=R8PIXqp3JpA"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195338" y="1657603"/>
            <a:ext cx="5806440" cy="2506972"/>
          </a:xfrm>
        </p:spPr>
        <p:txBody>
          <a:bodyPr wrap="square">
            <a:normAutofit/>
          </a:bodyPr>
          <a:lstStyle/>
          <a:p>
            <a:pPr algn="ctr"/>
            <a:r>
              <a:rPr lang="en-US" sz="5000">
                <a:cs typeface="Calibri Light"/>
              </a:rPr>
              <a:t>Is</a:t>
            </a:r>
            <a:r>
              <a:rPr lang="en-GB" sz="5000">
                <a:cs typeface="Calibri Light"/>
              </a:rPr>
              <a:t> </a:t>
            </a:r>
            <a:r>
              <a:rPr lang="en-US" sz="5000">
                <a:cs typeface="Calibri Light"/>
              </a:rPr>
              <a:t> a </a:t>
            </a:r>
            <a:r>
              <a:rPr lang="en-GB" sz="5000">
                <a:cs typeface="Calibri Light"/>
              </a:rPr>
              <a:t>  </a:t>
            </a:r>
            <a:r>
              <a:rPr lang="en-US" sz="5000">
                <a:cs typeface="Calibri Light"/>
              </a:rPr>
              <a:t>Model</a:t>
            </a:r>
            <a:r>
              <a:rPr lang="en-GB" sz="5000">
                <a:cs typeface="Calibri Light"/>
              </a:rPr>
              <a:t>s  </a:t>
            </a:r>
            <a:r>
              <a:rPr lang="en-US" sz="5000">
                <a:cs typeface="Calibri Light"/>
              </a:rPr>
              <a:t>Based Practice the way forward for Physical Education?</a:t>
            </a:r>
            <a:endParaRPr lang="en-US" sz="5000"/>
          </a:p>
        </p:txBody>
      </p:sp>
      <p:sp>
        <p:nvSpPr>
          <p:cNvPr id="3" name="Subtitle 2"/>
          <p:cNvSpPr>
            <a:spLocks noGrp="1"/>
          </p:cNvSpPr>
          <p:nvPr>
            <p:ph type="subTitle" idx="1"/>
          </p:nvPr>
        </p:nvSpPr>
        <p:spPr>
          <a:xfrm>
            <a:off x="1743226" y="5906897"/>
            <a:ext cx="10234666" cy="754025"/>
          </a:xfrm>
        </p:spPr>
        <p:txBody>
          <a:bodyPr>
            <a:normAutofit/>
          </a:bodyPr>
          <a:lstStyle/>
          <a:p>
            <a:r>
              <a:rPr lang="en-US" sz="2800"/>
              <a:t>Lauren </a:t>
            </a:r>
            <a:r>
              <a:rPr lang="en-US" sz="2800" err="1"/>
              <a:t>Rustage</a:t>
            </a:r>
            <a:r>
              <a:rPr lang="en-US" sz="2800"/>
              <a:t>, Connor Wishart, Sian Werner and Katie James</a:t>
            </a:r>
          </a:p>
        </p:txBody>
      </p:sp>
      <p:pic>
        <p:nvPicPr>
          <p:cNvPr id="6" name="Audio 5">
            <a:hlinkClick r:id="" action="ppaction://media"/>
            <a:extLst>
              <a:ext uri="{FF2B5EF4-FFF2-40B4-BE49-F238E27FC236}">
                <a16:creationId xmlns:a16="http://schemas.microsoft.com/office/drawing/2014/main" id="{8FA323CB-2D00-C941-BF48-084541BCE75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5608"/>
    </mc:Choice>
    <mc:Fallback>
      <p:transition spd="slow" advTm="156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5D466-1538-4C4C-83F7-6569CF37C65C}"/>
              </a:ext>
            </a:extLst>
          </p:cNvPr>
          <p:cNvSpPr>
            <a:spLocks noGrp="1"/>
          </p:cNvSpPr>
          <p:nvPr>
            <p:ph type="title"/>
          </p:nvPr>
        </p:nvSpPr>
        <p:spPr>
          <a:xfrm>
            <a:off x="2386981" y="-3906000"/>
            <a:ext cx="10515600" cy="1325563"/>
          </a:xfrm>
        </p:spPr>
        <p:txBody>
          <a:bodyPr/>
          <a:lstStyle/>
          <a:p>
            <a:r>
              <a:rPr lang="en-GB" dirty="0"/>
              <a:t>Introduction </a:t>
            </a:r>
            <a:endParaRPr lang="en-US" dirty="0"/>
          </a:p>
        </p:txBody>
      </p:sp>
      <p:sp>
        <p:nvSpPr>
          <p:cNvPr id="3" name="Content Placeholder 2">
            <a:extLst>
              <a:ext uri="{FF2B5EF4-FFF2-40B4-BE49-F238E27FC236}">
                <a16:creationId xmlns:a16="http://schemas.microsoft.com/office/drawing/2014/main" id="{0E171B87-59B7-B447-8F7E-3D99FF91A046}"/>
              </a:ext>
            </a:extLst>
          </p:cNvPr>
          <p:cNvSpPr>
            <a:spLocks noGrp="1"/>
          </p:cNvSpPr>
          <p:nvPr>
            <p:ph idx="1"/>
          </p:nvPr>
        </p:nvSpPr>
        <p:spPr>
          <a:xfrm>
            <a:off x="861959" y="1511148"/>
            <a:ext cx="12708830" cy="5403703"/>
          </a:xfrm>
        </p:spPr>
        <p:txBody>
          <a:bodyPr/>
          <a:lstStyle/>
          <a:p>
            <a:r>
              <a:rPr lang="en-GB" dirty="0"/>
              <a:t>What is a models based approach?</a:t>
            </a:r>
          </a:p>
          <a:p>
            <a:r>
              <a:rPr lang="en-GB" dirty="0"/>
              <a:t>The domains of learning </a:t>
            </a:r>
            <a:endParaRPr lang="en-US" dirty="0"/>
          </a:p>
        </p:txBody>
      </p:sp>
      <p:graphicFrame>
        <p:nvGraphicFramePr>
          <p:cNvPr id="5" name="Table 5">
            <a:extLst>
              <a:ext uri="{FF2B5EF4-FFF2-40B4-BE49-F238E27FC236}">
                <a16:creationId xmlns:a16="http://schemas.microsoft.com/office/drawing/2014/main" id="{F35D437E-FD2D-2242-80B7-AD3CEA254932}"/>
              </a:ext>
            </a:extLst>
          </p:cNvPr>
          <p:cNvGraphicFramePr>
            <a:graphicFrameLocks noGrp="1"/>
          </p:cNvGraphicFramePr>
          <p:nvPr>
            <p:extLst>
              <p:ext uri="{D42A27DB-BD31-4B8C-83A1-F6EECF244321}">
                <p14:modId xmlns:p14="http://schemas.microsoft.com/office/powerpoint/2010/main" val="3584067241"/>
              </p:ext>
            </p:extLst>
          </p:nvPr>
        </p:nvGraphicFramePr>
        <p:xfrm>
          <a:off x="1120000" y="3035711"/>
          <a:ext cx="6964636" cy="1734534"/>
        </p:xfrm>
        <a:graphic>
          <a:graphicData uri="http://schemas.openxmlformats.org/drawingml/2006/table">
            <a:tbl>
              <a:tblPr firstRow="1" bandRow="1">
                <a:tableStyleId>{5C22544A-7EE6-4342-B048-85BDC9FD1C3A}</a:tableStyleId>
              </a:tblPr>
              <a:tblGrid>
                <a:gridCol w="1741159">
                  <a:extLst>
                    <a:ext uri="{9D8B030D-6E8A-4147-A177-3AD203B41FA5}">
                      <a16:colId xmlns:a16="http://schemas.microsoft.com/office/drawing/2014/main" val="419902798"/>
                    </a:ext>
                  </a:extLst>
                </a:gridCol>
                <a:gridCol w="1741159">
                  <a:extLst>
                    <a:ext uri="{9D8B030D-6E8A-4147-A177-3AD203B41FA5}">
                      <a16:colId xmlns:a16="http://schemas.microsoft.com/office/drawing/2014/main" val="3435829786"/>
                    </a:ext>
                  </a:extLst>
                </a:gridCol>
                <a:gridCol w="1741159">
                  <a:extLst>
                    <a:ext uri="{9D8B030D-6E8A-4147-A177-3AD203B41FA5}">
                      <a16:colId xmlns:a16="http://schemas.microsoft.com/office/drawing/2014/main" val="2487512011"/>
                    </a:ext>
                  </a:extLst>
                </a:gridCol>
                <a:gridCol w="1741159">
                  <a:extLst>
                    <a:ext uri="{9D8B030D-6E8A-4147-A177-3AD203B41FA5}">
                      <a16:colId xmlns:a16="http://schemas.microsoft.com/office/drawing/2014/main" val="4212516861"/>
                    </a:ext>
                  </a:extLst>
                </a:gridCol>
              </a:tblGrid>
              <a:tr h="867267">
                <a:tc>
                  <a:txBody>
                    <a:bodyPr/>
                    <a:lstStyle/>
                    <a:p>
                      <a:r>
                        <a:rPr lang="en-GB" dirty="0"/>
                        <a:t>Lauren </a:t>
                      </a:r>
                      <a:endParaRPr lang="en-US" dirty="0"/>
                    </a:p>
                  </a:txBody>
                  <a:tcPr/>
                </a:tc>
                <a:tc>
                  <a:txBody>
                    <a:bodyPr/>
                    <a:lstStyle/>
                    <a:p>
                      <a:r>
                        <a:rPr lang="en-GB" dirty="0"/>
                        <a:t>Connor</a:t>
                      </a:r>
                      <a:endParaRPr lang="en-US" dirty="0"/>
                    </a:p>
                  </a:txBody>
                  <a:tcPr/>
                </a:tc>
                <a:tc>
                  <a:txBody>
                    <a:bodyPr/>
                    <a:lstStyle/>
                    <a:p>
                      <a:r>
                        <a:rPr lang="en-GB" dirty="0"/>
                        <a:t>Sian</a:t>
                      </a:r>
                      <a:endParaRPr lang="en-US" dirty="0"/>
                    </a:p>
                  </a:txBody>
                  <a:tcPr/>
                </a:tc>
                <a:tc>
                  <a:txBody>
                    <a:bodyPr/>
                    <a:lstStyle/>
                    <a:p>
                      <a:r>
                        <a:rPr lang="en-GB" dirty="0"/>
                        <a:t>Katie</a:t>
                      </a:r>
                      <a:endParaRPr lang="en-US" dirty="0"/>
                    </a:p>
                  </a:txBody>
                  <a:tcPr/>
                </a:tc>
                <a:extLst>
                  <a:ext uri="{0D108BD9-81ED-4DB2-BD59-A6C34878D82A}">
                    <a16:rowId xmlns:a16="http://schemas.microsoft.com/office/drawing/2014/main" val="3737496939"/>
                  </a:ext>
                </a:extLst>
              </a:tr>
              <a:tr h="867267">
                <a:tc>
                  <a:txBody>
                    <a:bodyPr/>
                    <a:lstStyle/>
                    <a:p>
                      <a:r>
                        <a:rPr lang="en-GB" dirty="0"/>
                        <a:t>Cognitive </a:t>
                      </a:r>
                      <a:endParaRPr lang="en-US" dirty="0"/>
                    </a:p>
                  </a:txBody>
                  <a:tcPr/>
                </a:tc>
                <a:tc>
                  <a:txBody>
                    <a:bodyPr/>
                    <a:lstStyle/>
                    <a:p>
                      <a:r>
                        <a:rPr lang="en-GB" dirty="0"/>
                        <a:t>Affective</a:t>
                      </a:r>
                      <a:endParaRPr lang="en-US" dirty="0"/>
                    </a:p>
                  </a:txBody>
                  <a:tcPr/>
                </a:tc>
                <a:tc>
                  <a:txBody>
                    <a:bodyPr/>
                    <a:lstStyle/>
                    <a:p>
                      <a:r>
                        <a:rPr lang="en-GB" dirty="0"/>
                        <a:t>Physical</a:t>
                      </a:r>
                      <a:endParaRPr lang="en-US" dirty="0"/>
                    </a:p>
                  </a:txBody>
                  <a:tcPr/>
                </a:tc>
                <a:tc>
                  <a:txBody>
                    <a:bodyPr/>
                    <a:lstStyle/>
                    <a:p>
                      <a:r>
                        <a:rPr lang="en-GB" dirty="0"/>
                        <a:t>Social</a:t>
                      </a:r>
                      <a:endParaRPr lang="en-US" dirty="0"/>
                    </a:p>
                  </a:txBody>
                  <a:tcPr/>
                </a:tc>
                <a:extLst>
                  <a:ext uri="{0D108BD9-81ED-4DB2-BD59-A6C34878D82A}">
                    <a16:rowId xmlns:a16="http://schemas.microsoft.com/office/drawing/2014/main" val="2599185175"/>
                  </a:ext>
                </a:extLst>
              </a:tr>
            </a:tbl>
          </a:graphicData>
        </a:graphic>
      </p:graphicFrame>
      <p:sp>
        <p:nvSpPr>
          <p:cNvPr id="7" name="TextBox 6">
            <a:extLst>
              <a:ext uri="{FF2B5EF4-FFF2-40B4-BE49-F238E27FC236}">
                <a16:creationId xmlns:a16="http://schemas.microsoft.com/office/drawing/2014/main" id="{60A30786-2637-FF47-8962-C3DD57519EB0}"/>
              </a:ext>
            </a:extLst>
          </p:cNvPr>
          <p:cNvSpPr txBox="1"/>
          <p:nvPr/>
        </p:nvSpPr>
        <p:spPr>
          <a:xfrm>
            <a:off x="1120000" y="4976634"/>
            <a:ext cx="6096374" cy="1477328"/>
          </a:xfrm>
          <a:prstGeom prst="rect">
            <a:avLst/>
          </a:prstGeom>
          <a:noFill/>
        </p:spPr>
        <p:txBody>
          <a:bodyPr wrap="square" lIns="91440" tIns="45720" rIns="91440" bIns="45720" anchor="t">
            <a:spAutoFit/>
          </a:bodyPr>
          <a:lstStyle/>
          <a:p>
            <a:r>
              <a:rPr lang="en-GB" sz="1800" i="1">
                <a:effectLst/>
                <a:latin typeface="Open Sans"/>
                <a:ea typeface="Times New Roman" panose="02020603050405020304" pitchFamily="18" charset="0"/>
                <a:cs typeface="Open Sans"/>
              </a:rPr>
              <a:t>Physical Literacy can be described as the motivation, confidence, physical competence, knowledge and understanding to value and take responsibility for engagement in physical activities for life.”</a:t>
            </a:r>
            <a:r>
              <a:rPr lang="en-GB" sz="1800">
                <a:effectLst/>
                <a:latin typeface="Open Sans"/>
                <a:ea typeface="Times New Roman" panose="02020603050405020304" pitchFamily="18" charset="0"/>
                <a:cs typeface="Open Sans"/>
              </a:rPr>
              <a:t> (Whitehead, </a:t>
            </a:r>
            <a:r>
              <a:rPr lang="en-GB">
                <a:latin typeface="Open Sans"/>
                <a:ea typeface="Times New Roman" panose="02020603050405020304" pitchFamily="18" charset="0"/>
                <a:cs typeface="Open Sans"/>
              </a:rPr>
              <a:t>2010</a:t>
            </a:r>
            <a:r>
              <a:rPr lang="en-GB" sz="1800">
                <a:effectLst/>
                <a:latin typeface="Open Sans"/>
                <a:ea typeface="Times New Roman" panose="02020603050405020304" pitchFamily="18" charset="0"/>
                <a:cs typeface="Open Sans"/>
              </a:rPr>
              <a:t>).</a:t>
            </a:r>
            <a:r>
              <a:rPr lang="en-GB"/>
              <a:t> </a:t>
            </a:r>
            <a:endParaRPr lang="en-US" dirty="0"/>
          </a:p>
        </p:txBody>
      </p:sp>
      <p:sp>
        <p:nvSpPr>
          <p:cNvPr id="9" name="TextBox 8">
            <a:extLst>
              <a:ext uri="{FF2B5EF4-FFF2-40B4-BE49-F238E27FC236}">
                <a16:creationId xmlns:a16="http://schemas.microsoft.com/office/drawing/2014/main" id="{B46B8BF1-E9FC-7B4B-AD4A-20CDD527020B}"/>
              </a:ext>
            </a:extLst>
          </p:cNvPr>
          <p:cNvSpPr txBox="1"/>
          <p:nvPr/>
        </p:nvSpPr>
        <p:spPr>
          <a:xfrm>
            <a:off x="1120000" y="572429"/>
            <a:ext cx="5809786" cy="938719"/>
          </a:xfrm>
          <a:prstGeom prst="rect">
            <a:avLst/>
          </a:prstGeom>
          <a:noFill/>
        </p:spPr>
        <p:txBody>
          <a:bodyPr wrap="square" rtlCol="0">
            <a:spAutoFit/>
          </a:bodyPr>
          <a:lstStyle/>
          <a:p>
            <a:pPr algn="l"/>
            <a:r>
              <a:rPr lang="en-GB" sz="5500" dirty="0"/>
              <a:t>Introduction</a:t>
            </a:r>
            <a:endParaRPr lang="en-US" sz="5500" dirty="0"/>
          </a:p>
        </p:txBody>
      </p:sp>
    </p:spTree>
    <p:extLst>
      <p:ext uri="{BB962C8B-B14F-4D97-AF65-F5344CB8AC3E}">
        <p14:creationId xmlns:p14="http://schemas.microsoft.com/office/powerpoint/2010/main" val="3205938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BE16D-9F93-874D-B901-24B3D5245EDD}"/>
              </a:ext>
            </a:extLst>
          </p:cNvPr>
          <p:cNvSpPr>
            <a:spLocks noGrp="1"/>
          </p:cNvSpPr>
          <p:nvPr>
            <p:ph type="title"/>
          </p:nvPr>
        </p:nvSpPr>
        <p:spPr/>
        <p:txBody>
          <a:bodyPr>
            <a:normAutofit fontScale="90000"/>
          </a:bodyPr>
          <a:lstStyle/>
          <a:p>
            <a:r>
              <a:rPr lang="en-GB" dirty="0"/>
              <a:t>Which model can develop </a:t>
            </a:r>
            <a:r>
              <a:rPr lang="en-GB"/>
              <a:t>the cognitive domain?</a:t>
            </a:r>
            <a:endParaRPr lang="en-US"/>
          </a:p>
        </p:txBody>
      </p:sp>
      <p:sp>
        <p:nvSpPr>
          <p:cNvPr id="3" name="Content Placeholder 2">
            <a:extLst>
              <a:ext uri="{FF2B5EF4-FFF2-40B4-BE49-F238E27FC236}">
                <a16:creationId xmlns:a16="http://schemas.microsoft.com/office/drawing/2014/main" id="{9A0F541E-48CE-5E40-B518-4906118EA82D}"/>
              </a:ext>
            </a:extLst>
          </p:cNvPr>
          <p:cNvSpPr>
            <a:spLocks noGrp="1"/>
          </p:cNvSpPr>
          <p:nvPr>
            <p:ph idx="1"/>
          </p:nvPr>
        </p:nvSpPr>
        <p:spPr>
          <a:xfrm>
            <a:off x="1091245" y="2343210"/>
            <a:ext cx="10018140" cy="4480734"/>
          </a:xfrm>
        </p:spPr>
        <p:txBody>
          <a:bodyPr vert="horz" lIns="91440" tIns="45720" rIns="91440" bIns="45720" rtlCol="0" anchor="t">
            <a:normAutofit fontScale="70000" lnSpcReduction="20000"/>
          </a:bodyPr>
          <a:lstStyle/>
          <a:p>
            <a:endParaRPr lang="en-US" dirty="0">
              <a:ea typeface="+mn-lt"/>
              <a:cs typeface="+mn-lt"/>
            </a:endParaRPr>
          </a:p>
          <a:p>
            <a:endParaRPr lang="en-US" dirty="0">
              <a:ea typeface="+mn-lt"/>
              <a:cs typeface="+mn-lt"/>
            </a:endParaRPr>
          </a:p>
          <a:p>
            <a:endParaRPr lang="en-US" dirty="0">
              <a:ea typeface="+mn-lt"/>
              <a:cs typeface="+mn-lt"/>
            </a:endParaRPr>
          </a:p>
          <a:p>
            <a:endParaRPr lang="en-US" dirty="0">
              <a:ea typeface="+mn-lt"/>
              <a:cs typeface="+mn-lt"/>
            </a:endParaRPr>
          </a:p>
          <a:p>
            <a:endParaRPr lang="en-US" dirty="0">
              <a:ea typeface="+mn-lt"/>
              <a:cs typeface="+mn-lt"/>
            </a:endParaRPr>
          </a:p>
          <a:p>
            <a:endParaRPr lang="en-US" dirty="0">
              <a:ea typeface="+mn-lt"/>
              <a:cs typeface="+mn-lt"/>
            </a:endParaRPr>
          </a:p>
          <a:p>
            <a:endParaRPr lang="en-US">
              <a:ea typeface="+mn-lt"/>
              <a:cs typeface="+mn-lt"/>
            </a:endParaRPr>
          </a:p>
          <a:p>
            <a:endParaRPr lang="en-US">
              <a:ea typeface="+mn-lt"/>
              <a:cs typeface="+mn-lt"/>
            </a:endParaRPr>
          </a:p>
          <a:p>
            <a:endParaRPr lang="en-US" sz="1800">
              <a:ea typeface="+mn-lt"/>
              <a:cs typeface="+mn-lt"/>
            </a:endParaRPr>
          </a:p>
          <a:p>
            <a:endParaRPr lang="en-US" sz="1800">
              <a:ea typeface="+mn-lt"/>
              <a:cs typeface="+mn-lt"/>
            </a:endParaRPr>
          </a:p>
          <a:p>
            <a:pPr marL="0" indent="0">
              <a:buNone/>
            </a:pPr>
            <a:endParaRPr lang="en-US" sz="1800">
              <a:ea typeface="+mn-lt"/>
              <a:cs typeface="+mn-lt"/>
            </a:endParaRPr>
          </a:p>
          <a:p>
            <a:pPr marL="0" indent="0">
              <a:buNone/>
            </a:pPr>
            <a:endParaRPr lang="en-US" sz="1800">
              <a:ea typeface="+mn-lt"/>
              <a:cs typeface="+mn-lt"/>
            </a:endParaRPr>
          </a:p>
          <a:p>
            <a:pPr marL="0" indent="0">
              <a:buNone/>
            </a:pPr>
            <a:endParaRPr lang="en-US" sz="1800">
              <a:ea typeface="+mn-lt"/>
              <a:cs typeface="+mn-lt"/>
            </a:endParaRPr>
          </a:p>
          <a:p>
            <a:pPr marL="0" indent="0">
              <a:buNone/>
            </a:pPr>
            <a:r>
              <a:rPr lang="en-US" sz="1800">
                <a:ea typeface="+mn-lt"/>
                <a:cs typeface="+mn-lt"/>
              </a:rPr>
              <a:t>(Bailey </a:t>
            </a:r>
            <a:r>
              <a:rPr lang="en-US" sz="1800" i="1">
                <a:ea typeface="+mn-lt"/>
                <a:cs typeface="+mn-lt"/>
              </a:rPr>
              <a:t>e</a:t>
            </a:r>
            <a:r>
              <a:rPr lang="en-US" sz="1600" i="1">
                <a:ea typeface="+mn-lt"/>
                <a:cs typeface="+mn-lt"/>
              </a:rPr>
              <a:t>t al., 2009</a:t>
            </a:r>
            <a:r>
              <a:rPr lang="en-US" sz="1600">
                <a:ea typeface="+mn-lt"/>
                <a:cs typeface="+mn-lt"/>
              </a:rPr>
              <a:t>; </a:t>
            </a:r>
            <a:r>
              <a:rPr lang="en-US" sz="1600" err="1">
                <a:ea typeface="+mn-lt"/>
                <a:cs typeface="+mn-lt"/>
              </a:rPr>
              <a:t>AfPE</a:t>
            </a:r>
            <a:r>
              <a:rPr lang="en-US" sz="1600">
                <a:ea typeface="+mn-lt"/>
                <a:cs typeface="+mn-lt"/>
              </a:rPr>
              <a:t>, 2021; Whitehead, 2010; Metzler, 2011; Webb, Peason, Forrest, 2006; Werner, Thorpe and Bunker, 1996; Webb, Pearson, and Forrest, 2006).</a:t>
            </a:r>
            <a:endParaRPr lang="en-US" sz="1600"/>
          </a:p>
        </p:txBody>
      </p:sp>
      <p:sp>
        <p:nvSpPr>
          <p:cNvPr id="4" name="TextBox 3">
            <a:extLst>
              <a:ext uri="{FF2B5EF4-FFF2-40B4-BE49-F238E27FC236}">
                <a16:creationId xmlns:a16="http://schemas.microsoft.com/office/drawing/2014/main" id="{29D75022-5C7C-4B94-B58F-91C2949B8CC7}"/>
              </a:ext>
            </a:extLst>
          </p:cNvPr>
          <p:cNvSpPr txBox="1"/>
          <p:nvPr/>
        </p:nvSpPr>
        <p:spPr>
          <a:xfrm>
            <a:off x="799381" y="1820174"/>
            <a:ext cx="722893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What did you learn in Physical Education (PE)?</a:t>
            </a:r>
          </a:p>
        </p:txBody>
      </p:sp>
      <p:sp>
        <p:nvSpPr>
          <p:cNvPr id="5" name="TextBox 4">
            <a:extLst>
              <a:ext uri="{FF2B5EF4-FFF2-40B4-BE49-F238E27FC236}">
                <a16:creationId xmlns:a16="http://schemas.microsoft.com/office/drawing/2014/main" id="{0C168798-AEE5-44F0-8F0D-556F5988B796}"/>
              </a:ext>
            </a:extLst>
          </p:cNvPr>
          <p:cNvSpPr txBox="1"/>
          <p:nvPr/>
        </p:nvSpPr>
        <p:spPr>
          <a:xfrm>
            <a:off x="3315419" y="354545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ea typeface="+mn-lt"/>
              <a:cs typeface="+mn-lt"/>
            </a:endParaRPr>
          </a:p>
          <a:p>
            <a:endParaRPr lang="en-US"/>
          </a:p>
        </p:txBody>
      </p:sp>
      <p:pic>
        <p:nvPicPr>
          <p:cNvPr id="6" name="Picture 6" descr="Text, letter&#10;&#10;Description automatically generated">
            <a:hlinkClick r:id="" action="ppaction://media"/>
            <a:extLst>
              <a:ext uri="{FF2B5EF4-FFF2-40B4-BE49-F238E27FC236}">
                <a16:creationId xmlns:a16="http://schemas.microsoft.com/office/drawing/2014/main" id="{49277695-EF46-4D0C-B000-3846AB2BC0CA}"/>
              </a:ext>
            </a:extLst>
          </p:cNvPr>
          <p:cNvPicPr>
            <a:picLocks noRot="1" noChangeAspect="1"/>
          </p:cNvPicPr>
          <p:nvPr>
            <a:videoFile r:link="rId1"/>
          </p:nvPr>
        </p:nvPicPr>
        <p:blipFill>
          <a:blip r:embed="rId3"/>
          <a:stretch>
            <a:fillRect/>
          </a:stretch>
        </p:blipFill>
        <p:spPr>
          <a:xfrm>
            <a:off x="1337094" y="2473804"/>
            <a:ext cx="6742980" cy="3693183"/>
          </a:xfrm>
          <a:prstGeom prst="rect">
            <a:avLst/>
          </a:prstGeom>
        </p:spPr>
      </p:pic>
    </p:spTree>
    <p:extLst>
      <p:ext uri="{BB962C8B-B14F-4D97-AF65-F5344CB8AC3E}">
        <p14:creationId xmlns:p14="http://schemas.microsoft.com/office/powerpoint/2010/main" val="3907338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48EAD4B-1714-4507-B2D8-1F34FAEB1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1998"/>
          </a:xfrm>
          <a:prstGeom prst="rect">
            <a:avLst/>
          </a:prstGeom>
          <a:solidFill>
            <a:schemeClr val="bg1">
              <a:alpha val="10000"/>
            </a:schemeClr>
          </a:solidFill>
          <a:ln>
            <a:noFill/>
          </a:ln>
          <a:effectLst>
            <a:innerShdw blurRad="139700" dist="50800" dir="5400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B3408590-87D0-4AA3-AFFD-3207C71C52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7"/>
            <a:ext cx="12192000" cy="2285999"/>
          </a:xfrm>
          <a:prstGeom prst="rect">
            <a:avLst/>
          </a:prstGeom>
          <a:ln>
            <a:noFill/>
          </a:ln>
          <a:effectLst>
            <a:outerShdw blurRad="50800" dist="38100" dir="16200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62F097-9AF8-E74A-AEDE-3E71532CC63D}"/>
              </a:ext>
            </a:extLst>
          </p:cNvPr>
          <p:cNvSpPr>
            <a:spLocks noGrp="1"/>
          </p:cNvSpPr>
          <p:nvPr>
            <p:ph type="title"/>
          </p:nvPr>
        </p:nvSpPr>
        <p:spPr>
          <a:xfrm>
            <a:off x="838200" y="4897924"/>
            <a:ext cx="10515600" cy="1279035"/>
          </a:xfrm>
        </p:spPr>
        <p:txBody>
          <a:bodyPr anchor="t">
            <a:normAutofit/>
          </a:bodyPr>
          <a:lstStyle/>
          <a:p>
            <a:r>
              <a:rPr lang="en-US" sz="4800">
                <a:solidFill>
                  <a:schemeClr val="tx1"/>
                </a:solidFill>
              </a:rPr>
              <a:t>Katie HBPE</a:t>
            </a:r>
          </a:p>
        </p:txBody>
      </p:sp>
      <p:graphicFrame>
        <p:nvGraphicFramePr>
          <p:cNvPr id="5" name="Content Placeholder 2">
            <a:extLst>
              <a:ext uri="{FF2B5EF4-FFF2-40B4-BE49-F238E27FC236}">
                <a16:creationId xmlns:a16="http://schemas.microsoft.com/office/drawing/2014/main" id="{5214367E-F896-4DD6-9102-6927DF4C770F}"/>
              </a:ext>
            </a:extLst>
          </p:cNvPr>
          <p:cNvGraphicFramePr>
            <a:graphicFrameLocks noGrp="1"/>
          </p:cNvGraphicFramePr>
          <p:nvPr>
            <p:ph idx="1"/>
            <p:extLst>
              <p:ext uri="{D42A27DB-BD31-4B8C-83A1-F6EECF244321}">
                <p14:modId xmlns:p14="http://schemas.microsoft.com/office/powerpoint/2010/main" val="3138197698"/>
              </p:ext>
            </p:extLst>
          </p:nvPr>
        </p:nvGraphicFramePr>
        <p:xfrm>
          <a:off x="960120" y="640076"/>
          <a:ext cx="10271760" cy="359359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Audio 5">
            <a:hlinkClick r:id="" action="ppaction://media"/>
            <a:extLst>
              <a:ext uri="{FF2B5EF4-FFF2-40B4-BE49-F238E27FC236}">
                <a16:creationId xmlns:a16="http://schemas.microsoft.com/office/drawing/2014/main" id="{EB91CAE4-742F-B247-B3B8-DB54D175B80E}"/>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32095865"/>
      </p:ext>
    </p:extLst>
  </p:cSld>
  <p:clrMapOvr>
    <a:masterClrMapping/>
  </p:clrMapOvr>
  <mc:AlternateContent xmlns:mc="http://schemas.openxmlformats.org/markup-compatibility/2006">
    <mc:Choice xmlns:p14="http://schemas.microsoft.com/office/powerpoint/2010/main" Requires="p14">
      <p:transition spd="slow" p14:dur="2000" advTm="67202"/>
    </mc:Choice>
    <mc:Fallback>
      <p:transition spd="slow" advTm="67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885A6-C561-E747-BFC6-4510DA9FFDC0}"/>
              </a:ext>
            </a:extLst>
          </p:cNvPr>
          <p:cNvSpPr>
            <a:spLocks noGrp="1"/>
          </p:cNvSpPr>
          <p:nvPr>
            <p:ph type="title"/>
          </p:nvPr>
        </p:nvSpPr>
        <p:spPr/>
        <p:txBody>
          <a:bodyPr/>
          <a:lstStyle/>
          <a:p>
            <a:r>
              <a:rPr lang="en-US"/>
              <a:t>Co-operative Learning</a:t>
            </a:r>
            <a:endParaRPr lang="en-US" dirty="0"/>
          </a:p>
        </p:txBody>
      </p:sp>
      <p:sp>
        <p:nvSpPr>
          <p:cNvPr id="3" name="Content Placeholder 2">
            <a:extLst>
              <a:ext uri="{FF2B5EF4-FFF2-40B4-BE49-F238E27FC236}">
                <a16:creationId xmlns:a16="http://schemas.microsoft.com/office/drawing/2014/main" id="{6558C9DF-CB89-2940-AB90-387055CA630E}"/>
              </a:ext>
            </a:extLst>
          </p:cNvPr>
          <p:cNvSpPr>
            <a:spLocks noGrp="1"/>
          </p:cNvSpPr>
          <p:nvPr>
            <p:ph idx="1"/>
          </p:nvPr>
        </p:nvSpPr>
        <p:spPr/>
        <p:txBody>
          <a:bodyPr/>
          <a:lstStyle/>
          <a:p>
            <a:r>
              <a:rPr lang="en-GB"/>
              <a:t>Created by social constructivist theorists, Piaget and Vygotsky </a:t>
            </a:r>
          </a:p>
          <a:p>
            <a:r>
              <a:rPr lang="en-GB"/>
              <a:t>It recognizes the importance of social interactions, alongside academic goals to learn within a physically active life.</a:t>
            </a:r>
          </a:p>
          <a:p>
            <a:r>
              <a:rPr lang="en-GB"/>
              <a:t>Summary of learning outcomes include; interpersonal skill development and relations (communication skills and/or peer relations), </a:t>
            </a:r>
          </a:p>
          <a:p>
            <a:r>
              <a:rPr lang="en-GB"/>
              <a:t>Enhanced participation (engagement with learning tasks)</a:t>
            </a:r>
          </a:p>
          <a:p>
            <a:r>
              <a:rPr lang="en-GB"/>
              <a:t>An improvement in young people’s psychological health (self-esteem and/or motivation) (Casey and Goodyear 2015).</a:t>
            </a:r>
          </a:p>
          <a:p>
            <a:endParaRPr lang="en-US"/>
          </a:p>
        </p:txBody>
      </p:sp>
    </p:spTree>
    <p:extLst>
      <p:ext uri="{BB962C8B-B14F-4D97-AF65-F5344CB8AC3E}">
        <p14:creationId xmlns:p14="http://schemas.microsoft.com/office/powerpoint/2010/main" val="2655072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38364-3166-024A-BCC8-C0C2F34F949C}"/>
              </a:ext>
            </a:extLst>
          </p:cNvPr>
          <p:cNvSpPr>
            <a:spLocks noGrp="1"/>
          </p:cNvSpPr>
          <p:nvPr>
            <p:ph type="title"/>
          </p:nvPr>
        </p:nvSpPr>
        <p:spPr/>
        <p:txBody>
          <a:bodyPr/>
          <a:lstStyle/>
          <a:p>
            <a:r>
              <a:rPr lang="en-GB"/>
              <a:t>Co-operative learning</a:t>
            </a:r>
          </a:p>
        </p:txBody>
      </p:sp>
      <p:pic>
        <p:nvPicPr>
          <p:cNvPr id="4" name="Picture 3">
            <a:extLst>
              <a:ext uri="{FF2B5EF4-FFF2-40B4-BE49-F238E27FC236}">
                <a16:creationId xmlns:a16="http://schemas.microsoft.com/office/drawing/2014/main" id="{0A865EF8-BB59-874A-B8D5-25E91FC38A0B}"/>
              </a:ext>
            </a:extLst>
          </p:cNvPr>
          <p:cNvPicPr>
            <a:picLocks noChangeAspect="1"/>
          </p:cNvPicPr>
          <p:nvPr/>
        </p:nvPicPr>
        <p:blipFill>
          <a:blip r:embed="rId2"/>
          <a:stretch>
            <a:fillRect/>
          </a:stretch>
        </p:blipFill>
        <p:spPr>
          <a:xfrm>
            <a:off x="1110343" y="1518524"/>
            <a:ext cx="10243457" cy="5170294"/>
          </a:xfrm>
          <a:prstGeom prst="rect">
            <a:avLst/>
          </a:prstGeom>
        </p:spPr>
      </p:pic>
    </p:spTree>
    <p:extLst>
      <p:ext uri="{BB962C8B-B14F-4D97-AF65-F5344CB8AC3E}">
        <p14:creationId xmlns:p14="http://schemas.microsoft.com/office/powerpoint/2010/main" val="745740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11C59-6273-4B47-A6E9-555445AE6E90}"/>
              </a:ext>
            </a:extLst>
          </p:cNvPr>
          <p:cNvSpPr>
            <a:spLocks noGrp="1"/>
          </p:cNvSpPr>
          <p:nvPr>
            <p:ph type="title"/>
          </p:nvPr>
        </p:nvSpPr>
        <p:spPr/>
        <p:txBody>
          <a:bodyPr/>
          <a:lstStyle/>
          <a:p>
            <a:endParaRPr lang="en-US" dirty="0"/>
          </a:p>
        </p:txBody>
      </p:sp>
      <p:pic>
        <p:nvPicPr>
          <p:cNvPr id="4" name="Picture 4" descr="Diagram, text&#10;&#10;Description automatically generated">
            <a:extLst>
              <a:ext uri="{FF2B5EF4-FFF2-40B4-BE49-F238E27FC236}">
                <a16:creationId xmlns:a16="http://schemas.microsoft.com/office/drawing/2014/main" id="{AB67AFDC-5F30-44EC-8178-284911E2CB8A}"/>
              </a:ext>
            </a:extLst>
          </p:cNvPr>
          <p:cNvPicPr>
            <a:picLocks noGrp="1" noChangeAspect="1"/>
          </p:cNvPicPr>
          <p:nvPr>
            <p:ph idx="1"/>
          </p:nvPr>
        </p:nvPicPr>
        <p:blipFill>
          <a:blip r:embed="rId2"/>
          <a:stretch>
            <a:fillRect/>
          </a:stretch>
        </p:blipFill>
        <p:spPr>
          <a:xfrm>
            <a:off x="-4487" y="-299"/>
            <a:ext cx="12195227" cy="6852998"/>
          </a:xfrm>
        </p:spPr>
      </p:pic>
    </p:spTree>
    <p:extLst>
      <p:ext uri="{BB962C8B-B14F-4D97-AF65-F5344CB8AC3E}">
        <p14:creationId xmlns:p14="http://schemas.microsoft.com/office/powerpoint/2010/main" val="3683104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9C688-3613-9F42-9BCC-A33998801CF0}"/>
              </a:ext>
            </a:extLst>
          </p:cNvPr>
          <p:cNvSpPr>
            <a:spLocks noGrp="1"/>
          </p:cNvSpPr>
          <p:nvPr>
            <p:ph type="title"/>
          </p:nvPr>
        </p:nvSpPr>
        <p:spPr/>
        <p:txBody>
          <a:bodyPr/>
          <a:lstStyle/>
          <a:p>
            <a:r>
              <a:rPr lang="en-GB" dirty="0"/>
              <a:t>Cognitive Domain</a:t>
            </a:r>
            <a:endParaRPr lang="en-US" dirty="0"/>
          </a:p>
        </p:txBody>
      </p:sp>
      <p:sp>
        <p:nvSpPr>
          <p:cNvPr id="3" name="Content Placeholder 2">
            <a:extLst>
              <a:ext uri="{FF2B5EF4-FFF2-40B4-BE49-F238E27FC236}">
                <a16:creationId xmlns:a16="http://schemas.microsoft.com/office/drawing/2014/main" id="{B5B2E99F-605B-0B4C-9413-D423F319BBE4}"/>
              </a:ext>
            </a:extLst>
          </p:cNvPr>
          <p:cNvSpPr>
            <a:spLocks noGrp="1"/>
          </p:cNvSpPr>
          <p:nvPr>
            <p:ph idx="1"/>
          </p:nvPr>
        </p:nvSpPr>
        <p:spPr>
          <a:xfrm>
            <a:off x="838200" y="1690688"/>
            <a:ext cx="10233800" cy="4351338"/>
          </a:xfrm>
        </p:spPr>
        <p:txBody>
          <a:bodyPr/>
          <a:lstStyle/>
          <a:p>
            <a:r>
              <a:rPr lang="en-GB" sz="1800" dirty="0">
                <a:solidFill>
                  <a:schemeClr val="tx1"/>
                </a:solidFill>
                <a:effectLst/>
                <a:latin typeface="Arial" panose="020B0604020202020204" pitchFamily="34" charset="0"/>
                <a:ea typeface="Times New Roman" panose="02020603050405020304" pitchFamily="18" charset="0"/>
              </a:rPr>
              <a:t>Knowledge</a:t>
            </a:r>
          </a:p>
          <a:p>
            <a:r>
              <a:rPr lang="en-GB" sz="1800" dirty="0">
                <a:solidFill>
                  <a:schemeClr val="tx1"/>
                </a:solidFill>
                <a:latin typeface="Arial" panose="020B0604020202020204" pitchFamily="34" charset="0"/>
                <a:ea typeface="Times New Roman" panose="02020603050405020304" pitchFamily="18" charset="0"/>
              </a:rPr>
              <a:t>C</a:t>
            </a:r>
            <a:r>
              <a:rPr lang="en-GB" sz="1800" dirty="0">
                <a:solidFill>
                  <a:schemeClr val="tx1"/>
                </a:solidFill>
                <a:effectLst/>
                <a:latin typeface="Arial" panose="020B0604020202020204" pitchFamily="34" charset="0"/>
                <a:ea typeface="Times New Roman" panose="02020603050405020304" pitchFamily="18" charset="0"/>
              </a:rPr>
              <a:t>omprehension</a:t>
            </a:r>
          </a:p>
          <a:p>
            <a:r>
              <a:rPr lang="en-GB" sz="1800" dirty="0">
                <a:solidFill>
                  <a:schemeClr val="tx1"/>
                </a:solidFill>
                <a:latin typeface="Arial" panose="020B0604020202020204" pitchFamily="34" charset="0"/>
                <a:ea typeface="Times New Roman" panose="02020603050405020304" pitchFamily="18" charset="0"/>
              </a:rPr>
              <a:t>A</a:t>
            </a:r>
            <a:r>
              <a:rPr lang="en-GB" sz="1800" dirty="0">
                <a:solidFill>
                  <a:schemeClr val="tx1"/>
                </a:solidFill>
                <a:effectLst/>
                <a:latin typeface="Arial" panose="020B0604020202020204" pitchFamily="34" charset="0"/>
                <a:ea typeface="Times New Roman" panose="02020603050405020304" pitchFamily="18" charset="0"/>
              </a:rPr>
              <a:t>pplication</a:t>
            </a:r>
          </a:p>
          <a:p>
            <a:r>
              <a:rPr lang="en-GB" sz="1800" dirty="0">
                <a:solidFill>
                  <a:schemeClr val="tx1"/>
                </a:solidFill>
                <a:latin typeface="Arial" panose="020B0604020202020204" pitchFamily="34" charset="0"/>
                <a:ea typeface="Times New Roman" panose="02020603050405020304" pitchFamily="18" charset="0"/>
              </a:rPr>
              <a:t>A</a:t>
            </a:r>
            <a:r>
              <a:rPr lang="en-GB" sz="1800" dirty="0">
                <a:solidFill>
                  <a:schemeClr val="tx1"/>
                </a:solidFill>
                <a:effectLst/>
                <a:latin typeface="Arial" panose="020B0604020202020204" pitchFamily="34" charset="0"/>
                <a:ea typeface="Times New Roman" panose="02020603050405020304" pitchFamily="18" charset="0"/>
              </a:rPr>
              <a:t>nalysis</a:t>
            </a:r>
          </a:p>
          <a:p>
            <a:r>
              <a:rPr lang="en-GB" sz="1800" dirty="0">
                <a:solidFill>
                  <a:schemeClr val="tx1"/>
                </a:solidFill>
                <a:latin typeface="Arial" panose="020B0604020202020204" pitchFamily="34" charset="0"/>
                <a:ea typeface="Times New Roman" panose="02020603050405020304" pitchFamily="18" charset="0"/>
              </a:rPr>
              <a:t>S</a:t>
            </a:r>
            <a:r>
              <a:rPr lang="en-GB" sz="1800" dirty="0">
                <a:solidFill>
                  <a:schemeClr val="tx1"/>
                </a:solidFill>
                <a:effectLst/>
                <a:latin typeface="Arial" panose="020B0604020202020204" pitchFamily="34" charset="0"/>
                <a:ea typeface="Times New Roman" panose="02020603050405020304" pitchFamily="18" charset="0"/>
              </a:rPr>
              <a:t>ynthesis</a:t>
            </a:r>
          </a:p>
          <a:p>
            <a:r>
              <a:rPr lang="en-GB" sz="1800" dirty="0">
                <a:solidFill>
                  <a:schemeClr val="tx1"/>
                </a:solidFill>
                <a:latin typeface="Arial" panose="020B0604020202020204" pitchFamily="34" charset="0"/>
                <a:ea typeface="Times New Roman" panose="02020603050405020304" pitchFamily="18" charset="0"/>
              </a:rPr>
              <a:t>E</a:t>
            </a:r>
            <a:r>
              <a:rPr lang="en-GB" sz="1800" dirty="0">
                <a:solidFill>
                  <a:schemeClr val="tx1"/>
                </a:solidFill>
                <a:effectLst/>
                <a:latin typeface="Arial" panose="020B0604020202020204" pitchFamily="34" charset="0"/>
                <a:ea typeface="Times New Roman" panose="02020603050405020304" pitchFamily="18" charset="0"/>
              </a:rPr>
              <a:t>valuation</a:t>
            </a:r>
            <a:r>
              <a:rPr lang="en-GB" dirty="0">
                <a:solidFill>
                  <a:schemeClr val="tx1"/>
                </a:solidFill>
                <a:effectLst/>
              </a:rPr>
              <a:t> </a:t>
            </a:r>
            <a:endParaRPr lang="en-US" dirty="0">
              <a:solidFill>
                <a:schemeClr val="tx1"/>
              </a:solidFill>
            </a:endParaRPr>
          </a:p>
        </p:txBody>
      </p:sp>
      <p:sp>
        <p:nvSpPr>
          <p:cNvPr id="4" name="Speech Bubble: Oval 3">
            <a:extLst>
              <a:ext uri="{FF2B5EF4-FFF2-40B4-BE49-F238E27FC236}">
                <a16:creationId xmlns:a16="http://schemas.microsoft.com/office/drawing/2014/main" id="{877BA115-36E8-4E45-8313-D97C975B4496}"/>
              </a:ext>
            </a:extLst>
          </p:cNvPr>
          <p:cNvSpPr/>
          <p:nvPr/>
        </p:nvSpPr>
        <p:spPr>
          <a:xfrm>
            <a:off x="7010538" y="207688"/>
            <a:ext cx="4807928" cy="322131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r>
              <a:rPr lang="en-GB" b="0" i="0" u="none" strike="noStrike">
                <a:solidFill>
                  <a:srgbClr val="1F1F1F"/>
                </a:solidFill>
                <a:effectLst/>
                <a:latin typeface="Arial" panose="020B0604020202020204" pitchFamily="34" charset="0"/>
              </a:rPr>
              <a:t>I can research, examine and evaluate a range of evidence to make considered and informed decisions.</a:t>
            </a:r>
          </a:p>
          <a:p>
            <a:pPr fontAlgn="base"/>
            <a:r>
              <a:rPr lang="en-GB" b="0" i="0" u="none" strike="noStrike">
                <a:solidFill>
                  <a:srgbClr val="1F1F1F"/>
                </a:solidFill>
                <a:effectLst/>
                <a:latin typeface="Arial" panose="020B0604020202020204" pitchFamily="34" charset="0"/>
              </a:rPr>
              <a:t>I can set appropriate goals and plan a course of action to achieve them.</a:t>
            </a:r>
          </a:p>
        </p:txBody>
      </p:sp>
      <p:sp>
        <p:nvSpPr>
          <p:cNvPr id="6" name="Speech Bubble: Rectangle with Rounded Corners 5">
            <a:extLst>
              <a:ext uri="{FF2B5EF4-FFF2-40B4-BE49-F238E27FC236}">
                <a16:creationId xmlns:a16="http://schemas.microsoft.com/office/drawing/2014/main" id="{A7B5C079-904C-094A-8F6C-18523D89C948}"/>
              </a:ext>
            </a:extLst>
          </p:cNvPr>
          <p:cNvSpPr/>
          <p:nvPr/>
        </p:nvSpPr>
        <p:spPr>
          <a:xfrm>
            <a:off x="3580919" y="3374994"/>
            <a:ext cx="3516351" cy="1792318"/>
          </a:xfrm>
          <a:prstGeom prst="wedgeRoundRectCallout">
            <a:avLst>
              <a:gd name="adj1" fmla="val -28761"/>
              <a:gd name="adj2" fmla="val 86695"/>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0" i="0" u="none" strike="noStrike">
                <a:solidFill>
                  <a:srgbClr val="1F1F1F"/>
                </a:solidFill>
                <a:effectLst/>
                <a:latin typeface="Arial" panose="020B0604020202020204" pitchFamily="34" charset="0"/>
              </a:rPr>
              <a:t>I can consider relevant factors and implications when making decisions individually and collectively.</a:t>
            </a:r>
            <a:endParaRPr lang="en-US"/>
          </a:p>
        </p:txBody>
      </p:sp>
      <p:sp>
        <p:nvSpPr>
          <p:cNvPr id="5" name="TextBox 4">
            <a:extLst>
              <a:ext uri="{FF2B5EF4-FFF2-40B4-BE49-F238E27FC236}">
                <a16:creationId xmlns:a16="http://schemas.microsoft.com/office/drawing/2014/main" id="{E2C740D9-4E28-4DBE-9158-4CAB99A40A71}"/>
              </a:ext>
            </a:extLst>
          </p:cNvPr>
          <p:cNvSpPr txBox="1"/>
          <p:nvPr/>
        </p:nvSpPr>
        <p:spPr>
          <a:xfrm>
            <a:off x="1834552" y="6349042"/>
            <a:ext cx="1036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(Welsh Government, 2021a; Welsh Government, 2021b; Welsh Government, 2021c; Metzler, 2011; Kirk, 2010)</a:t>
            </a:r>
          </a:p>
        </p:txBody>
      </p:sp>
    </p:spTree>
    <p:custDataLst>
      <p:tags r:id="rId1"/>
    </p:custDataLst>
    <p:extLst>
      <p:ext uri="{BB962C8B-B14F-4D97-AF65-F5344CB8AC3E}">
        <p14:creationId xmlns:p14="http://schemas.microsoft.com/office/powerpoint/2010/main" val="2816008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C6DEC-0720-4AE3-B9D6-CDD6E3A11A94}"/>
              </a:ext>
            </a:extLst>
          </p:cNvPr>
          <p:cNvSpPr>
            <a:spLocks noGrp="1"/>
          </p:cNvSpPr>
          <p:nvPr>
            <p:ph type="title"/>
          </p:nvPr>
        </p:nvSpPr>
        <p:spPr/>
        <p:txBody>
          <a:bodyPr/>
          <a:lstStyle/>
          <a:p>
            <a:r>
              <a:rPr lang="en-US" dirty="0"/>
              <a:t>Brain Development and Exercise</a:t>
            </a:r>
          </a:p>
        </p:txBody>
      </p:sp>
      <p:sp>
        <p:nvSpPr>
          <p:cNvPr id="3" name="Content Placeholder 2">
            <a:extLst>
              <a:ext uri="{FF2B5EF4-FFF2-40B4-BE49-F238E27FC236}">
                <a16:creationId xmlns:a16="http://schemas.microsoft.com/office/drawing/2014/main" id="{CC15F30C-9376-4317-8753-B0078B88BD3A}"/>
              </a:ext>
            </a:extLst>
          </p:cNvPr>
          <p:cNvSpPr>
            <a:spLocks noGrp="1"/>
          </p:cNvSpPr>
          <p:nvPr>
            <p:ph idx="1"/>
          </p:nvPr>
        </p:nvSpPr>
        <p:spPr/>
        <p:txBody>
          <a:bodyPr vert="horz" lIns="91440" tIns="45720" rIns="91440" bIns="45720" rtlCol="0" anchor="t">
            <a:normAutofit/>
          </a:bodyPr>
          <a:lstStyle/>
          <a:p>
            <a:r>
              <a:rPr lang="en-US" dirty="0"/>
              <a:t>Prezi Presentation</a:t>
            </a:r>
          </a:p>
        </p:txBody>
      </p:sp>
      <p:sp>
        <p:nvSpPr>
          <p:cNvPr id="4" name="TextBox 3">
            <a:extLst>
              <a:ext uri="{FF2B5EF4-FFF2-40B4-BE49-F238E27FC236}">
                <a16:creationId xmlns:a16="http://schemas.microsoft.com/office/drawing/2014/main" id="{1CDA182D-182B-444E-BF79-B9FC23EB0FEB}"/>
              </a:ext>
            </a:extLst>
          </p:cNvPr>
          <p:cNvSpPr txBox="1"/>
          <p:nvPr/>
        </p:nvSpPr>
        <p:spPr>
          <a:xfrm>
            <a:off x="7700514" y="4868174"/>
            <a:ext cx="449723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(Welsh Government, 2021a; Hillman, Logan and Shigeta, 2019; Welsh Government, 2021c; </a:t>
            </a:r>
            <a:r>
              <a:rPr lang="en-US" err="1"/>
              <a:t>Mosston</a:t>
            </a:r>
            <a:r>
              <a:rPr lang="en-US"/>
              <a:t> and Ashworth, 2001; Department for Children, Education, Lifelong Learning and Skills, 2008; Clark and Metcalfe, 2002).</a:t>
            </a:r>
          </a:p>
        </p:txBody>
      </p:sp>
      <p:pic>
        <p:nvPicPr>
          <p:cNvPr id="6" name="Picture 6" descr="Website&#10;&#10;Description automatically generated">
            <a:hlinkClick r:id="" action="ppaction://media"/>
            <a:extLst>
              <a:ext uri="{FF2B5EF4-FFF2-40B4-BE49-F238E27FC236}">
                <a16:creationId xmlns:a16="http://schemas.microsoft.com/office/drawing/2014/main" id="{7A70A379-737C-4686-878C-784E60EF9045}"/>
              </a:ext>
            </a:extLst>
          </p:cNvPr>
          <p:cNvPicPr>
            <a:picLocks noRot="1" noChangeAspect="1"/>
          </p:cNvPicPr>
          <p:nvPr>
            <a:videoFile r:link="rId1"/>
          </p:nvPr>
        </p:nvPicPr>
        <p:blipFill>
          <a:blip r:embed="rId3"/>
          <a:stretch>
            <a:fillRect/>
          </a:stretch>
        </p:blipFill>
        <p:spPr>
          <a:xfrm>
            <a:off x="704491" y="2531314"/>
            <a:ext cx="6052867" cy="3477523"/>
          </a:xfrm>
          <a:prstGeom prst="rect">
            <a:avLst/>
          </a:prstGeom>
        </p:spPr>
      </p:pic>
    </p:spTree>
    <p:extLst>
      <p:ext uri="{BB962C8B-B14F-4D97-AF65-F5344CB8AC3E}">
        <p14:creationId xmlns:p14="http://schemas.microsoft.com/office/powerpoint/2010/main" val="398761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F164E5A-ABC0-4A97-86CA-5F7C26615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384" y="0"/>
            <a:ext cx="8116488" cy="6858000"/>
          </a:xfrm>
          <a:prstGeom prst="rect">
            <a:avLst/>
          </a:prstGeom>
          <a:solidFill>
            <a:schemeClr val="bg1">
              <a:alpha val="20000"/>
            </a:schemeClr>
          </a:solidFill>
          <a:ln>
            <a:noFill/>
          </a:ln>
          <a:effectLst>
            <a:innerShdw blurRad="139700" dist="50800" dir="5400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C2393E8D-D10F-4FE1-AC21-8B44BEB50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2" y="1"/>
            <a:ext cx="4062127" cy="6857996"/>
          </a:xfrm>
          <a:prstGeom prst="rect">
            <a:avLst/>
          </a:prstGeom>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4CC885-DAAE-CA42-A7C4-E706F6B3773C}"/>
              </a:ext>
            </a:extLst>
          </p:cNvPr>
          <p:cNvSpPr>
            <a:spLocks noGrp="1"/>
          </p:cNvSpPr>
          <p:nvPr>
            <p:ph type="title"/>
          </p:nvPr>
        </p:nvSpPr>
        <p:spPr>
          <a:xfrm>
            <a:off x="8610600" y="1707393"/>
            <a:ext cx="2944152" cy="1622744"/>
          </a:xfrm>
        </p:spPr>
        <p:txBody>
          <a:bodyPr anchor="b">
            <a:normAutofit fontScale="90000"/>
          </a:bodyPr>
          <a:lstStyle/>
          <a:p>
            <a:r>
              <a:rPr lang="en-US" sz="3600" dirty="0">
                <a:solidFill>
                  <a:schemeClr val="tx1"/>
                </a:solidFill>
              </a:rPr>
              <a:t>How can teachers encourage pupils to develop cognitive skills in a PE lesson?</a:t>
            </a:r>
          </a:p>
        </p:txBody>
      </p:sp>
      <p:pic>
        <p:nvPicPr>
          <p:cNvPr id="5" name="Content Placeholder 5">
            <a:extLst>
              <a:ext uri="{FF2B5EF4-FFF2-40B4-BE49-F238E27FC236}">
                <a16:creationId xmlns:a16="http://schemas.microsoft.com/office/drawing/2014/main" id="{97DAC50E-B85B-044E-8D51-F71554C506A6}"/>
              </a:ext>
            </a:extLst>
          </p:cNvPr>
          <p:cNvPicPr>
            <a:picLocks noChangeAspect="1"/>
          </p:cNvPicPr>
          <p:nvPr/>
        </p:nvPicPr>
        <p:blipFill rotWithShape="1">
          <a:blip r:embed="rId3"/>
          <a:srcRect r="4696" b="1"/>
          <a:stretch/>
        </p:blipFill>
        <p:spPr>
          <a:xfrm>
            <a:off x="1190174" y="643467"/>
            <a:ext cx="5739999" cy="5571063"/>
          </a:xfrm>
          <a:prstGeom prst="rect">
            <a:avLst/>
          </a:prstGeom>
        </p:spPr>
      </p:pic>
      <p:sp>
        <p:nvSpPr>
          <p:cNvPr id="9" name="Content Placeholder 8">
            <a:extLst>
              <a:ext uri="{FF2B5EF4-FFF2-40B4-BE49-F238E27FC236}">
                <a16:creationId xmlns:a16="http://schemas.microsoft.com/office/drawing/2014/main" id="{4D1A06C3-6DE9-4D15-B6D5-D6BD8CAEEB13}"/>
              </a:ext>
            </a:extLst>
          </p:cNvPr>
          <p:cNvSpPr>
            <a:spLocks noGrp="1"/>
          </p:cNvSpPr>
          <p:nvPr>
            <p:ph idx="1"/>
          </p:nvPr>
        </p:nvSpPr>
        <p:spPr>
          <a:xfrm>
            <a:off x="8610599" y="3423525"/>
            <a:ext cx="3030415" cy="2767815"/>
          </a:xfrm>
        </p:spPr>
        <p:txBody>
          <a:bodyPr vert="horz" lIns="91440" tIns="45720" rIns="91440" bIns="45720" rtlCol="0" anchor="t">
            <a:normAutofit/>
          </a:bodyPr>
          <a:lstStyle/>
          <a:p>
            <a:r>
              <a:rPr lang="en-US" sz="1600" dirty="0">
                <a:gradFill>
                  <a:gsLst>
                    <a:gs pos="34000">
                      <a:schemeClr val="tx1">
                        <a:lumMod val="93000"/>
                      </a:schemeClr>
                    </a:gs>
                    <a:gs pos="0">
                      <a:schemeClr val="bg1">
                        <a:lumMod val="25000"/>
                        <a:lumOff val="75000"/>
                      </a:schemeClr>
                    </a:gs>
                    <a:gs pos="100000">
                      <a:schemeClr val="tx1"/>
                    </a:gs>
                  </a:gsLst>
                  <a:lin ang="4800000" scaled="0"/>
                </a:gradFill>
              </a:rPr>
              <a:t>Models</a:t>
            </a:r>
          </a:p>
          <a:p>
            <a:r>
              <a:rPr lang="en-US" sz="1600" dirty="0">
                <a:gradFill>
                  <a:gsLst>
                    <a:gs pos="34000">
                      <a:schemeClr val="tx1">
                        <a:lumMod val="93000"/>
                      </a:schemeClr>
                    </a:gs>
                    <a:gs pos="0">
                      <a:schemeClr val="bg1">
                        <a:lumMod val="25000"/>
                        <a:lumOff val="75000"/>
                      </a:schemeClr>
                    </a:gs>
                    <a:gs pos="100000">
                      <a:schemeClr val="tx1"/>
                    </a:gs>
                  </a:gsLst>
                  <a:lin ang="4800000" scaled="0"/>
                </a:gradFill>
              </a:rPr>
              <a:t>Old curriculum</a:t>
            </a:r>
          </a:p>
          <a:p>
            <a:r>
              <a:rPr lang="en-US" sz="1600" dirty="0">
                <a:gradFill>
                  <a:gsLst>
                    <a:gs pos="34000">
                      <a:schemeClr val="tx1">
                        <a:lumMod val="93000"/>
                      </a:schemeClr>
                    </a:gs>
                    <a:gs pos="0">
                      <a:schemeClr val="bg1">
                        <a:lumMod val="25000"/>
                        <a:lumOff val="75000"/>
                      </a:schemeClr>
                    </a:gs>
                    <a:gs pos="100000">
                      <a:schemeClr val="tx1"/>
                    </a:gs>
                  </a:gsLst>
                  <a:lin ang="4800000" scaled="0"/>
                </a:gradFill>
              </a:rPr>
              <a:t>New Curriculum</a:t>
            </a:r>
          </a:p>
          <a:p>
            <a:r>
              <a:rPr lang="en-US" sz="1600" dirty="0">
                <a:gradFill>
                  <a:gsLst>
                    <a:gs pos="34000">
                      <a:schemeClr val="tx1">
                        <a:lumMod val="93000"/>
                      </a:schemeClr>
                    </a:gs>
                    <a:gs pos="0">
                      <a:schemeClr val="bg1">
                        <a:lumMod val="25000"/>
                        <a:lumOff val="75000"/>
                      </a:schemeClr>
                    </a:gs>
                    <a:gs pos="100000">
                      <a:schemeClr val="tx1"/>
                    </a:gs>
                  </a:gsLst>
                  <a:lin ang="4800000" scaled="0"/>
                </a:gradFill>
              </a:rPr>
              <a:t>Health and Wellbeing AOLE</a:t>
            </a:r>
          </a:p>
        </p:txBody>
      </p:sp>
      <p:sp>
        <p:nvSpPr>
          <p:cNvPr id="3" name="TextBox 2">
            <a:extLst>
              <a:ext uri="{FF2B5EF4-FFF2-40B4-BE49-F238E27FC236}">
                <a16:creationId xmlns:a16="http://schemas.microsoft.com/office/drawing/2014/main" id="{984ABF66-D821-4073-87D4-6E3DE438FAD1}"/>
              </a:ext>
            </a:extLst>
          </p:cNvPr>
          <p:cNvSpPr txBox="1"/>
          <p:nvPr/>
        </p:nvSpPr>
        <p:spPr>
          <a:xfrm>
            <a:off x="7111042" y="5299494"/>
            <a:ext cx="523048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(Welsh Government, 2021a; Hillman, Logan and Shigeta, 2019; Welsh Government, 2021c; </a:t>
            </a:r>
            <a:r>
              <a:rPr lang="en-US" err="1">
                <a:ea typeface="+mn-lt"/>
                <a:cs typeface="+mn-lt"/>
              </a:rPr>
              <a:t>Mosston</a:t>
            </a:r>
            <a:r>
              <a:rPr lang="en-US">
                <a:ea typeface="+mn-lt"/>
                <a:cs typeface="+mn-lt"/>
              </a:rPr>
              <a:t> and Ashworth, 2001; Department for Children, Education, Lifelong Learning and Skills, 2008; Clark and Metcalfe, 2002; Whitehead, 2010).</a:t>
            </a:r>
            <a:endParaRPr lang="en-US"/>
          </a:p>
        </p:txBody>
      </p:sp>
    </p:spTree>
    <p:extLst>
      <p:ext uri="{BB962C8B-B14F-4D97-AF65-F5344CB8AC3E}">
        <p14:creationId xmlns:p14="http://schemas.microsoft.com/office/powerpoint/2010/main" val="27830839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382AB-2657-4C38-977D-02C3695465F4}"/>
              </a:ext>
            </a:extLst>
          </p:cNvPr>
          <p:cNvSpPr>
            <a:spLocks noGrp="1"/>
          </p:cNvSpPr>
          <p:nvPr>
            <p:ph type="title"/>
          </p:nvPr>
        </p:nvSpPr>
        <p:spPr/>
        <p:txBody>
          <a:bodyPr/>
          <a:lstStyle/>
          <a:p>
            <a:r>
              <a:rPr lang="en-US"/>
              <a:t>Conclusion</a:t>
            </a:r>
          </a:p>
        </p:txBody>
      </p:sp>
      <p:sp>
        <p:nvSpPr>
          <p:cNvPr id="3" name="Content Placeholder 2">
            <a:extLst>
              <a:ext uri="{FF2B5EF4-FFF2-40B4-BE49-F238E27FC236}">
                <a16:creationId xmlns:a16="http://schemas.microsoft.com/office/drawing/2014/main" id="{D37BB645-016A-4305-8627-4A517326A57B}"/>
              </a:ext>
            </a:extLst>
          </p:cNvPr>
          <p:cNvSpPr>
            <a:spLocks noGrp="1"/>
          </p:cNvSpPr>
          <p:nvPr>
            <p:ph idx="1"/>
          </p:nvPr>
        </p:nvSpPr>
        <p:spPr/>
        <p:txBody>
          <a:bodyPr vert="horz" lIns="91440" tIns="45720" rIns="91440" bIns="45720" rtlCol="0" anchor="t">
            <a:normAutofit/>
          </a:bodyPr>
          <a:lstStyle/>
          <a:p>
            <a:r>
              <a:rPr lang="en-US"/>
              <a:t>Engaging</a:t>
            </a:r>
          </a:p>
          <a:p>
            <a:r>
              <a:rPr lang="en-US"/>
              <a:t>Inclusive</a:t>
            </a:r>
          </a:p>
          <a:p>
            <a:r>
              <a:rPr lang="en-US"/>
              <a:t>Role of the teacher</a:t>
            </a:r>
          </a:p>
          <a:p>
            <a:r>
              <a:rPr lang="en-US"/>
              <a:t>Should models be the way forward for PE?</a:t>
            </a:r>
          </a:p>
        </p:txBody>
      </p:sp>
      <p:sp>
        <p:nvSpPr>
          <p:cNvPr id="4" name="TextBox 3">
            <a:extLst>
              <a:ext uri="{FF2B5EF4-FFF2-40B4-BE49-F238E27FC236}">
                <a16:creationId xmlns:a16="http://schemas.microsoft.com/office/drawing/2014/main" id="{BAD57FFA-5DA5-419F-A2E5-17B952FC6679}"/>
              </a:ext>
            </a:extLst>
          </p:cNvPr>
          <p:cNvSpPr txBox="1"/>
          <p:nvPr/>
        </p:nvSpPr>
        <p:spPr>
          <a:xfrm>
            <a:off x="8189344" y="4321834"/>
            <a:ext cx="390776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(Welsh Government, 2021a; Hillman, Logan and Shigeta, 2019; Welsh Government, 2021c; </a:t>
            </a:r>
            <a:r>
              <a:rPr lang="en-US" err="1"/>
              <a:t>Mosston</a:t>
            </a:r>
            <a:r>
              <a:rPr lang="en-US"/>
              <a:t> and Ashworth, 2001; Department for Children, Education, Lifelong Learning and Skills, 2008; Clark and Metcalfe, 2002; Whitehead, 2010; Metzler, 2011).</a:t>
            </a:r>
          </a:p>
        </p:txBody>
      </p:sp>
      <p:pic>
        <p:nvPicPr>
          <p:cNvPr id="5" name="Picture 5" descr="A picture containing shape&#10;&#10;Description automatically generated">
            <a:extLst>
              <a:ext uri="{FF2B5EF4-FFF2-40B4-BE49-F238E27FC236}">
                <a16:creationId xmlns:a16="http://schemas.microsoft.com/office/drawing/2014/main" id="{67D4DD16-2EC2-46A2-AC36-05356C7BD813}"/>
              </a:ext>
            </a:extLst>
          </p:cNvPr>
          <p:cNvPicPr>
            <a:picLocks noChangeAspect="1"/>
          </p:cNvPicPr>
          <p:nvPr/>
        </p:nvPicPr>
        <p:blipFill>
          <a:blip r:embed="rId2"/>
          <a:stretch>
            <a:fillRect/>
          </a:stretch>
        </p:blipFill>
        <p:spPr>
          <a:xfrm>
            <a:off x="5500778" y="155275"/>
            <a:ext cx="6452558" cy="3226279"/>
          </a:xfrm>
          <a:prstGeom prst="rect">
            <a:avLst/>
          </a:prstGeom>
        </p:spPr>
      </p:pic>
    </p:spTree>
    <p:extLst>
      <p:ext uri="{BB962C8B-B14F-4D97-AF65-F5344CB8AC3E}">
        <p14:creationId xmlns:p14="http://schemas.microsoft.com/office/powerpoint/2010/main" val="23977819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C379E-5F28-46B3-8971-ABDC613E66DB}"/>
              </a:ext>
            </a:extLst>
          </p:cNvPr>
          <p:cNvSpPr>
            <a:spLocks noGrp="1"/>
          </p:cNvSpPr>
          <p:nvPr>
            <p:ph type="title"/>
          </p:nvPr>
        </p:nvSpPr>
        <p:spPr>
          <a:xfrm>
            <a:off x="5248656" y="321733"/>
            <a:ext cx="6105144" cy="1324506"/>
          </a:xfrm>
        </p:spPr>
        <p:txBody>
          <a:bodyPr vert="horz" lIns="91440" tIns="45720" rIns="91440" bIns="45720" rtlCol="0" anchor="ctr">
            <a:normAutofit/>
          </a:bodyPr>
          <a:lstStyle/>
          <a:p>
            <a:r>
              <a:rPr lang="en-US" sz="3600"/>
              <a:t>Affective Domain</a:t>
            </a:r>
          </a:p>
        </p:txBody>
      </p:sp>
      <p:pic>
        <p:nvPicPr>
          <p:cNvPr id="3" name="Picture 2">
            <a:extLst>
              <a:ext uri="{FF2B5EF4-FFF2-40B4-BE49-F238E27FC236}">
                <a16:creationId xmlns:a16="http://schemas.microsoft.com/office/drawing/2014/main" id="{AA260606-7A15-484D-97FC-0FF9BF00A032}"/>
              </a:ext>
            </a:extLst>
          </p:cNvPr>
          <p:cNvPicPr>
            <a:picLocks noChangeAspect="1"/>
          </p:cNvPicPr>
          <p:nvPr/>
        </p:nvPicPr>
        <p:blipFill>
          <a:blip r:embed="rId3"/>
          <a:stretch>
            <a:fillRect/>
          </a:stretch>
        </p:blipFill>
        <p:spPr>
          <a:xfrm>
            <a:off x="836009" y="1501071"/>
            <a:ext cx="3818287" cy="3818287"/>
          </a:xfrm>
          <a:prstGeom prst="rect">
            <a:avLst/>
          </a:prstGeom>
        </p:spPr>
      </p:pic>
      <p:sp>
        <p:nvSpPr>
          <p:cNvPr id="4" name="TextBox 3">
            <a:extLst>
              <a:ext uri="{FF2B5EF4-FFF2-40B4-BE49-F238E27FC236}">
                <a16:creationId xmlns:a16="http://schemas.microsoft.com/office/drawing/2014/main" id="{1EFBDE1D-BB3F-4C39-BB57-1C503552A39E}"/>
              </a:ext>
            </a:extLst>
          </p:cNvPr>
          <p:cNvSpPr txBox="1"/>
          <p:nvPr/>
        </p:nvSpPr>
        <p:spPr>
          <a:xfrm>
            <a:off x="5248655" y="1646239"/>
            <a:ext cx="6105145" cy="453072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defTabSz="914400">
              <a:lnSpc>
                <a:spcPct val="90000"/>
              </a:lnSpc>
              <a:spcAft>
                <a:spcPts val="600"/>
              </a:spcAft>
              <a:buFont typeface="Arial" panose="020B0604020202020204" pitchFamily="34" charset="0"/>
              <a:buChar char="•"/>
            </a:pPr>
            <a:r>
              <a:rPr lang="en-US" sz="2400" dirty="0">
                <a:gradFill>
                  <a:gsLst>
                    <a:gs pos="34000">
                      <a:schemeClr val="tx1">
                        <a:lumMod val="93000"/>
                      </a:schemeClr>
                    </a:gs>
                    <a:gs pos="0">
                      <a:schemeClr val="bg1">
                        <a:lumMod val="25000"/>
                        <a:lumOff val="75000"/>
                      </a:schemeClr>
                    </a:gs>
                    <a:gs pos="100000">
                      <a:schemeClr val="tx1"/>
                    </a:gs>
                  </a:gsLst>
                  <a:lin ang="4800000" scaled="0"/>
                </a:gradFill>
              </a:rPr>
              <a:t>Go to </a:t>
            </a:r>
            <a:r>
              <a:rPr lang="en-US" sz="2400" dirty="0" err="1">
                <a:gradFill>
                  <a:gsLst>
                    <a:gs pos="34000">
                      <a:schemeClr val="tx1">
                        <a:lumMod val="93000"/>
                      </a:schemeClr>
                    </a:gs>
                    <a:gs pos="0">
                      <a:schemeClr val="bg1">
                        <a:lumMod val="25000"/>
                        <a:lumOff val="75000"/>
                      </a:schemeClr>
                    </a:gs>
                    <a:gs pos="100000">
                      <a:schemeClr val="tx1"/>
                    </a:gs>
                  </a:gsLst>
                  <a:lin ang="4800000" scaled="0"/>
                </a:gradFill>
              </a:rPr>
              <a:t>Menti.com</a:t>
            </a:r>
            <a:r>
              <a:rPr lang="en-US" sz="2400" dirty="0">
                <a:gradFill>
                  <a:gsLst>
                    <a:gs pos="34000">
                      <a:schemeClr val="tx1">
                        <a:lumMod val="93000"/>
                      </a:schemeClr>
                    </a:gs>
                    <a:gs pos="0">
                      <a:schemeClr val="bg1">
                        <a:lumMod val="25000"/>
                        <a:lumOff val="75000"/>
                      </a:schemeClr>
                    </a:gs>
                    <a:gs pos="100000">
                      <a:schemeClr val="tx1"/>
                    </a:gs>
                  </a:gsLst>
                  <a:lin ang="4800000" scaled="0"/>
                </a:gradFill>
              </a:rPr>
              <a:t> and type in code 6917 3096</a:t>
            </a:r>
          </a:p>
          <a:p>
            <a:pPr indent="-228600" defTabSz="914400">
              <a:lnSpc>
                <a:spcPct val="90000"/>
              </a:lnSpc>
              <a:spcAft>
                <a:spcPts val="600"/>
              </a:spcAft>
              <a:buFont typeface="Arial" panose="020B0604020202020204" pitchFamily="34" charset="0"/>
              <a:buChar char="•"/>
            </a:pPr>
            <a:endParaRPr lang="en-US" sz="2400" dirty="0">
              <a:gradFill>
                <a:gsLst>
                  <a:gs pos="34000">
                    <a:schemeClr val="tx1">
                      <a:lumMod val="93000"/>
                    </a:schemeClr>
                  </a:gs>
                  <a:gs pos="0">
                    <a:schemeClr val="bg1">
                      <a:lumMod val="25000"/>
                      <a:lumOff val="75000"/>
                    </a:schemeClr>
                  </a:gs>
                  <a:gs pos="100000">
                    <a:schemeClr val="tx1"/>
                  </a:gs>
                </a:gsLst>
                <a:lin ang="4800000" scaled="0"/>
              </a:gradFill>
            </a:endParaRPr>
          </a:p>
          <a:p>
            <a:pPr indent="-228600" defTabSz="914400">
              <a:lnSpc>
                <a:spcPct val="90000"/>
              </a:lnSpc>
              <a:spcAft>
                <a:spcPts val="600"/>
              </a:spcAft>
              <a:buFont typeface="Arial" panose="020B0604020202020204" pitchFamily="34" charset="0"/>
              <a:buChar char="•"/>
            </a:pPr>
            <a:r>
              <a:rPr lang="en-US" sz="2400" dirty="0">
                <a:gradFill>
                  <a:gsLst>
                    <a:gs pos="34000">
                      <a:schemeClr val="tx1">
                        <a:lumMod val="93000"/>
                      </a:schemeClr>
                    </a:gs>
                    <a:gs pos="0">
                      <a:schemeClr val="bg1">
                        <a:lumMod val="25000"/>
                        <a:lumOff val="75000"/>
                      </a:schemeClr>
                    </a:gs>
                    <a:gs pos="100000">
                      <a:schemeClr val="tx1"/>
                    </a:gs>
                  </a:gsLst>
                  <a:lin ang="4800000" scaled="0"/>
                </a:gradFill>
              </a:rPr>
              <a:t>What do these experiences mean in relation to the physical activity you participate in now?</a:t>
            </a:r>
          </a:p>
        </p:txBody>
      </p:sp>
    </p:spTree>
    <p:extLst>
      <p:ext uri="{BB962C8B-B14F-4D97-AF65-F5344CB8AC3E}">
        <p14:creationId xmlns:p14="http://schemas.microsoft.com/office/powerpoint/2010/main" val="18821363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C5D60-7544-0F43-B836-D37DEE4135AC}"/>
              </a:ext>
            </a:extLst>
          </p:cNvPr>
          <p:cNvSpPr>
            <a:spLocks noGrp="1"/>
          </p:cNvSpPr>
          <p:nvPr>
            <p:ph type="title"/>
          </p:nvPr>
        </p:nvSpPr>
        <p:spPr/>
        <p:txBody>
          <a:bodyPr/>
          <a:lstStyle/>
          <a:p>
            <a:r>
              <a:rPr lang="en-GB" dirty="0"/>
              <a:t>Affective </a:t>
            </a:r>
          </a:p>
        </p:txBody>
      </p:sp>
      <p:sp>
        <p:nvSpPr>
          <p:cNvPr id="3" name="Content Placeholder 2">
            <a:extLst>
              <a:ext uri="{FF2B5EF4-FFF2-40B4-BE49-F238E27FC236}">
                <a16:creationId xmlns:a16="http://schemas.microsoft.com/office/drawing/2014/main" id="{CA9F290A-0097-C144-BAF4-2F436C303F55}"/>
              </a:ext>
            </a:extLst>
          </p:cNvPr>
          <p:cNvSpPr>
            <a:spLocks noGrp="1"/>
          </p:cNvSpPr>
          <p:nvPr>
            <p:ph idx="1"/>
          </p:nvPr>
        </p:nvSpPr>
        <p:spPr/>
        <p:txBody>
          <a:bodyPr/>
          <a:lstStyle/>
          <a:p>
            <a:r>
              <a:rPr lang="en-GB" dirty="0"/>
              <a:t>Old definition -  ”Objectives which emphasize a feeling tone, an emotion, or a degree of acceptance or rejection. Internally consistent qualities of character + conscience, interests, appreciation, values and emotional sets or biases” - Krathwohl, Bloom and </a:t>
            </a:r>
            <a:r>
              <a:rPr lang="en-GB" dirty="0" err="1"/>
              <a:t>Masia</a:t>
            </a:r>
            <a:r>
              <a:rPr lang="en-GB" dirty="0"/>
              <a:t> (1964).</a:t>
            </a:r>
          </a:p>
          <a:p>
            <a:endParaRPr lang="en-GB" dirty="0"/>
          </a:p>
          <a:p>
            <a:r>
              <a:rPr lang="en-GB" dirty="0"/>
              <a:t>Modern take – “Quality PE includes the teaching and enhancement of young people’s thinking, attitudes and values” - (UNESCO, 2015).</a:t>
            </a:r>
          </a:p>
        </p:txBody>
      </p:sp>
    </p:spTree>
    <p:extLst>
      <p:ext uri="{BB962C8B-B14F-4D97-AF65-F5344CB8AC3E}">
        <p14:creationId xmlns:p14="http://schemas.microsoft.com/office/powerpoint/2010/main" val="3908791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212EE-9336-0847-AEDD-83D582B208F5}"/>
              </a:ext>
            </a:extLst>
          </p:cNvPr>
          <p:cNvSpPr>
            <a:spLocks noGrp="1"/>
          </p:cNvSpPr>
          <p:nvPr>
            <p:ph type="title"/>
          </p:nvPr>
        </p:nvSpPr>
        <p:spPr/>
        <p:txBody>
          <a:bodyPr/>
          <a:lstStyle/>
          <a:p>
            <a:r>
              <a:rPr lang="en-GB" dirty="0"/>
              <a:t>Affective</a:t>
            </a:r>
          </a:p>
        </p:txBody>
      </p:sp>
      <p:sp>
        <p:nvSpPr>
          <p:cNvPr id="3" name="Content Placeholder 2">
            <a:extLst>
              <a:ext uri="{FF2B5EF4-FFF2-40B4-BE49-F238E27FC236}">
                <a16:creationId xmlns:a16="http://schemas.microsoft.com/office/drawing/2014/main" id="{10632044-B59D-834F-B00C-6B2195AA5854}"/>
              </a:ext>
            </a:extLst>
          </p:cNvPr>
          <p:cNvSpPr>
            <a:spLocks noGrp="1"/>
          </p:cNvSpPr>
          <p:nvPr>
            <p:ph idx="1"/>
          </p:nvPr>
        </p:nvSpPr>
        <p:spPr/>
        <p:txBody>
          <a:bodyPr/>
          <a:lstStyle/>
          <a:p>
            <a:r>
              <a:rPr lang="en-GB" dirty="0"/>
              <a:t>If PE must develop young people’s thinking process, attitudes and values, then is this possible through traditional PE lessons?</a:t>
            </a:r>
          </a:p>
          <a:p>
            <a:endParaRPr lang="en-GB" dirty="0"/>
          </a:p>
          <a:p>
            <a:r>
              <a:rPr lang="en-GB" dirty="0"/>
              <a:t>It is down to the teacher to provide the correct environments which encourage these things. But how could this be done?</a:t>
            </a:r>
          </a:p>
        </p:txBody>
      </p:sp>
    </p:spTree>
    <p:extLst>
      <p:ext uri="{BB962C8B-B14F-4D97-AF65-F5344CB8AC3E}">
        <p14:creationId xmlns:p14="http://schemas.microsoft.com/office/powerpoint/2010/main" val="19796076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F55A4-D110-6E4D-8736-A38DE2D7FC05}"/>
              </a:ext>
            </a:extLst>
          </p:cNvPr>
          <p:cNvSpPr>
            <a:spLocks noGrp="1"/>
          </p:cNvSpPr>
          <p:nvPr>
            <p:ph type="title"/>
          </p:nvPr>
        </p:nvSpPr>
        <p:spPr/>
        <p:txBody>
          <a:bodyPr/>
          <a:lstStyle/>
          <a:p>
            <a:r>
              <a:rPr lang="en-GB" dirty="0"/>
              <a:t>Affective in Models Based Practice</a:t>
            </a:r>
          </a:p>
        </p:txBody>
      </p:sp>
      <p:sp>
        <p:nvSpPr>
          <p:cNvPr id="3" name="Content Placeholder 2">
            <a:extLst>
              <a:ext uri="{FF2B5EF4-FFF2-40B4-BE49-F238E27FC236}">
                <a16:creationId xmlns:a16="http://schemas.microsoft.com/office/drawing/2014/main" id="{F444ECFF-B298-824B-A4CC-37A2669DCD58}"/>
              </a:ext>
            </a:extLst>
          </p:cNvPr>
          <p:cNvSpPr>
            <a:spLocks noGrp="1"/>
          </p:cNvSpPr>
          <p:nvPr>
            <p:ph idx="1"/>
          </p:nvPr>
        </p:nvSpPr>
        <p:spPr/>
        <p:txBody>
          <a:bodyPr>
            <a:normAutofit fontScale="47500" lnSpcReduction="20000"/>
          </a:bodyPr>
          <a:lstStyle/>
          <a:p>
            <a:r>
              <a:rPr lang="en-GB" dirty="0"/>
              <a:t>When participating in models-based practice (Metzler, 2011) the term ‘affective learning’ has been used broadly to describe both social and psychological aspects of learning. The underlying issue is that affective learning  has, more often than not, been related to social learning only. </a:t>
            </a:r>
          </a:p>
          <a:p>
            <a:endParaRPr lang="en-GB" dirty="0"/>
          </a:p>
          <a:p>
            <a:r>
              <a:rPr lang="en-GB" dirty="0"/>
              <a:t>Teaching affective learning through a models based practice can promote responsible personal and social skills and behaviours</a:t>
            </a:r>
          </a:p>
          <a:p>
            <a:endParaRPr lang="en-GB" dirty="0"/>
          </a:p>
          <a:p>
            <a:r>
              <a:rPr lang="en-GB" dirty="0"/>
              <a:t>Is allows the children to see a value of physical activity for health, enjoyment, challenge, self expression and social interaction. </a:t>
            </a:r>
          </a:p>
          <a:p>
            <a:endParaRPr lang="en-GB" dirty="0"/>
          </a:p>
          <a:p>
            <a:r>
              <a:rPr lang="en-GB" dirty="0"/>
              <a:t>Mix of individual and team work which mirrors the real world </a:t>
            </a:r>
            <a:r>
              <a:rPr lang="en-GB"/>
              <a:t>scenarios.  </a:t>
            </a:r>
            <a:endParaRPr lang="en-GB" dirty="0"/>
          </a:p>
          <a:p>
            <a:endParaRPr lang="en-GB" dirty="0"/>
          </a:p>
          <a:p>
            <a:r>
              <a:rPr lang="en-GB"/>
              <a:t>Teaching personal and social responsibility is a good example of a model which can develop the affective domain significantly. </a:t>
            </a:r>
          </a:p>
          <a:p>
            <a:pPr marL="0" indent="0">
              <a:buNone/>
            </a:pPr>
            <a:endParaRPr lang="en-GB"/>
          </a:p>
          <a:p>
            <a:pPr marL="0" indent="0">
              <a:buNone/>
            </a:pPr>
            <a:endParaRPr lang="en-GB"/>
          </a:p>
          <a:p>
            <a:pPr marL="0" indent="0">
              <a:buNone/>
            </a:pPr>
            <a:endParaRPr lang="en-GB"/>
          </a:p>
          <a:p>
            <a:pPr marL="0" indent="0">
              <a:buNone/>
            </a:pPr>
            <a:r>
              <a:rPr lang="en-GB" dirty="0"/>
              <a:t>(Casey and Fernandez–Rio, 2019</a:t>
            </a:r>
            <a:r>
              <a:rPr lang="en-GB"/>
              <a:t>; </a:t>
            </a:r>
            <a:r>
              <a:rPr lang="en-GB" err="1"/>
              <a:t>Pozo</a:t>
            </a:r>
            <a:r>
              <a:rPr lang="en-GB"/>
              <a:t>, </a:t>
            </a:r>
            <a:r>
              <a:rPr lang="en-GB" err="1"/>
              <a:t>Grao</a:t>
            </a:r>
            <a:r>
              <a:rPr lang="en-GB"/>
              <a:t>-Cruces and Perez-</a:t>
            </a:r>
            <a:r>
              <a:rPr lang="en-GB" err="1"/>
              <a:t>Odas</a:t>
            </a:r>
            <a:r>
              <a:rPr lang="en-GB"/>
              <a:t>, 2018)</a:t>
            </a:r>
            <a:endParaRPr lang="en-GB" dirty="0"/>
          </a:p>
        </p:txBody>
      </p:sp>
    </p:spTree>
    <p:extLst>
      <p:ext uri="{BB962C8B-B14F-4D97-AF65-F5344CB8AC3E}">
        <p14:creationId xmlns:p14="http://schemas.microsoft.com/office/powerpoint/2010/main" val="31188372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1879A-555A-8C46-9F6D-847D27AFB399}"/>
              </a:ext>
            </a:extLst>
          </p:cNvPr>
          <p:cNvSpPr>
            <a:spLocks noGrp="1"/>
          </p:cNvSpPr>
          <p:nvPr>
            <p:ph type="title"/>
          </p:nvPr>
        </p:nvSpPr>
        <p:spPr/>
        <p:txBody>
          <a:bodyPr/>
          <a:lstStyle/>
          <a:p>
            <a:r>
              <a:rPr lang="en-GB" dirty="0"/>
              <a:t>Obstacles to Affective learning</a:t>
            </a:r>
          </a:p>
        </p:txBody>
      </p:sp>
      <p:sp>
        <p:nvSpPr>
          <p:cNvPr id="3" name="Content Placeholder 2">
            <a:extLst>
              <a:ext uri="{FF2B5EF4-FFF2-40B4-BE49-F238E27FC236}">
                <a16:creationId xmlns:a16="http://schemas.microsoft.com/office/drawing/2014/main" id="{900D2E98-5717-6149-A29B-0F163F40C37D}"/>
              </a:ext>
            </a:extLst>
          </p:cNvPr>
          <p:cNvSpPr>
            <a:spLocks noGrp="1"/>
          </p:cNvSpPr>
          <p:nvPr>
            <p:ph idx="1"/>
          </p:nvPr>
        </p:nvSpPr>
        <p:spPr/>
        <p:txBody>
          <a:bodyPr>
            <a:normAutofit/>
          </a:bodyPr>
          <a:lstStyle/>
          <a:p>
            <a:r>
              <a:rPr lang="en-GB" dirty="0"/>
              <a:t>Two of the largest barriers which Krathwohl et al. (1964) encountered in relation to assessing the affective domain were – </a:t>
            </a:r>
          </a:p>
          <a:p>
            <a:r>
              <a:rPr lang="en-GB" dirty="0"/>
              <a:t>The inadequacy of assessment techniques, and </a:t>
            </a:r>
          </a:p>
          <a:p>
            <a:r>
              <a:rPr lang="en-GB" dirty="0"/>
              <a:t>The apparent ease with which a student might detect and exploit the understanding that some responses are rewarded while others are penalized. The taxonomy created by Krathwohl et al. (1964) defined affective learning as a “multi-stage process of internalization through which pupils initially received and eventually characterize affective behaviours”. </a:t>
            </a:r>
          </a:p>
        </p:txBody>
      </p:sp>
      <p:sp>
        <p:nvSpPr>
          <p:cNvPr id="4" name="TextBox 3">
            <a:extLst>
              <a:ext uri="{FF2B5EF4-FFF2-40B4-BE49-F238E27FC236}">
                <a16:creationId xmlns:a16="http://schemas.microsoft.com/office/drawing/2014/main" id="{FDAC9E10-46E8-9240-BB4F-D667D15FE0A3}"/>
              </a:ext>
            </a:extLst>
          </p:cNvPr>
          <p:cNvSpPr txBox="1"/>
          <p:nvPr/>
        </p:nvSpPr>
        <p:spPr>
          <a:xfrm>
            <a:off x="1645920" y="6528816"/>
            <a:ext cx="2721642" cy="369332"/>
          </a:xfrm>
          <a:prstGeom prst="rect">
            <a:avLst/>
          </a:prstGeom>
          <a:noFill/>
        </p:spPr>
        <p:txBody>
          <a:bodyPr wrap="none" rtlCol="0">
            <a:spAutoFit/>
          </a:bodyPr>
          <a:lstStyle/>
          <a:p>
            <a:r>
              <a:rPr lang="en-GB" dirty="0" err="1"/>
              <a:t>Hellison</a:t>
            </a:r>
            <a:r>
              <a:rPr lang="en-GB" dirty="0"/>
              <a:t>, 1987; Gallo, 2003)</a:t>
            </a:r>
          </a:p>
        </p:txBody>
      </p:sp>
    </p:spTree>
    <p:extLst>
      <p:ext uri="{BB962C8B-B14F-4D97-AF65-F5344CB8AC3E}">
        <p14:creationId xmlns:p14="http://schemas.microsoft.com/office/powerpoint/2010/main" val="13690728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B6596B6-6748-D342-89C5-A532AB889491}"/>
              </a:ext>
            </a:extLst>
          </p:cNvPr>
          <p:cNvPicPr>
            <a:picLocks noChangeAspect="1"/>
          </p:cNvPicPr>
          <p:nvPr/>
        </p:nvPicPr>
        <p:blipFill>
          <a:blip r:embed="rId2"/>
          <a:stretch>
            <a:fillRect/>
          </a:stretch>
        </p:blipFill>
        <p:spPr>
          <a:xfrm>
            <a:off x="2818848" y="1127424"/>
            <a:ext cx="6554304" cy="4890520"/>
          </a:xfrm>
          <a:prstGeom prst="rect">
            <a:avLst/>
          </a:prstGeom>
        </p:spPr>
      </p:pic>
      <p:sp>
        <p:nvSpPr>
          <p:cNvPr id="5" name="TextBox 4">
            <a:extLst>
              <a:ext uri="{FF2B5EF4-FFF2-40B4-BE49-F238E27FC236}">
                <a16:creationId xmlns:a16="http://schemas.microsoft.com/office/drawing/2014/main" id="{241FD638-691B-474A-B564-4044F5A4B50F}"/>
              </a:ext>
            </a:extLst>
          </p:cNvPr>
          <p:cNvSpPr txBox="1"/>
          <p:nvPr/>
        </p:nvSpPr>
        <p:spPr>
          <a:xfrm>
            <a:off x="1431235" y="357809"/>
            <a:ext cx="7255565" cy="369332"/>
          </a:xfrm>
          <a:prstGeom prst="rect">
            <a:avLst/>
          </a:prstGeom>
          <a:noFill/>
        </p:spPr>
        <p:txBody>
          <a:bodyPr wrap="square" rtlCol="0">
            <a:spAutoFit/>
          </a:bodyPr>
          <a:lstStyle/>
          <a:p>
            <a:r>
              <a:rPr lang="en-GB" dirty="0" err="1"/>
              <a:t>Krathwohls</a:t>
            </a:r>
            <a:r>
              <a:rPr lang="en-GB" dirty="0"/>
              <a:t> Taxonomy (1964)</a:t>
            </a:r>
          </a:p>
        </p:txBody>
      </p:sp>
      <p:sp>
        <p:nvSpPr>
          <p:cNvPr id="6" name="TextBox 5">
            <a:extLst>
              <a:ext uri="{FF2B5EF4-FFF2-40B4-BE49-F238E27FC236}">
                <a16:creationId xmlns:a16="http://schemas.microsoft.com/office/drawing/2014/main" id="{4963CFCF-50C9-5341-8570-C06B7BE435B1}"/>
              </a:ext>
            </a:extLst>
          </p:cNvPr>
          <p:cNvSpPr txBox="1"/>
          <p:nvPr/>
        </p:nvSpPr>
        <p:spPr>
          <a:xfrm>
            <a:off x="996875" y="6418227"/>
            <a:ext cx="3643946" cy="369332"/>
          </a:xfrm>
          <a:prstGeom prst="rect">
            <a:avLst/>
          </a:prstGeom>
          <a:noFill/>
        </p:spPr>
        <p:txBody>
          <a:bodyPr wrap="none" rtlCol="0">
            <a:spAutoFit/>
          </a:bodyPr>
          <a:lstStyle/>
          <a:p>
            <a:r>
              <a:rPr lang="en-GB" dirty="0"/>
              <a:t>(Krathwohl, Bloom and </a:t>
            </a:r>
            <a:r>
              <a:rPr lang="en-GB" dirty="0" err="1"/>
              <a:t>Masia</a:t>
            </a:r>
            <a:r>
              <a:rPr lang="en-GB" dirty="0"/>
              <a:t>, 1964)</a:t>
            </a:r>
          </a:p>
        </p:txBody>
      </p:sp>
    </p:spTree>
    <p:extLst>
      <p:ext uri="{BB962C8B-B14F-4D97-AF65-F5344CB8AC3E}">
        <p14:creationId xmlns:p14="http://schemas.microsoft.com/office/powerpoint/2010/main" val="12003783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3D84D-B971-4840-A607-780A0AFA9F98}"/>
              </a:ext>
            </a:extLst>
          </p:cNvPr>
          <p:cNvSpPr>
            <a:spLocks noGrp="1"/>
          </p:cNvSpPr>
          <p:nvPr>
            <p:ph type="title"/>
          </p:nvPr>
        </p:nvSpPr>
        <p:spPr/>
        <p:txBody>
          <a:bodyPr/>
          <a:lstStyle/>
          <a:p>
            <a:r>
              <a:rPr lang="en-GB" dirty="0" err="1"/>
              <a:t>Krathwohls</a:t>
            </a:r>
            <a:r>
              <a:rPr lang="en-GB" dirty="0"/>
              <a:t> Taxonomy </a:t>
            </a:r>
          </a:p>
        </p:txBody>
      </p:sp>
      <p:sp>
        <p:nvSpPr>
          <p:cNvPr id="3" name="Content Placeholder 2">
            <a:extLst>
              <a:ext uri="{FF2B5EF4-FFF2-40B4-BE49-F238E27FC236}">
                <a16:creationId xmlns:a16="http://schemas.microsoft.com/office/drawing/2014/main" id="{F70E99C3-DE93-7040-9826-9C7070FB7663}"/>
              </a:ext>
            </a:extLst>
          </p:cNvPr>
          <p:cNvSpPr>
            <a:spLocks noGrp="1"/>
          </p:cNvSpPr>
          <p:nvPr>
            <p:ph idx="1"/>
          </p:nvPr>
        </p:nvSpPr>
        <p:spPr/>
        <p:txBody>
          <a:bodyPr>
            <a:normAutofit fontScale="62500" lnSpcReduction="20000"/>
          </a:bodyPr>
          <a:lstStyle/>
          <a:p>
            <a:r>
              <a:rPr lang="en-GB" dirty="0"/>
              <a:t>At the </a:t>
            </a:r>
            <a:r>
              <a:rPr lang="en-GB" i="1" dirty="0"/>
              <a:t>first stage (receiving/attending), participants</a:t>
            </a:r>
            <a:r>
              <a:rPr lang="en-GB" dirty="0"/>
              <a:t> become aware of the stimuli, they show willingness to receive it, before finally looking for the stimulus. </a:t>
            </a:r>
          </a:p>
          <a:p>
            <a:r>
              <a:rPr lang="en-GB" dirty="0"/>
              <a:t>At the </a:t>
            </a:r>
            <a:r>
              <a:rPr lang="en-GB" i="1" dirty="0"/>
              <a:t>second stage (responding), </a:t>
            </a:r>
            <a:r>
              <a:rPr lang="en-GB" dirty="0"/>
              <a:t>students respond regularly to the stimulus (due to the fact they acknowledge that they need to if they are going to succeed), they willingly accept that such a response is a good thing, because it gives them a great amount of satisfaction.</a:t>
            </a:r>
          </a:p>
          <a:p>
            <a:r>
              <a:rPr lang="en-GB" dirty="0"/>
              <a:t>At the </a:t>
            </a:r>
            <a:r>
              <a:rPr lang="en-GB" i="1" dirty="0"/>
              <a:t>third stage (valuing), pupils gain and </a:t>
            </a:r>
            <a:r>
              <a:rPr lang="en-GB" dirty="0"/>
              <a:t> hold a certain value and they wish to continue to develop their understanding of the value, they actively pursue ways to exhibit it, and show an ongoing commitment to act in this way. </a:t>
            </a:r>
          </a:p>
          <a:p>
            <a:r>
              <a:rPr lang="en-GB" dirty="0"/>
              <a:t>At the </a:t>
            </a:r>
            <a:r>
              <a:rPr lang="en-GB" i="1" dirty="0"/>
              <a:t>fourth stage (organization), the participants </a:t>
            </a:r>
            <a:r>
              <a:rPr lang="en-GB" dirty="0"/>
              <a:t>might change their code of ethics, weighing future decisions against it. </a:t>
            </a:r>
          </a:p>
          <a:p>
            <a:r>
              <a:rPr lang="en-GB" dirty="0"/>
              <a:t>At the</a:t>
            </a:r>
            <a:r>
              <a:rPr lang="en-GB" i="1" dirty="0"/>
              <a:t> final stage (characterization by a value or value complex), </a:t>
            </a:r>
            <a:r>
              <a:rPr lang="en-GB" dirty="0"/>
              <a:t>students “respond very consistently to value-laden situations with an  interrelated set of values” (Krathwohl et al., 1964, p. 35). By doing this, they might view all problems in terms of the evidence base they can see rather than prejudge, and then develop their own personal philosophy of life. </a:t>
            </a:r>
          </a:p>
          <a:p>
            <a:endParaRPr lang="en-GB" sz="1800" dirty="0"/>
          </a:p>
          <a:p>
            <a:pPr marL="0" indent="0">
              <a:buNone/>
            </a:pPr>
            <a:endParaRPr lang="en-GB" sz="1800" dirty="0"/>
          </a:p>
          <a:p>
            <a:pPr marL="0" indent="0">
              <a:buNone/>
            </a:pPr>
            <a:r>
              <a:rPr lang="en-GB" sz="1800" dirty="0"/>
              <a:t>(Krathwohl, Bloom, and </a:t>
            </a:r>
            <a:r>
              <a:rPr lang="en-GB" sz="1800" dirty="0" err="1"/>
              <a:t>Masia</a:t>
            </a:r>
            <a:r>
              <a:rPr lang="en-GB" sz="1800" dirty="0"/>
              <a:t>, 1964; Casey and Fernandez, 2019_. </a:t>
            </a:r>
          </a:p>
          <a:p>
            <a:endParaRPr lang="en-GB" sz="1800" dirty="0"/>
          </a:p>
        </p:txBody>
      </p:sp>
    </p:spTree>
    <p:extLst>
      <p:ext uri="{BB962C8B-B14F-4D97-AF65-F5344CB8AC3E}">
        <p14:creationId xmlns:p14="http://schemas.microsoft.com/office/powerpoint/2010/main" val="19148712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70A03-E0D2-9241-B436-25266C3EEC18}"/>
              </a:ext>
            </a:extLst>
          </p:cNvPr>
          <p:cNvSpPr>
            <a:spLocks noGrp="1"/>
          </p:cNvSpPr>
          <p:nvPr>
            <p:ph type="title"/>
          </p:nvPr>
        </p:nvSpPr>
        <p:spPr>
          <a:xfrm>
            <a:off x="838200" y="365125"/>
            <a:ext cx="10515600" cy="1325563"/>
          </a:xfrm>
        </p:spPr>
        <p:txBody>
          <a:bodyPr>
            <a:normAutofit fontScale="90000"/>
          </a:bodyPr>
          <a:lstStyle/>
          <a:p>
            <a:br>
              <a:rPr lang="en-US" dirty="0">
                <a:solidFill>
                  <a:schemeClr val="tx1"/>
                </a:solidFill>
              </a:rPr>
            </a:br>
            <a:r>
              <a:rPr lang="en-US" b="1" u="sng" dirty="0">
                <a:solidFill>
                  <a:schemeClr val="tx1"/>
                </a:solidFill>
              </a:rPr>
              <a:t>Social Domain:</a:t>
            </a:r>
            <a:br>
              <a:rPr lang="en-US" dirty="0">
                <a:solidFill>
                  <a:schemeClr val="tx1"/>
                </a:solidFill>
              </a:rPr>
            </a:br>
            <a:r>
              <a:rPr lang="en-US" sz="1800" dirty="0">
                <a:latin typeface="+mn-lt"/>
              </a:rPr>
              <a:t>What the social domain looks like in PE</a:t>
            </a:r>
            <a:r>
              <a:rPr lang="en-US" dirty="0"/>
              <a:t>: </a:t>
            </a:r>
            <a:br>
              <a:rPr lang="en-US" dirty="0"/>
            </a:br>
            <a:endParaRPr lang="en-US" dirty="0">
              <a:solidFill>
                <a:schemeClr val="tx1"/>
              </a:solidFill>
            </a:endParaRPr>
          </a:p>
        </p:txBody>
      </p:sp>
      <p:graphicFrame>
        <p:nvGraphicFramePr>
          <p:cNvPr id="5" name="Content Placeholder 2">
            <a:extLst>
              <a:ext uri="{FF2B5EF4-FFF2-40B4-BE49-F238E27FC236}">
                <a16:creationId xmlns:a16="http://schemas.microsoft.com/office/drawing/2014/main" id="{9D7C99A5-4BC2-4E41-A9FB-3B68FDA005E1}"/>
              </a:ext>
            </a:extLst>
          </p:cNvPr>
          <p:cNvGraphicFramePr>
            <a:graphicFrameLocks noGrp="1"/>
          </p:cNvGraphicFramePr>
          <p:nvPr>
            <p:ph idx="1"/>
            <p:extLst>
              <p:ext uri="{D42A27DB-BD31-4B8C-83A1-F6EECF244321}">
                <p14:modId xmlns:p14="http://schemas.microsoft.com/office/powerpoint/2010/main" val="635285997"/>
              </p:ext>
            </p:extLst>
          </p:nvPr>
        </p:nvGraphicFramePr>
        <p:xfrm>
          <a:off x="979488" y="1825625"/>
          <a:ext cx="10233025"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553E2689-1716-3047-9BE6-A740068866F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736970448"/>
      </p:ext>
    </p:extLst>
  </p:cSld>
  <p:clrMapOvr>
    <a:masterClrMapping/>
  </p:clrMapOvr>
  <mc:AlternateContent xmlns:mc="http://schemas.openxmlformats.org/markup-compatibility/2006">
    <mc:Choice xmlns:p14="http://schemas.microsoft.com/office/powerpoint/2010/main" Requires="p14">
      <p:transition spd="slow" p14:dur="2000" advTm="22049"/>
    </mc:Choice>
    <mc:Fallback>
      <p:transition spd="slow" advTm="22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93C20-ED74-8B49-8B80-7D45229027B3}"/>
              </a:ext>
            </a:extLst>
          </p:cNvPr>
          <p:cNvSpPr>
            <a:spLocks noGrp="1"/>
          </p:cNvSpPr>
          <p:nvPr>
            <p:ph type="title"/>
          </p:nvPr>
        </p:nvSpPr>
        <p:spPr>
          <a:xfrm>
            <a:off x="838200" y="365125"/>
            <a:ext cx="10515600" cy="1325563"/>
          </a:xfrm>
        </p:spPr>
        <p:txBody>
          <a:bodyPr>
            <a:normAutofit fontScale="90000"/>
          </a:bodyPr>
          <a:lstStyle/>
          <a:p>
            <a:r>
              <a:rPr lang="en-US" b="1" u="sng" dirty="0">
                <a:solidFill>
                  <a:schemeClr val="tx1"/>
                </a:solidFill>
              </a:rPr>
              <a:t>Communication in the PE classroom!:</a:t>
            </a:r>
          </a:p>
        </p:txBody>
      </p:sp>
      <p:graphicFrame>
        <p:nvGraphicFramePr>
          <p:cNvPr id="5" name="Content Placeholder 2">
            <a:extLst>
              <a:ext uri="{FF2B5EF4-FFF2-40B4-BE49-F238E27FC236}">
                <a16:creationId xmlns:a16="http://schemas.microsoft.com/office/drawing/2014/main" id="{F6F72FBB-635E-461F-BD12-9C26892FEB9A}"/>
              </a:ext>
            </a:extLst>
          </p:cNvPr>
          <p:cNvGraphicFramePr>
            <a:graphicFrameLocks noGrp="1"/>
          </p:cNvGraphicFramePr>
          <p:nvPr>
            <p:ph idx="1"/>
            <p:extLst>
              <p:ext uri="{D42A27DB-BD31-4B8C-83A1-F6EECF244321}">
                <p14:modId xmlns:p14="http://schemas.microsoft.com/office/powerpoint/2010/main" val="850660011"/>
              </p:ext>
            </p:extLst>
          </p:nvPr>
        </p:nvGraphicFramePr>
        <p:xfrm>
          <a:off x="-409903" y="1481960"/>
          <a:ext cx="12601903" cy="524991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Audio 6">
            <a:hlinkClick r:id="" action="ppaction://media"/>
            <a:extLst>
              <a:ext uri="{FF2B5EF4-FFF2-40B4-BE49-F238E27FC236}">
                <a16:creationId xmlns:a16="http://schemas.microsoft.com/office/drawing/2014/main" id="{86943694-42D4-4B4B-B0C5-E7DB056C8F1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76450337"/>
      </p:ext>
    </p:extLst>
  </p:cSld>
  <p:clrMapOvr>
    <a:masterClrMapping/>
  </p:clrMapOvr>
  <mc:AlternateContent xmlns:mc="http://schemas.openxmlformats.org/markup-compatibility/2006">
    <mc:Choice xmlns:p14="http://schemas.microsoft.com/office/powerpoint/2010/main" Requires="p14">
      <p:transition spd="slow" p14:dur="2000" advTm="104324"/>
    </mc:Choice>
    <mc:Fallback>
      <p:transition spd="slow" advTm="1043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8BB7F-B043-3C42-8339-4ABC3DBBDF81}"/>
              </a:ext>
            </a:extLst>
          </p:cNvPr>
          <p:cNvSpPr>
            <a:spLocks noGrp="1"/>
          </p:cNvSpPr>
          <p:nvPr>
            <p:ph type="title"/>
          </p:nvPr>
        </p:nvSpPr>
        <p:spPr/>
        <p:txBody>
          <a:bodyPr>
            <a:normAutofit fontScale="90000"/>
          </a:bodyPr>
          <a:lstStyle/>
          <a:p>
            <a:r>
              <a:rPr lang="en-US" b="1" u="sng" dirty="0"/>
              <a:t>How motivation effects participation: </a:t>
            </a:r>
          </a:p>
        </p:txBody>
      </p:sp>
      <p:sp>
        <p:nvSpPr>
          <p:cNvPr id="3" name="Content Placeholder 2">
            <a:extLst>
              <a:ext uri="{FF2B5EF4-FFF2-40B4-BE49-F238E27FC236}">
                <a16:creationId xmlns:a16="http://schemas.microsoft.com/office/drawing/2014/main" id="{24EBEB37-FD93-C74A-9D82-35F234BC3D20}"/>
              </a:ext>
            </a:extLst>
          </p:cNvPr>
          <p:cNvSpPr>
            <a:spLocks noGrp="1"/>
          </p:cNvSpPr>
          <p:nvPr>
            <p:ph idx="1"/>
          </p:nvPr>
        </p:nvSpPr>
        <p:spPr>
          <a:xfrm>
            <a:off x="315959" y="1584107"/>
            <a:ext cx="5911421" cy="4351338"/>
          </a:xfrm>
        </p:spPr>
        <p:txBody>
          <a:bodyPr>
            <a:normAutofit/>
          </a:bodyPr>
          <a:lstStyle/>
          <a:p>
            <a:r>
              <a:rPr lang="en-US" dirty="0">
                <a:latin typeface="Calibri" panose="020F0502020204030204" pitchFamily="34" charset="0"/>
                <a:cs typeface="Calibri" panose="020F0502020204030204" pitchFamily="34" charset="0"/>
              </a:rPr>
              <a:t>For many children, being physically active with their friends can lead to -</a:t>
            </a:r>
          </a:p>
          <a:p>
            <a:pPr>
              <a:buFont typeface="Wingdings" pitchFamily="2" charset="2"/>
              <a:buChar char="v"/>
            </a:pPr>
            <a:r>
              <a:rPr lang="en-US" dirty="0">
                <a:latin typeface="Calibri" panose="020F0502020204030204" pitchFamily="34" charset="0"/>
                <a:cs typeface="Calibri" panose="020F0502020204030204" pitchFamily="34" charset="0"/>
              </a:rPr>
              <a:t>A higher level of enjoyment</a:t>
            </a:r>
          </a:p>
          <a:p>
            <a:pPr>
              <a:buFont typeface="Wingdings" pitchFamily="2" charset="2"/>
              <a:buChar char="v"/>
            </a:pPr>
            <a:r>
              <a:rPr lang="en-US" dirty="0">
                <a:latin typeface="Calibri" panose="020F0502020204030204" pitchFamily="34" charset="0"/>
                <a:cs typeface="Calibri" panose="020F0502020204030204" pitchFamily="34" charset="0"/>
              </a:rPr>
              <a:t>The possibility of joining a extra curricular club</a:t>
            </a:r>
          </a:p>
          <a:p>
            <a:pPr>
              <a:buFont typeface="Wingdings" pitchFamily="2" charset="2"/>
              <a:buChar char="v"/>
            </a:pPr>
            <a:r>
              <a:rPr lang="en-US" dirty="0">
                <a:latin typeface="Calibri" panose="020F0502020204030204" pitchFamily="34" charset="0"/>
                <a:cs typeface="Calibri" panose="020F0502020204030204" pitchFamily="34" charset="0"/>
              </a:rPr>
              <a:t>Making unexpected friendships</a:t>
            </a:r>
          </a:p>
          <a:p>
            <a:pPr>
              <a:buFont typeface="Wingdings" pitchFamily="2" charset="2"/>
              <a:buChar char="v"/>
            </a:pPr>
            <a:r>
              <a:rPr lang="en-US" dirty="0">
                <a:latin typeface="Calibri" panose="020F0502020204030204" pitchFamily="34" charset="0"/>
                <a:cs typeface="Calibri" panose="020F0502020204030204" pitchFamily="34" charset="0"/>
              </a:rPr>
              <a:t>Improve confidence and motivation levels </a:t>
            </a:r>
          </a:p>
          <a:p>
            <a:endParaRPr lang="en-US" dirty="0"/>
          </a:p>
        </p:txBody>
      </p:sp>
      <p:sp>
        <p:nvSpPr>
          <p:cNvPr id="4" name="TextBox 3">
            <a:extLst>
              <a:ext uri="{FF2B5EF4-FFF2-40B4-BE49-F238E27FC236}">
                <a16:creationId xmlns:a16="http://schemas.microsoft.com/office/drawing/2014/main" id="{70CB6A63-3F82-6847-A7EB-E9AE2D68C72B}"/>
              </a:ext>
            </a:extLst>
          </p:cNvPr>
          <p:cNvSpPr txBox="1"/>
          <p:nvPr/>
        </p:nvSpPr>
        <p:spPr>
          <a:xfrm>
            <a:off x="7236372" y="1418895"/>
            <a:ext cx="4477407" cy="4801314"/>
          </a:xfrm>
          <a:prstGeom prst="rect">
            <a:avLst/>
          </a:prstGeom>
          <a:noFill/>
        </p:spPr>
        <p:txBody>
          <a:bodyPr wrap="square" rtlCol="0">
            <a:spAutoFit/>
          </a:bodyPr>
          <a:lstStyle/>
          <a:p>
            <a:r>
              <a:rPr lang="en-US" dirty="0">
                <a:latin typeface="Calibri" panose="020F0502020204030204" pitchFamily="34" charset="0"/>
                <a:cs typeface="Calibri" panose="020F0502020204030204" pitchFamily="34" charset="0"/>
              </a:rPr>
              <a:t>Definition - </a:t>
            </a:r>
            <a:r>
              <a:rPr lang="en-GB" dirty="0">
                <a:latin typeface="Calibri" panose="020F0502020204030204" pitchFamily="34" charset="0"/>
                <a:cs typeface="Calibri" panose="020F0502020204030204" pitchFamily="34" charset="0"/>
              </a:rPr>
              <a:t>Motivation is the process that initiates, guides, and maintains goal-oriented behaviours. It is what causes you to act.</a:t>
            </a:r>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Types of motivation- </a:t>
            </a:r>
          </a:p>
          <a:p>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Extrinsic : </a:t>
            </a:r>
            <a:r>
              <a:rPr lang="en-GB" b="1" u="sng" dirty="0">
                <a:latin typeface="Calibri" panose="020F0502020204030204" pitchFamily="34" charset="0"/>
                <a:cs typeface="Calibri" panose="020F0502020204030204" pitchFamily="34" charset="0"/>
                <a:hlinkClick r:id="rId5"/>
              </a:rPr>
              <a:t>Extrinsic motivations</a:t>
            </a:r>
            <a:r>
              <a:rPr lang="en-GB" dirty="0">
                <a:latin typeface="Calibri" panose="020F0502020204030204" pitchFamily="34" charset="0"/>
                <a:cs typeface="Calibri" panose="020F0502020204030204" pitchFamily="34" charset="0"/>
              </a:rPr>
              <a:t> are those that arise from outside of the individual and often involve rewards such as trophies, money, social recognition, or praise (Reiss, 2012).</a:t>
            </a:r>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Intrinsic:</a:t>
            </a:r>
            <a:r>
              <a:rPr lang="en-GB" b="1" dirty="0">
                <a:latin typeface="Calibri" panose="020F0502020204030204" pitchFamily="34" charset="0"/>
                <a:cs typeface="Calibri" panose="020F0502020204030204" pitchFamily="34" charset="0"/>
                <a:hlinkClick r:id="rId6"/>
              </a:rPr>
              <a:t>Intrinsic motivations</a:t>
            </a:r>
            <a:r>
              <a:rPr lang="en-GB" dirty="0">
                <a:latin typeface="Calibri" panose="020F0502020204030204" pitchFamily="34" charset="0"/>
                <a:cs typeface="Calibri" panose="020F0502020204030204" pitchFamily="34" charset="0"/>
              </a:rPr>
              <a:t> are those that arise from within the individual, such as doing a complicated crossword puzzle purely for the personal gratification of solving a problem (</a:t>
            </a:r>
            <a:r>
              <a:rPr lang="en-GB" dirty="0" err="1">
                <a:latin typeface="Calibri" panose="020F0502020204030204" pitchFamily="34" charset="0"/>
                <a:cs typeface="Calibri" panose="020F0502020204030204" pitchFamily="34" charset="0"/>
              </a:rPr>
              <a:t>Duda</a:t>
            </a:r>
            <a:r>
              <a:rPr lang="en-GB" dirty="0">
                <a:latin typeface="Calibri" panose="020F0502020204030204" pitchFamily="34" charset="0"/>
                <a:cs typeface="Calibri" panose="020F0502020204030204" pitchFamily="34" charset="0"/>
              </a:rPr>
              <a:t>, 2005).</a:t>
            </a:r>
            <a:endParaRPr lang="en-US" dirty="0">
              <a:latin typeface="Calibri" panose="020F0502020204030204" pitchFamily="34" charset="0"/>
              <a:cs typeface="Calibri" panose="020F0502020204030204" pitchFamily="34" charset="0"/>
            </a:endParaRPr>
          </a:p>
          <a:p>
            <a:endParaRPr lang="en-US" dirty="0"/>
          </a:p>
        </p:txBody>
      </p:sp>
      <p:pic>
        <p:nvPicPr>
          <p:cNvPr id="6" name="Audio 5">
            <a:hlinkClick r:id="" action="ppaction://media"/>
            <a:extLst>
              <a:ext uri="{FF2B5EF4-FFF2-40B4-BE49-F238E27FC236}">
                <a16:creationId xmlns:a16="http://schemas.microsoft.com/office/drawing/2014/main" id="{06DD3F3E-1A7A-F845-A812-5EC3DEA5994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620241068"/>
      </p:ext>
    </p:extLst>
  </p:cSld>
  <p:clrMapOvr>
    <a:masterClrMapping/>
  </p:clrMapOvr>
  <mc:AlternateContent xmlns:mc="http://schemas.openxmlformats.org/markup-compatibility/2006">
    <mc:Choice xmlns:p14="http://schemas.microsoft.com/office/powerpoint/2010/main" Requires="p14">
      <p:transition spd="slow" p14:dur="2000" advTm="53536"/>
    </mc:Choice>
    <mc:Fallback>
      <p:transition spd="slow" advTm="53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2D581-C8EF-EF4C-9343-59E73DB869C4}"/>
              </a:ext>
            </a:extLst>
          </p:cNvPr>
          <p:cNvSpPr>
            <a:spLocks noGrp="1"/>
          </p:cNvSpPr>
          <p:nvPr>
            <p:ph type="title"/>
          </p:nvPr>
        </p:nvSpPr>
        <p:spPr>
          <a:xfrm>
            <a:off x="838200" y="365125"/>
            <a:ext cx="10515600" cy="1325563"/>
          </a:xfrm>
        </p:spPr>
        <p:txBody>
          <a:bodyPr>
            <a:normAutofit/>
          </a:bodyPr>
          <a:lstStyle/>
          <a:p>
            <a:r>
              <a:rPr lang="en-US" b="1" u="sng" dirty="0"/>
              <a:t>Models based practice: </a:t>
            </a:r>
          </a:p>
        </p:txBody>
      </p:sp>
      <p:sp>
        <p:nvSpPr>
          <p:cNvPr id="14" name="Rounded Rectangle 17">
            <a:extLst>
              <a:ext uri="{FF2B5EF4-FFF2-40B4-BE49-F238E27FC236}">
                <a16:creationId xmlns:a16="http://schemas.microsoft.com/office/drawing/2014/main" id="{15045B1D-AED4-407C-BC82-BF20E4E4F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948070"/>
            <a:ext cx="4773166" cy="3896140"/>
          </a:xfrm>
          <a:prstGeom prst="roundRect">
            <a:avLst>
              <a:gd name="adj" fmla="val 2028"/>
            </a:avLst>
          </a:prstGeom>
          <a:solidFill>
            <a:schemeClr val="tx1"/>
          </a:solidFill>
          <a:ln>
            <a:solidFill>
              <a:schemeClr val="accent1">
                <a:shade val="50000"/>
              </a:schemeClr>
            </a:solid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People playing football">
            <a:extLst>
              <a:ext uri="{FF2B5EF4-FFF2-40B4-BE49-F238E27FC236}">
                <a16:creationId xmlns:a16="http://schemas.microsoft.com/office/drawing/2014/main" id="{1ECD8586-F174-B445-92F8-BC2D39528AF0}"/>
              </a:ext>
            </a:extLst>
          </p:cNvPr>
          <p:cNvPicPr>
            <a:picLocks noChangeAspect="1"/>
          </p:cNvPicPr>
          <p:nvPr/>
        </p:nvPicPr>
        <p:blipFill rotWithShape="1">
          <a:blip r:embed="rId6">
            <a:extLst>
              <a:ext uri="{28A0092B-C50C-407E-A947-70E740481C1C}">
                <a14:useLocalDpi xmlns:a14="http://schemas.microsoft.com/office/drawing/2010/main" val="0"/>
              </a:ext>
            </a:extLst>
          </a:blip>
          <a:srcRect l="32164" r="3" b="3"/>
          <a:stretch/>
        </p:blipFill>
        <p:spPr>
          <a:xfrm>
            <a:off x="1131172" y="2268111"/>
            <a:ext cx="4187222" cy="3256059"/>
          </a:xfrm>
          <a:prstGeom prst="rect">
            <a:avLst/>
          </a:prstGeom>
        </p:spPr>
      </p:pic>
      <p:graphicFrame>
        <p:nvGraphicFramePr>
          <p:cNvPr id="18" name="Content Placeholder 8">
            <a:extLst>
              <a:ext uri="{FF2B5EF4-FFF2-40B4-BE49-F238E27FC236}">
                <a16:creationId xmlns:a16="http://schemas.microsoft.com/office/drawing/2014/main" id="{B477D4DF-4FCD-4D13-A68B-0B6E73FC339C}"/>
              </a:ext>
            </a:extLst>
          </p:cNvPr>
          <p:cNvGraphicFramePr>
            <a:graphicFrameLocks noGrp="1"/>
          </p:cNvGraphicFramePr>
          <p:nvPr>
            <p:ph idx="1"/>
            <p:extLst>
              <p:ext uri="{D42A27DB-BD31-4B8C-83A1-F6EECF244321}">
                <p14:modId xmlns:p14="http://schemas.microsoft.com/office/powerpoint/2010/main" val="3402903887"/>
              </p:ext>
            </p:extLst>
          </p:nvPr>
        </p:nvGraphicFramePr>
        <p:xfrm>
          <a:off x="6096000" y="1948069"/>
          <a:ext cx="5257799" cy="422889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4" name="Audio 3">
            <a:hlinkClick r:id="" action="ppaction://media"/>
            <a:extLst>
              <a:ext uri="{FF2B5EF4-FFF2-40B4-BE49-F238E27FC236}">
                <a16:creationId xmlns:a16="http://schemas.microsoft.com/office/drawing/2014/main" id="{9B37B9E0-1FD5-AB4B-9C01-C840A103A3C8}"/>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457021342"/>
      </p:ext>
    </p:extLst>
  </p:cSld>
  <p:clrMapOvr>
    <a:masterClrMapping/>
  </p:clrMapOvr>
  <mc:AlternateContent xmlns:mc="http://schemas.openxmlformats.org/markup-compatibility/2006">
    <mc:Choice xmlns:p14="http://schemas.microsoft.com/office/powerpoint/2010/main" Requires="p14">
      <p:transition spd="slow" p14:dur="2000" advTm="131103"/>
    </mc:Choice>
    <mc:Fallback>
      <p:transition spd="slow" advTm="131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B1AF2-2AA0-0844-B59A-AE51D38A7ED8}"/>
              </a:ext>
            </a:extLst>
          </p:cNvPr>
          <p:cNvSpPr>
            <a:spLocks noGrp="1"/>
          </p:cNvSpPr>
          <p:nvPr>
            <p:ph type="title"/>
          </p:nvPr>
        </p:nvSpPr>
        <p:spPr>
          <a:xfrm>
            <a:off x="838200" y="365125"/>
            <a:ext cx="10515600" cy="1325563"/>
          </a:xfrm>
        </p:spPr>
        <p:txBody>
          <a:bodyPr>
            <a:normAutofit/>
          </a:bodyPr>
          <a:lstStyle/>
          <a:p>
            <a:r>
              <a:rPr lang="en-US" b="1" u="sng" dirty="0" err="1"/>
              <a:t>Menti</a:t>
            </a:r>
            <a:r>
              <a:rPr lang="en-US" b="1" u="sng" dirty="0"/>
              <a:t> Quiz!: </a:t>
            </a:r>
          </a:p>
        </p:txBody>
      </p:sp>
      <p:sp>
        <p:nvSpPr>
          <p:cNvPr id="3" name="Content Placeholder 2">
            <a:extLst>
              <a:ext uri="{FF2B5EF4-FFF2-40B4-BE49-F238E27FC236}">
                <a16:creationId xmlns:a16="http://schemas.microsoft.com/office/drawing/2014/main" id="{AEF9637D-C7AC-AD49-819F-2070ECDEF068}"/>
              </a:ext>
            </a:extLst>
          </p:cNvPr>
          <p:cNvSpPr>
            <a:spLocks noGrp="1"/>
          </p:cNvSpPr>
          <p:nvPr>
            <p:ph idx="1"/>
          </p:nvPr>
        </p:nvSpPr>
        <p:spPr>
          <a:xfrm>
            <a:off x="1120000" y="1825625"/>
            <a:ext cx="6358486" cy="4351338"/>
          </a:xfrm>
        </p:spPr>
        <p:txBody>
          <a:bodyPr>
            <a:normAutofit/>
          </a:bodyPr>
          <a:lstStyle/>
          <a:p>
            <a:r>
              <a:rPr lang="en-US" dirty="0">
                <a:latin typeface="Calibri" panose="020F0502020204030204" pitchFamily="34" charset="0"/>
                <a:cs typeface="Calibri" panose="020F0502020204030204" pitchFamily="34" charset="0"/>
                <a:hlinkClick r:id="rId6"/>
              </a:rPr>
              <a:t>Grab your phones and go to Menti.com</a:t>
            </a:r>
          </a:p>
          <a:p>
            <a:pPr marL="0" indent="0">
              <a:buNone/>
            </a:pPr>
            <a:endParaRPr lang="en-US" dirty="0">
              <a:latin typeface="Calibri" panose="020F0502020204030204" pitchFamily="34" charset="0"/>
              <a:cs typeface="Calibri" panose="020F0502020204030204" pitchFamily="34" charset="0"/>
              <a:hlinkClick r:id="rId6"/>
            </a:endParaRPr>
          </a:p>
          <a:p>
            <a:r>
              <a:rPr lang="en-US" dirty="0">
                <a:latin typeface="Calibri" panose="020F0502020204030204" pitchFamily="34" charset="0"/>
                <a:cs typeface="Calibri" panose="020F0502020204030204" pitchFamily="34" charset="0"/>
                <a:hlinkClick r:id="rId6"/>
              </a:rPr>
              <a:t>https://www.mentimeter.com/s/3f61b014d5f33381ff3e6a7ea6332061/d6dc82a6994a</a:t>
            </a:r>
            <a:r>
              <a:rPr lang="en-US" dirty="0">
                <a:latin typeface="Calibri" panose="020F0502020204030204" pitchFamily="34" charset="0"/>
                <a:cs typeface="Calibri" panose="020F0502020204030204" pitchFamily="34" charset="0"/>
              </a:rPr>
              <a:t> </a:t>
            </a:r>
          </a:p>
          <a:p>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TYPE IN CODE : </a:t>
            </a:r>
            <a:r>
              <a:rPr lang="en-GB" b="1" dirty="0">
                <a:latin typeface="Calibri" panose="020F0502020204030204" pitchFamily="34" charset="0"/>
                <a:cs typeface="Calibri" panose="020F0502020204030204" pitchFamily="34" charset="0"/>
              </a:rPr>
              <a:t>1282 1682 </a:t>
            </a:r>
            <a:endParaRPr lang="en-US" dirty="0">
              <a:latin typeface="Calibri" panose="020F0502020204030204" pitchFamily="34" charset="0"/>
              <a:cs typeface="Calibri" panose="020F0502020204030204" pitchFamily="34" charset="0"/>
            </a:endParaRPr>
          </a:p>
        </p:txBody>
      </p:sp>
      <p:pic>
        <p:nvPicPr>
          <p:cNvPr id="5" name="Picture 4" descr="Qr code&#10;&#10;Description automatically generated">
            <a:extLst>
              <a:ext uri="{FF2B5EF4-FFF2-40B4-BE49-F238E27FC236}">
                <a16:creationId xmlns:a16="http://schemas.microsoft.com/office/drawing/2014/main" id="{D60B5202-07A9-E94D-94D8-43B3FB87AA13}"/>
              </a:ext>
            </a:extLst>
          </p:cNvPr>
          <p:cNvPicPr>
            <a:picLocks noChangeAspect="1"/>
          </p:cNvPicPr>
          <p:nvPr/>
        </p:nvPicPr>
        <p:blipFill rotWithShape="1">
          <a:blip r:embed="rId7">
            <a:extLst>
              <a:ext uri="{28A0092B-C50C-407E-A947-70E740481C1C}">
                <a14:useLocalDpi xmlns:a14="http://schemas.microsoft.com/office/drawing/2010/main" val="0"/>
              </a:ext>
            </a:extLst>
          </a:blip>
          <a:srcRect t="5017" r="-3" b="1016"/>
          <a:stretch/>
        </p:blipFill>
        <p:spPr>
          <a:xfrm>
            <a:off x="7922922" y="1924505"/>
            <a:ext cx="3354676" cy="3398611"/>
          </a:xfrm>
          <a:prstGeom prst="rect">
            <a:avLst/>
          </a:prstGeom>
        </p:spPr>
      </p:pic>
      <p:pic>
        <p:nvPicPr>
          <p:cNvPr id="7" name="Audio 6">
            <a:hlinkClick r:id="" action="ppaction://media"/>
            <a:extLst>
              <a:ext uri="{FF2B5EF4-FFF2-40B4-BE49-F238E27FC236}">
                <a16:creationId xmlns:a16="http://schemas.microsoft.com/office/drawing/2014/main" id="{A11EF317-6D43-CF4B-8274-218830EE9FA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422782667"/>
      </p:ext>
    </p:extLst>
  </p:cSld>
  <p:clrMapOvr>
    <a:masterClrMapping/>
  </p:clrMapOvr>
  <mc:AlternateContent xmlns:mc="http://schemas.openxmlformats.org/markup-compatibility/2006">
    <mc:Choice xmlns:p14="http://schemas.microsoft.com/office/powerpoint/2010/main" Requires="p14">
      <p:transition spd="slow" p14:dur="2000" advTm="24896"/>
    </mc:Choice>
    <mc:Fallback>
      <p:transition spd="slow" advTm="248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EE502-3852-5744-AE5B-A9CD343E42AD}"/>
              </a:ext>
            </a:extLst>
          </p:cNvPr>
          <p:cNvSpPr>
            <a:spLocks noGrp="1"/>
          </p:cNvSpPr>
          <p:nvPr>
            <p:ph type="title"/>
          </p:nvPr>
        </p:nvSpPr>
        <p:spPr>
          <a:xfrm>
            <a:off x="838200" y="365125"/>
            <a:ext cx="10515600" cy="1325563"/>
          </a:xfrm>
        </p:spPr>
        <p:txBody>
          <a:bodyPr>
            <a:normAutofit/>
          </a:bodyPr>
          <a:lstStyle/>
          <a:p>
            <a:r>
              <a:rPr lang="en-US" b="1" u="sng" dirty="0">
                <a:solidFill>
                  <a:schemeClr val="tx1"/>
                </a:solidFill>
              </a:rPr>
              <a:t>Responsibility:</a:t>
            </a:r>
          </a:p>
        </p:txBody>
      </p:sp>
      <p:graphicFrame>
        <p:nvGraphicFramePr>
          <p:cNvPr id="13" name="Content Placeholder 2">
            <a:extLst>
              <a:ext uri="{FF2B5EF4-FFF2-40B4-BE49-F238E27FC236}">
                <a16:creationId xmlns:a16="http://schemas.microsoft.com/office/drawing/2014/main" id="{AB966367-8E78-4751-AD22-DFBFE24363E0}"/>
              </a:ext>
            </a:extLst>
          </p:cNvPr>
          <p:cNvGraphicFramePr>
            <a:graphicFrameLocks noGrp="1"/>
          </p:cNvGraphicFramePr>
          <p:nvPr>
            <p:ph idx="1"/>
            <p:extLst>
              <p:ext uri="{D42A27DB-BD31-4B8C-83A1-F6EECF244321}">
                <p14:modId xmlns:p14="http://schemas.microsoft.com/office/powerpoint/2010/main" val="1982920356"/>
              </p:ext>
            </p:extLst>
          </p:nvPr>
        </p:nvGraphicFramePr>
        <p:xfrm>
          <a:off x="979488" y="1825625"/>
          <a:ext cx="10233025"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Audio 5">
            <a:hlinkClick r:id="" action="ppaction://media"/>
            <a:extLst>
              <a:ext uri="{FF2B5EF4-FFF2-40B4-BE49-F238E27FC236}">
                <a16:creationId xmlns:a16="http://schemas.microsoft.com/office/drawing/2014/main" id="{A008FCAA-ADE2-544B-9F87-856F6F2BF30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321185676"/>
      </p:ext>
    </p:extLst>
  </p:cSld>
  <p:clrMapOvr>
    <a:masterClrMapping/>
  </p:clrMapOvr>
  <mc:AlternateContent xmlns:mc="http://schemas.openxmlformats.org/markup-compatibility/2006">
    <mc:Choice xmlns:p14="http://schemas.microsoft.com/office/powerpoint/2010/main" Requires="p14">
      <p:transition spd="slow" p14:dur="2000" advTm="41666"/>
    </mc:Choice>
    <mc:Fallback>
      <p:transition spd="slow" advTm="41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1AAF1-348D-44E5-9F93-75BDA1A21A29}"/>
              </a:ext>
            </a:extLst>
          </p:cNvPr>
          <p:cNvSpPr>
            <a:spLocks noGrp="1"/>
          </p:cNvSpPr>
          <p:nvPr>
            <p:ph type="title"/>
          </p:nvPr>
        </p:nvSpPr>
        <p:spPr/>
        <p:txBody>
          <a:bodyPr/>
          <a:lstStyle/>
          <a:p>
            <a:endParaRPr lang="en-US"/>
          </a:p>
        </p:txBody>
      </p:sp>
      <p:pic>
        <p:nvPicPr>
          <p:cNvPr id="4" name="Picture 4" descr="A picture containing background pattern&#10;&#10;Description automatically generated">
            <a:extLst>
              <a:ext uri="{FF2B5EF4-FFF2-40B4-BE49-F238E27FC236}">
                <a16:creationId xmlns:a16="http://schemas.microsoft.com/office/drawing/2014/main" id="{D1EC2F62-6E3F-4B7D-A1C0-D0A57DC49CCC}"/>
              </a:ext>
            </a:extLst>
          </p:cNvPr>
          <p:cNvPicPr>
            <a:picLocks noGrp="1" noChangeAspect="1"/>
          </p:cNvPicPr>
          <p:nvPr>
            <p:ph idx="1"/>
          </p:nvPr>
        </p:nvPicPr>
        <p:blipFill>
          <a:blip r:embed="rId2"/>
          <a:stretch>
            <a:fillRect/>
          </a:stretch>
        </p:blipFill>
        <p:spPr>
          <a:xfrm>
            <a:off x="997" y="-299"/>
            <a:ext cx="12184259" cy="6982392"/>
          </a:xfrm>
        </p:spPr>
      </p:pic>
    </p:spTree>
    <p:extLst>
      <p:ext uri="{BB962C8B-B14F-4D97-AF65-F5344CB8AC3E}">
        <p14:creationId xmlns:p14="http://schemas.microsoft.com/office/powerpoint/2010/main" val="38232418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8277F-95CA-4509-948B-F46E20361F56}"/>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9906BFCC-A9C3-4DE6-B97E-CBEB7FB7709A}"/>
              </a:ext>
            </a:extLst>
          </p:cNvPr>
          <p:cNvPicPr>
            <a:picLocks noGrp="1" noChangeAspect="1"/>
          </p:cNvPicPr>
          <p:nvPr>
            <p:ph idx="1"/>
          </p:nvPr>
        </p:nvPicPr>
        <p:blipFill>
          <a:blip r:embed="rId2"/>
          <a:stretch>
            <a:fillRect/>
          </a:stretch>
        </p:blipFill>
        <p:spPr>
          <a:xfrm>
            <a:off x="-149167" y="-299"/>
            <a:ext cx="12340813" cy="7011148"/>
          </a:xfrm>
        </p:spPr>
      </p:pic>
    </p:spTree>
    <p:extLst>
      <p:ext uri="{BB962C8B-B14F-4D97-AF65-F5344CB8AC3E}">
        <p14:creationId xmlns:p14="http://schemas.microsoft.com/office/powerpoint/2010/main" val="14222255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781C8-EFEF-4518-A9AA-F444456C1F2F}"/>
              </a:ext>
            </a:extLst>
          </p:cNvPr>
          <p:cNvSpPr>
            <a:spLocks noGrp="1"/>
          </p:cNvSpPr>
          <p:nvPr>
            <p:ph type="title"/>
          </p:nvPr>
        </p:nvSpPr>
        <p:spPr/>
        <p:txBody>
          <a:bodyPr/>
          <a:lstStyle/>
          <a:p>
            <a:endParaRPr lang="en-US"/>
          </a:p>
        </p:txBody>
      </p:sp>
      <p:pic>
        <p:nvPicPr>
          <p:cNvPr id="4" name="Picture 4" descr="Text&#10;&#10;Description automatically generated">
            <a:extLst>
              <a:ext uri="{FF2B5EF4-FFF2-40B4-BE49-F238E27FC236}">
                <a16:creationId xmlns:a16="http://schemas.microsoft.com/office/drawing/2014/main" id="{13A39B0E-99B1-474A-BA99-123667C1FB77}"/>
              </a:ext>
            </a:extLst>
          </p:cNvPr>
          <p:cNvPicPr>
            <a:picLocks noGrp="1" noChangeAspect="1"/>
          </p:cNvPicPr>
          <p:nvPr>
            <p:ph idx="1"/>
          </p:nvPr>
        </p:nvPicPr>
        <p:blipFill>
          <a:blip r:embed="rId2"/>
          <a:stretch>
            <a:fillRect/>
          </a:stretch>
        </p:blipFill>
        <p:spPr>
          <a:xfrm>
            <a:off x="3989" y="-6021"/>
            <a:ext cx="12181468" cy="6867375"/>
          </a:xfrm>
        </p:spPr>
      </p:pic>
    </p:spTree>
    <p:extLst>
      <p:ext uri="{BB962C8B-B14F-4D97-AF65-F5344CB8AC3E}">
        <p14:creationId xmlns:p14="http://schemas.microsoft.com/office/powerpoint/2010/main" val="19818166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BDAEB-72B5-4385-8349-11FFCA4BC904}"/>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F5D62E7B-49C8-41E5-AAA6-8C3080C1AF5A}"/>
              </a:ext>
            </a:extLst>
          </p:cNvPr>
          <p:cNvPicPr>
            <a:picLocks noGrp="1" noChangeAspect="1"/>
          </p:cNvPicPr>
          <p:nvPr>
            <p:ph idx="1"/>
          </p:nvPr>
        </p:nvPicPr>
        <p:blipFill>
          <a:blip r:embed="rId2"/>
          <a:stretch>
            <a:fillRect/>
          </a:stretch>
        </p:blipFill>
        <p:spPr>
          <a:xfrm>
            <a:off x="6201" y="-299"/>
            <a:ext cx="12058832" cy="6852997"/>
          </a:xfrm>
        </p:spPr>
      </p:pic>
    </p:spTree>
    <p:extLst>
      <p:ext uri="{BB962C8B-B14F-4D97-AF65-F5344CB8AC3E}">
        <p14:creationId xmlns:p14="http://schemas.microsoft.com/office/powerpoint/2010/main" val="19410159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F17F4-7E48-46CF-A8AD-2A1901BE54E1}"/>
              </a:ext>
            </a:extLst>
          </p:cNvPr>
          <p:cNvSpPr>
            <a:spLocks noGrp="1"/>
          </p:cNvSpPr>
          <p:nvPr>
            <p:ph type="title"/>
          </p:nvPr>
        </p:nvSpPr>
        <p:spPr/>
        <p:txBody>
          <a:bodyPr/>
          <a:lstStyle/>
          <a:p>
            <a:endParaRPr lang="en-US"/>
          </a:p>
        </p:txBody>
      </p:sp>
      <p:pic>
        <p:nvPicPr>
          <p:cNvPr id="4" name="Picture 4" descr="A picture containing diagram&#10;&#10;Description automatically generated">
            <a:extLst>
              <a:ext uri="{FF2B5EF4-FFF2-40B4-BE49-F238E27FC236}">
                <a16:creationId xmlns:a16="http://schemas.microsoft.com/office/drawing/2014/main" id="{312628C4-2AEC-43AC-B2F2-A9E421ADAC07}"/>
              </a:ext>
            </a:extLst>
          </p:cNvPr>
          <p:cNvPicPr>
            <a:picLocks noGrp="1" noChangeAspect="1"/>
          </p:cNvPicPr>
          <p:nvPr>
            <p:ph idx="1"/>
          </p:nvPr>
        </p:nvPicPr>
        <p:blipFill>
          <a:blip r:embed="rId2"/>
          <a:stretch>
            <a:fillRect/>
          </a:stretch>
        </p:blipFill>
        <p:spPr>
          <a:xfrm>
            <a:off x="-6774" y="-299"/>
            <a:ext cx="12616743" cy="6852998"/>
          </a:xfrm>
        </p:spPr>
      </p:pic>
    </p:spTree>
    <p:extLst>
      <p:ext uri="{BB962C8B-B14F-4D97-AF65-F5344CB8AC3E}">
        <p14:creationId xmlns:p14="http://schemas.microsoft.com/office/powerpoint/2010/main" val="14038409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08790-E2D7-4DD8-A2F7-34EA3A0C1C68}"/>
              </a:ext>
            </a:extLst>
          </p:cNvPr>
          <p:cNvSpPr>
            <a:spLocks noGrp="1"/>
          </p:cNvSpPr>
          <p:nvPr>
            <p:ph type="title"/>
          </p:nvPr>
        </p:nvSpPr>
        <p:spPr/>
        <p:txBody>
          <a:bodyPr/>
          <a:lstStyle/>
          <a:p>
            <a:endParaRPr lang="en-US"/>
          </a:p>
        </p:txBody>
      </p:sp>
      <p:pic>
        <p:nvPicPr>
          <p:cNvPr id="4" name="Picture 4" descr="Graphical user interface, text, application&#10;&#10;Description automatically generated">
            <a:extLst>
              <a:ext uri="{FF2B5EF4-FFF2-40B4-BE49-F238E27FC236}">
                <a16:creationId xmlns:a16="http://schemas.microsoft.com/office/drawing/2014/main" id="{A9A626B8-C4F8-481F-9A96-32B9EEA10614}"/>
              </a:ext>
            </a:extLst>
          </p:cNvPr>
          <p:cNvPicPr>
            <a:picLocks noGrp="1" noChangeAspect="1"/>
          </p:cNvPicPr>
          <p:nvPr>
            <p:ph idx="1"/>
          </p:nvPr>
        </p:nvPicPr>
        <p:blipFill>
          <a:blip r:embed="rId2"/>
          <a:stretch>
            <a:fillRect/>
          </a:stretch>
        </p:blipFill>
        <p:spPr>
          <a:xfrm>
            <a:off x="4200" y="-43432"/>
            <a:ext cx="12192228" cy="6968017"/>
          </a:xfrm>
        </p:spPr>
      </p:pic>
    </p:spTree>
    <p:extLst>
      <p:ext uri="{BB962C8B-B14F-4D97-AF65-F5344CB8AC3E}">
        <p14:creationId xmlns:p14="http://schemas.microsoft.com/office/powerpoint/2010/main" val="19037090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45D81-98EA-4438-B82C-A7088640A27C}"/>
              </a:ext>
            </a:extLst>
          </p:cNvPr>
          <p:cNvSpPr>
            <a:spLocks noGrp="1"/>
          </p:cNvSpPr>
          <p:nvPr>
            <p:ph type="title"/>
          </p:nvPr>
        </p:nvSpPr>
        <p:spPr/>
        <p:txBody>
          <a:bodyPr/>
          <a:lstStyle/>
          <a:p>
            <a:endParaRPr lang="en-US"/>
          </a:p>
        </p:txBody>
      </p:sp>
      <p:pic>
        <p:nvPicPr>
          <p:cNvPr id="4" name="Picture 4" descr="Graphical user interface, diagram&#10;&#10;Description automatically generated">
            <a:extLst>
              <a:ext uri="{FF2B5EF4-FFF2-40B4-BE49-F238E27FC236}">
                <a16:creationId xmlns:a16="http://schemas.microsoft.com/office/drawing/2014/main" id="{4327C605-0230-4DD4-ABDF-5EC44D976226}"/>
              </a:ext>
            </a:extLst>
          </p:cNvPr>
          <p:cNvPicPr>
            <a:picLocks noGrp="1" noChangeAspect="1"/>
          </p:cNvPicPr>
          <p:nvPr>
            <p:ph idx="1"/>
          </p:nvPr>
        </p:nvPicPr>
        <p:blipFill>
          <a:blip r:embed="rId2"/>
          <a:stretch>
            <a:fillRect/>
          </a:stretch>
        </p:blipFill>
        <p:spPr>
          <a:xfrm>
            <a:off x="5941" y="-57809"/>
            <a:ext cx="12404408" cy="6910507"/>
          </a:xfrm>
        </p:spPr>
      </p:pic>
    </p:spTree>
    <p:extLst>
      <p:ext uri="{BB962C8B-B14F-4D97-AF65-F5344CB8AC3E}">
        <p14:creationId xmlns:p14="http://schemas.microsoft.com/office/powerpoint/2010/main" val="19452775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A0C6A-833A-4C07-B55B-196DB0AF21D3}"/>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D770E4E3-BF61-4E5F-B9BE-B25D3D3A5FF1}"/>
              </a:ext>
            </a:extLst>
          </p:cNvPr>
          <p:cNvPicPr>
            <a:picLocks noGrp="1" noChangeAspect="1"/>
          </p:cNvPicPr>
          <p:nvPr>
            <p:ph idx="1"/>
          </p:nvPr>
        </p:nvPicPr>
        <p:blipFill>
          <a:blip r:embed="rId2"/>
          <a:stretch>
            <a:fillRect/>
          </a:stretch>
        </p:blipFill>
        <p:spPr>
          <a:xfrm>
            <a:off x="-6564" y="-299"/>
            <a:ext cx="12285644" cy="6852998"/>
          </a:xfrm>
        </p:spPr>
      </p:pic>
    </p:spTree>
    <p:extLst>
      <p:ext uri="{BB962C8B-B14F-4D97-AF65-F5344CB8AC3E}">
        <p14:creationId xmlns:p14="http://schemas.microsoft.com/office/powerpoint/2010/main" val="28692413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3F74B-8932-4250-8403-0627500E03FC}"/>
              </a:ext>
            </a:extLst>
          </p:cNvPr>
          <p:cNvSpPr>
            <a:spLocks noGrp="1"/>
          </p:cNvSpPr>
          <p:nvPr>
            <p:ph type="title"/>
          </p:nvPr>
        </p:nvSpPr>
        <p:spPr>
          <a:xfrm>
            <a:off x="435634" y="4267"/>
            <a:ext cx="10515600" cy="1325563"/>
          </a:xfrm>
        </p:spPr>
        <p:txBody>
          <a:bodyPr/>
          <a:lstStyle/>
          <a:p>
            <a:r>
              <a:rPr lang="en-US" dirty="0"/>
              <a:t>References – Lauren </a:t>
            </a:r>
          </a:p>
        </p:txBody>
      </p:sp>
      <p:sp>
        <p:nvSpPr>
          <p:cNvPr id="3" name="Content Placeholder 2">
            <a:extLst>
              <a:ext uri="{FF2B5EF4-FFF2-40B4-BE49-F238E27FC236}">
                <a16:creationId xmlns:a16="http://schemas.microsoft.com/office/drawing/2014/main" id="{83397381-E2B8-4254-80E8-BE872D369A77}"/>
              </a:ext>
            </a:extLst>
          </p:cNvPr>
          <p:cNvSpPr>
            <a:spLocks noGrp="1"/>
          </p:cNvSpPr>
          <p:nvPr>
            <p:ph idx="1"/>
          </p:nvPr>
        </p:nvSpPr>
        <p:spPr>
          <a:xfrm>
            <a:off x="121227" y="954468"/>
            <a:ext cx="11901572" cy="5645879"/>
          </a:xfrm>
        </p:spPr>
        <p:txBody>
          <a:bodyPr vert="horz" lIns="91440" tIns="45720" rIns="91440" bIns="45720" rtlCol="0" anchor="t">
            <a:normAutofit fontScale="40000" lnSpcReduction="20000"/>
          </a:bodyPr>
          <a:lstStyle/>
          <a:p>
            <a:pPr marL="0" indent="0">
              <a:buNone/>
            </a:pPr>
            <a:endParaRPr lang="en-US">
              <a:solidFill>
                <a:schemeClr val="tx1"/>
              </a:solidFill>
              <a:ea typeface="+mn-lt"/>
              <a:cs typeface="+mn-lt"/>
            </a:endParaRPr>
          </a:p>
          <a:p>
            <a:r>
              <a:rPr lang="en-US">
                <a:solidFill>
                  <a:schemeClr val="tx1"/>
                </a:solidFill>
                <a:latin typeface="Times New Roman"/>
                <a:ea typeface="+mn-lt"/>
                <a:cs typeface="+mn-lt"/>
              </a:rPr>
              <a:t>Association of Physical Education (</a:t>
            </a:r>
            <a:r>
              <a:rPr lang="en-US" err="1">
                <a:solidFill>
                  <a:schemeClr val="tx1"/>
                </a:solidFill>
                <a:latin typeface="Times New Roman"/>
                <a:ea typeface="+mn-lt"/>
                <a:cs typeface="+mn-lt"/>
              </a:rPr>
              <a:t>AfPE</a:t>
            </a:r>
            <a:r>
              <a:rPr lang="en-US">
                <a:solidFill>
                  <a:schemeClr val="tx1"/>
                </a:solidFill>
                <a:latin typeface="Times New Roman"/>
                <a:ea typeface="+mn-lt"/>
                <a:cs typeface="+mn-lt"/>
              </a:rPr>
              <a:t>) (2021) </a:t>
            </a:r>
            <a:r>
              <a:rPr lang="en-US" i="1">
                <a:solidFill>
                  <a:schemeClr val="tx1"/>
                </a:solidFill>
                <a:latin typeface="Times New Roman"/>
                <a:ea typeface="+mn-lt"/>
                <a:cs typeface="+mn-lt"/>
              </a:rPr>
              <a:t>HQPE. Available at: </a:t>
            </a:r>
            <a:r>
              <a:rPr lang="en-US">
                <a:solidFill>
                  <a:schemeClr val="tx1"/>
                </a:solidFill>
                <a:latin typeface="Times New Roman"/>
                <a:ea typeface="+mn-lt"/>
                <a:cs typeface="+mn-lt"/>
                <a:hlinkClick r:id="rId2">
                  <a:extLst>
                    <a:ext uri="{A12FA001-AC4F-418D-AE19-62706E023703}">
                      <ahyp:hlinkClr xmlns:ahyp="http://schemas.microsoft.com/office/drawing/2018/hyperlinkcolor" val="tx"/>
                    </a:ext>
                  </a:extLst>
                </a:hlinkClick>
              </a:rPr>
              <a:t>https://www.youtube.com/watch?v=VEVqrTNQ7yU</a:t>
            </a:r>
            <a:r>
              <a:rPr lang="en-US">
                <a:solidFill>
                  <a:schemeClr val="tx1"/>
                </a:solidFill>
                <a:latin typeface="Times New Roman"/>
                <a:ea typeface="+mn-lt"/>
                <a:cs typeface="+mn-lt"/>
              </a:rPr>
              <a:t> Accessed (5 November 2021).</a:t>
            </a:r>
          </a:p>
          <a:p>
            <a:r>
              <a:rPr lang="en-GB">
                <a:solidFill>
                  <a:schemeClr val="tx1"/>
                </a:solidFill>
                <a:latin typeface="Times New Roman"/>
                <a:ea typeface="+mn-lt"/>
                <a:cs typeface="+mn-lt"/>
              </a:rPr>
              <a:t>Bailey, R., Armour, K., Kirk, D., Jess, M., Pickup, I., Sandford, R. and BERA Physical Education and Sport Pedagogy Special Interest Group  (2009) ‘The educational benefits claimed for physical education and school sport: an academic review’, </a:t>
            </a:r>
            <a:r>
              <a:rPr lang="en-GB" i="1">
                <a:solidFill>
                  <a:schemeClr val="tx1"/>
                </a:solidFill>
                <a:latin typeface="Times New Roman"/>
                <a:ea typeface="+mn-lt"/>
                <a:cs typeface="+mn-lt"/>
              </a:rPr>
              <a:t>Research Papers in Education.</a:t>
            </a:r>
            <a:r>
              <a:rPr lang="en-GB">
                <a:solidFill>
                  <a:schemeClr val="tx1"/>
                </a:solidFill>
                <a:latin typeface="Times New Roman"/>
                <a:ea typeface="+mn-lt"/>
                <a:cs typeface="+mn-lt"/>
              </a:rPr>
              <a:t> 24 (1), pp. 1-27. </a:t>
            </a:r>
            <a:endParaRPr lang="en-US">
              <a:solidFill>
                <a:schemeClr val="tx1"/>
              </a:solidFill>
              <a:latin typeface="Times New Roman"/>
              <a:ea typeface="+mn-lt"/>
              <a:cs typeface="+mn-lt"/>
            </a:endParaRPr>
          </a:p>
          <a:p>
            <a:r>
              <a:rPr lang="en-US">
                <a:solidFill>
                  <a:schemeClr val="tx1"/>
                </a:solidFill>
                <a:latin typeface="Times New Roman"/>
                <a:ea typeface="+mn-lt"/>
                <a:cs typeface="+mn-lt"/>
              </a:rPr>
              <a:t>Clark, J. &amp; Metcalf, J. (2002) 'The Mountain of Motor Development: A Metaphor', </a:t>
            </a:r>
            <a:r>
              <a:rPr lang="en-US" i="1">
                <a:solidFill>
                  <a:schemeClr val="tx1"/>
                </a:solidFill>
                <a:latin typeface="Times New Roman"/>
                <a:ea typeface="+mn-lt"/>
                <a:cs typeface="+mn-lt"/>
              </a:rPr>
              <a:t>Motor Development Research and Reviews.</a:t>
            </a:r>
            <a:endParaRPr lang="en-GB">
              <a:solidFill>
                <a:schemeClr val="tx1"/>
              </a:solidFill>
              <a:latin typeface="Times New Roman"/>
              <a:ea typeface="+mn-lt"/>
              <a:cs typeface="+mn-lt"/>
            </a:endParaRPr>
          </a:p>
          <a:p>
            <a:r>
              <a:rPr lang="en-US">
                <a:solidFill>
                  <a:schemeClr val="tx1"/>
                </a:solidFill>
                <a:latin typeface="Times New Roman"/>
                <a:ea typeface="+mn-lt"/>
                <a:cs typeface="+mn-lt"/>
              </a:rPr>
              <a:t>Department for Children, Education, Lifelong Learning and Skills (2008) </a:t>
            </a:r>
            <a:r>
              <a:rPr lang="en-US" i="1">
                <a:solidFill>
                  <a:schemeClr val="tx1"/>
                </a:solidFill>
                <a:latin typeface="Times New Roman"/>
                <a:ea typeface="+mn-lt"/>
                <a:cs typeface="+mn-lt"/>
              </a:rPr>
              <a:t>National Curriculum for PE in Wales. </a:t>
            </a:r>
            <a:r>
              <a:rPr lang="en-US">
                <a:solidFill>
                  <a:schemeClr val="tx1"/>
                </a:solidFill>
                <a:latin typeface="Times New Roman"/>
                <a:ea typeface="+mn-lt"/>
                <a:cs typeface="+mn-lt"/>
              </a:rPr>
              <a:t>Cardiff: Welsh Assembly Government.</a:t>
            </a:r>
            <a:endParaRPr lang="en-US">
              <a:solidFill>
                <a:schemeClr val="tx1"/>
              </a:solidFill>
              <a:latin typeface="Times New Roman"/>
              <a:cs typeface="Times New Roman"/>
            </a:endParaRPr>
          </a:p>
          <a:p>
            <a:r>
              <a:rPr lang="en-US">
                <a:solidFill>
                  <a:schemeClr val="tx1"/>
                </a:solidFill>
                <a:latin typeface="Times New Roman"/>
                <a:ea typeface="+mn-lt"/>
                <a:cs typeface="+mn-lt"/>
              </a:rPr>
              <a:t>Hillman, C. H., Logan, N. E., &amp; Shigeta, T. T. (2019) A review of acute physical activity effects on brain and cognition in children. </a:t>
            </a:r>
            <a:r>
              <a:rPr lang="en-US" i="1">
                <a:solidFill>
                  <a:schemeClr val="tx1"/>
                </a:solidFill>
                <a:latin typeface="Times New Roman"/>
                <a:ea typeface="+mn-lt"/>
                <a:cs typeface="+mn-lt"/>
              </a:rPr>
              <a:t>Translational Journal of the American College of Sports Medicine</a:t>
            </a:r>
            <a:r>
              <a:rPr lang="en-US">
                <a:solidFill>
                  <a:schemeClr val="tx1"/>
                </a:solidFill>
                <a:latin typeface="Times New Roman"/>
                <a:ea typeface="+mn-lt"/>
                <a:cs typeface="+mn-lt"/>
              </a:rPr>
              <a:t>, </a:t>
            </a:r>
            <a:r>
              <a:rPr lang="en-US" i="1">
                <a:solidFill>
                  <a:schemeClr val="tx1"/>
                </a:solidFill>
                <a:latin typeface="Times New Roman"/>
                <a:ea typeface="+mn-lt"/>
                <a:cs typeface="+mn-lt"/>
              </a:rPr>
              <a:t>4</a:t>
            </a:r>
            <a:r>
              <a:rPr lang="en-US">
                <a:solidFill>
                  <a:schemeClr val="tx1"/>
                </a:solidFill>
                <a:latin typeface="Times New Roman"/>
                <a:ea typeface="+mn-lt"/>
                <a:cs typeface="+mn-lt"/>
              </a:rPr>
              <a:t>(17), 132-136. </a:t>
            </a:r>
          </a:p>
          <a:p>
            <a:r>
              <a:rPr lang="en-US">
                <a:solidFill>
                  <a:schemeClr val="tx1"/>
                </a:solidFill>
                <a:latin typeface="Times New Roman"/>
                <a:ea typeface="+mn-lt"/>
                <a:cs typeface="+mn-lt"/>
              </a:rPr>
              <a:t>INews (2021)</a:t>
            </a:r>
            <a:r>
              <a:rPr lang="en-US" i="1">
                <a:solidFill>
                  <a:schemeClr val="tx1"/>
                </a:solidFill>
                <a:latin typeface="Times New Roman"/>
                <a:ea typeface="+mn-lt"/>
                <a:cs typeface="+mn-lt"/>
              </a:rPr>
              <a:t> </a:t>
            </a:r>
            <a:r>
              <a:rPr lang="en-US" i="1">
                <a:solidFill>
                  <a:schemeClr val="tx1"/>
                </a:solidFill>
                <a:latin typeface="Times New Roman"/>
                <a:cs typeface="Times New Roman"/>
              </a:rPr>
              <a:t>GCSEs and A-levels 2022: Teens left anxious by routine tests amid fear of teacher-assessed grades returning</a:t>
            </a:r>
            <a:r>
              <a:rPr lang="en-US" b="1" i="1">
                <a:solidFill>
                  <a:schemeClr val="tx1"/>
                </a:solidFill>
                <a:latin typeface="Times New Roman"/>
                <a:cs typeface="Times New Roman"/>
              </a:rPr>
              <a:t>.</a:t>
            </a:r>
            <a:r>
              <a:rPr lang="en-US" b="1">
                <a:solidFill>
                  <a:schemeClr val="tx1"/>
                </a:solidFill>
                <a:latin typeface="Times New Roman"/>
                <a:cs typeface="Times New Roman"/>
              </a:rPr>
              <a:t> Available at: </a:t>
            </a:r>
            <a:r>
              <a:rPr lang="en-US">
                <a:solidFill>
                  <a:schemeClr val="tx1"/>
                </a:solidFill>
                <a:latin typeface="Times New Roman"/>
                <a:ea typeface="+mn-lt"/>
                <a:cs typeface="+mn-lt"/>
                <a:hlinkClick r:id="rId3">
                  <a:extLst>
                    <a:ext uri="{A12FA001-AC4F-418D-AE19-62706E023703}">
                      <ahyp:hlinkClr xmlns:ahyp="http://schemas.microsoft.com/office/drawing/2018/hyperlinkcolor" val="tx"/>
                    </a:ext>
                  </a:extLst>
                </a:hlinkClick>
              </a:rPr>
              <a:t>https://inews.co.uk/news/education/gcses-a-levels-2022-pupils-anxiety-tests-exams-teacher-assessed-grades-1315781</a:t>
            </a:r>
            <a:r>
              <a:rPr lang="en-US">
                <a:solidFill>
                  <a:schemeClr val="tx1"/>
                </a:solidFill>
                <a:latin typeface="Times New Roman"/>
                <a:ea typeface="+mn-lt"/>
                <a:cs typeface="+mn-lt"/>
              </a:rPr>
              <a:t> (Accessed 5 November 2021).</a:t>
            </a:r>
          </a:p>
          <a:p>
            <a:r>
              <a:rPr lang="en-US">
                <a:solidFill>
                  <a:schemeClr val="tx1"/>
                </a:solidFill>
                <a:latin typeface="Times New Roman"/>
                <a:ea typeface="+mn-lt"/>
                <a:cs typeface="+mn-lt"/>
              </a:rPr>
              <a:t>Kirk, D. (2010) </a:t>
            </a:r>
            <a:r>
              <a:rPr lang="en-US" i="1">
                <a:solidFill>
                  <a:schemeClr val="tx1"/>
                </a:solidFill>
                <a:latin typeface="Times New Roman"/>
                <a:ea typeface="+mn-lt"/>
                <a:cs typeface="+mn-lt"/>
              </a:rPr>
              <a:t>Physical Education Futures. </a:t>
            </a:r>
            <a:r>
              <a:rPr lang="en-US">
                <a:solidFill>
                  <a:schemeClr val="tx1"/>
                </a:solidFill>
                <a:latin typeface="Times New Roman"/>
                <a:ea typeface="+mn-lt"/>
                <a:cs typeface="+mn-lt"/>
              </a:rPr>
              <a:t>Oxon: Routledge.</a:t>
            </a:r>
          </a:p>
          <a:p>
            <a:r>
              <a:rPr lang="en-US">
                <a:solidFill>
                  <a:schemeClr val="tx1"/>
                </a:solidFill>
                <a:latin typeface="Times New Roman"/>
                <a:ea typeface="+mn-lt"/>
                <a:cs typeface="+mn-lt"/>
              </a:rPr>
              <a:t>Metzler, M. (2011) </a:t>
            </a:r>
            <a:r>
              <a:rPr lang="en-US" i="1">
                <a:solidFill>
                  <a:schemeClr val="tx1"/>
                </a:solidFill>
                <a:latin typeface="Times New Roman"/>
                <a:ea typeface="+mn-lt"/>
                <a:cs typeface="+mn-lt"/>
              </a:rPr>
              <a:t>Instructional Models For Physical Education</a:t>
            </a:r>
            <a:r>
              <a:rPr lang="en-US">
                <a:solidFill>
                  <a:schemeClr val="tx1"/>
                </a:solidFill>
                <a:latin typeface="Times New Roman"/>
                <a:ea typeface="+mn-lt"/>
                <a:cs typeface="+mn-lt"/>
              </a:rPr>
              <a:t>. 3rd Edition. Arizona: Holcomb Hathaway.</a:t>
            </a:r>
          </a:p>
          <a:p>
            <a:r>
              <a:rPr lang="en-US" err="1">
                <a:solidFill>
                  <a:schemeClr val="tx1"/>
                </a:solidFill>
                <a:latin typeface="Times New Roman"/>
                <a:ea typeface="+mn-lt"/>
                <a:cs typeface="+mn-lt"/>
              </a:rPr>
              <a:t>Mosston</a:t>
            </a:r>
            <a:r>
              <a:rPr lang="en-US">
                <a:solidFill>
                  <a:schemeClr val="tx1"/>
                </a:solidFill>
                <a:latin typeface="Times New Roman"/>
                <a:ea typeface="+mn-lt"/>
                <a:cs typeface="+mn-lt"/>
              </a:rPr>
              <a:t>, M &amp; Ashworth, S. (2002) </a:t>
            </a:r>
            <a:r>
              <a:rPr lang="en-US" i="1">
                <a:solidFill>
                  <a:schemeClr val="tx1"/>
                </a:solidFill>
                <a:latin typeface="Times New Roman"/>
                <a:ea typeface="+mn-lt"/>
                <a:cs typeface="+mn-lt"/>
              </a:rPr>
              <a:t>Teaching Physical Education. </a:t>
            </a:r>
            <a:r>
              <a:rPr lang="en-US">
                <a:solidFill>
                  <a:schemeClr val="tx1"/>
                </a:solidFill>
                <a:latin typeface="Times New Roman"/>
                <a:ea typeface="+mn-lt"/>
                <a:cs typeface="+mn-lt"/>
              </a:rPr>
              <a:t>5th Edition. San Francisco: Benjamin Cummings.</a:t>
            </a:r>
            <a:endParaRPr lang="en-GB">
              <a:solidFill>
                <a:schemeClr val="tx1"/>
              </a:solidFill>
              <a:latin typeface="Times New Roman"/>
              <a:cs typeface="Times New Roman"/>
            </a:endParaRPr>
          </a:p>
          <a:p>
            <a:r>
              <a:rPr lang="en-GB">
                <a:solidFill>
                  <a:schemeClr val="tx1"/>
                </a:solidFill>
                <a:latin typeface="Times New Roman"/>
                <a:ea typeface="+mn-lt"/>
                <a:cs typeface="+mn-lt"/>
              </a:rPr>
              <a:t>Ryan, R. M., and Deci, E. L. (2018) </a:t>
            </a:r>
            <a:r>
              <a:rPr lang="en-GB" i="1">
                <a:solidFill>
                  <a:schemeClr val="tx1"/>
                </a:solidFill>
                <a:latin typeface="Times New Roman"/>
                <a:ea typeface="+mn-lt"/>
                <a:cs typeface="+mn-lt"/>
              </a:rPr>
              <a:t>Self-determination theory: Basic psychological needs in motivation, development, and wellness.</a:t>
            </a:r>
            <a:r>
              <a:rPr lang="en-GB">
                <a:solidFill>
                  <a:schemeClr val="tx1"/>
                </a:solidFill>
                <a:latin typeface="Times New Roman"/>
                <a:ea typeface="+mn-lt"/>
                <a:cs typeface="+mn-lt"/>
              </a:rPr>
              <a:t> Surrey: The Guilford Press. </a:t>
            </a:r>
            <a:endParaRPr lang="en-US">
              <a:solidFill>
                <a:schemeClr val="tx1"/>
              </a:solidFill>
              <a:latin typeface="Times New Roman"/>
              <a:ea typeface="+mn-lt"/>
              <a:cs typeface="+mn-lt"/>
            </a:endParaRPr>
          </a:p>
          <a:p>
            <a:r>
              <a:rPr lang="en-US">
                <a:solidFill>
                  <a:schemeClr val="tx1"/>
                </a:solidFill>
                <a:latin typeface="Times New Roman"/>
                <a:ea typeface="+mn-lt"/>
                <a:cs typeface="+mn-lt"/>
              </a:rPr>
              <a:t>Sport Wales (2013</a:t>
            </a:r>
            <a:r>
              <a:rPr lang="en-US" i="1">
                <a:solidFill>
                  <a:schemeClr val="tx1"/>
                </a:solidFill>
                <a:latin typeface="Times New Roman"/>
                <a:ea typeface="+mn-lt"/>
                <a:cs typeface="+mn-lt"/>
              </a:rPr>
              <a:t>) Sport Wales Physical Literacy. </a:t>
            </a:r>
            <a:r>
              <a:rPr lang="en-US">
                <a:solidFill>
                  <a:schemeClr val="tx1"/>
                </a:solidFill>
                <a:latin typeface="Times New Roman"/>
                <a:ea typeface="+mn-lt"/>
                <a:cs typeface="+mn-lt"/>
              </a:rPr>
              <a:t>Available at: </a:t>
            </a:r>
            <a:r>
              <a:rPr lang="en-US">
                <a:solidFill>
                  <a:schemeClr val="tx1"/>
                </a:solidFill>
                <a:latin typeface="Times New Roman"/>
                <a:ea typeface="+mn-lt"/>
                <a:cs typeface="+mn-lt"/>
                <a:hlinkClick r:id="rId4">
                  <a:extLst>
                    <a:ext uri="{A12FA001-AC4F-418D-AE19-62706E023703}">
                      <ahyp:hlinkClr xmlns:ahyp="http://schemas.microsoft.com/office/drawing/2018/hyperlinkcolor" val="tx"/>
                    </a:ext>
                  </a:extLst>
                </a:hlinkClick>
              </a:rPr>
              <a:t>https://www.youtube.com/watch?v=R8PIXqp3JpA</a:t>
            </a:r>
            <a:r>
              <a:rPr lang="en-US">
                <a:solidFill>
                  <a:schemeClr val="tx1"/>
                </a:solidFill>
                <a:latin typeface="Times New Roman"/>
                <a:ea typeface="+mn-lt"/>
                <a:cs typeface="+mn-lt"/>
              </a:rPr>
              <a:t> (Accessed on 5 November 2021).</a:t>
            </a:r>
          </a:p>
          <a:p>
            <a:r>
              <a:rPr lang="en-US">
                <a:solidFill>
                  <a:schemeClr val="tx1"/>
                </a:solidFill>
                <a:latin typeface="Times New Roman"/>
                <a:ea typeface="+mn-lt"/>
                <a:cs typeface="+mn-lt"/>
              </a:rPr>
              <a:t>Teacher Board  (2020) </a:t>
            </a:r>
            <a:r>
              <a:rPr lang="en-US" i="1">
                <a:solidFill>
                  <a:schemeClr val="tx1"/>
                </a:solidFill>
                <a:latin typeface="Times New Roman"/>
                <a:cs typeface="Times New Roman"/>
              </a:rPr>
              <a:t>Testing The Limits – Has Exam Pressure Reached Dangerous Levels For UK Students?</a:t>
            </a:r>
            <a:r>
              <a:rPr lang="en-US" i="1">
                <a:solidFill>
                  <a:schemeClr val="tx1"/>
                </a:solidFill>
                <a:latin typeface="Times New Roman"/>
                <a:ea typeface="+mn-lt"/>
                <a:cs typeface="+mn-lt"/>
              </a:rPr>
              <a:t> </a:t>
            </a:r>
            <a:r>
              <a:rPr lang="en-US">
                <a:solidFill>
                  <a:schemeClr val="tx1"/>
                </a:solidFill>
                <a:latin typeface="Times New Roman"/>
                <a:ea typeface="+mn-lt"/>
                <a:cs typeface="+mn-lt"/>
              </a:rPr>
              <a:t>Available at: </a:t>
            </a:r>
            <a:r>
              <a:rPr lang="en-US">
                <a:solidFill>
                  <a:schemeClr val="tx1"/>
                </a:solidFill>
                <a:latin typeface="Times New Roman"/>
                <a:ea typeface="+mn-lt"/>
                <a:cs typeface="+mn-lt"/>
                <a:hlinkClick r:id="rId5">
                  <a:extLst>
                    <a:ext uri="{A12FA001-AC4F-418D-AE19-62706E023703}">
                      <ahyp:hlinkClr xmlns:ahyp="http://schemas.microsoft.com/office/drawing/2018/hyperlinkcolor" val="tx"/>
                    </a:ext>
                  </a:extLst>
                </a:hlinkClick>
              </a:rPr>
              <a:t>https://www.teacherboards.co.uk/community/testing-the-limits-has-exam-pressure-reached-dangerous-levels-for-uk-students/</a:t>
            </a:r>
            <a:r>
              <a:rPr lang="en-US">
                <a:solidFill>
                  <a:schemeClr val="tx1"/>
                </a:solidFill>
                <a:latin typeface="Times New Roman"/>
                <a:ea typeface="+mn-lt"/>
                <a:cs typeface="+mn-lt"/>
              </a:rPr>
              <a:t> (Accessed 5 November 2021).</a:t>
            </a:r>
          </a:p>
          <a:p>
            <a:r>
              <a:rPr lang="en-US">
                <a:solidFill>
                  <a:schemeClr val="tx1"/>
                </a:solidFill>
                <a:latin typeface="Times New Roman"/>
                <a:ea typeface="+mn-lt"/>
                <a:cs typeface="+mn-lt"/>
              </a:rPr>
              <a:t>Webb, P., Pearson, P. and Forrest, G. (2006) T</a:t>
            </a:r>
            <a:r>
              <a:rPr lang="en-US" i="1">
                <a:solidFill>
                  <a:schemeClr val="tx1"/>
                </a:solidFill>
                <a:latin typeface="Times New Roman"/>
                <a:ea typeface="+mn-lt"/>
                <a:cs typeface="+mn-lt"/>
              </a:rPr>
              <a:t>eaching Games for Understanding (</a:t>
            </a:r>
            <a:r>
              <a:rPr lang="en-US" i="1" err="1">
                <a:solidFill>
                  <a:schemeClr val="tx1"/>
                </a:solidFill>
                <a:latin typeface="Times New Roman"/>
                <a:ea typeface="+mn-lt"/>
                <a:cs typeface="+mn-lt"/>
              </a:rPr>
              <a:t>TGfU</a:t>
            </a:r>
            <a:r>
              <a:rPr lang="en-US" i="1">
                <a:solidFill>
                  <a:schemeClr val="tx1"/>
                </a:solidFill>
                <a:latin typeface="Times New Roman"/>
                <a:ea typeface="+mn-lt"/>
                <a:cs typeface="+mn-lt"/>
              </a:rPr>
              <a:t>) in primary and secondary physical education</a:t>
            </a:r>
            <a:r>
              <a:rPr lang="en-US">
                <a:solidFill>
                  <a:schemeClr val="tx1"/>
                </a:solidFill>
                <a:latin typeface="Times New Roman"/>
                <a:ea typeface="+mn-lt"/>
                <a:cs typeface="+mn-lt"/>
              </a:rPr>
              <a:t>. Australia: University of Wollongong.</a:t>
            </a:r>
          </a:p>
          <a:p>
            <a:r>
              <a:rPr lang="en-GB">
                <a:solidFill>
                  <a:schemeClr val="tx1"/>
                </a:solidFill>
                <a:latin typeface="Times New Roman"/>
                <a:ea typeface="+mn-lt"/>
                <a:cs typeface="+mn-lt"/>
              </a:rPr>
              <a:t>Welsh Government (2021a) </a:t>
            </a:r>
            <a:r>
              <a:rPr lang="en-GB" i="1">
                <a:solidFill>
                  <a:schemeClr val="tx1"/>
                </a:solidFill>
                <a:latin typeface="Times New Roman"/>
                <a:ea typeface="+mn-lt"/>
                <a:cs typeface="+mn-lt"/>
              </a:rPr>
              <a:t>Health and Well-being. </a:t>
            </a:r>
            <a:r>
              <a:rPr lang="en-GB">
                <a:solidFill>
                  <a:schemeClr val="tx1"/>
                </a:solidFill>
                <a:latin typeface="Times New Roman"/>
                <a:ea typeface="+mn-lt"/>
                <a:cs typeface="+mn-lt"/>
              </a:rPr>
              <a:t>Available at: </a:t>
            </a:r>
            <a:r>
              <a:rPr lang="en-GB">
                <a:solidFill>
                  <a:schemeClr val="tx1"/>
                </a:solidFill>
                <a:latin typeface="Times New Roman"/>
                <a:ea typeface="+mn-lt"/>
                <a:cs typeface="+mn-lt"/>
                <a:hlinkClick r:id="rId6">
                  <a:extLst>
                    <a:ext uri="{A12FA001-AC4F-418D-AE19-62706E023703}">
                      <ahyp:hlinkClr xmlns:ahyp="http://schemas.microsoft.com/office/drawing/2018/hyperlinkcolor" val="tx"/>
                    </a:ext>
                  </a:extLst>
                </a:hlinkClick>
              </a:rPr>
              <a:t>https://hwb.gov.wales/curriculum-for-wales/health-and-well-being/</a:t>
            </a:r>
            <a:r>
              <a:rPr lang="en-GB">
                <a:solidFill>
                  <a:schemeClr val="tx1"/>
                </a:solidFill>
                <a:latin typeface="Times New Roman"/>
                <a:ea typeface="+mn-lt"/>
                <a:cs typeface="+mn-lt"/>
              </a:rPr>
              <a:t> (Accessed: 5 November 2021). </a:t>
            </a:r>
            <a:endParaRPr lang="en-US">
              <a:solidFill>
                <a:schemeClr val="tx1"/>
              </a:solidFill>
              <a:latin typeface="Times New Roman"/>
              <a:ea typeface="+mn-lt"/>
              <a:cs typeface="+mn-lt"/>
            </a:endParaRPr>
          </a:p>
          <a:p>
            <a:r>
              <a:rPr lang="en-GB">
                <a:solidFill>
                  <a:schemeClr val="tx1"/>
                </a:solidFill>
                <a:latin typeface="Times New Roman"/>
                <a:ea typeface="+mn-lt"/>
                <a:cs typeface="+mn-lt"/>
              </a:rPr>
              <a:t>Welsh Government (2021b) </a:t>
            </a:r>
            <a:r>
              <a:rPr lang="en-GB" i="1">
                <a:solidFill>
                  <a:schemeClr val="tx1"/>
                </a:solidFill>
                <a:latin typeface="Times New Roman"/>
                <a:ea typeface="+mn-lt"/>
                <a:cs typeface="+mn-lt"/>
              </a:rPr>
              <a:t>Curriculum for Wales Guidance.</a:t>
            </a:r>
            <a:r>
              <a:rPr lang="en-GB">
                <a:solidFill>
                  <a:schemeClr val="tx1"/>
                </a:solidFill>
                <a:latin typeface="Times New Roman"/>
                <a:ea typeface="+mn-lt"/>
                <a:cs typeface="+mn-lt"/>
              </a:rPr>
              <a:t> Available at: </a:t>
            </a:r>
            <a:r>
              <a:rPr lang="en-GB">
                <a:solidFill>
                  <a:schemeClr val="tx1"/>
                </a:solidFill>
                <a:latin typeface="Times New Roman"/>
                <a:ea typeface="+mn-lt"/>
                <a:cs typeface="+mn-lt"/>
                <a:hlinkClick r:id="rId7">
                  <a:extLst>
                    <a:ext uri="{A12FA001-AC4F-418D-AE19-62706E023703}">
                      <ahyp:hlinkClr xmlns:ahyp="http://schemas.microsoft.com/office/drawing/2018/hyperlinkcolor" val="tx"/>
                    </a:ext>
                  </a:extLst>
                </a:hlinkClick>
              </a:rPr>
              <a:t>https://hwb.gov.wales/storage/331eb63b-481f-4b0b-a607-5e6c3e41ae0f/curriculum-for-wales-guidance-070220.pdf</a:t>
            </a:r>
            <a:r>
              <a:rPr lang="en-GB">
                <a:solidFill>
                  <a:schemeClr val="tx1"/>
                </a:solidFill>
                <a:latin typeface="Times New Roman"/>
                <a:ea typeface="+mn-lt"/>
                <a:cs typeface="+mn-lt"/>
              </a:rPr>
              <a:t> (Accessed on 5 November 2021). </a:t>
            </a:r>
            <a:endParaRPr lang="en-US">
              <a:solidFill>
                <a:schemeClr val="tx1"/>
              </a:solidFill>
              <a:latin typeface="Times New Roman"/>
              <a:ea typeface="+mn-lt"/>
              <a:cs typeface="+mn-lt"/>
            </a:endParaRPr>
          </a:p>
          <a:p>
            <a:r>
              <a:rPr lang="en-GB">
                <a:solidFill>
                  <a:schemeClr val="tx1"/>
                </a:solidFill>
                <a:latin typeface="Times New Roman"/>
                <a:ea typeface="+mn-lt"/>
                <a:cs typeface="+mn-lt"/>
              </a:rPr>
              <a:t>Welsh Government (2021c) </a:t>
            </a:r>
            <a:r>
              <a:rPr lang="en-GB" i="1">
                <a:solidFill>
                  <a:schemeClr val="tx1"/>
                </a:solidFill>
                <a:latin typeface="Times New Roman"/>
                <a:ea typeface="+mn-lt"/>
                <a:cs typeface="+mn-lt"/>
              </a:rPr>
              <a:t>Health and Wellbeing; </a:t>
            </a:r>
            <a:r>
              <a:rPr lang="en-GB" b="1" i="1">
                <a:solidFill>
                  <a:schemeClr val="tx1"/>
                </a:solidFill>
                <a:latin typeface="Times New Roman"/>
                <a:cs typeface="Times New Roman"/>
              </a:rPr>
              <a:t>4. </a:t>
            </a:r>
            <a:r>
              <a:rPr lang="en-GB" i="1">
                <a:solidFill>
                  <a:schemeClr val="tx1"/>
                </a:solidFill>
                <a:latin typeface="Times New Roman"/>
                <a:cs typeface="Times New Roman"/>
              </a:rPr>
              <a:t>Descriptions of learning</a:t>
            </a:r>
            <a:r>
              <a:rPr lang="en-GB" i="1">
                <a:solidFill>
                  <a:schemeClr val="tx1"/>
                </a:solidFill>
                <a:latin typeface="Times New Roman"/>
                <a:ea typeface="+mn-lt"/>
                <a:cs typeface="+mn-lt"/>
              </a:rPr>
              <a:t>.</a:t>
            </a:r>
            <a:r>
              <a:rPr lang="en-GB">
                <a:solidFill>
                  <a:schemeClr val="tx1"/>
                </a:solidFill>
                <a:latin typeface="Times New Roman"/>
                <a:ea typeface="+mn-lt"/>
                <a:cs typeface="+mn-lt"/>
              </a:rPr>
              <a:t> Available at: https://hwb.gov.wales/curriculum-for-wales/health-and-well-being/descriptions-of-learning/ (Accessed on 5 November 2021). </a:t>
            </a:r>
            <a:endParaRPr lang="en-GB">
              <a:solidFill>
                <a:schemeClr val="tx1"/>
              </a:solidFill>
              <a:latin typeface="Times New Roman"/>
              <a:cs typeface="Times New Roman"/>
            </a:endParaRPr>
          </a:p>
          <a:p>
            <a:r>
              <a:rPr lang="en-US">
                <a:solidFill>
                  <a:schemeClr val="tx1"/>
                </a:solidFill>
                <a:latin typeface="Times New Roman"/>
                <a:ea typeface="+mn-lt"/>
                <a:cs typeface="+mn-lt"/>
              </a:rPr>
              <a:t>Werner, P., Thorpe, R., &amp; Bunker, D. (1996) Teaching games for understanding: evolution of a model, </a:t>
            </a:r>
            <a:r>
              <a:rPr lang="en-US" i="1">
                <a:solidFill>
                  <a:schemeClr val="tx1"/>
                </a:solidFill>
                <a:latin typeface="Times New Roman"/>
                <a:ea typeface="+mn-lt"/>
                <a:cs typeface="+mn-lt"/>
              </a:rPr>
              <a:t>The Journal of Physical Education, Recreation &amp; Dance</a:t>
            </a:r>
            <a:r>
              <a:rPr lang="en-US">
                <a:solidFill>
                  <a:schemeClr val="tx1"/>
                </a:solidFill>
                <a:latin typeface="Times New Roman"/>
                <a:ea typeface="+mn-lt"/>
                <a:cs typeface="+mn-lt"/>
              </a:rPr>
              <a:t>, 67(1), 28-33. </a:t>
            </a:r>
            <a:endParaRPr lang="en-GB">
              <a:solidFill>
                <a:schemeClr val="tx1"/>
              </a:solidFill>
              <a:latin typeface="Times New Roman"/>
              <a:ea typeface="+mn-lt"/>
              <a:cs typeface="+mn-lt"/>
            </a:endParaRPr>
          </a:p>
          <a:p>
            <a:r>
              <a:rPr lang="en-GB" sz="2500">
                <a:solidFill>
                  <a:schemeClr val="tx1"/>
                </a:solidFill>
                <a:effectLst/>
                <a:latin typeface="Times New Roman"/>
                <a:ea typeface="DengXian"/>
                <a:cs typeface="Arial"/>
              </a:rPr>
              <a:t>Whitehead, M. ‘Aims as an issue in PE’, </a:t>
            </a:r>
            <a:r>
              <a:rPr lang="en-GB" sz="2500">
                <a:solidFill>
                  <a:schemeClr val="tx1"/>
                </a:solidFill>
                <a:latin typeface="Times New Roman"/>
                <a:ea typeface="DengXian"/>
                <a:cs typeface="Arial"/>
              </a:rPr>
              <a:t>in Capel</a:t>
            </a:r>
            <a:r>
              <a:rPr lang="en-GB" sz="2500">
                <a:solidFill>
                  <a:schemeClr val="tx1"/>
                </a:solidFill>
                <a:effectLst/>
                <a:latin typeface="Times New Roman"/>
                <a:ea typeface="DengXian"/>
                <a:cs typeface="Arial"/>
              </a:rPr>
              <a:t>, S., Capel, S. A., &amp; Piotrowski, S. (2000). </a:t>
            </a:r>
            <a:r>
              <a:rPr lang="en-GB" sz="2500" i="1">
                <a:solidFill>
                  <a:schemeClr val="tx1"/>
                </a:solidFill>
                <a:effectLst/>
                <a:latin typeface="Times New Roman"/>
                <a:ea typeface="DengXian"/>
                <a:cs typeface="Arial"/>
              </a:rPr>
              <a:t>Issues in physical education</a:t>
            </a:r>
            <a:r>
              <a:rPr lang="en-GB" sz="2500">
                <a:solidFill>
                  <a:schemeClr val="tx1"/>
                </a:solidFill>
                <a:effectLst/>
                <a:latin typeface="Times New Roman"/>
                <a:ea typeface="DengXian"/>
                <a:cs typeface="Arial"/>
              </a:rPr>
              <a:t>. Psychology Press.</a:t>
            </a:r>
          </a:p>
          <a:p>
            <a:r>
              <a:rPr lang="en-GB" sz="2500">
                <a:solidFill>
                  <a:schemeClr val="tx1"/>
                </a:solidFill>
                <a:latin typeface="Times New Roman"/>
                <a:ea typeface="+mn-lt"/>
                <a:cs typeface="+mn-lt"/>
              </a:rPr>
              <a:t>Whitehead, M. (2010a) ‘The concept of Physical Literacy’, in Whitehead, M. (ed.) </a:t>
            </a:r>
            <a:r>
              <a:rPr lang="en-GB" sz="2500" i="1">
                <a:solidFill>
                  <a:schemeClr val="tx1"/>
                </a:solidFill>
                <a:latin typeface="Times New Roman"/>
                <a:ea typeface="+mn-lt"/>
                <a:cs typeface="+mn-lt"/>
              </a:rPr>
              <a:t>Physical literacy Throughout the </a:t>
            </a:r>
            <a:r>
              <a:rPr lang="en-GB" sz="2500" i="1" err="1">
                <a:solidFill>
                  <a:schemeClr val="tx1"/>
                </a:solidFill>
                <a:latin typeface="Times New Roman"/>
                <a:ea typeface="+mn-lt"/>
                <a:cs typeface="+mn-lt"/>
              </a:rPr>
              <a:t>Lifecourse</a:t>
            </a:r>
            <a:r>
              <a:rPr lang="en-GB" sz="2500" i="1">
                <a:solidFill>
                  <a:schemeClr val="tx1"/>
                </a:solidFill>
                <a:latin typeface="Times New Roman"/>
                <a:ea typeface="+mn-lt"/>
                <a:cs typeface="+mn-lt"/>
              </a:rPr>
              <a:t>. </a:t>
            </a:r>
            <a:r>
              <a:rPr lang="en-GB" sz="2500">
                <a:solidFill>
                  <a:schemeClr val="tx1"/>
                </a:solidFill>
                <a:latin typeface="Times New Roman"/>
                <a:ea typeface="+mn-lt"/>
                <a:cs typeface="+mn-lt"/>
              </a:rPr>
              <a:t>Oxon: Routledge. </a:t>
            </a:r>
          </a:p>
        </p:txBody>
      </p:sp>
    </p:spTree>
    <p:extLst>
      <p:ext uri="{BB962C8B-B14F-4D97-AF65-F5344CB8AC3E}">
        <p14:creationId xmlns:p14="http://schemas.microsoft.com/office/powerpoint/2010/main" val="8810009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D2474-9A3D-634C-9590-6DABFA96BBE1}"/>
              </a:ext>
            </a:extLst>
          </p:cNvPr>
          <p:cNvSpPr>
            <a:spLocks noGrp="1"/>
          </p:cNvSpPr>
          <p:nvPr>
            <p:ph type="title"/>
          </p:nvPr>
        </p:nvSpPr>
        <p:spPr/>
        <p:txBody>
          <a:bodyPr/>
          <a:lstStyle/>
          <a:p>
            <a:r>
              <a:rPr lang="en-GB" dirty="0"/>
              <a:t>References - Connor</a:t>
            </a:r>
          </a:p>
        </p:txBody>
      </p:sp>
      <p:sp>
        <p:nvSpPr>
          <p:cNvPr id="3" name="Content Placeholder 2">
            <a:extLst>
              <a:ext uri="{FF2B5EF4-FFF2-40B4-BE49-F238E27FC236}">
                <a16:creationId xmlns:a16="http://schemas.microsoft.com/office/drawing/2014/main" id="{436E2C74-3A1C-FF42-9875-AE33F67BF583}"/>
              </a:ext>
            </a:extLst>
          </p:cNvPr>
          <p:cNvSpPr>
            <a:spLocks noGrp="1"/>
          </p:cNvSpPr>
          <p:nvPr>
            <p:ph idx="1"/>
          </p:nvPr>
        </p:nvSpPr>
        <p:spPr/>
        <p:txBody>
          <a:bodyPr>
            <a:normAutofit fontScale="47500" lnSpcReduction="20000"/>
          </a:bodyPr>
          <a:lstStyle/>
          <a:p>
            <a:pPr marL="0" indent="0">
              <a:buNone/>
            </a:pPr>
            <a:endParaRPr lang="en-GB" dirty="0"/>
          </a:p>
          <a:p>
            <a:r>
              <a:rPr lang="en-GB" dirty="0"/>
              <a:t>Casey, A. and Fernandez-Rio, J., 2019. Cooperative learning and the affective domain. </a:t>
            </a:r>
            <a:r>
              <a:rPr lang="en-GB" i="1" dirty="0"/>
              <a:t>Journal of Physical Education, Recreation &amp; Dance</a:t>
            </a:r>
            <a:r>
              <a:rPr lang="en-GB" dirty="0"/>
              <a:t>, </a:t>
            </a:r>
            <a:r>
              <a:rPr lang="en-GB" i="1" dirty="0"/>
              <a:t>90</a:t>
            </a:r>
            <a:r>
              <a:rPr lang="en-GB" dirty="0"/>
              <a:t>(3), pp.12-17.</a:t>
            </a:r>
          </a:p>
          <a:p>
            <a:r>
              <a:rPr lang="en-GB"/>
              <a:t>Casey, A. and Goodyear, V.A., 2015. Can cooperative learning achieve the four learning outcomes of physical education? A review of literature. </a:t>
            </a:r>
            <a:r>
              <a:rPr lang="en-GB" i="1"/>
              <a:t>Quest</a:t>
            </a:r>
            <a:r>
              <a:rPr lang="en-GB"/>
              <a:t>, </a:t>
            </a:r>
            <a:r>
              <a:rPr lang="en-GB" i="1"/>
              <a:t>67</a:t>
            </a:r>
            <a:r>
              <a:rPr lang="en-GB"/>
              <a:t>(1), pp.56-72.</a:t>
            </a:r>
          </a:p>
          <a:p>
            <a:r>
              <a:rPr lang="en-GB" dirty="0" err="1"/>
              <a:t>Cutforth</a:t>
            </a:r>
            <a:r>
              <a:rPr lang="en-GB" dirty="0"/>
              <a:t>, N., &amp; Parker, M. (1996). Promoting Affective Development in Physical Education: The Value of Journal Writing. </a:t>
            </a:r>
            <a:r>
              <a:rPr lang="en-GB" i="1" dirty="0"/>
              <a:t>Journal of Physical Education, Recreation &amp; Dance</a:t>
            </a:r>
            <a:r>
              <a:rPr lang="en-GB" dirty="0"/>
              <a:t>, </a:t>
            </a:r>
            <a:r>
              <a:rPr lang="en-GB" i="1" dirty="0"/>
              <a:t>67</a:t>
            </a:r>
            <a:r>
              <a:rPr lang="en-GB" dirty="0"/>
              <a:t>(7), 19-23. </a:t>
            </a:r>
          </a:p>
          <a:p>
            <a:r>
              <a:rPr lang="en-GB" dirty="0"/>
              <a:t>Gallo, A. M. (2003) Assessing the Affective Domain, </a:t>
            </a:r>
            <a:r>
              <a:rPr lang="en-GB" i="1" dirty="0"/>
              <a:t>Journal of Physical Education, Recreation &amp; Dance</a:t>
            </a:r>
            <a:r>
              <a:rPr lang="en-GB" dirty="0"/>
              <a:t>, 74:4, 44-48. </a:t>
            </a:r>
          </a:p>
          <a:p>
            <a:r>
              <a:rPr lang="en-GB" dirty="0" err="1"/>
              <a:t>Hellison</a:t>
            </a:r>
            <a:r>
              <a:rPr lang="en-GB" dirty="0"/>
              <a:t>, D. (1987). The Affective Domain in Physical Education. </a:t>
            </a:r>
            <a:r>
              <a:rPr lang="en-GB" i="1" dirty="0"/>
              <a:t>Journal of Physical Education, Recreation &amp; Dance, 58</a:t>
            </a:r>
            <a:r>
              <a:rPr lang="en-GB" dirty="0"/>
              <a:t>(6), 41-43. </a:t>
            </a:r>
            <a:r>
              <a:rPr lang="en-GB" dirty="0" err="1"/>
              <a:t>doi</a:t>
            </a:r>
            <a:r>
              <a:rPr lang="en-GB" dirty="0"/>
              <a:t>: 10.1080/07303084.1987.10609571 </a:t>
            </a:r>
          </a:p>
          <a:p>
            <a:r>
              <a:rPr lang="en-GB" dirty="0"/>
              <a:t>Krathwohl, D.R., Bloom, B.S. and </a:t>
            </a:r>
            <a:r>
              <a:rPr lang="en-GB" dirty="0" err="1"/>
              <a:t>Masia</a:t>
            </a:r>
            <a:r>
              <a:rPr lang="en-GB" dirty="0"/>
              <a:t>, B.B., 1964. II: handbook II: affective domain. </a:t>
            </a:r>
            <a:r>
              <a:rPr lang="en-GB" i="1" dirty="0"/>
              <a:t>David McKay, New York</a:t>
            </a:r>
            <a:r>
              <a:rPr lang="en-GB" dirty="0"/>
              <a:t>.</a:t>
            </a:r>
          </a:p>
          <a:p>
            <a:r>
              <a:rPr lang="en-GB" err="1"/>
              <a:t>Pozo</a:t>
            </a:r>
            <a:r>
              <a:rPr lang="en-GB"/>
              <a:t>, P., </a:t>
            </a:r>
            <a:r>
              <a:rPr lang="en-GB" err="1"/>
              <a:t>Grao</a:t>
            </a:r>
            <a:r>
              <a:rPr lang="en-GB"/>
              <a:t>-Cruces, A. and Pérez-</a:t>
            </a:r>
            <a:r>
              <a:rPr lang="en-GB" err="1"/>
              <a:t>Ordás</a:t>
            </a:r>
            <a:r>
              <a:rPr lang="en-GB"/>
              <a:t>, R., 2018. Teaching personal and social responsibility model-based programmes in physical education: A systematic review. </a:t>
            </a:r>
            <a:r>
              <a:rPr lang="en-GB" i="1"/>
              <a:t>European Physical Education Review</a:t>
            </a:r>
            <a:r>
              <a:rPr lang="en-GB"/>
              <a:t>, </a:t>
            </a:r>
            <a:r>
              <a:rPr lang="en-GB" i="1"/>
              <a:t>24</a:t>
            </a:r>
            <a:r>
              <a:rPr lang="en-GB"/>
              <a:t>(1), pp.56-75.</a:t>
            </a:r>
          </a:p>
          <a:p>
            <a:r>
              <a:rPr lang="en-GB" dirty="0" err="1"/>
              <a:t>Samalot</a:t>
            </a:r>
            <a:r>
              <a:rPr lang="en-GB" dirty="0"/>
              <a:t>-Rivera, A. (2014). Role Playing in Physical Education to Teach in the Affective Domain. </a:t>
            </a:r>
            <a:r>
              <a:rPr lang="en-GB" i="1" dirty="0"/>
              <a:t>Journal of Physical Education, Recreation &amp; Dance, 8(</a:t>
            </a:r>
            <a:r>
              <a:rPr lang="en-GB" dirty="0"/>
              <a:t>2), 41-43. </a:t>
            </a:r>
          </a:p>
          <a:p>
            <a:r>
              <a:rPr lang="en-GB" dirty="0"/>
              <a:t>United Nations Education, Scientific, and Cultural Organization. (2015). </a:t>
            </a:r>
            <a:r>
              <a:rPr lang="en-GB" i="1" dirty="0"/>
              <a:t>Quality Physical Education (QPE) Guidelines for Policy-Makers</a:t>
            </a:r>
            <a:r>
              <a:rPr lang="en-GB" dirty="0"/>
              <a:t>. UNESCO Publishing: Paris. </a:t>
            </a:r>
          </a:p>
          <a:p>
            <a:r>
              <a:rPr lang="en-GB" dirty="0"/>
              <a:t>Witt, P.L. (2015). Pursuing and Measuring Affective Learning Objectives, </a:t>
            </a:r>
            <a:r>
              <a:rPr lang="en-GB" i="1" dirty="0"/>
              <a:t>Communication Education</a:t>
            </a:r>
            <a:r>
              <a:rPr lang="en-GB" dirty="0"/>
              <a:t>, </a:t>
            </a:r>
            <a:r>
              <a:rPr lang="en-GB" i="1" dirty="0"/>
              <a:t>64</a:t>
            </a:r>
            <a:r>
              <a:rPr lang="en-GB" dirty="0"/>
              <a:t>(4), 505-507, </a:t>
            </a:r>
            <a:r>
              <a:rPr lang="en-GB" dirty="0" err="1"/>
              <a:t>doi</a:t>
            </a:r>
            <a:r>
              <a:rPr lang="en-GB" dirty="0"/>
              <a:t>: 10.1080/03634523.2015.1064143 </a:t>
            </a:r>
          </a:p>
        </p:txBody>
      </p:sp>
    </p:spTree>
    <p:extLst>
      <p:ext uri="{BB962C8B-B14F-4D97-AF65-F5344CB8AC3E}">
        <p14:creationId xmlns:p14="http://schemas.microsoft.com/office/powerpoint/2010/main" val="1833298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AAA42-2B66-224D-8A03-EE5494E7321E}"/>
              </a:ext>
            </a:extLst>
          </p:cNvPr>
          <p:cNvSpPr>
            <a:spLocks noGrp="1"/>
          </p:cNvSpPr>
          <p:nvPr>
            <p:ph type="title"/>
          </p:nvPr>
        </p:nvSpPr>
        <p:spPr/>
        <p:txBody>
          <a:bodyPr/>
          <a:lstStyle/>
          <a:p>
            <a:r>
              <a:rPr lang="en-US" dirty="0"/>
              <a:t>References: Katie </a:t>
            </a:r>
          </a:p>
        </p:txBody>
      </p:sp>
      <p:sp>
        <p:nvSpPr>
          <p:cNvPr id="3" name="Content Placeholder 2">
            <a:extLst>
              <a:ext uri="{FF2B5EF4-FFF2-40B4-BE49-F238E27FC236}">
                <a16:creationId xmlns:a16="http://schemas.microsoft.com/office/drawing/2014/main" id="{81DA536D-72CE-284C-918B-E1A112D75D3A}"/>
              </a:ext>
            </a:extLst>
          </p:cNvPr>
          <p:cNvSpPr>
            <a:spLocks noGrp="1"/>
          </p:cNvSpPr>
          <p:nvPr>
            <p:ph idx="1"/>
          </p:nvPr>
        </p:nvSpPr>
        <p:spPr/>
        <p:txBody>
          <a:bodyPr>
            <a:normAutofit fontScale="70000" lnSpcReduction="20000"/>
          </a:bodyPr>
          <a:lstStyle/>
          <a:p>
            <a:pPr marL="0" indent="0">
              <a:buNone/>
            </a:pPr>
            <a:r>
              <a:rPr lang="en-GB" dirty="0"/>
              <a:t> </a:t>
            </a:r>
          </a:p>
          <a:p>
            <a:pPr lvl="0"/>
            <a:r>
              <a:rPr lang="en-GB" dirty="0">
                <a:solidFill>
                  <a:schemeClr val="tx1"/>
                </a:solidFill>
                <a:latin typeface="Calibri" panose="020F0502020204030204" pitchFamily="34" charset="0"/>
                <a:cs typeface="Calibri" panose="020F0502020204030204" pitchFamily="34" charset="0"/>
              </a:rPr>
              <a:t>Dansereau, D. F. (1988) </a:t>
            </a:r>
            <a:r>
              <a:rPr lang="en-GB" i="1" dirty="0">
                <a:solidFill>
                  <a:schemeClr val="tx1"/>
                </a:solidFill>
                <a:latin typeface="Calibri" panose="020F0502020204030204" pitchFamily="34" charset="0"/>
                <a:cs typeface="Calibri" panose="020F0502020204030204" pitchFamily="34" charset="0"/>
              </a:rPr>
              <a:t>Cooperative learning strategies, In Learning and study strategies. </a:t>
            </a:r>
            <a:r>
              <a:rPr lang="en-GB" dirty="0">
                <a:solidFill>
                  <a:schemeClr val="tx1"/>
                </a:solidFill>
                <a:latin typeface="Calibri" panose="020F0502020204030204" pitchFamily="34" charset="0"/>
                <a:cs typeface="Calibri" panose="020F0502020204030204" pitchFamily="34" charset="0"/>
              </a:rPr>
              <a:t>Netherlands: Elsevier.</a:t>
            </a:r>
          </a:p>
          <a:p>
            <a:pPr lvl="0"/>
            <a:r>
              <a:rPr lang="en-GB" dirty="0" err="1">
                <a:solidFill>
                  <a:schemeClr val="tx1"/>
                </a:solidFill>
                <a:latin typeface="Calibri" panose="020F0502020204030204" pitchFamily="34" charset="0"/>
                <a:cs typeface="Calibri" panose="020F0502020204030204" pitchFamily="34" charset="0"/>
              </a:rPr>
              <a:t>Duda</a:t>
            </a:r>
            <a:r>
              <a:rPr lang="en-GB" dirty="0">
                <a:solidFill>
                  <a:schemeClr val="tx1"/>
                </a:solidFill>
                <a:latin typeface="Calibri" panose="020F0502020204030204" pitchFamily="34" charset="0"/>
                <a:cs typeface="Calibri" panose="020F0502020204030204" pitchFamily="34" charset="0"/>
              </a:rPr>
              <a:t>, L. (2005). </a:t>
            </a:r>
            <a:r>
              <a:rPr lang="en-GB" i="1" dirty="0">
                <a:solidFill>
                  <a:schemeClr val="tx1"/>
                </a:solidFill>
                <a:latin typeface="Calibri" panose="020F0502020204030204" pitchFamily="34" charset="0"/>
                <a:cs typeface="Calibri" panose="020F0502020204030204" pitchFamily="34" charset="0"/>
              </a:rPr>
              <a:t>A handbook of competence and motivation. New York: </a:t>
            </a:r>
            <a:r>
              <a:rPr lang="en-GB" dirty="0">
                <a:solidFill>
                  <a:schemeClr val="tx1"/>
                </a:solidFill>
                <a:latin typeface="Calibri" panose="020F0502020204030204" pitchFamily="34" charset="0"/>
                <a:cs typeface="Calibri" panose="020F0502020204030204" pitchFamily="34" charset="0"/>
              </a:rPr>
              <a:t>Guilford Publications. </a:t>
            </a:r>
          </a:p>
          <a:p>
            <a:pPr lvl="0"/>
            <a:r>
              <a:rPr lang="en-GB" dirty="0">
                <a:solidFill>
                  <a:schemeClr val="tx1"/>
                </a:solidFill>
                <a:latin typeface="Calibri" panose="020F0502020204030204" pitchFamily="34" charset="0"/>
                <a:cs typeface="Calibri" panose="020F0502020204030204" pitchFamily="34" charset="0"/>
              </a:rPr>
              <a:t>Elliot, J. Gable,  L. Mapes, R. (2006) ‘Approach and avoidance motivation in the social domain’, </a:t>
            </a:r>
            <a:r>
              <a:rPr lang="en-GB" i="1" dirty="0">
                <a:solidFill>
                  <a:schemeClr val="tx1"/>
                </a:solidFill>
                <a:latin typeface="Calibri" panose="020F0502020204030204" pitchFamily="34" charset="0"/>
                <a:cs typeface="Calibri" panose="020F0502020204030204" pitchFamily="34" charset="0"/>
              </a:rPr>
              <a:t>Personality and Social Psychology Bulletin</a:t>
            </a:r>
            <a:r>
              <a:rPr lang="en-GB" dirty="0">
                <a:solidFill>
                  <a:schemeClr val="tx1"/>
                </a:solidFill>
                <a:latin typeface="Calibri" panose="020F0502020204030204" pitchFamily="34" charset="0"/>
                <a:cs typeface="Calibri" panose="020F0502020204030204" pitchFamily="34" charset="0"/>
              </a:rPr>
              <a:t>, </a:t>
            </a:r>
            <a:r>
              <a:rPr lang="en-GB" i="1" dirty="0">
                <a:solidFill>
                  <a:schemeClr val="tx1"/>
                </a:solidFill>
                <a:latin typeface="Calibri" panose="020F0502020204030204" pitchFamily="34" charset="0"/>
                <a:cs typeface="Calibri" panose="020F0502020204030204" pitchFamily="34" charset="0"/>
              </a:rPr>
              <a:t>32</a:t>
            </a:r>
            <a:r>
              <a:rPr lang="en-GB" dirty="0">
                <a:solidFill>
                  <a:schemeClr val="tx1"/>
                </a:solidFill>
                <a:latin typeface="Calibri" panose="020F0502020204030204" pitchFamily="34" charset="0"/>
                <a:cs typeface="Calibri" panose="020F0502020204030204" pitchFamily="34" charset="0"/>
              </a:rPr>
              <a:t>(3), pp.378-391.</a:t>
            </a:r>
          </a:p>
          <a:p>
            <a:pPr lvl="0"/>
            <a:r>
              <a:rPr lang="en-GB" dirty="0">
                <a:solidFill>
                  <a:schemeClr val="tx1"/>
                </a:solidFill>
                <a:latin typeface="Calibri" panose="020F0502020204030204" pitchFamily="34" charset="0"/>
                <a:cs typeface="Calibri" panose="020F0502020204030204" pitchFamily="34" charset="0"/>
              </a:rPr>
              <a:t>Reiss, S. (2012) ‘Intrinsic and extrinsic motivation’, </a:t>
            </a:r>
            <a:r>
              <a:rPr lang="en-GB" i="1" dirty="0">
                <a:solidFill>
                  <a:schemeClr val="tx1"/>
                </a:solidFill>
                <a:latin typeface="Calibri" panose="020F0502020204030204" pitchFamily="34" charset="0"/>
                <a:cs typeface="Calibri" panose="020F0502020204030204" pitchFamily="34" charset="0"/>
              </a:rPr>
              <a:t>Teaching of Psychology</a:t>
            </a:r>
            <a:r>
              <a:rPr lang="en-GB" dirty="0">
                <a:solidFill>
                  <a:schemeClr val="tx1"/>
                </a:solidFill>
                <a:latin typeface="Calibri" panose="020F0502020204030204" pitchFamily="34" charset="0"/>
                <a:cs typeface="Calibri" panose="020F0502020204030204" pitchFamily="34" charset="0"/>
              </a:rPr>
              <a:t>, </a:t>
            </a:r>
            <a:r>
              <a:rPr lang="en-GB" i="1" dirty="0">
                <a:solidFill>
                  <a:schemeClr val="tx1"/>
                </a:solidFill>
                <a:latin typeface="Calibri" panose="020F0502020204030204" pitchFamily="34" charset="0"/>
                <a:cs typeface="Calibri" panose="020F0502020204030204" pitchFamily="34" charset="0"/>
              </a:rPr>
              <a:t>39</a:t>
            </a:r>
            <a:r>
              <a:rPr lang="en-GB" dirty="0">
                <a:solidFill>
                  <a:schemeClr val="tx1"/>
                </a:solidFill>
                <a:latin typeface="Calibri" panose="020F0502020204030204" pitchFamily="34" charset="0"/>
                <a:cs typeface="Calibri" panose="020F0502020204030204" pitchFamily="34" charset="0"/>
              </a:rPr>
              <a:t>(2), pp.152-156.</a:t>
            </a:r>
          </a:p>
          <a:p>
            <a:pPr lvl="0"/>
            <a:r>
              <a:rPr lang="en-GB" dirty="0">
                <a:solidFill>
                  <a:schemeClr val="tx1"/>
                </a:solidFill>
                <a:latin typeface="Calibri" panose="020F0502020204030204" pitchFamily="34" charset="0"/>
                <a:cs typeface="Calibri" panose="020F0502020204030204" pitchFamily="34" charset="0"/>
              </a:rPr>
              <a:t>Rubin, L. Hebert, C. (1998) ‘Model for active learning: Collaborative peer teaching’, </a:t>
            </a:r>
            <a:r>
              <a:rPr lang="en-GB" i="1" dirty="0">
                <a:solidFill>
                  <a:schemeClr val="tx1"/>
                </a:solidFill>
                <a:latin typeface="Calibri" panose="020F0502020204030204" pitchFamily="34" charset="0"/>
                <a:cs typeface="Calibri" panose="020F0502020204030204" pitchFamily="34" charset="0"/>
              </a:rPr>
              <a:t>College Teaching</a:t>
            </a:r>
            <a:r>
              <a:rPr lang="en-GB" dirty="0">
                <a:solidFill>
                  <a:schemeClr val="tx1"/>
                </a:solidFill>
                <a:latin typeface="Calibri" panose="020F0502020204030204" pitchFamily="34" charset="0"/>
                <a:cs typeface="Calibri" panose="020F0502020204030204" pitchFamily="34" charset="0"/>
              </a:rPr>
              <a:t>, </a:t>
            </a:r>
            <a:r>
              <a:rPr lang="en-GB" i="1" dirty="0">
                <a:solidFill>
                  <a:schemeClr val="tx1"/>
                </a:solidFill>
                <a:latin typeface="Calibri" panose="020F0502020204030204" pitchFamily="34" charset="0"/>
                <a:cs typeface="Calibri" panose="020F0502020204030204" pitchFamily="34" charset="0"/>
              </a:rPr>
              <a:t>46</a:t>
            </a:r>
            <a:r>
              <a:rPr lang="en-GB" dirty="0">
                <a:solidFill>
                  <a:schemeClr val="tx1"/>
                </a:solidFill>
                <a:latin typeface="Calibri" panose="020F0502020204030204" pitchFamily="34" charset="0"/>
                <a:cs typeface="Calibri" panose="020F0502020204030204" pitchFamily="34" charset="0"/>
              </a:rPr>
              <a:t>(1),pp 26-30.</a:t>
            </a:r>
          </a:p>
          <a:p>
            <a:pPr lvl="0"/>
            <a:r>
              <a:rPr lang="en-GB" i="1" dirty="0">
                <a:solidFill>
                  <a:schemeClr val="tx1"/>
                </a:solidFill>
                <a:latin typeface="Calibri" panose="020F0502020204030204" pitchFamily="34" charset="0"/>
                <a:cs typeface="Calibri" panose="020F0502020204030204" pitchFamily="34" charset="0"/>
              </a:rPr>
              <a:t> </a:t>
            </a:r>
            <a:r>
              <a:rPr lang="en-GB" dirty="0">
                <a:solidFill>
                  <a:schemeClr val="tx1"/>
                </a:solidFill>
                <a:latin typeface="Calibri" panose="020F0502020204030204" pitchFamily="34" charset="0"/>
                <a:cs typeface="Calibri" panose="020F0502020204030204" pitchFamily="34" charset="0"/>
              </a:rPr>
              <a:t>Rushton, S. </a:t>
            </a:r>
            <a:r>
              <a:rPr lang="en-GB" dirty="0" err="1">
                <a:solidFill>
                  <a:schemeClr val="tx1"/>
                </a:solidFill>
                <a:latin typeface="Calibri" panose="020F0502020204030204" pitchFamily="34" charset="0"/>
                <a:cs typeface="Calibri" panose="020F0502020204030204" pitchFamily="34" charset="0"/>
              </a:rPr>
              <a:t>Juola</a:t>
            </a:r>
            <a:r>
              <a:rPr lang="en-GB" dirty="0">
                <a:solidFill>
                  <a:schemeClr val="tx1"/>
                </a:solidFill>
                <a:latin typeface="Calibri" panose="020F0502020204030204" pitchFamily="34" charset="0"/>
                <a:cs typeface="Calibri" panose="020F0502020204030204" pitchFamily="34" charset="0"/>
              </a:rPr>
              <a:t>-Rushton, A. (2008)  ‘Classroom learning environment, brain research and the no child left behind initiative: 6 years later’, </a:t>
            </a:r>
            <a:r>
              <a:rPr lang="en-GB" i="1" dirty="0">
                <a:solidFill>
                  <a:schemeClr val="tx1"/>
                </a:solidFill>
                <a:latin typeface="Calibri" panose="020F0502020204030204" pitchFamily="34" charset="0"/>
                <a:cs typeface="Calibri" panose="020F0502020204030204" pitchFamily="34" charset="0"/>
              </a:rPr>
              <a:t>Early Childhood Education Journal</a:t>
            </a:r>
            <a:r>
              <a:rPr lang="en-GB" dirty="0">
                <a:solidFill>
                  <a:schemeClr val="tx1"/>
                </a:solidFill>
                <a:latin typeface="Calibri" panose="020F0502020204030204" pitchFamily="34" charset="0"/>
                <a:cs typeface="Calibri" panose="020F0502020204030204" pitchFamily="34" charset="0"/>
              </a:rPr>
              <a:t>, </a:t>
            </a:r>
            <a:r>
              <a:rPr lang="en-GB" i="1" dirty="0">
                <a:solidFill>
                  <a:schemeClr val="tx1"/>
                </a:solidFill>
                <a:latin typeface="Calibri" panose="020F0502020204030204" pitchFamily="34" charset="0"/>
                <a:cs typeface="Calibri" panose="020F0502020204030204" pitchFamily="34" charset="0"/>
              </a:rPr>
              <a:t>36</a:t>
            </a:r>
            <a:r>
              <a:rPr lang="en-GB" dirty="0">
                <a:solidFill>
                  <a:schemeClr val="tx1"/>
                </a:solidFill>
                <a:latin typeface="Calibri" panose="020F0502020204030204" pitchFamily="34" charset="0"/>
                <a:cs typeface="Calibri" panose="020F0502020204030204" pitchFamily="34" charset="0"/>
              </a:rPr>
              <a:t>(1),pp. 87-92.</a:t>
            </a:r>
          </a:p>
          <a:p>
            <a:pPr lvl="0"/>
            <a:r>
              <a:rPr lang="en-GB" dirty="0">
                <a:solidFill>
                  <a:schemeClr val="tx1"/>
                </a:solidFill>
                <a:latin typeface="Calibri" panose="020F0502020204030204" pitchFamily="34" charset="0"/>
                <a:cs typeface="Calibri" panose="020F0502020204030204" pitchFamily="34" charset="0"/>
              </a:rPr>
              <a:t>Siedentop, D. Hastie, P.  Van der Mars, H. (2019). </a:t>
            </a:r>
            <a:r>
              <a:rPr lang="en-GB" i="1" dirty="0">
                <a:solidFill>
                  <a:schemeClr val="tx1"/>
                </a:solidFill>
                <a:latin typeface="Calibri" panose="020F0502020204030204" pitchFamily="34" charset="0"/>
                <a:cs typeface="Calibri" panose="020F0502020204030204" pitchFamily="34" charset="0"/>
              </a:rPr>
              <a:t>Complete guide to sport education</a:t>
            </a:r>
            <a:r>
              <a:rPr lang="en-GB" dirty="0">
                <a:solidFill>
                  <a:schemeClr val="tx1"/>
                </a:solidFill>
                <a:latin typeface="Calibri" panose="020F0502020204030204" pitchFamily="34" charset="0"/>
                <a:cs typeface="Calibri" panose="020F0502020204030204" pitchFamily="34" charset="0"/>
              </a:rPr>
              <a:t>. Illinois : Human Kinetics.</a:t>
            </a:r>
          </a:p>
          <a:p>
            <a:endParaRPr lang="en-US" sz="1800" dirty="0">
              <a:solidFill>
                <a:schemeClr val="tx1"/>
              </a:solidFill>
              <a:latin typeface="Calibri" panose="020F0502020204030204" pitchFamily="34" charset="0"/>
              <a:cs typeface="Calibri" panose="020F0502020204030204" pitchFamily="34" charset="0"/>
            </a:endParaRPr>
          </a:p>
        </p:txBody>
      </p:sp>
      <p:pic>
        <p:nvPicPr>
          <p:cNvPr id="8" name="Audio 7">
            <a:hlinkClick r:id="" action="ppaction://media"/>
            <a:extLst>
              <a:ext uri="{FF2B5EF4-FFF2-40B4-BE49-F238E27FC236}">
                <a16:creationId xmlns:a16="http://schemas.microsoft.com/office/drawing/2014/main" id="{1C5CF579-6CDB-0141-AB2A-BA59011829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659956724"/>
      </p:ext>
    </p:extLst>
  </p:cSld>
  <p:clrMapOvr>
    <a:masterClrMapping/>
  </p:clrMapOvr>
  <mc:AlternateContent xmlns:mc="http://schemas.openxmlformats.org/markup-compatibility/2006">
    <mc:Choice xmlns:p14="http://schemas.microsoft.com/office/powerpoint/2010/main" Requires="p14">
      <p:transition spd="slow" p14:dur="2000" advTm="12088"/>
    </mc:Choice>
    <mc:Fallback>
      <p:transition spd="slow" advTm="120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0.7|3.1"/>
</p:tagLst>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185</TotalTime>
  <Words>2795</Words>
  <Application>Microsoft Macintosh PowerPoint</Application>
  <PresentationFormat>Widescreen</PresentationFormat>
  <Paragraphs>209</Paragraphs>
  <Slides>35</Slides>
  <Notes>7</Notes>
  <HiddenSlides>0</HiddenSlides>
  <MMClips>11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Arial</vt:lpstr>
      <vt:lpstr>Calibri</vt:lpstr>
      <vt:lpstr>Corbel</vt:lpstr>
      <vt:lpstr>Open Sans</vt:lpstr>
      <vt:lpstr>Times New Roman</vt:lpstr>
      <vt:lpstr>Wingdings</vt:lpstr>
      <vt:lpstr>Depth</vt:lpstr>
      <vt:lpstr>Is  a   Models  Based Practice the way forward for Physical Education?</vt:lpstr>
      <vt:lpstr>Introduction </vt:lpstr>
      <vt:lpstr>Which model can develop the cognitive domain?</vt:lpstr>
      <vt:lpstr>Katie HBPE</vt:lpstr>
      <vt:lpstr>Co-operative Learning</vt:lpstr>
      <vt:lpstr>Co-operative learning</vt:lpstr>
      <vt:lpstr>PowerPoint Presentation</vt:lpstr>
      <vt:lpstr>Cognitive Domain</vt:lpstr>
      <vt:lpstr>Brain Development and Exercise</vt:lpstr>
      <vt:lpstr>How can teachers encourage pupils to develop cognitive skills in a PE lesson?</vt:lpstr>
      <vt:lpstr>Conclusion</vt:lpstr>
      <vt:lpstr>Affective Domain</vt:lpstr>
      <vt:lpstr>Affective </vt:lpstr>
      <vt:lpstr>Affective</vt:lpstr>
      <vt:lpstr>Affective in Models Based Practice</vt:lpstr>
      <vt:lpstr>Obstacles to Affective learning</vt:lpstr>
      <vt:lpstr>PowerPoint Presentation</vt:lpstr>
      <vt:lpstr>Krathwohls Taxonomy </vt:lpstr>
      <vt:lpstr> Social Domain: What the social domain looks like in PE:  </vt:lpstr>
      <vt:lpstr>Communication in the PE classroom!:</vt:lpstr>
      <vt:lpstr>How motivation effects participation: </vt:lpstr>
      <vt:lpstr>Models based practice: </vt:lpstr>
      <vt:lpstr>Menti Quiz!: </vt:lpstr>
      <vt:lpstr>Responsibility: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 Lauren </vt:lpstr>
      <vt:lpstr>References - Connor</vt:lpstr>
      <vt:lpstr>References: Katie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a   Models  Based Practice the way forward for Physical Education?</dc:title>
  <dc:creator>Katie Louise James (2020086)</dc:creator>
  <cp:lastModifiedBy>Katie Louise James (2020086)</cp:lastModifiedBy>
  <cp:revision>1</cp:revision>
  <dcterms:created xsi:type="dcterms:W3CDTF">2022-01-14T18:59:05Z</dcterms:created>
  <dcterms:modified xsi:type="dcterms:W3CDTF">2022-01-14T22:04:13Z</dcterms:modified>
</cp:coreProperties>
</file>