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0" r:id="rId4"/>
    <p:sldId id="258" r:id="rId5"/>
    <p:sldId id="281" r:id="rId6"/>
    <p:sldId id="259" r:id="rId7"/>
    <p:sldId id="278" r:id="rId8"/>
    <p:sldId id="279" r:id="rId9"/>
    <p:sldId id="260" r:id="rId10"/>
    <p:sldId id="271" r:id="rId11"/>
    <p:sldId id="273" r:id="rId12"/>
    <p:sldId id="277" r:id="rId13"/>
    <p:sldId id="275" r:id="rId14"/>
    <p:sldId id="265" r:id="rId15"/>
    <p:sldId id="267" r:id="rId16"/>
    <p:sldId id="268" r:id="rId17"/>
    <p:sldId id="269" r:id="rId18"/>
    <p:sldId id="27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88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971ADDE-A497-4899-BE46-7AF3A53297F6}"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37CF08ED-05DA-4117-972F-72BB564AB157}" type="datetimeFigureOut">
              <a:rPr lang="en-GB" smtClean="0"/>
              <a:pPr/>
              <a:t>03/03/2015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1ADDE-A497-4899-BE46-7AF3A53297F6}"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971ADDE-A497-4899-BE46-7AF3A53297F6}"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971ADDE-A497-4899-BE46-7AF3A53297F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971ADDE-A497-4899-BE46-7AF3A53297F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971ADDE-A497-4899-BE46-7AF3A53297F6}"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37CF08ED-05DA-4117-972F-72BB564AB157}" type="datetimeFigureOut">
              <a:rPr lang="en-GB" smtClean="0"/>
              <a:pPr/>
              <a:t>03/03/2015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1ADDE-A497-4899-BE46-7AF3A53297F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971ADDE-A497-4899-BE46-7AF3A53297F6}"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37CF08ED-05DA-4117-972F-72BB564AB157}" type="datetimeFigureOut">
              <a:rPr lang="en-GB" smtClean="0"/>
              <a:pPr/>
              <a:t>03/03/2015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971ADDE-A497-4899-BE46-7AF3A53297F6}"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about.jstor.org/jstor-help-support/how-to-use-jsto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Classics Project</a:t>
            </a:r>
            <a:endParaRPr lang="en-GB" dirty="0"/>
          </a:p>
        </p:txBody>
      </p:sp>
      <p:sp>
        <p:nvSpPr>
          <p:cNvPr id="2" name="Title 1"/>
          <p:cNvSpPr>
            <a:spLocks noGrp="1"/>
          </p:cNvSpPr>
          <p:nvPr>
            <p:ph type="ctrTitle"/>
          </p:nvPr>
        </p:nvSpPr>
        <p:spPr/>
        <p:txBody>
          <a:bodyPr/>
          <a:lstStyle/>
          <a:p>
            <a:r>
              <a:rPr lang="en-GB" dirty="0" smtClean="0"/>
              <a:t>ENGAGING WITH MODERN SCHOLARSHIP</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for?</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Provide you with further avenues into sources and evidence.</a:t>
            </a:r>
          </a:p>
          <a:p>
            <a:endParaRPr lang="en-GB" dirty="0" smtClean="0"/>
          </a:p>
          <a:p>
            <a:r>
              <a:rPr lang="en-GB" dirty="0" smtClean="0"/>
              <a:t>Provide you with opinions and arguments on your topic that are rooted in debates, information and experiences that you might not be able to access.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Collating of Information (1)</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indent="0">
              <a:buNone/>
            </a:pPr>
            <a:r>
              <a:rPr lang="en-GB" dirty="0" smtClean="0"/>
              <a:t>“THE </a:t>
            </a:r>
            <a:r>
              <a:rPr lang="en-GB" dirty="0"/>
              <a:t>STUDENTS of the history of the Mediterranean countries during the High Middle Ages have often complained about the almost complete absence of archives in Muslim countries... Under these circumstances it is most fortunate that a great treasure of documents, hailing from all over the Mediterranean countries, mainly from the eleventh through the thirteenth centuries, has been preserved in the so-called Cairo </a:t>
            </a:r>
            <a:r>
              <a:rPr lang="en-GB" dirty="0" err="1"/>
              <a:t>Geniza</a:t>
            </a:r>
            <a:r>
              <a:rPr lang="en-GB" dirty="0"/>
              <a:t>... the treasures of the Cairo </a:t>
            </a:r>
            <a:r>
              <a:rPr lang="en-GB" dirty="0" err="1"/>
              <a:t>Geniza</a:t>
            </a:r>
            <a:r>
              <a:rPr lang="en-GB" dirty="0"/>
              <a:t>, under circumstances which have often been described</a:t>
            </a:r>
            <a:r>
              <a:rPr lang="en-GB" dirty="0" smtClean="0"/>
              <a:t>, </a:t>
            </a:r>
            <a:r>
              <a:rPr lang="en-GB" dirty="0"/>
              <a:t>were dispersed to many libraries all over the world</a:t>
            </a:r>
            <a:r>
              <a:rPr lang="en-GB" dirty="0" smtClean="0"/>
              <a:t>...” – </a:t>
            </a:r>
            <a:r>
              <a:rPr lang="en-GB" dirty="0" err="1" smtClean="0"/>
              <a:t>Goitein</a:t>
            </a:r>
            <a:r>
              <a:rPr lang="en-GB" dirty="0" smtClean="0"/>
              <a:t>, S. D. (1960) ‘The Documents of the Cairo </a:t>
            </a:r>
            <a:r>
              <a:rPr lang="en-GB" dirty="0" err="1" smtClean="0"/>
              <a:t>Geniza</a:t>
            </a:r>
            <a:r>
              <a:rPr lang="en-GB" dirty="0" smtClean="0"/>
              <a:t> as a Source for Mediterranean Social History’, </a:t>
            </a:r>
            <a:r>
              <a:rPr lang="en-GB" i="1" dirty="0" smtClean="0"/>
              <a:t>Journal of the American Oriental Society </a:t>
            </a:r>
            <a:r>
              <a:rPr lang="en-GB" dirty="0" smtClean="0"/>
              <a:t>80 (2): 91-100, at 91. </a:t>
            </a:r>
            <a:endParaRPr lang="en-GB" dirty="0"/>
          </a:p>
        </p:txBody>
      </p:sp>
    </p:spTree>
    <p:extLst>
      <p:ext uri="{BB962C8B-B14F-4D97-AF65-F5344CB8AC3E}">
        <p14:creationId xmlns:p14="http://schemas.microsoft.com/office/powerpoint/2010/main" val="4343593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a:t>
            </a:r>
            <a:r>
              <a:rPr lang="en-GB" b="1" dirty="0" smtClean="0"/>
              <a:t>NOT</a:t>
            </a:r>
            <a:r>
              <a:rPr lang="en-GB" dirty="0" smtClean="0"/>
              <a:t> for?</a:t>
            </a:r>
            <a:endParaRPr lang="en-GB" dirty="0"/>
          </a:p>
        </p:txBody>
      </p:sp>
      <p:sp>
        <p:nvSpPr>
          <p:cNvPr id="3" name="Content Placeholder 2"/>
          <p:cNvSpPr>
            <a:spLocks noGrp="1"/>
          </p:cNvSpPr>
          <p:nvPr>
            <p:ph sz="quarter" idx="1"/>
          </p:nvPr>
        </p:nvSpPr>
        <p:spPr>
          <a:xfrm>
            <a:off x="301752" y="1772816"/>
            <a:ext cx="8503920" cy="4536504"/>
          </a:xfrm>
        </p:spPr>
        <p:txBody>
          <a:bodyPr/>
          <a:lstStyle/>
          <a:p>
            <a:r>
              <a:rPr lang="en-GB" dirty="0" smtClean="0"/>
              <a:t>Provide you with information so that you do not have to access the ancient material.</a:t>
            </a:r>
          </a:p>
          <a:p>
            <a:endParaRPr lang="en-GB" dirty="0" smtClean="0"/>
          </a:p>
          <a:p>
            <a:r>
              <a:rPr lang="en-GB" dirty="0" smtClean="0"/>
              <a:t>Tell you the answer to your question.</a:t>
            </a:r>
          </a:p>
          <a:p>
            <a:endParaRPr lang="en-GB" dirty="0" smtClean="0"/>
          </a:p>
          <a:p>
            <a:r>
              <a:rPr lang="en-GB" dirty="0" smtClean="0"/>
              <a:t>Follow blindly.</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Collating Information (2)</a:t>
            </a:r>
            <a:endParaRPr lang="en-GB" dirty="0"/>
          </a:p>
        </p:txBody>
      </p:sp>
      <p:pic>
        <p:nvPicPr>
          <p:cNvPr id="1026" name="Picture 2"/>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37055" t="28153" r="22806" b="41847"/>
          <a:stretch/>
        </p:blipFill>
        <p:spPr bwMode="auto">
          <a:xfrm>
            <a:off x="449256" y="1556792"/>
            <a:ext cx="8208912" cy="3966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66688" y="5517232"/>
            <a:ext cx="8712968" cy="94185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Cohen, G. M. (2013) </a:t>
            </a:r>
            <a:r>
              <a:rPr lang="en-GB" i="1" dirty="0" smtClean="0"/>
              <a:t>The Hellenistic settlements in the East from Armenia and Mesopotamia to Bactria and India</a:t>
            </a:r>
            <a:r>
              <a:rPr lang="en-GB" dirty="0" smtClean="0"/>
              <a:t>. Berkeley : University of California Press. – page 46</a:t>
            </a:r>
            <a:endParaRPr lang="en-GB" i="1" dirty="0"/>
          </a:p>
        </p:txBody>
      </p:sp>
    </p:spTree>
    <p:extLst>
      <p:ext uri="{BB962C8B-B14F-4D97-AF65-F5344CB8AC3E}">
        <p14:creationId xmlns:p14="http://schemas.microsoft.com/office/powerpoint/2010/main" val="39771521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should </a:t>
            </a:r>
            <a:r>
              <a:rPr lang="en-GB" b="1" u="sng" dirty="0" smtClean="0"/>
              <a:t>you</a:t>
            </a:r>
            <a:r>
              <a:rPr lang="en-GB" dirty="0" smtClean="0"/>
              <a:t> do with modern scholarship?</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Engage with the opinions and arguments in it </a:t>
            </a:r>
            <a:r>
              <a:rPr lang="en-GB" b="1" u="sng" dirty="0" smtClean="0"/>
              <a:t>CRITICALLY</a:t>
            </a:r>
            <a:r>
              <a:rPr lang="en-GB" dirty="0" smtClean="0"/>
              <a:t>.</a:t>
            </a:r>
          </a:p>
          <a:p>
            <a:endParaRPr lang="en-GB" dirty="0" smtClean="0"/>
          </a:p>
          <a:p>
            <a:r>
              <a:rPr lang="en-GB" dirty="0" smtClean="0"/>
              <a:t>Agree or disagree with opinions and arguments.</a:t>
            </a:r>
          </a:p>
          <a:p>
            <a:endParaRPr lang="en-GB" dirty="0" smtClean="0"/>
          </a:p>
          <a:p>
            <a:r>
              <a:rPr lang="en-GB" dirty="0" smtClean="0"/>
              <a:t>Expand your breadcrumb trail.</a:t>
            </a:r>
          </a:p>
          <a:p>
            <a:endParaRPr lang="en-GB" dirty="0" smtClean="0"/>
          </a:p>
          <a:p>
            <a:r>
              <a:rPr lang="en-GB" dirty="0" smtClean="0"/>
              <a:t>Engage with the debates on your subject.</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Picking out Debates (1)</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indent="0">
              <a:buNone/>
            </a:pPr>
            <a:r>
              <a:rPr lang="en-GB" dirty="0"/>
              <a:t>“Traditionally, scholars have regarded goods that were brought to </a:t>
            </a:r>
            <a:r>
              <a:rPr lang="en-GB" dirty="0" smtClean="0"/>
              <a:t>the Roman </a:t>
            </a:r>
            <a:r>
              <a:rPr lang="en-GB" dirty="0"/>
              <a:t>Empire from lands such as India… as luxuries, which were consumed by </a:t>
            </a:r>
            <a:r>
              <a:rPr lang="en-GB" dirty="0" smtClean="0"/>
              <a:t>the wealthy </a:t>
            </a:r>
            <a:r>
              <a:rPr lang="en-GB" dirty="0"/>
              <a:t>and those of high social status… </a:t>
            </a:r>
            <a:r>
              <a:rPr lang="en-GB" dirty="0" smtClean="0"/>
              <a:t>However, more </a:t>
            </a:r>
            <a:r>
              <a:rPr lang="en-GB" dirty="0"/>
              <a:t>recently, Sidebotham set a trend by arguing that some of </a:t>
            </a:r>
            <a:r>
              <a:rPr lang="en-GB" dirty="0" smtClean="0"/>
              <a:t>these eastern </a:t>
            </a:r>
            <a:r>
              <a:rPr lang="en-GB" dirty="0"/>
              <a:t>imports, especially spices and aromatics, held medicinal, </a:t>
            </a:r>
            <a:r>
              <a:rPr lang="en-GB" dirty="0" smtClean="0"/>
              <a:t>funerary, religious</a:t>
            </a:r>
            <a:r>
              <a:rPr lang="en-GB" dirty="0"/>
              <a:t>, and culinary importance in Roman society, and </a:t>
            </a:r>
            <a:r>
              <a:rPr lang="en-GB" dirty="0" smtClean="0"/>
              <a:t>were therefore </a:t>
            </a:r>
            <a:r>
              <a:rPr lang="en-GB" dirty="0"/>
              <a:t>considered by the elite as necessities and not luxuries… This article argues that the notion of these goods being either </a:t>
            </a:r>
            <a:r>
              <a:rPr lang="en-GB" dirty="0" smtClean="0"/>
              <a:t>luxuries or </a:t>
            </a:r>
            <a:r>
              <a:rPr lang="en-GB" dirty="0"/>
              <a:t>necessities is problematic and </a:t>
            </a:r>
            <a:r>
              <a:rPr lang="en-GB" dirty="0" smtClean="0"/>
              <a:t>misleading…” – Cobb, M. A. (2013) ‘The Reception and Consumption of Eastern Goods in Roman Society’</a:t>
            </a:r>
            <a:r>
              <a:rPr lang="en-GB" i="1" dirty="0" smtClean="0"/>
              <a:t>, Greece &amp; Rome </a:t>
            </a:r>
            <a:r>
              <a:rPr lang="en-GB" dirty="0" smtClean="0"/>
              <a:t>60 (1): 136-152, at 136-37.</a:t>
            </a:r>
            <a:r>
              <a:rPr lang="en-GB" i="1" dirty="0" smtClean="0"/>
              <a:t> </a:t>
            </a:r>
            <a:endParaRPr lang="en-GB" dirty="0"/>
          </a:p>
        </p:txBody>
      </p:sp>
    </p:spTree>
    <p:extLst>
      <p:ext uri="{BB962C8B-B14F-4D97-AF65-F5344CB8AC3E}">
        <p14:creationId xmlns:p14="http://schemas.microsoft.com/office/powerpoint/2010/main" val="2370638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Picking out Debates (2)</a:t>
            </a:r>
            <a:endParaRPr lang="en-GB" dirty="0"/>
          </a:p>
        </p:txBody>
      </p:sp>
      <p:sp>
        <p:nvSpPr>
          <p:cNvPr id="3" name="Content Placeholder 2"/>
          <p:cNvSpPr>
            <a:spLocks noGrp="1"/>
          </p:cNvSpPr>
          <p:nvPr>
            <p:ph sz="quarter" idx="1"/>
          </p:nvPr>
        </p:nvSpPr>
        <p:spPr>
          <a:xfrm>
            <a:off x="251520" y="1527048"/>
            <a:ext cx="8712968" cy="4998296"/>
          </a:xfrm>
        </p:spPr>
        <p:txBody>
          <a:bodyPr>
            <a:normAutofit fontScale="77500" lnSpcReduction="20000"/>
          </a:bodyPr>
          <a:lstStyle/>
          <a:p>
            <a:pPr marL="0" indent="0">
              <a:buNone/>
            </a:pPr>
            <a:r>
              <a:rPr lang="en-GB" dirty="0" smtClean="0"/>
              <a:t>“There has </a:t>
            </a:r>
            <a:r>
              <a:rPr lang="en-GB" dirty="0"/>
              <a:t>been some controversy with regard to whether African forest elephants, </a:t>
            </a:r>
            <a:r>
              <a:rPr lang="en-GB" dirty="0" smtClean="0"/>
              <a:t>the type predominately </a:t>
            </a:r>
            <a:r>
              <a:rPr lang="en-GB" dirty="0"/>
              <a:t>used by Carthage</a:t>
            </a:r>
            <a:r>
              <a:rPr lang="en-GB" dirty="0" smtClean="0"/>
              <a:t>, </a:t>
            </a:r>
            <a:r>
              <a:rPr lang="en-GB" dirty="0"/>
              <a:t>ever carried turrets on the </a:t>
            </a:r>
            <a:r>
              <a:rPr lang="en-GB" dirty="0" smtClean="0"/>
              <a:t>battlefield, although </a:t>
            </a:r>
            <a:r>
              <a:rPr lang="en-GB" dirty="0"/>
              <a:t>there is greater cause </a:t>
            </a:r>
            <a:r>
              <a:rPr lang="en-GB" dirty="0" smtClean="0"/>
              <a:t>to believe </a:t>
            </a:r>
            <a:r>
              <a:rPr lang="en-GB" dirty="0"/>
              <a:t>that they perhaps carried them </a:t>
            </a:r>
            <a:r>
              <a:rPr lang="en-GB" dirty="0" smtClean="0"/>
              <a:t>for display </a:t>
            </a:r>
            <a:r>
              <a:rPr lang="en-GB" dirty="0"/>
              <a:t>purposes, or else during </a:t>
            </a:r>
            <a:r>
              <a:rPr lang="en-GB" dirty="0" smtClean="0"/>
              <a:t>sieges</a:t>
            </a:r>
            <a:r>
              <a:rPr lang="en-GB" dirty="0"/>
              <a:t>… ...the forest elephant's comparative lack of strength is probably an overstatement. According to de Beer (1969: 104), for example, the forest elephant was "too small and seems never to have carried a castle, but to have been ridden bareback." </a:t>
            </a:r>
            <a:r>
              <a:rPr lang="en-GB" dirty="0" err="1"/>
              <a:t>Lazenby</a:t>
            </a:r>
            <a:r>
              <a:rPr lang="en-GB" dirty="0"/>
              <a:t> (1996: 520) repeated this view</a:t>
            </a:r>
            <a:r>
              <a:rPr lang="en-GB" dirty="0" smtClean="0"/>
              <a:t>. </a:t>
            </a:r>
            <a:r>
              <a:rPr lang="en-GB" dirty="0"/>
              <a:t>Others, however, have maintained the contrary assertion. Thus Head (1982: 187) writes that "it seems to me highly probable that Carthaginian [forest] elephants did in fact use towers." Other authorities who think that forest elephants bore turrets include Connolly (1981: 75), </a:t>
            </a:r>
            <a:r>
              <a:rPr lang="en-GB" dirty="0" err="1"/>
              <a:t>Goukowsky</a:t>
            </a:r>
            <a:r>
              <a:rPr lang="en-GB" dirty="0"/>
              <a:t> (1972: 497), and </a:t>
            </a:r>
            <a:r>
              <a:rPr lang="en-GB" dirty="0" err="1"/>
              <a:t>Warry</a:t>
            </a:r>
            <a:r>
              <a:rPr lang="en-GB" dirty="0"/>
              <a:t> (1980: 95), although the latter asserts that, while Punic elephants may not have used turrets, Ptolemaic ones "certainly did so." Sabin (1996: 70, note 76) is rather more circumspect: "The literary and archaeological evidence are [sic] ambiguous</a:t>
            </a:r>
            <a:r>
              <a:rPr lang="en-GB" dirty="0" smtClean="0"/>
              <a:t>.” – Charles, M. B. (2008) ‘African Forest Elephants in the Ancient World’, </a:t>
            </a:r>
            <a:r>
              <a:rPr lang="en-GB" i="1" dirty="0" smtClean="0"/>
              <a:t>Phoenix </a:t>
            </a:r>
            <a:r>
              <a:rPr lang="en-GB" dirty="0" smtClean="0"/>
              <a:t>62 (3/4): 338-362, at 338-39. </a:t>
            </a:r>
            <a:endParaRPr lang="en-GB" dirty="0"/>
          </a:p>
        </p:txBody>
      </p:sp>
    </p:spTree>
    <p:extLst>
      <p:ext uri="{BB962C8B-B14F-4D97-AF65-F5344CB8AC3E}">
        <p14:creationId xmlns:p14="http://schemas.microsoft.com/office/powerpoint/2010/main" val="886965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wonder of the REVIEW</a:t>
            </a:r>
            <a:endParaRPr lang="en-GB" dirty="0"/>
          </a:p>
        </p:txBody>
      </p:sp>
      <p:sp>
        <p:nvSpPr>
          <p:cNvPr id="3" name="Content Placeholder 2"/>
          <p:cNvSpPr>
            <a:spLocks noGrp="1"/>
          </p:cNvSpPr>
          <p:nvPr>
            <p:ph sz="quarter" idx="1"/>
          </p:nvPr>
        </p:nvSpPr>
        <p:spPr>
          <a:xfrm>
            <a:off x="301752" y="1700808"/>
            <a:ext cx="8503920" cy="4608512"/>
          </a:xfrm>
        </p:spPr>
        <p:txBody>
          <a:bodyPr/>
          <a:lstStyle/>
          <a:p>
            <a:r>
              <a:rPr lang="en-GB" dirty="0" smtClean="0"/>
              <a:t>Reviews are very helpful when dealing with any scholarly book.</a:t>
            </a:r>
          </a:p>
          <a:p>
            <a:endParaRPr lang="en-GB" dirty="0" smtClean="0"/>
          </a:p>
          <a:p>
            <a:r>
              <a:rPr lang="en-GB" dirty="0" smtClean="0"/>
              <a:t>Reviews provide you not only with a summary judgement on the book and its argument but often can help you place the book and its argument in scholarship.</a:t>
            </a:r>
          </a:p>
          <a:p>
            <a:endParaRPr lang="en-GB" dirty="0" smtClean="0"/>
          </a:p>
          <a:p>
            <a:r>
              <a:rPr lang="en-GB" dirty="0" smtClean="0"/>
              <a:t>Often provide you with inroads into scholarly debates.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a:t>
            </a:r>
            <a:endParaRPr lang="en-GB" b="1" dirty="0"/>
          </a:p>
        </p:txBody>
      </p:sp>
      <p:sp>
        <p:nvSpPr>
          <p:cNvPr id="3" name="Content Placeholder 2"/>
          <p:cNvSpPr>
            <a:spLocks noGrp="1"/>
          </p:cNvSpPr>
          <p:nvPr>
            <p:ph sz="quarter" idx="1"/>
          </p:nvPr>
        </p:nvSpPr>
        <p:spPr>
          <a:xfrm>
            <a:off x="301752" y="1628800"/>
            <a:ext cx="8503920" cy="4896544"/>
          </a:xfrm>
        </p:spPr>
        <p:txBody>
          <a:bodyPr>
            <a:normAutofit/>
          </a:bodyPr>
          <a:lstStyle/>
          <a:p>
            <a:r>
              <a:rPr lang="en-GB" sz="3000" b="1" dirty="0" smtClean="0"/>
              <a:t>Reviews </a:t>
            </a:r>
            <a:r>
              <a:rPr lang="en-GB" sz="3000" b="1" dirty="0"/>
              <a:t>of Griffin, M.T</a:t>
            </a:r>
            <a:r>
              <a:rPr lang="en-GB" sz="3000" b="1" dirty="0" smtClean="0"/>
              <a:t>. 1985. </a:t>
            </a:r>
            <a:r>
              <a:rPr lang="en-GB" sz="3000" b="1" i="1" dirty="0"/>
              <a:t>Nero: the End of a </a:t>
            </a:r>
            <a:r>
              <a:rPr lang="en-GB" sz="3000" b="1" i="1" dirty="0" smtClean="0"/>
              <a:t>Dynasty</a:t>
            </a:r>
            <a:r>
              <a:rPr lang="en-GB" sz="3000" b="1" dirty="0" smtClean="0"/>
              <a:t>. New Haven: Yale University Press.</a:t>
            </a:r>
          </a:p>
          <a:p>
            <a:endParaRPr lang="en-GB" sz="800" dirty="0" smtClean="0"/>
          </a:p>
          <a:p>
            <a:r>
              <a:rPr lang="en-GB" dirty="0" smtClean="0"/>
              <a:t>Gerald V.  </a:t>
            </a:r>
            <a:r>
              <a:rPr lang="en-GB" dirty="0" err="1" smtClean="0"/>
              <a:t>Verbrugghe</a:t>
            </a:r>
            <a:r>
              <a:rPr lang="en-GB" dirty="0" smtClean="0"/>
              <a:t> in </a:t>
            </a:r>
            <a:r>
              <a:rPr lang="en-GB" i="1" dirty="0" smtClean="0"/>
              <a:t>The Classical World</a:t>
            </a:r>
            <a:r>
              <a:rPr lang="en-GB" dirty="0"/>
              <a:t>, Vol. 79, No. </a:t>
            </a:r>
            <a:r>
              <a:rPr lang="en-GB" dirty="0" smtClean="0"/>
              <a:t>6 (1986) p.422.</a:t>
            </a:r>
          </a:p>
          <a:p>
            <a:pPr marL="0" indent="0">
              <a:buNone/>
            </a:pPr>
            <a:endParaRPr lang="nl-NL" sz="800" dirty="0"/>
          </a:p>
          <a:p>
            <a:r>
              <a:rPr lang="nl-NL" dirty="0"/>
              <a:t>G. J. D. Aalders H. </a:t>
            </a:r>
            <a:r>
              <a:rPr lang="nl-NL" dirty="0" smtClean="0"/>
              <a:t>Wzn in </a:t>
            </a:r>
            <a:r>
              <a:rPr lang="en-GB" i="1" dirty="0"/>
              <a:t>Mnemosyne</a:t>
            </a:r>
            <a:r>
              <a:rPr lang="en-GB" dirty="0"/>
              <a:t>, Fourth Series, Vol. 41, Fasc. </a:t>
            </a:r>
            <a:r>
              <a:rPr lang="en-GB" dirty="0" smtClean="0"/>
              <a:t>3/4 (1988) pp. 465-467.</a:t>
            </a:r>
          </a:p>
          <a:p>
            <a:endParaRPr lang="en-GB" sz="800" dirty="0"/>
          </a:p>
          <a:p>
            <a:pPr lvl="0">
              <a:buClr>
                <a:srgbClr val="D16349"/>
              </a:buClr>
            </a:pPr>
            <a:r>
              <a:rPr lang="en-GB" dirty="0">
                <a:solidFill>
                  <a:prstClr val="black"/>
                </a:solidFill>
              </a:rPr>
              <a:t>John W. Humphry in </a:t>
            </a:r>
            <a:r>
              <a:rPr lang="nl-NL" i="1" dirty="0">
                <a:solidFill>
                  <a:prstClr val="black"/>
                </a:solidFill>
              </a:rPr>
              <a:t>Phoenix</a:t>
            </a:r>
            <a:r>
              <a:rPr lang="nl-NL" dirty="0">
                <a:solidFill>
                  <a:prstClr val="black"/>
                </a:solidFill>
              </a:rPr>
              <a:t>, Vol. 41, No. 1 (1987) pp.77-81.</a:t>
            </a:r>
          </a:p>
          <a:p>
            <a:endParaRPr lang="nl-NL" dirty="0" smtClean="0"/>
          </a:p>
          <a:p>
            <a:endParaRPr lang="nl-NL" dirty="0"/>
          </a:p>
          <a:p>
            <a:endParaRPr lang="en-GB" dirty="0"/>
          </a:p>
        </p:txBody>
      </p:sp>
    </p:spTree>
    <p:extLst>
      <p:ext uri="{BB962C8B-B14F-4D97-AF65-F5344CB8AC3E}">
        <p14:creationId xmlns:p14="http://schemas.microsoft.com/office/powerpoint/2010/main" val="20309571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01752" y="908720"/>
            <a:ext cx="8503920" cy="5616624"/>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b="1" dirty="0" smtClean="0"/>
              <a:t>Miriam Griffin's Nero is not any less despicable than other biographers</a:t>
            </a:r>
            <a:r>
              <a:rPr lang="en-GB" dirty="0" smtClean="0"/>
              <a:t>'; her analysis, however, of the reasons for his conduct is much more complex, </a:t>
            </a:r>
            <a:r>
              <a:rPr lang="en-GB" b="1" dirty="0" smtClean="0"/>
              <a:t>as her biography is a </a:t>
            </a:r>
            <a:r>
              <a:rPr lang="en-GB" b="1" dirty="0" err="1" smtClean="0"/>
              <a:t>prosopographical</a:t>
            </a:r>
            <a:r>
              <a:rPr lang="en-GB" b="1" dirty="0" smtClean="0"/>
              <a:t> investigation</a:t>
            </a:r>
            <a:r>
              <a:rPr lang="en-GB" dirty="0" smtClean="0"/>
              <a:t> of the Julio-Claudian family and the surviving republican nobility as well as the psychological study of the personality of Nero. </a:t>
            </a:r>
            <a:r>
              <a:rPr lang="en-GB" b="1" dirty="0" smtClean="0"/>
              <a:t>The result is a thorough, scholarly book that offers reasonable explanations for what Nero did and what he became</a:t>
            </a:r>
            <a:r>
              <a:rPr lang="en-GB" dirty="0" smtClean="0"/>
              <a:t>. </a:t>
            </a:r>
            <a:r>
              <a:rPr lang="en-GB" b="1" dirty="0" smtClean="0"/>
              <a:t>Heavily dependent on both Tacitus' and </a:t>
            </a:r>
            <a:r>
              <a:rPr lang="en-GB" b="1" dirty="0" err="1" smtClean="0"/>
              <a:t>Syme's</a:t>
            </a:r>
            <a:r>
              <a:rPr lang="en-GB" b="1" dirty="0" smtClean="0"/>
              <a:t> love of "who people were" (without, however, their style of writing)</a:t>
            </a:r>
            <a:r>
              <a:rPr lang="en-GB" dirty="0" smtClean="0"/>
              <a:t>… While </a:t>
            </a:r>
            <a:r>
              <a:rPr lang="en-GB" b="1" dirty="0" smtClean="0"/>
              <a:t>Griffin's overall assessment of Nero's life leads to no startling conclusions or </a:t>
            </a:r>
            <a:r>
              <a:rPr lang="en-GB" b="1" dirty="0" err="1" smtClean="0"/>
              <a:t>reevaluations</a:t>
            </a:r>
            <a:r>
              <a:rPr lang="en-GB" b="1" dirty="0" smtClean="0"/>
              <a:t> of Nero, what does emerge is a much more sympathetic, understanding biography that offers at times excuses for his behaviour</a:t>
            </a:r>
            <a:r>
              <a:rPr lang="en-GB" dirty="0" smtClean="0"/>
              <a:t>: the pressures of youth and office combined with an ill-suited temperament </a:t>
            </a:r>
            <a:r>
              <a:rPr lang="en-GB" dirty="0"/>
              <a:t>explain much… </a:t>
            </a:r>
            <a:r>
              <a:rPr lang="en-GB" b="1" dirty="0"/>
              <a:t>Such a sophisticated book is not easy to read, but the wealth of ancient </a:t>
            </a:r>
            <a:r>
              <a:rPr lang="en-GB" b="1" dirty="0" smtClean="0"/>
              <a:t>documentation (by </a:t>
            </a:r>
            <a:r>
              <a:rPr lang="en-GB" b="1" dirty="0"/>
              <a:t>design references to modern studies of Nero and of the </a:t>
            </a:r>
            <a:r>
              <a:rPr lang="en-GB" b="1" dirty="0" err="1" smtClean="0"/>
              <a:t>Neronian</a:t>
            </a:r>
            <a:r>
              <a:rPr lang="en-GB" b="1" dirty="0" smtClean="0"/>
              <a:t> era </a:t>
            </a:r>
            <a:r>
              <a:rPr lang="en-GB" b="1" dirty="0"/>
              <a:t>are few), </a:t>
            </a:r>
            <a:r>
              <a:rPr lang="en-GB" dirty="0"/>
              <a:t>the adroit use of ancient literary sources as well as of </a:t>
            </a:r>
            <a:r>
              <a:rPr lang="en-GB" dirty="0" smtClean="0"/>
              <a:t>archaeological and </a:t>
            </a:r>
            <a:r>
              <a:rPr lang="en-GB" dirty="0"/>
              <a:t>numismatic evidence, common sense in attempts at psychological </a:t>
            </a:r>
            <a:r>
              <a:rPr lang="en-GB" dirty="0" smtClean="0"/>
              <a:t>insights, and </a:t>
            </a:r>
            <a:r>
              <a:rPr lang="en-GB" dirty="0"/>
              <a:t>a clear writing style make the effort to follow the course and explanations </a:t>
            </a:r>
            <a:r>
              <a:rPr lang="en-GB" dirty="0" smtClean="0"/>
              <a:t>of Nero's </a:t>
            </a:r>
            <a:r>
              <a:rPr lang="en-GB" dirty="0"/>
              <a:t>life rewarding.  </a:t>
            </a:r>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Gerald V.  Verbrugghe on Griffin</a:t>
            </a:r>
            <a:endParaRPr lang="en-GB" dirty="0"/>
          </a:p>
        </p:txBody>
      </p:sp>
    </p:spTree>
    <p:extLst>
      <p:ext uri="{BB962C8B-B14F-4D97-AF65-F5344CB8AC3E}">
        <p14:creationId xmlns:p14="http://schemas.microsoft.com/office/powerpoint/2010/main" val="31446311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116632"/>
            <a:ext cx="8534400" cy="870920"/>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nl-NL" dirty="0" smtClean="0"/>
              <a:t>Aalders H. Wzn on Griffin</a:t>
            </a:r>
            <a:endParaRPr lang="en-GB" dirty="0"/>
          </a:p>
        </p:txBody>
      </p:sp>
      <p:sp>
        <p:nvSpPr>
          <p:cNvPr id="3" name="Content Placeholder 2"/>
          <p:cNvSpPr txBox="1">
            <a:spLocks/>
          </p:cNvSpPr>
          <p:nvPr/>
        </p:nvSpPr>
        <p:spPr>
          <a:xfrm>
            <a:off x="179512" y="836712"/>
            <a:ext cx="8784976"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“As for Nero's philhellenism, to which G. [Griffin] rightly pays ample attention, she seems to be right in arguing that there was in Nero's Greek tastes as well as in his favours to Greeks an element of opposition to the outspoken western bias of the Augustan order. </a:t>
            </a:r>
            <a:r>
              <a:rPr lang="en-GB" b="1" dirty="0" smtClean="0"/>
              <a:t>But it should also be noted that the philhellenism of Nero is by no means a consistent whole, and that not everything deviating from the Augustan model should be attributed to Nero's philhellenism</a:t>
            </a:r>
            <a:r>
              <a:rPr lang="en-GB" dirty="0" smtClean="0"/>
              <a:t>; thus the new style of building and decorating of Nero's time is essentially Roman (cp. 125 f.). Much of Nero's Greek tastes and preferences may go back to the influence of the environment of the young emperor… </a:t>
            </a:r>
            <a:r>
              <a:rPr lang="en-GB" dirty="0"/>
              <a:t>The reader will find many valuable </a:t>
            </a:r>
            <a:r>
              <a:rPr lang="en-GB" dirty="0" smtClean="0"/>
              <a:t>observations and </a:t>
            </a:r>
            <a:r>
              <a:rPr lang="en-GB" dirty="0"/>
              <a:t>clear expositions about details. I mention only: p. </a:t>
            </a:r>
            <a:r>
              <a:rPr lang="en-GB" dirty="0" smtClean="0"/>
              <a:t>58 f</a:t>
            </a:r>
            <a:r>
              <a:rPr lang="en-GB" dirty="0"/>
              <a:t>. on EX S C on </a:t>
            </a:r>
            <a:r>
              <a:rPr lang="en-GB" dirty="0" err="1"/>
              <a:t>Neronian</a:t>
            </a:r>
            <a:r>
              <a:rPr lang="en-GB" dirty="0"/>
              <a:t> coins (where </a:t>
            </a:r>
            <a:r>
              <a:rPr lang="en-GB" b="1" dirty="0"/>
              <a:t>she might perhaps </a:t>
            </a:r>
            <a:r>
              <a:rPr lang="en-GB" b="1" dirty="0" smtClean="0"/>
              <a:t>have referred </a:t>
            </a:r>
            <a:r>
              <a:rPr lang="en-GB" b="1" dirty="0"/>
              <a:t>also to A. Bay, The Letters SC on Augustan </a:t>
            </a:r>
            <a:r>
              <a:rPr lang="en-GB" b="1" dirty="0" err="1"/>
              <a:t>aes</a:t>
            </a:r>
            <a:r>
              <a:rPr lang="en-GB" b="1" dirty="0"/>
              <a:t> coinage, </a:t>
            </a:r>
            <a:r>
              <a:rPr lang="en-GB" i="1" dirty="0" smtClean="0"/>
              <a:t>JRS</a:t>
            </a:r>
            <a:r>
              <a:rPr lang="en-GB" dirty="0" smtClean="0"/>
              <a:t> 62 </a:t>
            </a:r>
            <a:r>
              <a:rPr lang="en-GB" dirty="0"/>
              <a:t>(1972), 111 ff.); p. 218 on the meaning of the radiate </a:t>
            </a:r>
            <a:r>
              <a:rPr lang="en-GB" dirty="0" smtClean="0"/>
              <a:t>crown adorning </a:t>
            </a:r>
            <a:r>
              <a:rPr lang="en-GB" dirty="0"/>
              <a:t>the emperor's head on some of his coins, and p. 233 </a:t>
            </a:r>
            <a:r>
              <a:rPr lang="en-GB" dirty="0" smtClean="0"/>
              <a:t>on his </a:t>
            </a:r>
            <a:r>
              <a:rPr lang="en-GB" dirty="0"/>
              <a:t>assumption of Imperator as a </a:t>
            </a:r>
            <a:r>
              <a:rPr lang="en-GB" dirty="0" smtClean="0"/>
              <a:t>praenomen. A </a:t>
            </a:r>
            <a:r>
              <a:rPr lang="en-GB" dirty="0"/>
              <a:t>valuable and interesting addition to our  literature about </a:t>
            </a:r>
            <a:r>
              <a:rPr lang="en-GB" dirty="0" smtClean="0"/>
              <a:t>the last </a:t>
            </a:r>
            <a:r>
              <a:rPr lang="en-GB" dirty="0"/>
              <a:t>Julio-Claudian emperor</a:t>
            </a:r>
            <a:r>
              <a:rPr lang="en-GB" dirty="0" smtClean="0"/>
              <a:t>.” </a:t>
            </a:r>
            <a:endParaRPr lang="en-GB" dirty="0"/>
          </a:p>
        </p:txBody>
      </p:sp>
    </p:spTree>
    <p:extLst>
      <p:ext uri="{BB962C8B-B14F-4D97-AF65-F5344CB8AC3E}">
        <p14:creationId xmlns:p14="http://schemas.microsoft.com/office/powerpoint/2010/main" val="21719068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2" y="836712"/>
            <a:ext cx="8856984"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“…dozens of volumes have grappled with the rise and fall of Nero in particular. </a:t>
            </a:r>
            <a:r>
              <a:rPr lang="en-GB" b="1" dirty="0" smtClean="0"/>
              <a:t>But none of them comes as close to giving us the definitive account of the last and worst of the Julio-Claudians as this perceptive study by Miriam Griffin</a:t>
            </a:r>
            <a:r>
              <a:rPr lang="en-GB" dirty="0" smtClean="0"/>
              <a:t>… Since, for Griffin, "the most important event of Nero's reign was its collapse" (16-17), </a:t>
            </a:r>
            <a:r>
              <a:rPr lang="en-GB" b="1" dirty="0" smtClean="0"/>
              <a:t>the emphasis of her study is necessarily on the system and the ruler's involvement in it</a:t>
            </a:r>
            <a:r>
              <a:rPr lang="en-GB" dirty="0" smtClean="0"/>
              <a:t>, rather than on the individual himself; and </a:t>
            </a:r>
            <a:r>
              <a:rPr lang="en-GB" b="1" dirty="0" smtClean="0"/>
              <a:t>her method is thematic instead of narrowly annalistic</a:t>
            </a:r>
            <a:r>
              <a:rPr lang="en-GB" dirty="0" smtClean="0"/>
              <a:t>. The result is a thorough and persuasive analysis, a work that is sober, </a:t>
            </a:r>
            <a:r>
              <a:rPr lang="en-GB" b="1" dirty="0" smtClean="0"/>
              <a:t>thoughtful, and reliable throughout</a:t>
            </a:r>
            <a:r>
              <a:rPr lang="en-GB" dirty="0" smtClean="0"/>
              <a:t>. </a:t>
            </a:r>
            <a:r>
              <a:rPr lang="en-GB" b="1" dirty="0" smtClean="0"/>
              <a:t>Except for Chapter 2</a:t>
            </a:r>
            <a:r>
              <a:rPr lang="en-GB" dirty="0" smtClean="0"/>
              <a:t>… While it is true that Nero did overestimate the seriousness of the intrigues against him at the end, the collapse of his rule had been determined long before, by the very system erected by Augustus. This is the heart of Griffin's perceptive analysis of the </a:t>
            </a:r>
            <a:r>
              <a:rPr lang="en-GB" dirty="0" err="1" smtClean="0"/>
              <a:t>Principate</a:t>
            </a:r>
            <a:r>
              <a:rPr lang="en-GB" dirty="0" smtClean="0"/>
              <a:t>, that it was not so much the defects of Nero's character as the inadequacy of the imperial system that made inevitable the end of the dynasty</a:t>
            </a:r>
            <a:r>
              <a:rPr lang="en-GB" dirty="0"/>
              <a:t>…  </a:t>
            </a:r>
            <a:r>
              <a:rPr lang="en-GB" b="1" dirty="0"/>
              <a:t>But, </a:t>
            </a:r>
            <a:r>
              <a:rPr lang="en-GB" b="1" dirty="0" smtClean="0"/>
              <a:t>as this </a:t>
            </a:r>
            <a:r>
              <a:rPr lang="en-GB" b="1" dirty="0"/>
              <a:t>splendid book proves</a:t>
            </a:r>
            <a:r>
              <a:rPr lang="en-GB" dirty="0"/>
              <a:t>, the fault lay as much with the institution of </a:t>
            </a:r>
            <a:r>
              <a:rPr lang="en-GB" dirty="0" smtClean="0"/>
              <a:t>the </a:t>
            </a:r>
            <a:r>
              <a:rPr lang="en-GB" dirty="0" err="1" smtClean="0"/>
              <a:t>Principate</a:t>
            </a:r>
            <a:r>
              <a:rPr lang="en-GB" dirty="0" smtClean="0"/>
              <a:t> </a:t>
            </a:r>
            <a:r>
              <a:rPr lang="en-GB" dirty="0"/>
              <a:t>as it did with the young and inexperienced artist who was </a:t>
            </a:r>
            <a:r>
              <a:rPr lang="en-GB" dirty="0" smtClean="0"/>
              <a:t>unlucky enough </a:t>
            </a:r>
            <a:r>
              <a:rPr lang="en-GB" dirty="0"/>
              <a:t>to become the end of a </a:t>
            </a:r>
            <a:r>
              <a:rPr lang="en-GB" dirty="0" smtClean="0"/>
              <a:t>dynast.</a:t>
            </a:r>
            <a:endParaRPr lang="en-GB" dirty="0"/>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John W. Humphry on Griffin</a:t>
            </a:r>
            <a:endParaRPr lang="en-GB" dirty="0"/>
          </a:p>
        </p:txBody>
      </p:sp>
    </p:spTree>
    <p:extLst>
      <p:ext uri="{BB962C8B-B14F-4D97-AF65-F5344CB8AC3E}">
        <p14:creationId xmlns:p14="http://schemas.microsoft.com/office/powerpoint/2010/main" val="14938122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you find reviews?</a:t>
            </a:r>
            <a:endParaRPr lang="en-GB" dirty="0"/>
          </a:p>
        </p:txBody>
      </p:sp>
      <p:sp>
        <p:nvSpPr>
          <p:cNvPr id="3" name="Content Placeholder 2"/>
          <p:cNvSpPr>
            <a:spLocks noGrp="1"/>
          </p:cNvSpPr>
          <p:nvPr>
            <p:ph sz="quarter" idx="1"/>
          </p:nvPr>
        </p:nvSpPr>
        <p:spPr>
          <a:xfrm>
            <a:off x="301752" y="1772816"/>
            <a:ext cx="8503920" cy="4326232"/>
          </a:xfrm>
        </p:spPr>
        <p:txBody>
          <a:bodyPr/>
          <a:lstStyle/>
          <a:p>
            <a:r>
              <a:rPr lang="en-GB" dirty="0" smtClean="0"/>
              <a:t>In journals such as the Classical Review. </a:t>
            </a:r>
          </a:p>
          <a:p>
            <a:endParaRPr lang="en-GB" dirty="0" smtClean="0"/>
          </a:p>
          <a:p>
            <a:r>
              <a:rPr lang="en-GB" dirty="0" smtClean="0"/>
              <a:t>Check on JSTOR (searching for Reviews).</a:t>
            </a:r>
          </a:p>
          <a:p>
            <a:endParaRPr lang="en-GB" dirty="0"/>
          </a:p>
          <a:p>
            <a:r>
              <a:rPr lang="en-GB" dirty="0">
                <a:hlinkClick r:id="rId2"/>
              </a:rPr>
              <a:t>http://</a:t>
            </a:r>
            <a:r>
              <a:rPr lang="en-GB" dirty="0" smtClean="0">
                <a:hlinkClick r:id="rId2"/>
              </a:rPr>
              <a:t>about.jstor.org/jstor-help-support/how-to-use-jstor</a:t>
            </a:r>
            <a:endParaRPr lang="en-GB"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Debates</a:t>
            </a:r>
            <a:endParaRPr lang="en-GB" dirty="0"/>
          </a:p>
        </p:txBody>
      </p:sp>
      <p:sp>
        <p:nvSpPr>
          <p:cNvPr id="3" name="Content Placeholder 2"/>
          <p:cNvSpPr>
            <a:spLocks noGrp="1"/>
          </p:cNvSpPr>
          <p:nvPr>
            <p:ph sz="quarter" idx="1"/>
          </p:nvPr>
        </p:nvSpPr>
        <p:spPr>
          <a:xfrm>
            <a:off x="301752" y="1772816"/>
            <a:ext cx="8503920" cy="4608512"/>
          </a:xfrm>
        </p:spPr>
        <p:txBody>
          <a:bodyPr/>
          <a:lstStyle/>
          <a:p>
            <a:r>
              <a:rPr lang="en-GB" dirty="0" smtClean="0"/>
              <a:t>You are bound to come across one or more debates in your research.</a:t>
            </a:r>
          </a:p>
          <a:p>
            <a:endParaRPr lang="en-GB" dirty="0" smtClean="0"/>
          </a:p>
          <a:p>
            <a:r>
              <a:rPr lang="en-GB" dirty="0" smtClean="0"/>
              <a:t>It might be that your research is on a debated subject.</a:t>
            </a:r>
          </a:p>
          <a:p>
            <a:endParaRPr lang="en-GB" dirty="0" smtClean="0"/>
          </a:p>
          <a:p>
            <a:r>
              <a:rPr lang="en-GB" dirty="0" smtClean="0"/>
              <a:t>Or it might be that your research merely touches on issues that are debated.</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 with a debate?</a:t>
            </a:r>
            <a:endParaRPr lang="en-GB" dirty="0"/>
          </a:p>
        </p:txBody>
      </p:sp>
      <p:sp>
        <p:nvSpPr>
          <p:cNvPr id="3" name="Content Placeholder 2"/>
          <p:cNvSpPr>
            <a:spLocks noGrp="1"/>
          </p:cNvSpPr>
          <p:nvPr>
            <p:ph sz="quarter" idx="1"/>
          </p:nvPr>
        </p:nvSpPr>
        <p:spPr>
          <a:xfrm>
            <a:off x="301752" y="1700808"/>
            <a:ext cx="8503920" cy="4608512"/>
          </a:xfrm>
        </p:spPr>
        <p:txBody>
          <a:bodyPr/>
          <a:lstStyle/>
          <a:p>
            <a:r>
              <a:rPr lang="en-GB" dirty="0" smtClean="0"/>
              <a:t>No matter whether the debated issue is central to your topic or not, if you are touching upon it in your Project you need to show that you know of the debate.</a:t>
            </a:r>
          </a:p>
          <a:p>
            <a:endParaRPr lang="en-GB" sz="2000" dirty="0" smtClean="0"/>
          </a:p>
          <a:p>
            <a:r>
              <a:rPr lang="en-GB" dirty="0" smtClean="0"/>
              <a:t>Make sure that you are aware of the arguments of both sides of a debate – not just the one you agree with.</a:t>
            </a:r>
          </a:p>
          <a:p>
            <a:endParaRPr lang="en-GB" sz="2000" dirty="0" smtClean="0"/>
          </a:p>
          <a:p>
            <a:r>
              <a:rPr lang="en-GB" dirty="0" smtClean="0"/>
              <a:t>You will need to reference both sides of the debate.</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t>
            </a:r>
            <a:r>
              <a:rPr lang="en-GB" b="1" u="sng" dirty="0" smtClean="0"/>
              <a:t>not</a:t>
            </a:r>
            <a:r>
              <a:rPr lang="en-GB" dirty="0" smtClean="0"/>
              <a:t> to do with a debate</a:t>
            </a:r>
            <a:endParaRPr lang="en-GB" dirty="0"/>
          </a:p>
        </p:txBody>
      </p:sp>
      <p:sp>
        <p:nvSpPr>
          <p:cNvPr id="3" name="Content Placeholder 2"/>
          <p:cNvSpPr>
            <a:spLocks noGrp="1"/>
          </p:cNvSpPr>
          <p:nvPr>
            <p:ph sz="quarter" idx="1"/>
          </p:nvPr>
        </p:nvSpPr>
        <p:spPr>
          <a:xfrm>
            <a:off x="301752" y="1700808"/>
            <a:ext cx="8503920" cy="4680520"/>
          </a:xfrm>
        </p:spPr>
        <p:txBody>
          <a:bodyPr>
            <a:normAutofit/>
          </a:bodyPr>
          <a:lstStyle/>
          <a:p>
            <a:r>
              <a:rPr lang="en-GB" dirty="0" smtClean="0"/>
              <a:t>Do NOT approach any subject that is debated without engaging with the debate itself – you need to show that you have read on the subject, thought about it and then arrived at a conclusion.</a:t>
            </a:r>
          </a:p>
          <a:p>
            <a:endParaRPr lang="en-GB" sz="2000" dirty="0" smtClean="0"/>
          </a:p>
          <a:p>
            <a:r>
              <a:rPr lang="en-GB" dirty="0" smtClean="0"/>
              <a:t>Do NOT ignore a debate – there is nothing worse than being unaware of a debate on your topic.</a:t>
            </a:r>
          </a:p>
          <a:p>
            <a:endParaRPr lang="en-GB" sz="2000" dirty="0" smtClean="0"/>
          </a:p>
          <a:p>
            <a:r>
              <a:rPr lang="en-GB" dirty="0" smtClean="0"/>
              <a:t>Always consider how the debate impacts on the argument YOU are making.</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the lecture tomorrow…</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Prepare a short 2-5 minute presentation for your group on the main debates you are encountering in your research, how you are dealing with them and how they are affecting your research and your argument. </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519</TotalTime>
  <Words>1840</Words>
  <Application>Microsoft Office PowerPoint</Application>
  <PresentationFormat>On-screen Show (4:3)</PresentationFormat>
  <Paragraphs>75</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Civic</vt:lpstr>
      <vt:lpstr>ENGAGING WITH MODERN SCHOLARSHIP</vt:lpstr>
      <vt:lpstr>What is modern scholarship for?</vt:lpstr>
      <vt:lpstr>Collating of Information (1)</vt:lpstr>
      <vt:lpstr>What is modern scholarship NOT for?</vt:lpstr>
      <vt:lpstr>Collating Information (2)</vt:lpstr>
      <vt:lpstr>What should you do with modern scholarship?</vt:lpstr>
      <vt:lpstr>Picking out Debates (1)</vt:lpstr>
      <vt:lpstr>Picking out Debates (2)</vt:lpstr>
      <vt:lpstr>The wonder of the REVIEW</vt:lpstr>
      <vt:lpstr>Example</vt:lpstr>
      <vt:lpstr>PowerPoint Presentation</vt:lpstr>
      <vt:lpstr>PowerPoint Presentation</vt:lpstr>
      <vt:lpstr>PowerPoint Presentation</vt:lpstr>
      <vt:lpstr>Where do you find reviews?</vt:lpstr>
      <vt:lpstr>The Question of Debates</vt:lpstr>
      <vt:lpstr>What to do with a debate?</vt:lpstr>
      <vt:lpstr>What not to do with a debate</vt:lpstr>
      <vt:lpstr>For the lecture tomorrow…</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 ANCIENT SOURCES</dc:title>
  <dc:creator>sg001</dc:creator>
  <cp:lastModifiedBy>UCS</cp:lastModifiedBy>
  <cp:revision>88</cp:revision>
  <dcterms:created xsi:type="dcterms:W3CDTF">2011-02-25T09:20:06Z</dcterms:created>
  <dcterms:modified xsi:type="dcterms:W3CDTF">2015-03-03T10:10:18Z</dcterms:modified>
</cp:coreProperties>
</file>