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982F1-3B4C-EBDE-72BF-5099F021D44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55FB876-E61F-77E0-5D53-DFBCFFD9CD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FE44BE9-11E4-9308-9B7C-2BC323538223}"/>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5" name="Footer Placeholder 4">
            <a:extLst>
              <a:ext uri="{FF2B5EF4-FFF2-40B4-BE49-F238E27FC236}">
                <a16:creationId xmlns:a16="http://schemas.microsoft.com/office/drawing/2014/main" id="{EFEA6ED6-8A77-3EE2-F343-8C2474CE81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8F47E0-768F-CF6E-565D-A8035F711FCA}"/>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1161446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92CFC-15B1-0B80-B91B-AE975E0188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36180F-AA35-C83F-BD4F-33713A8F35E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F59A25-0026-C648-BAC4-22EC19CC6789}"/>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5" name="Footer Placeholder 4">
            <a:extLst>
              <a:ext uri="{FF2B5EF4-FFF2-40B4-BE49-F238E27FC236}">
                <a16:creationId xmlns:a16="http://schemas.microsoft.com/office/drawing/2014/main" id="{A169AE7B-FA1A-420E-5BB3-68AF0FE7A8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86A367-52E1-F81B-57FE-445632A123C5}"/>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3810213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E1D04-5058-BD8D-3532-F98C1C31849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B6EB36-E8B0-085A-1D67-B7AB754E3C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155AE2-99A2-C530-ED90-066F7F4829E7}"/>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5" name="Footer Placeholder 4">
            <a:extLst>
              <a:ext uri="{FF2B5EF4-FFF2-40B4-BE49-F238E27FC236}">
                <a16:creationId xmlns:a16="http://schemas.microsoft.com/office/drawing/2014/main" id="{8F3790D9-49B8-2E77-FC03-7973A38DC2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F7374C-F75A-A9F7-BB4F-E528DED45B86}"/>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3268262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97BAB-FCC1-0A54-6501-62728F71BF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E867368-002B-F5C2-E74B-46DC294440B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CF6346-CE46-48DD-BE90-C4BB1CB07D9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2CFC8A4-F77C-E637-0133-54EFA0D23171}"/>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6" name="Footer Placeholder 5">
            <a:extLst>
              <a:ext uri="{FF2B5EF4-FFF2-40B4-BE49-F238E27FC236}">
                <a16:creationId xmlns:a16="http://schemas.microsoft.com/office/drawing/2014/main" id="{D0BB6E94-BE5B-F5B6-0B29-8C71917FCD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7E9BFD-5A80-4E55-6408-B1E781E15A29}"/>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292453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114F2-6486-B6B5-5A47-B5B9485FD4A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E1E4F73-F8BC-68E4-A147-5DD5863134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2DA4F02-664A-4F7B-5F01-DBF6A649B00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28F1BE-4B40-B101-EDBA-79C8A01F9B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864077F-3DC4-A8DB-20A9-F5C335E835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80B9E5E-C249-DF7A-52ED-6F69896B18D1}"/>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8" name="Footer Placeholder 7">
            <a:extLst>
              <a:ext uri="{FF2B5EF4-FFF2-40B4-BE49-F238E27FC236}">
                <a16:creationId xmlns:a16="http://schemas.microsoft.com/office/drawing/2014/main" id="{B545FEC6-7C1F-CED5-163B-0FD2F8AA512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20BDB7-6104-CD14-6C84-713A5A67474B}"/>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2103315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6A230-C051-3E5F-242F-F9672927D3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415F84A-6592-7CA7-E247-0EB61E04A02A}"/>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4" name="Footer Placeholder 3">
            <a:extLst>
              <a:ext uri="{FF2B5EF4-FFF2-40B4-BE49-F238E27FC236}">
                <a16:creationId xmlns:a16="http://schemas.microsoft.com/office/drawing/2014/main" id="{E0B89969-4F41-61D9-215F-AD3CBE2538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B9E5330-B93B-EFC7-7DB0-EC46EE3ADD89}"/>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4171745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B291CF-C5C5-7884-7158-5C9B7B8BAEDF}"/>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3" name="Footer Placeholder 2">
            <a:extLst>
              <a:ext uri="{FF2B5EF4-FFF2-40B4-BE49-F238E27FC236}">
                <a16:creationId xmlns:a16="http://schemas.microsoft.com/office/drawing/2014/main" id="{70ACB966-9F7C-FE36-51A5-3FCBED98CA3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9A878C-9835-7A4E-C625-CA6CA15C9F45}"/>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2096616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B7920-D846-859F-7D55-D079CBF17C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A2C6625-A64A-8C8D-108E-BDE5227EA8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FCB41A3-B556-924A-9F85-AE79CBFF1E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7F3866-3118-E686-0DCB-CC131CD47A72}"/>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6" name="Footer Placeholder 5">
            <a:extLst>
              <a:ext uri="{FF2B5EF4-FFF2-40B4-BE49-F238E27FC236}">
                <a16:creationId xmlns:a16="http://schemas.microsoft.com/office/drawing/2014/main" id="{890DB44F-F33E-7778-7788-3C5B471A09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590DC8-E09F-4CFA-7895-9D70AA88078C}"/>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505483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44751-2F54-9A99-A33D-4F45449CD5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0B97D3A-F9A0-B464-9BB8-D83CC22BA83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965748D-F9DD-D8C9-75D0-F6ECF7CB22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5E2A91-7E8B-08FE-20E3-ABB562B9814C}"/>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6" name="Footer Placeholder 5">
            <a:extLst>
              <a:ext uri="{FF2B5EF4-FFF2-40B4-BE49-F238E27FC236}">
                <a16:creationId xmlns:a16="http://schemas.microsoft.com/office/drawing/2014/main" id="{4D3ED167-5816-8E6C-9B3F-281D0F4642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BE9816-D84A-4357-9ABE-A69BA9826850}"/>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1885083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61B96-7E21-78BB-40FA-F9B5BF9481D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F4FCA1-FFCE-1409-35E7-052E9409BD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922C6E-083A-E12C-A2FF-8016F1A3C7D9}"/>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5" name="Footer Placeholder 4">
            <a:extLst>
              <a:ext uri="{FF2B5EF4-FFF2-40B4-BE49-F238E27FC236}">
                <a16:creationId xmlns:a16="http://schemas.microsoft.com/office/drawing/2014/main" id="{0FD488BE-F755-9400-4387-654DD65499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161BC7-8259-7366-FF1F-A30E8413BD12}"/>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3207943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8E79ED9-9DE7-78D0-F91F-CB1B50AC43B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39CFBE-5634-D78D-F56E-36A55CCE0C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E10243-7C54-6C94-CE8B-0A13361A61D0}"/>
              </a:ext>
            </a:extLst>
          </p:cNvPr>
          <p:cNvSpPr>
            <a:spLocks noGrp="1"/>
          </p:cNvSpPr>
          <p:nvPr>
            <p:ph type="dt" sz="half" idx="10"/>
          </p:nvPr>
        </p:nvSpPr>
        <p:spPr/>
        <p:txBody>
          <a:bodyPr/>
          <a:lstStyle/>
          <a:p>
            <a:fld id="{24657D42-6B75-4061-A01C-05DFA833E236}" type="datetimeFigureOut">
              <a:rPr lang="en-GB" smtClean="0"/>
              <a:t>20/10/2022</a:t>
            </a:fld>
            <a:endParaRPr lang="en-GB"/>
          </a:p>
        </p:txBody>
      </p:sp>
      <p:sp>
        <p:nvSpPr>
          <p:cNvPr id="5" name="Footer Placeholder 4">
            <a:extLst>
              <a:ext uri="{FF2B5EF4-FFF2-40B4-BE49-F238E27FC236}">
                <a16:creationId xmlns:a16="http://schemas.microsoft.com/office/drawing/2014/main" id="{3A408F88-AE12-1B4B-08B9-F0948594A6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36D13A-D43F-D624-B3A8-12B8B5E87EC4}"/>
              </a:ext>
            </a:extLst>
          </p:cNvPr>
          <p:cNvSpPr>
            <a:spLocks noGrp="1"/>
          </p:cNvSpPr>
          <p:nvPr>
            <p:ph type="sldNum" sz="quarter" idx="12"/>
          </p:nvPr>
        </p:nvSpPr>
        <p:spPr/>
        <p:txBody>
          <a:bodyPr/>
          <a:lstStyle/>
          <a:p>
            <a:fld id="{1984D590-4F37-4FC5-9320-B30AA1F7A414}" type="slidenum">
              <a:rPr lang="en-GB" smtClean="0"/>
              <a:t>‹#›</a:t>
            </a:fld>
            <a:endParaRPr lang="en-GB"/>
          </a:p>
        </p:txBody>
      </p:sp>
    </p:spTree>
    <p:extLst>
      <p:ext uri="{BB962C8B-B14F-4D97-AF65-F5344CB8AC3E}">
        <p14:creationId xmlns:p14="http://schemas.microsoft.com/office/powerpoint/2010/main" val="29562858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792204-9D5B-D53F-B5EB-18E1AC8693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D6502D-263B-4763-3204-1226FE063E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0F0D58-C1A9-BC42-5542-769FF16AA5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657D42-6B75-4061-A01C-05DFA833E236}" type="datetimeFigureOut">
              <a:rPr lang="en-GB" smtClean="0"/>
              <a:t>20/10/2022</a:t>
            </a:fld>
            <a:endParaRPr lang="en-GB"/>
          </a:p>
        </p:txBody>
      </p:sp>
      <p:sp>
        <p:nvSpPr>
          <p:cNvPr id="5" name="Footer Placeholder 4">
            <a:extLst>
              <a:ext uri="{FF2B5EF4-FFF2-40B4-BE49-F238E27FC236}">
                <a16:creationId xmlns:a16="http://schemas.microsoft.com/office/drawing/2014/main" id="{07181AD7-9E31-4DEA-1227-76D7F09F74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F46F05-9BC2-F165-15E2-BB3296AC4E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84D590-4F37-4FC5-9320-B30AA1F7A414}" type="slidenum">
              <a:rPr lang="en-GB" smtClean="0"/>
              <a:t>‹#›</a:t>
            </a:fld>
            <a:endParaRPr lang="en-GB"/>
          </a:p>
        </p:txBody>
      </p:sp>
    </p:spTree>
    <p:extLst>
      <p:ext uri="{BB962C8B-B14F-4D97-AF65-F5344CB8AC3E}">
        <p14:creationId xmlns:p14="http://schemas.microsoft.com/office/powerpoint/2010/main" val="24254263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my.clevelandclinic.org/health/diseases/21840-hypertensive-heart-disease" TargetMode="External"/><Relationship Id="rId2" Type="http://schemas.openxmlformats.org/officeDocument/2006/relationships/hyperlink" Target="https://www.webmd.com/heart/heart-health-tips" TargetMode="External"/><Relationship Id="rId1" Type="http://schemas.openxmlformats.org/officeDocument/2006/relationships/slideLayout" Target="../slideLayouts/slideLayout7.xml"/><Relationship Id="rId5" Type="http://schemas.openxmlformats.org/officeDocument/2006/relationships/hyperlink" Target="https://medlineplus.gov/ency/article/004006.htm" TargetMode="External"/><Relationship Id="rId4" Type="http://schemas.openxmlformats.org/officeDocument/2006/relationships/hyperlink" Target="https://www.mayoclinic.org/diseases-conditions/heart-disease/in-depth/heart-disease-prevention/art-2004650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6" name="Freeform: Shape 25">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F4C6D5F-249C-1C72-54FC-639B0C9C30D4}"/>
              </a:ext>
            </a:extLst>
          </p:cNvPr>
          <p:cNvSpPr>
            <a:spLocks noGrp="1"/>
          </p:cNvSpPr>
          <p:nvPr>
            <p:ph type="ctrTitle" idx="4294967295"/>
          </p:nvPr>
        </p:nvSpPr>
        <p:spPr>
          <a:xfrm>
            <a:off x="2555631" y="1441938"/>
            <a:ext cx="7080738" cy="3974124"/>
          </a:xfrm>
        </p:spPr>
        <p:txBody>
          <a:bodyPr vert="horz" lIns="91440" tIns="45720" rIns="91440" bIns="45720" rtlCol="0" anchor="ctr">
            <a:normAutofit/>
          </a:bodyPr>
          <a:lstStyle/>
          <a:p>
            <a:pPr algn="ctr"/>
            <a:r>
              <a:rPr lang="en-US" sz="3400" dirty="0">
                <a:solidFill>
                  <a:schemeClr val="bg1">
                    <a:lumMod val="95000"/>
                    <a:lumOff val="5000"/>
                  </a:schemeClr>
                </a:solidFill>
              </a:rPr>
              <a:t>Name -kuljit Kaur </a:t>
            </a:r>
            <a:br>
              <a:rPr lang="en-US" sz="3400" dirty="0">
                <a:solidFill>
                  <a:schemeClr val="bg1">
                    <a:lumMod val="95000"/>
                    <a:lumOff val="5000"/>
                  </a:schemeClr>
                </a:solidFill>
              </a:rPr>
            </a:br>
            <a:r>
              <a:rPr lang="en-US" sz="3400" dirty="0">
                <a:solidFill>
                  <a:schemeClr val="bg1">
                    <a:lumMod val="95000"/>
                    <a:lumOff val="5000"/>
                  </a:schemeClr>
                </a:solidFill>
              </a:rPr>
              <a:t>Student number -2028451</a:t>
            </a:r>
            <a:br>
              <a:rPr lang="en-US" sz="3400" dirty="0">
                <a:solidFill>
                  <a:schemeClr val="bg1">
                    <a:lumMod val="95000"/>
                    <a:lumOff val="5000"/>
                  </a:schemeClr>
                </a:solidFill>
              </a:rPr>
            </a:br>
            <a:r>
              <a:rPr lang="en-US" sz="3400" dirty="0">
                <a:solidFill>
                  <a:schemeClr val="bg1">
                    <a:lumMod val="95000"/>
                    <a:lumOff val="5000"/>
                  </a:schemeClr>
                </a:solidFill>
              </a:rPr>
              <a:t>module  - Introduction to physiology </a:t>
            </a:r>
            <a:br>
              <a:rPr lang="en-US" sz="3400" dirty="0">
                <a:solidFill>
                  <a:schemeClr val="bg1">
                    <a:lumMod val="95000"/>
                    <a:lumOff val="5000"/>
                  </a:schemeClr>
                </a:solidFill>
              </a:rPr>
            </a:br>
            <a:r>
              <a:rPr lang="en-US" sz="3400" dirty="0">
                <a:solidFill>
                  <a:schemeClr val="bg1">
                    <a:lumMod val="95000"/>
                    <a:lumOff val="5000"/>
                  </a:schemeClr>
                </a:solidFill>
              </a:rPr>
              <a:t>module code – BMHP5003</a:t>
            </a:r>
            <a:br>
              <a:rPr lang="en-US" sz="3400" dirty="0">
                <a:solidFill>
                  <a:schemeClr val="bg1">
                    <a:lumMod val="95000"/>
                    <a:lumOff val="5000"/>
                  </a:schemeClr>
                </a:solidFill>
              </a:rPr>
            </a:br>
            <a:r>
              <a:rPr lang="en-US" sz="3400" dirty="0">
                <a:solidFill>
                  <a:schemeClr val="bg1">
                    <a:lumMod val="95000"/>
                    <a:lumOff val="5000"/>
                  </a:schemeClr>
                </a:solidFill>
              </a:rPr>
              <a:t>Lecturer – Rachael River </a:t>
            </a:r>
            <a:br>
              <a:rPr lang="en-US" sz="3400" dirty="0">
                <a:solidFill>
                  <a:schemeClr val="bg1">
                    <a:lumMod val="95000"/>
                    <a:lumOff val="5000"/>
                  </a:schemeClr>
                </a:solidFill>
              </a:rPr>
            </a:br>
            <a:r>
              <a:rPr lang="en-US" sz="3400" dirty="0">
                <a:solidFill>
                  <a:schemeClr val="bg1">
                    <a:lumMod val="95000"/>
                    <a:lumOff val="5000"/>
                  </a:schemeClr>
                </a:solidFill>
              </a:rPr>
              <a:t>Poster – Cardiovascular System </a:t>
            </a:r>
            <a:br>
              <a:rPr lang="en-US" sz="3400" dirty="0">
                <a:solidFill>
                  <a:schemeClr val="bg1">
                    <a:lumMod val="95000"/>
                    <a:lumOff val="5000"/>
                  </a:schemeClr>
                </a:solidFill>
              </a:rPr>
            </a:br>
            <a:endParaRPr lang="en-US" sz="3400" dirty="0">
              <a:solidFill>
                <a:schemeClr val="bg1">
                  <a:lumMod val="95000"/>
                  <a:lumOff val="5000"/>
                </a:schemeClr>
              </a:solidFill>
            </a:endParaRPr>
          </a:p>
        </p:txBody>
      </p:sp>
    </p:spTree>
    <p:extLst>
      <p:ext uri="{BB962C8B-B14F-4D97-AF65-F5344CB8AC3E}">
        <p14:creationId xmlns:p14="http://schemas.microsoft.com/office/powerpoint/2010/main" val="134252416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600B7-F031-7F78-6667-7C7EA534C28D}"/>
              </a:ext>
            </a:extLst>
          </p:cNvPr>
          <p:cNvSpPr>
            <a:spLocks noGrp="1"/>
          </p:cNvSpPr>
          <p:nvPr>
            <p:ph type="title"/>
          </p:nvPr>
        </p:nvSpPr>
        <p:spPr/>
        <p:txBody>
          <a:bodyPr/>
          <a:lstStyle/>
          <a:p>
            <a:r>
              <a:rPr lang="en-US" altLang="en-GB" sz="4400" b="1" dirty="0">
                <a:solidFill>
                  <a:schemeClr val="accent1"/>
                </a:solidFill>
              </a:rPr>
              <a:t>Cardiovascular System and its Relationship with Body Functioning </a:t>
            </a:r>
            <a:endParaRPr lang="en-GB" dirty="0">
              <a:solidFill>
                <a:schemeClr val="accent1"/>
              </a:solidFill>
            </a:endParaRPr>
          </a:p>
        </p:txBody>
      </p:sp>
      <p:sp>
        <p:nvSpPr>
          <p:cNvPr id="3" name="Content Placeholder 2">
            <a:extLst>
              <a:ext uri="{FF2B5EF4-FFF2-40B4-BE49-F238E27FC236}">
                <a16:creationId xmlns:a16="http://schemas.microsoft.com/office/drawing/2014/main" id="{BE384849-C8E8-2000-8EE7-A737F06F6A51}"/>
              </a:ext>
            </a:extLst>
          </p:cNvPr>
          <p:cNvSpPr>
            <a:spLocks noGrp="1"/>
          </p:cNvSpPr>
          <p:nvPr>
            <p:ph sz="half" idx="1"/>
          </p:nvPr>
        </p:nvSpPr>
        <p:spPr>
          <a:xfrm>
            <a:off x="838200" y="1825624"/>
            <a:ext cx="5181600" cy="4754857"/>
          </a:xfrm>
        </p:spPr>
        <p:txBody>
          <a:bodyPr>
            <a:normAutofit fontScale="40000" lnSpcReduction="20000"/>
          </a:bodyPr>
          <a:lstStyle/>
          <a:p>
            <a:r>
              <a:rPr lang="en-IN" altLang="en-US" sz="6000" b="1" dirty="0">
                <a:solidFill>
                  <a:schemeClr val="accent1"/>
                </a:solidFill>
                <a:latin typeface="Times New Roman" panose="02020603050405020304" pitchFamily="18" charset="0"/>
                <a:cs typeface="Times New Roman" panose="02020603050405020304" pitchFamily="18" charset="0"/>
              </a:rPr>
              <a:t>Introduction</a:t>
            </a:r>
            <a:endParaRPr lang="en-US" altLang="en-GB" dirty="0">
              <a:solidFill>
                <a:schemeClr val="accent1"/>
              </a:solidFill>
              <a:latin typeface="Times New Roman" panose="02020603050405020304" pitchFamily="18" charset="0"/>
              <a:cs typeface="Times New Roman" panose="02020603050405020304" pitchFamily="18" charset="0"/>
            </a:endParaRPr>
          </a:p>
          <a:p>
            <a:pPr>
              <a:lnSpc>
                <a:spcPct val="107000"/>
              </a:lnSpc>
              <a:spcAft>
                <a:spcPts val="800"/>
              </a:spcAft>
            </a:pP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The main idea behind body functioning is the balanced maintenance of homeostasis which refers to balance of all the different systems of the body within the environment. It comprises of physiological functions of different body systems wherein the cardiovascular system is its important part responsible for delivering oxygen and important substances like hormones and nutrients to different cells as well as organs in the human body (</a:t>
            </a:r>
            <a:r>
              <a:rPr lang="en-GB" sz="28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Yaribeygi</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800" i="1"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 2017). It is thereby helpful in fulfilling the demands of body regarding exercise and stress due to which disorders like failure, coronary artery disease and hypertension are witnessed in absence of proper maintenance with health and social care context (</a:t>
            </a:r>
            <a:r>
              <a:rPr lang="en-GB" sz="2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Levine </a:t>
            </a:r>
            <a:r>
              <a:rPr lang="en-GB" sz="2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et al</a:t>
            </a:r>
            <a:r>
              <a:rPr lang="en-GB" sz="2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2021). </a:t>
            </a:r>
            <a:r>
              <a:rPr lang="en-IN" sz="2800" dirty="0">
                <a:effectLst/>
                <a:latin typeface="Times New Roman" panose="02020603050405020304" pitchFamily="18" charset="0"/>
                <a:ea typeface="Calibri" panose="020F0502020204030204" pitchFamily="34" charset="0"/>
                <a:cs typeface="Times New Roman" panose="02020603050405020304" pitchFamily="18" charset="0"/>
              </a:rPr>
              <a:t>With regards to this, the current poster consists of details of anatomy and physiology of cardiovascular system along with its relationship with body functioning within a health and social care context. One of the health issues associated with cardiovascular system and advice to manage it has been also been detailed in the poster. </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Content Placeholder 3">
            <a:extLst>
              <a:ext uri="{FF2B5EF4-FFF2-40B4-BE49-F238E27FC236}">
                <a16:creationId xmlns:a16="http://schemas.microsoft.com/office/drawing/2014/main" id="{CC441D3C-91B9-7BCE-9E06-7A782EBC068E}"/>
              </a:ext>
            </a:extLst>
          </p:cNvPr>
          <p:cNvSpPr>
            <a:spLocks noGrp="1"/>
          </p:cNvSpPr>
          <p:nvPr>
            <p:ph sz="half" idx="2"/>
          </p:nvPr>
        </p:nvSpPr>
        <p:spPr>
          <a:xfrm>
            <a:off x="6172200" y="1245704"/>
            <a:ext cx="5181600" cy="5464585"/>
          </a:xfrm>
        </p:spPr>
        <p:txBody>
          <a:bodyPr>
            <a:normAutofit fontScale="40000" lnSpcReduction="20000"/>
          </a:bodyPr>
          <a:lstStyle/>
          <a:p>
            <a:pPr algn="just">
              <a:lnSpc>
                <a:spcPct val="107000"/>
              </a:lnSpc>
              <a:spcAft>
                <a:spcPts val="800"/>
              </a:spcAft>
            </a:pPr>
            <a:r>
              <a:rPr lang="en-IN" sz="5400" b="1"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Anatomy and Physiology of Cardiovascular System</a:t>
            </a:r>
            <a:endParaRPr lang="en-IN" sz="54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IN" dirty="0">
                <a:effectLst/>
                <a:latin typeface="Times New Roman" panose="02020603050405020304" pitchFamily="18" charset="0"/>
                <a:ea typeface="Calibri" panose="020F0502020204030204" pitchFamily="34" charset="0"/>
                <a:cs typeface="Times New Roman" panose="02020603050405020304" pitchFamily="18" charset="0"/>
              </a:rPr>
              <a:t>The cardiovascular system of a human body consists mainly of heart, blood along with blood vessels wherein heart is the crucial element and a muscular organ which pumps blood to different parts of the body. The blood is composed of red blood cells, plasma, platelets along with white blood cells wherein the blood vessels consist of arteries, veins in addition to capillaries. These blood vessels play an important role in body functioning as they work together with heart and lungs to engage in continuous circulation of blood throughout the human body. The heart is roughly the size of human fists when clenched together and is divided mainly into two parts and has four different chambers named the left and right ventricle along with left and right atrium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Boore</a:t>
            </a:r>
            <a:r>
              <a:rPr lang="en-IN" dirty="0">
                <a:effectLst/>
                <a:latin typeface="Times New Roman" panose="02020603050405020304" pitchFamily="18" charset="0"/>
                <a:ea typeface="Calibri" panose="020F0502020204030204" pitchFamily="34" charset="0"/>
                <a:cs typeface="Times New Roman" panose="02020603050405020304" pitchFamily="18" charset="0"/>
              </a:rPr>
              <a:t>, Cook and Shepherd, 2020). </a:t>
            </a:r>
          </a:p>
          <a:p>
            <a:pPr algn="just">
              <a:lnSpc>
                <a:spcPct val="107000"/>
              </a:lnSpc>
              <a:spcAft>
                <a:spcPts val="800"/>
              </a:spcAft>
            </a:pPr>
            <a:r>
              <a:rPr lang="en-IN" dirty="0">
                <a:effectLst/>
                <a:latin typeface="Times New Roman" panose="02020603050405020304" pitchFamily="18" charset="0"/>
                <a:ea typeface="Calibri" panose="020F0502020204030204" pitchFamily="34" charset="0"/>
                <a:cs typeface="Times New Roman" panose="02020603050405020304" pitchFamily="18" charset="0"/>
              </a:rPr>
              <a:t>The cardiovascular system consists of mainly two loops named systemic and pulmonary circulation wherein the earlier one offers oxygenated blood as well as nutrients to different body parts wherein the later one works for oxygenation of the blood. The physiology of the cardiovascular system can be understood from initially that the heart’s right ventricle pumps low-oxygen blood to the lungs and thereby the blood travels through the main artery. After this, the veins deliver the oxygenated blood to left atrium and then to left ventricle which is responsible for pumping blood to all parts of body with the help of arteries. The veins carry the body’s deoxygenated blood as well as carbon dioxide to the heart and thus helps in fighting against any injury and regulating hydration level. The cardiovascular system helps the body in maintaining homeostasis by providing continuous supply of oxygen and glucose to brain along with spinal cord whose absence starts leading to death of the brain cells (Noble </a:t>
            </a:r>
            <a:r>
              <a:rPr lang="en-IN" i="1"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IN" dirty="0">
                <a:effectLst/>
                <a:latin typeface="Times New Roman" panose="02020603050405020304" pitchFamily="18" charset="0"/>
                <a:ea typeface="Calibri" panose="020F0502020204030204" pitchFamily="34" charset="0"/>
                <a:cs typeface="Times New Roman" panose="02020603050405020304" pitchFamily="18" charset="0"/>
              </a:rPr>
              <a:t>., 2013). </a:t>
            </a:r>
          </a:p>
          <a:p>
            <a:endParaRPr lang="en-GB" dirty="0"/>
          </a:p>
        </p:txBody>
      </p:sp>
      <p:pic>
        <p:nvPicPr>
          <p:cNvPr id="5" name="Picture 4" descr="Circulatory System Blood Flow Summary Blood Vessels The Blood - ppt download">
            <a:extLst>
              <a:ext uri="{FF2B5EF4-FFF2-40B4-BE49-F238E27FC236}">
                <a16:creationId xmlns:a16="http://schemas.microsoft.com/office/drawing/2014/main" id="{6EB66071-2470-9AC9-5084-B240674060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8742" y="4403187"/>
            <a:ext cx="4714269" cy="208968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The Circulatory System Part 1: The Heart - YouTube">
            <a:extLst>
              <a:ext uri="{FF2B5EF4-FFF2-40B4-BE49-F238E27FC236}">
                <a16:creationId xmlns:a16="http://schemas.microsoft.com/office/drawing/2014/main" id="{BF9269E5-639C-D3B4-71B1-1A2A200079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5137" y="5764696"/>
            <a:ext cx="4519474" cy="945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47376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989DDC-45A9-EB54-F7FF-B5D7B0E42398}"/>
              </a:ext>
            </a:extLst>
          </p:cNvPr>
          <p:cNvSpPr>
            <a:spLocks noGrp="1"/>
          </p:cNvSpPr>
          <p:nvPr>
            <p:ph sz="half" idx="1"/>
          </p:nvPr>
        </p:nvSpPr>
        <p:spPr>
          <a:xfrm>
            <a:off x="1" y="0"/>
            <a:ext cx="5824024" cy="6752491"/>
          </a:xfrm>
        </p:spPr>
        <p:txBody>
          <a:bodyPr>
            <a:normAutofit fontScale="25000" lnSpcReduction="20000"/>
          </a:bodyPr>
          <a:lstStyle/>
          <a:p>
            <a:r>
              <a:rPr lang="en-IN" sz="9600" dirty="0">
                <a:solidFill>
                  <a:schemeClr val="accent1"/>
                </a:solidFill>
              </a:rPr>
              <a:t>Relationship between Body Functioning and Cardiovascular System</a:t>
            </a:r>
          </a:p>
          <a:p>
            <a:r>
              <a:rPr lang="en-IN" sz="4800" dirty="0"/>
              <a:t>The systems of body are interconnected with other systems to function properly wherein cardiovascular systems cannot work unless brain along with nervous system give the signal to heart to pump blood. For instance, heart pumps blood with the help of blood vessels and picks up important nutrients while going through digestive system thereby balancing blood functioning. Similarly, respiratory system is dependent on cardiovascular one to deliver the collected oxygen and thus its relationship with body functioning due to their physiology is witnessed (</a:t>
            </a:r>
            <a:r>
              <a:rPr lang="en-GB" sz="4800" dirty="0"/>
              <a:t>Aaronson, Ward and Connolly, 2020). </a:t>
            </a:r>
            <a:r>
              <a:rPr lang="en-IN" sz="4800" dirty="0"/>
              <a:t>In case of blood supply, the cardiovascular system is responsible for managing the velocity of blood amount supplied through the vessels according to the stimuli faced which is essential for appropriate body functioning. The nervous system which is responsible for body functioning by providing guidance to act and move regulates the body’s cardiovascular system. Further, the blood supply by the heart interacts continuously with different organs like kidney, lungs, skin and skeletal muscle. In case, there is an issue in required supply of blood including both less or more than the body requirements, it can lead to issues in functioning of a specific body part or even the whole body which needs immediate action due to which the physiology of the cardiovascular system is directly related with body functioning (</a:t>
            </a:r>
            <a:r>
              <a:rPr lang="en-GB" sz="4800" dirty="0"/>
              <a:t>Chaudhry, Miao and Rehman, 2021). </a:t>
            </a:r>
            <a:endParaRPr lang="en-IN" sz="4800" dirty="0"/>
          </a:p>
          <a:p>
            <a:r>
              <a:rPr lang="en-IN" sz="4800" dirty="0"/>
              <a:t>The meaning of well-being of body functioning may differ for the individuals; however, its relationship with different body systems including cardiovascular systems is essential which is highlighted through their physical as well as mental health, social supports in the health and social care context as it offers them satisfaction with their lives. The presence of chronic stress can be damaging for the cardiovascular system which can adversely impact body functioning arising from challenges like issues in work, financial problems and discrimination or mental peace. The individuals having better psychological health which is present due to good cardiovascular health and stress-free life tend to generally have increased social support for developing improved relationship with body functioning. It can be thereby referred that the heart, mind along with body are interconnected as well as interdependent which is known as the heart-body connection for which the cardiovascular system need to function well in health and social care context (</a:t>
            </a:r>
            <a:r>
              <a:rPr lang="en-GB" sz="4800" dirty="0"/>
              <a:t>Levine et al., 2021). </a:t>
            </a:r>
            <a:endParaRPr lang="en-IN" sz="4800" dirty="0"/>
          </a:p>
          <a:p>
            <a:r>
              <a:rPr lang="en-IN" sz="4800" dirty="0"/>
              <a:t>In case of anatomy like changes in size of heart or degeneration of heart muscle cells, issues are witnessed commonly in heart functioning like reduced pumping of blood thereby generating problems like heart failure and strokes. With regards to this, the changes in anatomy due to age like reduction in blood volume can impair body functioning like inability to resist infection and slower response to anaemia which shows the direct and strong relationship between body functioning with cardiovascular system anatomy (National Library of Medicine, 2022). The patients having similar level of heart failure related diagnosis which can led to varying level of severity and complexity which can be due to the difference in social care and support received by them for managing their health. With regards to the older patient, the non-compliance with the assigned medications and diet is frequently witnessed which is primarily because of social isolation and lack of proper services in social care (</a:t>
            </a:r>
            <a:r>
              <a:rPr lang="en-GB" sz="4800" dirty="0"/>
              <a:t>Strait and </a:t>
            </a:r>
            <a:r>
              <a:rPr lang="en-GB" sz="4800" dirty="0" err="1"/>
              <a:t>Lakatta</a:t>
            </a:r>
            <a:r>
              <a:rPr lang="en-GB" sz="4800" dirty="0"/>
              <a:t>, 2012). </a:t>
            </a:r>
            <a:endParaRPr lang="en-IN" sz="4800" dirty="0"/>
          </a:p>
          <a:p>
            <a:endParaRPr lang="en-GB" dirty="0"/>
          </a:p>
        </p:txBody>
      </p:sp>
      <p:sp>
        <p:nvSpPr>
          <p:cNvPr id="15" name="Content Placeholder 14">
            <a:extLst>
              <a:ext uri="{FF2B5EF4-FFF2-40B4-BE49-F238E27FC236}">
                <a16:creationId xmlns:a16="http://schemas.microsoft.com/office/drawing/2014/main" id="{2F8A45CF-4B03-6F3A-64E2-C765631F6064}"/>
              </a:ext>
            </a:extLst>
          </p:cNvPr>
          <p:cNvSpPr>
            <a:spLocks noGrp="1"/>
          </p:cNvSpPr>
          <p:nvPr>
            <p:ph sz="half" idx="2"/>
          </p:nvPr>
        </p:nvSpPr>
        <p:spPr>
          <a:xfrm>
            <a:off x="7569169" y="105509"/>
            <a:ext cx="4501662" cy="6646981"/>
          </a:xfrm>
        </p:spPr>
        <p:txBody>
          <a:bodyPr>
            <a:normAutofit fontScale="25000" lnSpcReduction="20000"/>
          </a:bodyPr>
          <a:lstStyle/>
          <a:p>
            <a:r>
              <a:rPr lang="en-IN" sz="7200" dirty="0">
                <a:solidFill>
                  <a:schemeClr val="accent1"/>
                </a:solidFill>
              </a:rPr>
              <a:t>Health Issue Associated with Cardiovascular System</a:t>
            </a:r>
          </a:p>
          <a:p>
            <a:r>
              <a:rPr lang="en-IN" sz="4800" dirty="0"/>
              <a:t>There are various health issues which are linked functioning of heart which can eventually cause heart failure. The normal functioning of </a:t>
            </a:r>
            <a:r>
              <a:rPr lang="en-IN" sz="4800" dirty="0" err="1"/>
              <a:t>cardwith</a:t>
            </a:r>
            <a:r>
              <a:rPr lang="en-IN" sz="4800" dirty="0"/>
              <a:t> proper functioning of cardiovascular systems wherein hypertension is identified to be one of the most commonly one. This health issue is significant as it causes increase in afterload which disturbs proper </a:t>
            </a:r>
            <a:r>
              <a:rPr lang="en-IN" sz="4800" dirty="0" err="1"/>
              <a:t>iovascular</a:t>
            </a:r>
            <a:r>
              <a:rPr lang="en-IN" sz="4800" dirty="0"/>
              <a:t> system involves hard work by arteries to engage in blood circulation through the body systems (</a:t>
            </a:r>
            <a:r>
              <a:rPr lang="en-GB" sz="4800" dirty="0"/>
              <a:t>Chaudhry, Miao and Rehman</a:t>
            </a:r>
            <a:r>
              <a:rPr lang="en-IN" sz="4800" dirty="0"/>
              <a:t>, 2021). While in case the pressure which is force of blood working against the walls of body’s blood vessels become increasingly high, the body develops high blood pressure. However, this condition exists for prolonged period without proper care and attention towards it, the elasticity of the body’s arteries is further decreased. At this point, blood and oxygen supply to the crucial organs including the heart is reduced and thereby hypertension puts the body at risks for strokes and heart attacks. The prolonged hypertension in body leads to development of hypertensive heart disease which is a group of various medical issues including heart failure as it witnesses increased strain which in severe cases lead to immediate cardiac death (Cleveland Clinic, 2022). </a:t>
            </a:r>
          </a:p>
          <a:p>
            <a:r>
              <a:rPr lang="en-IN" sz="4800" dirty="0"/>
              <a:t>The presence of hypertension is observed to one of the highest risks carrying health issue contributing to cardiovascular disease which also has a high exposure prevalence in humans. The occurrence of hypertension for longer periods create issue for body functioning also as the target organs are prone to face damages. The complications related to hypertension are identified to be of varying types like long-term as well as short-term consequences. an important issue which needs immediate human attention. The exposure to hypertension is also causing some other related health issues in human body like diabetes and macular generation which impacts overall health of the humans. The age-related increase in blood pressure among the adults also need to be managed to avoid getting the cardiovascular system from getting impacted (Fuchs and </a:t>
            </a:r>
            <a:r>
              <a:rPr lang="en-IN" sz="4800" dirty="0" err="1"/>
              <a:t>Whelton</a:t>
            </a:r>
            <a:r>
              <a:rPr lang="en-IN" sz="4800" dirty="0"/>
              <a:t>, 2020). There exists a relationship between blood pressure with that of cardiovascular events which helps in differentiating between the normal high blood pressure and that of hypertension issue. This is derived on the basis of arbitrary cut-off values designed for measuring blood pressure in human body. The issue of hypertension is one of the major factors impacting cardiovascular issue in humans which is even more prevalent than smoking and diabetes and is a serious issue as it can lead to damage of other related organs (</a:t>
            </a:r>
            <a:r>
              <a:rPr lang="en-GB" sz="4800" dirty="0"/>
              <a:t>Kjeldsen, 2019). </a:t>
            </a:r>
            <a:endParaRPr lang="en-IN" sz="4800" dirty="0"/>
          </a:p>
          <a:p>
            <a:endParaRPr lang="en-GB" dirty="0"/>
          </a:p>
        </p:txBody>
      </p:sp>
      <p:pic>
        <p:nvPicPr>
          <p:cNvPr id="24" name="Picture 2" descr="Vein Function &amp; Structure | Anatomy &amp; Types of Veins - Video &amp; Lesson  Transcript | Study.com">
            <a:extLst>
              <a:ext uri="{FF2B5EF4-FFF2-40B4-BE49-F238E27FC236}">
                <a16:creationId xmlns:a16="http://schemas.microsoft.com/office/drawing/2014/main" id="{43DE25EB-AB95-E67C-50C1-32681F86FB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0370" y="105509"/>
            <a:ext cx="1631102" cy="6450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4495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44E3F7-18EE-EDEB-2077-17E9CC7D3B46}"/>
              </a:ext>
            </a:extLst>
          </p:cNvPr>
          <p:cNvSpPr>
            <a:spLocks noGrp="1"/>
          </p:cNvSpPr>
          <p:nvPr>
            <p:ph sz="half" idx="1"/>
          </p:nvPr>
        </p:nvSpPr>
        <p:spPr>
          <a:xfrm>
            <a:off x="838200" y="309489"/>
            <a:ext cx="5181600" cy="5867474"/>
          </a:xfrm>
        </p:spPr>
        <p:txBody>
          <a:bodyPr>
            <a:normAutofit fontScale="25000" lnSpcReduction="20000"/>
          </a:bodyPr>
          <a:lstStyle/>
          <a:p>
            <a:r>
              <a:rPr lang="en-IN" altLang="en-US" sz="8000" b="1" dirty="0">
                <a:solidFill>
                  <a:schemeClr val="accent1"/>
                </a:solidFill>
                <a:latin typeface="Times New Roman" panose="02020603050405020304" pitchFamily="18" charset="0"/>
                <a:cs typeface="Times New Roman" panose="02020603050405020304" pitchFamily="18" charset="0"/>
              </a:rPr>
              <a:t>Advice to Manage Cardiovascular Health</a:t>
            </a:r>
            <a:endParaRPr lang="en-US" altLang="en-GB" sz="8000" dirty="0">
              <a:solidFill>
                <a:schemeClr val="accent1"/>
              </a:solidFill>
              <a:latin typeface="Times New Roman" panose="02020603050405020304" pitchFamily="18" charset="0"/>
              <a:cs typeface="Times New Roman" panose="02020603050405020304" pitchFamily="18" charset="0"/>
            </a:endParaRPr>
          </a:p>
          <a:p>
            <a:pPr algn="just">
              <a:lnSpc>
                <a:spcPct val="107000"/>
              </a:lnSpc>
              <a:spcAft>
                <a:spcPts val="800"/>
              </a:spcAft>
            </a:pPr>
            <a:r>
              <a:rPr lang="en-IN" sz="4800" dirty="0">
                <a:effectLst/>
                <a:latin typeface="Times New Roman" panose="02020603050405020304" pitchFamily="18" charset="0"/>
                <a:ea typeface="Calibri" panose="020F0502020204030204" pitchFamily="34" charset="0"/>
                <a:cs typeface="Times New Roman" panose="02020603050405020304" pitchFamily="18" charset="0"/>
              </a:rPr>
              <a:t>There are various measures suggested to manage good cardiovascular health in humans like indulging in physical activities for at least five days in a week along with indulging in consuming healthy diet full of vegetables, fruits, fibre-rich foods to stay fit. This advice is given as the intake of healthy diet along with physical activity will not lead to development of physical health but also mental health among humans. The engagement in physical activity and healthy diet also supports people from avoiding cases of hypertension by maintaining healthy weight and staying active. In this way, the people can avoid getting any other related disease adversely impacting poor body functioning as body overweight not increases the risk of failure of heart but also impacts other organs like kidney and liver. The people are also given advice to manage stress as it will help in enhancing the overall health and managing any other health complications from capturing the body (Asp, 2022).</a:t>
            </a:r>
          </a:p>
          <a:p>
            <a:pPr algn="just">
              <a:lnSpc>
                <a:spcPct val="107000"/>
              </a:lnSpc>
              <a:spcAft>
                <a:spcPts val="800"/>
              </a:spcAft>
            </a:pPr>
            <a:r>
              <a:rPr lang="en-IN" sz="4800" dirty="0">
                <a:effectLst/>
                <a:latin typeface="Times New Roman" panose="02020603050405020304" pitchFamily="18" charset="0"/>
                <a:ea typeface="Calibri" panose="020F0502020204030204" pitchFamily="34" charset="0"/>
                <a:cs typeface="Times New Roman" panose="02020603050405020304" pitchFamily="18" charset="0"/>
              </a:rPr>
              <a:t>The people are also given advice to engage in good quality sleep as it is essential for avoiding the risk of cardiovascular and related health issues like obesity, diabetes and depression. The people need to make quality sleep a priority to avoid the risk of getting their cardiovascular health impacted. As the issue of hypertension and diabetes can damage the cardiovascular health of humans, they should get health screenings at regular intervals especially people who are prone to such risks like people with obesity and family history of hypertension, diabetes, cholesterol and related issue. This step can help in identifying if the person has any issues in their blood pressure, cholesterol level and diabetes for which they can take proper measures and maintain good cardiovascular health. It is also essential to identify any health conditions like high cholesterol so that medications can be given by the health care provider to manage this issue from further deteriorating the health of people having any deviations in their health screening data (Mayo Clinic, 2022). Additionally, the people engaged in smoking for longer duration are advised to quit smoking to avoid any increase in their cholesterol and thereby help in managing healthy body and thus excellent cardiovascular health. The people are given advice to lead a healthy lifestyle as the medications provided for high cholesterol, hypertension and small heart issues can also damage their arteries, kidney and other important organs (Asp, 2022). </a:t>
            </a:r>
          </a:p>
          <a:p>
            <a:endParaRPr lang="en-GB" dirty="0"/>
          </a:p>
        </p:txBody>
      </p:sp>
      <p:sp>
        <p:nvSpPr>
          <p:cNvPr id="4" name="Content Placeholder 3">
            <a:extLst>
              <a:ext uri="{FF2B5EF4-FFF2-40B4-BE49-F238E27FC236}">
                <a16:creationId xmlns:a16="http://schemas.microsoft.com/office/drawing/2014/main" id="{BC20781B-0FAB-3F08-1A15-BE3E70114185}"/>
              </a:ext>
            </a:extLst>
          </p:cNvPr>
          <p:cNvSpPr>
            <a:spLocks noGrp="1"/>
          </p:cNvSpPr>
          <p:nvPr>
            <p:ph sz="half" idx="2"/>
          </p:nvPr>
        </p:nvSpPr>
        <p:spPr>
          <a:xfrm>
            <a:off x="6172200" y="239874"/>
            <a:ext cx="5181600" cy="5937089"/>
          </a:xfrm>
        </p:spPr>
        <p:txBody>
          <a:bodyPr>
            <a:normAutofit fontScale="25000" lnSpcReduction="20000"/>
          </a:bodyPr>
          <a:lstStyle/>
          <a:p>
            <a:pPr algn="just">
              <a:lnSpc>
                <a:spcPct val="107000"/>
              </a:lnSpc>
              <a:spcAft>
                <a:spcPts val="800"/>
              </a:spcAft>
            </a:pPr>
            <a:r>
              <a:rPr lang="en-IN" sz="9600" b="1"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Conclusion</a:t>
            </a:r>
            <a:endParaRPr lang="en-IN" sz="96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IN" sz="4800" dirty="0">
                <a:effectLst/>
                <a:latin typeface="Times New Roman" panose="02020603050405020304" pitchFamily="18" charset="0"/>
                <a:ea typeface="Calibri" panose="020F0502020204030204" pitchFamily="34" charset="0"/>
                <a:cs typeface="Times New Roman" panose="02020603050405020304" pitchFamily="18" charset="0"/>
              </a:rPr>
              <a:t>The body functioning consists of physiological functions of various body systems in which cardiovascular system is one of the crucial systems responsible for supplying oxygen as well as essential nutrients to human body. This system comprises of heart, blood and blood vessels and helps in maintaining homeostasis by supply of required oxygen and glucose. The body systems are interdependent and interrelated with each other to function smoothly like dependence of respiratory system on cardiovascular to supply the collected oxygen to body parts. The changes in anatomy due to age like reduction in blood volume can impair body functioning like inability to resist infection. Hypertension is observed to be one of the commonly found issues due to improper functioning of body’s cardiovascular system. The cardiovascular health can be managed by following advice like intake of healthy diet, regular exercise, ways to reduce stress along with regular screening. </a:t>
            </a:r>
            <a:endParaRPr lang="en-IN" sz="4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5" name="Picture 2" descr="2019 Updated Cardiovascular Disease Prevention Guidelines Announced - Johns  Hopkins Medicine">
            <a:extLst>
              <a:ext uri="{FF2B5EF4-FFF2-40B4-BE49-F238E27FC236}">
                <a16:creationId xmlns:a16="http://schemas.microsoft.com/office/drawing/2014/main" id="{6548B00D-4FC1-5582-6715-8D8CFC12CF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6732" y="3195902"/>
            <a:ext cx="4967068" cy="2981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5850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3F6B49C-EBFB-4701-C13E-06D9A0EAC459}"/>
              </a:ext>
            </a:extLst>
          </p:cNvPr>
          <p:cNvSpPr txBox="1"/>
          <p:nvPr/>
        </p:nvSpPr>
        <p:spPr>
          <a:xfrm>
            <a:off x="643467" y="543147"/>
            <a:ext cx="10905066" cy="5633816"/>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altLang="en-GB" sz="2400" b="1" dirty="0">
                <a:solidFill>
                  <a:schemeClr val="accent1"/>
                </a:solidFill>
              </a:rPr>
              <a:t>References</a:t>
            </a:r>
            <a:r>
              <a:rPr lang="en-US" altLang="en-GB" sz="1400" b="1" dirty="0"/>
              <a:t> </a:t>
            </a:r>
          </a:p>
          <a:p>
            <a:pPr marL="457200" indent="-228600">
              <a:lnSpc>
                <a:spcPct val="90000"/>
              </a:lnSpc>
              <a:spcAft>
                <a:spcPts val="600"/>
              </a:spcAft>
              <a:buFont typeface="Arial" panose="020B0604020202020204" pitchFamily="34" charset="0"/>
              <a:buChar char="•"/>
            </a:pPr>
            <a:r>
              <a:rPr lang="en-US" sz="1400" u="sng" dirty="0">
                <a:effectLst/>
              </a:rPr>
              <a:t>Aaronson, P.I., Ward, J.P. and Connolly, M.J.</a:t>
            </a:r>
            <a:r>
              <a:rPr lang="en-US" sz="1400" dirty="0">
                <a:effectLst/>
              </a:rPr>
              <a:t> 2020. </a:t>
            </a:r>
            <a:r>
              <a:rPr lang="en-US" sz="1400" i="1" dirty="0">
                <a:effectLst/>
              </a:rPr>
              <a:t>The cardiovascular system at a glance</a:t>
            </a:r>
            <a:r>
              <a:rPr lang="en-US" sz="1400" dirty="0">
                <a:effectLst/>
              </a:rPr>
              <a:t>. John Wiley &amp; Sons.</a:t>
            </a:r>
          </a:p>
          <a:p>
            <a:pPr marL="457200" indent="-228600">
              <a:lnSpc>
                <a:spcPct val="90000"/>
              </a:lnSpc>
              <a:spcAft>
                <a:spcPts val="600"/>
              </a:spcAft>
              <a:buFont typeface="Arial" panose="020B0604020202020204" pitchFamily="34" charset="0"/>
              <a:buChar char="•"/>
            </a:pPr>
            <a:r>
              <a:rPr lang="en-US" sz="1400" dirty="0">
                <a:effectLst/>
              </a:rPr>
              <a:t>Asp, K. 2020. Heart Health Tips. [Online] Available at: </a:t>
            </a:r>
            <a:r>
              <a:rPr lang="en-US" sz="1400" u="sng" dirty="0">
                <a:effectLst/>
                <a:hlinkClick r:id="rId2"/>
              </a:rPr>
              <a:t>https://www.webmd.com/heart/heart-health-tips</a:t>
            </a:r>
            <a:r>
              <a:rPr lang="en-US" sz="1400" dirty="0">
                <a:effectLst/>
              </a:rPr>
              <a:t> [Accessed on: 16 October 2022].</a:t>
            </a:r>
          </a:p>
          <a:p>
            <a:pPr marL="457200" indent="-228600">
              <a:lnSpc>
                <a:spcPct val="90000"/>
              </a:lnSpc>
              <a:spcAft>
                <a:spcPts val="600"/>
              </a:spcAft>
              <a:buFont typeface="Arial" panose="020B0604020202020204" pitchFamily="34" charset="0"/>
              <a:buChar char="•"/>
            </a:pPr>
            <a:r>
              <a:rPr lang="en-US" sz="1400" u="sng" dirty="0" err="1">
                <a:effectLst/>
              </a:rPr>
              <a:t>Boore</a:t>
            </a:r>
            <a:r>
              <a:rPr lang="en-US" sz="1400" u="sng" dirty="0">
                <a:effectLst/>
              </a:rPr>
              <a:t>, J., Cook, N. and Shepherd</a:t>
            </a:r>
            <a:r>
              <a:rPr lang="en-US" sz="1400" dirty="0">
                <a:effectLst/>
              </a:rPr>
              <a:t>, A. 2020. </a:t>
            </a:r>
            <a:r>
              <a:rPr lang="en-US" sz="1400" i="1" dirty="0">
                <a:effectLst/>
              </a:rPr>
              <a:t>Essentials of Anatomy and Physiology for Nursing Practice</a:t>
            </a:r>
            <a:r>
              <a:rPr lang="en-US" sz="1400" dirty="0">
                <a:effectLst/>
              </a:rPr>
              <a:t>. United Kingdom: SAGE Publications.</a:t>
            </a:r>
          </a:p>
          <a:p>
            <a:pPr marL="457200" indent="-228600">
              <a:lnSpc>
                <a:spcPct val="90000"/>
              </a:lnSpc>
              <a:spcAft>
                <a:spcPts val="600"/>
              </a:spcAft>
              <a:buFont typeface="Arial" panose="020B0604020202020204" pitchFamily="34" charset="0"/>
              <a:buChar char="•"/>
            </a:pPr>
            <a:r>
              <a:rPr lang="en-US" sz="1400" u="sng" dirty="0">
                <a:effectLst/>
              </a:rPr>
              <a:t>Chaudhry, R., Miao, J.H. and Rehman, A.</a:t>
            </a:r>
            <a:r>
              <a:rPr lang="en-US" sz="1400" dirty="0">
                <a:effectLst/>
              </a:rPr>
              <a:t> 2021. Physiology, cardiovascular. In </a:t>
            </a:r>
            <a:r>
              <a:rPr lang="en-US" sz="1400" i="1" dirty="0" err="1">
                <a:effectLst/>
              </a:rPr>
              <a:t>StatPearls</a:t>
            </a:r>
            <a:r>
              <a:rPr lang="en-US" sz="1400" i="1" dirty="0">
                <a:effectLst/>
              </a:rPr>
              <a:t> [Internet]</a:t>
            </a:r>
            <a:r>
              <a:rPr lang="en-US" sz="1400" dirty="0">
                <a:effectLst/>
              </a:rPr>
              <a:t>. </a:t>
            </a:r>
            <a:r>
              <a:rPr lang="en-US" sz="1400" dirty="0" err="1">
                <a:effectLst/>
              </a:rPr>
              <a:t>StatPearls</a:t>
            </a:r>
            <a:r>
              <a:rPr lang="en-US" sz="1400" dirty="0">
                <a:effectLst/>
              </a:rPr>
              <a:t> Publishing.</a:t>
            </a:r>
          </a:p>
          <a:p>
            <a:pPr marL="457200" indent="-228600">
              <a:lnSpc>
                <a:spcPct val="90000"/>
              </a:lnSpc>
              <a:spcAft>
                <a:spcPts val="600"/>
              </a:spcAft>
              <a:buFont typeface="Arial" panose="020B0604020202020204" pitchFamily="34" charset="0"/>
              <a:buChar char="•"/>
            </a:pPr>
            <a:r>
              <a:rPr lang="en-US" sz="1400" dirty="0">
                <a:effectLst/>
              </a:rPr>
              <a:t>Cleveland Clinic. 2022. Hypertensive Heart Disease. [Online] Available at: </a:t>
            </a:r>
            <a:r>
              <a:rPr lang="en-US" sz="1400" u="sng" dirty="0">
                <a:effectLst/>
                <a:hlinkClick r:id="rId3"/>
              </a:rPr>
              <a:t>https://my.clevelandclinic.org/health/diseases/21840-hypertensive-heart-disease</a:t>
            </a:r>
            <a:r>
              <a:rPr lang="en-US" sz="1400" dirty="0">
                <a:effectLst/>
              </a:rPr>
              <a:t>  [Accessed on: 16 October 2022].</a:t>
            </a:r>
          </a:p>
          <a:p>
            <a:pPr marL="457200" indent="-228600">
              <a:lnSpc>
                <a:spcPct val="90000"/>
              </a:lnSpc>
              <a:spcAft>
                <a:spcPts val="600"/>
              </a:spcAft>
              <a:buFont typeface="Arial" panose="020B0604020202020204" pitchFamily="34" charset="0"/>
              <a:buChar char="•"/>
            </a:pPr>
            <a:r>
              <a:rPr lang="en-US" sz="1400" u="sng" dirty="0">
                <a:effectLst/>
              </a:rPr>
              <a:t>Fuchs, F.D. and </a:t>
            </a:r>
            <a:r>
              <a:rPr lang="en-US" sz="1400" u="sng" dirty="0" err="1">
                <a:effectLst/>
              </a:rPr>
              <a:t>Whelton</a:t>
            </a:r>
            <a:r>
              <a:rPr lang="en-US" sz="1400" u="sng" dirty="0">
                <a:effectLst/>
              </a:rPr>
              <a:t>, P.K.</a:t>
            </a:r>
            <a:r>
              <a:rPr lang="en-US" sz="1400" dirty="0">
                <a:effectLst/>
              </a:rPr>
              <a:t> 2020. High blood pressure and cardiovascular disease. </a:t>
            </a:r>
            <a:r>
              <a:rPr lang="en-US" sz="1400" i="1" dirty="0">
                <a:effectLst/>
              </a:rPr>
              <a:t>Hypertension</a:t>
            </a:r>
            <a:r>
              <a:rPr lang="en-US" sz="1400" dirty="0">
                <a:effectLst/>
              </a:rPr>
              <a:t> 75(2), pp. 285-292.</a:t>
            </a:r>
          </a:p>
          <a:p>
            <a:pPr marL="457200" indent="-228600">
              <a:lnSpc>
                <a:spcPct val="90000"/>
              </a:lnSpc>
              <a:spcAft>
                <a:spcPts val="600"/>
              </a:spcAft>
              <a:buFont typeface="Arial" panose="020B0604020202020204" pitchFamily="34" charset="0"/>
              <a:buChar char="•"/>
            </a:pPr>
            <a:r>
              <a:rPr lang="en-US" sz="1400" u="sng" dirty="0">
                <a:effectLst/>
              </a:rPr>
              <a:t>Kjeldsen, </a:t>
            </a:r>
            <a:r>
              <a:rPr lang="en-US" sz="1400" dirty="0">
                <a:effectLst/>
              </a:rPr>
              <a:t>S.E. 2018. Hypertension and cardiovascular risk: General aspects. </a:t>
            </a:r>
            <a:r>
              <a:rPr lang="en-US" sz="1400" i="1" dirty="0">
                <a:effectLst/>
              </a:rPr>
              <a:t>Pharmacological research</a:t>
            </a:r>
            <a:r>
              <a:rPr lang="en-US" sz="1400" dirty="0">
                <a:effectLst/>
              </a:rPr>
              <a:t> 129, pp. 95-99.</a:t>
            </a:r>
          </a:p>
          <a:p>
            <a:pPr marL="457200" indent="-228600">
              <a:lnSpc>
                <a:spcPct val="90000"/>
              </a:lnSpc>
              <a:spcAft>
                <a:spcPts val="600"/>
              </a:spcAft>
              <a:buFont typeface="Arial" panose="020B0604020202020204" pitchFamily="34" charset="0"/>
              <a:buChar char="•"/>
            </a:pPr>
            <a:r>
              <a:rPr lang="en-US" sz="1400" u="sng" dirty="0">
                <a:effectLst/>
              </a:rPr>
              <a:t>Levine</a:t>
            </a:r>
            <a:r>
              <a:rPr lang="en-US" sz="1400" dirty="0">
                <a:effectLst/>
              </a:rPr>
              <a:t>, G.N., Cohen, B.E., Commodore-Mensah, Y., Fleury, J., Huffman, J.C., Khalid, U., Labarthe, D.R., Lavretsky, H., </a:t>
            </a:r>
            <a:r>
              <a:rPr lang="en-US" sz="1400" dirty="0" err="1">
                <a:effectLst/>
              </a:rPr>
              <a:t>Michos</a:t>
            </a:r>
            <a:r>
              <a:rPr lang="en-US" sz="1400" dirty="0">
                <a:effectLst/>
              </a:rPr>
              <a:t>, E.D., </a:t>
            </a:r>
            <a:r>
              <a:rPr lang="en-US" sz="1400" dirty="0" err="1">
                <a:effectLst/>
              </a:rPr>
              <a:t>Spatz</a:t>
            </a:r>
            <a:r>
              <a:rPr lang="en-US" sz="1400" dirty="0">
                <a:effectLst/>
              </a:rPr>
              <a:t>, E.S. and </a:t>
            </a:r>
            <a:r>
              <a:rPr lang="en-US" sz="1400" dirty="0" err="1">
                <a:effectLst/>
              </a:rPr>
              <a:t>Kubzansky</a:t>
            </a:r>
            <a:r>
              <a:rPr lang="en-US" sz="1400" dirty="0">
                <a:effectLst/>
              </a:rPr>
              <a:t>, L.D. 2021. Psychological health, well-being, and the mind-heart-body connection: a scientific statement from the American Heart Association. </a:t>
            </a:r>
            <a:r>
              <a:rPr lang="en-US" sz="1400" i="1" dirty="0">
                <a:effectLst/>
              </a:rPr>
              <a:t>Circulation</a:t>
            </a:r>
            <a:r>
              <a:rPr lang="en-US" sz="1400" dirty="0">
                <a:effectLst/>
              </a:rPr>
              <a:t> 143(10), pp. e763-e783.</a:t>
            </a:r>
          </a:p>
          <a:p>
            <a:pPr marL="457200" indent="-228600">
              <a:lnSpc>
                <a:spcPct val="90000"/>
              </a:lnSpc>
              <a:spcAft>
                <a:spcPts val="600"/>
              </a:spcAft>
              <a:buFont typeface="Arial" panose="020B0604020202020204" pitchFamily="34" charset="0"/>
              <a:buChar char="•"/>
            </a:pPr>
            <a:r>
              <a:rPr lang="en-US" sz="1400" dirty="0">
                <a:effectLst/>
              </a:rPr>
              <a:t>Mayo Clinic. 2022. Strategies to prevent heart disease. [Online] Available at: </a:t>
            </a:r>
            <a:r>
              <a:rPr lang="en-US" sz="1400" u="sng" dirty="0">
                <a:effectLst/>
                <a:hlinkClick r:id="rId4"/>
              </a:rPr>
              <a:t>https://www.mayoclinic.org/diseases-conditions/heart-disease/in-depth/heart-disease-prevention/art-20046502</a:t>
            </a:r>
            <a:r>
              <a:rPr lang="en-US" sz="1400" dirty="0">
                <a:effectLst/>
              </a:rPr>
              <a:t>  [Accessed on: 16 October 2022].</a:t>
            </a:r>
          </a:p>
          <a:p>
            <a:pPr marL="457200" indent="-228600">
              <a:lnSpc>
                <a:spcPct val="90000"/>
              </a:lnSpc>
              <a:spcAft>
                <a:spcPts val="600"/>
              </a:spcAft>
              <a:buFont typeface="Arial" panose="020B0604020202020204" pitchFamily="34" charset="0"/>
              <a:buChar char="•"/>
            </a:pPr>
            <a:r>
              <a:rPr lang="en-US" sz="1400" dirty="0">
                <a:effectLst/>
              </a:rPr>
              <a:t>National Library of Medicine. 2022. Aging changes in the heart and blood vessels. [Online] Available at: </a:t>
            </a:r>
            <a:r>
              <a:rPr lang="en-US" sz="1400" u="sng" dirty="0">
                <a:effectLst/>
                <a:hlinkClick r:id="rId5"/>
              </a:rPr>
              <a:t>https://medlineplus.gov/ency/article/004006.htm</a:t>
            </a:r>
            <a:r>
              <a:rPr lang="en-US" sz="1400" dirty="0">
                <a:effectLst/>
              </a:rPr>
              <a:t> [Accessed on: 16 October 2022].</a:t>
            </a:r>
          </a:p>
          <a:p>
            <a:pPr marL="457200" indent="-228600">
              <a:lnSpc>
                <a:spcPct val="90000"/>
              </a:lnSpc>
              <a:spcAft>
                <a:spcPts val="600"/>
              </a:spcAft>
              <a:buFont typeface="Arial" panose="020B0604020202020204" pitchFamily="34" charset="0"/>
              <a:buChar char="•"/>
            </a:pPr>
            <a:r>
              <a:rPr lang="en-US" sz="1400" dirty="0">
                <a:effectLst/>
              </a:rPr>
              <a:t>Noble, A., Johnson, R., Thomas, A. and Bass, P. 2013. </a:t>
            </a:r>
            <a:r>
              <a:rPr lang="en-US" sz="1400" i="1" dirty="0">
                <a:effectLst/>
              </a:rPr>
              <a:t>The Cardiovascular System E-Book: Systems of the Body Series</a:t>
            </a:r>
            <a:r>
              <a:rPr lang="en-US" sz="1400" dirty="0">
                <a:effectLst/>
              </a:rPr>
              <a:t>. Elsevier Health Sciences.</a:t>
            </a:r>
          </a:p>
          <a:p>
            <a:pPr marL="457200" indent="-228600">
              <a:lnSpc>
                <a:spcPct val="90000"/>
              </a:lnSpc>
              <a:spcAft>
                <a:spcPts val="600"/>
              </a:spcAft>
              <a:buFont typeface="Arial" panose="020B0604020202020204" pitchFamily="34" charset="0"/>
              <a:buChar char="•"/>
            </a:pPr>
            <a:r>
              <a:rPr lang="en-US" sz="1400" u="sng" dirty="0">
                <a:effectLst/>
              </a:rPr>
              <a:t>Strait, J.B. and </a:t>
            </a:r>
            <a:r>
              <a:rPr lang="en-US" sz="1400" u="sng" dirty="0" err="1">
                <a:effectLst/>
              </a:rPr>
              <a:t>Lakatta</a:t>
            </a:r>
            <a:r>
              <a:rPr lang="en-US" sz="1400" u="sng" dirty="0">
                <a:effectLst/>
              </a:rPr>
              <a:t>, E.G.</a:t>
            </a:r>
            <a:r>
              <a:rPr lang="en-US" sz="1400" dirty="0">
                <a:effectLst/>
              </a:rPr>
              <a:t> 2012. Aging-associated cardiovascular changes and their relationship to heart failure. </a:t>
            </a:r>
            <a:r>
              <a:rPr lang="en-US" sz="1400" i="1" dirty="0">
                <a:effectLst/>
              </a:rPr>
              <a:t>Heart failure clinics</a:t>
            </a:r>
            <a:r>
              <a:rPr lang="en-US" sz="1400" dirty="0">
                <a:effectLst/>
              </a:rPr>
              <a:t>, </a:t>
            </a:r>
            <a:r>
              <a:rPr lang="en-US" sz="1400" i="1" dirty="0">
                <a:effectLst/>
              </a:rPr>
              <a:t>8</a:t>
            </a:r>
            <a:r>
              <a:rPr lang="en-US" sz="1400" dirty="0">
                <a:effectLst/>
              </a:rPr>
              <a:t>(1), pp.143-164.</a:t>
            </a:r>
          </a:p>
          <a:p>
            <a:pPr marL="457200" indent="-228600">
              <a:lnSpc>
                <a:spcPct val="90000"/>
              </a:lnSpc>
              <a:spcAft>
                <a:spcPts val="600"/>
              </a:spcAft>
              <a:buFont typeface="Arial" panose="020B0604020202020204" pitchFamily="34" charset="0"/>
              <a:buChar char="•"/>
            </a:pPr>
            <a:r>
              <a:rPr lang="en-US" sz="1400" u="sng" dirty="0" err="1">
                <a:effectLst/>
              </a:rPr>
              <a:t>Yaribeygi</a:t>
            </a:r>
            <a:r>
              <a:rPr lang="en-US" sz="1400" dirty="0">
                <a:effectLst/>
              </a:rPr>
              <a:t>, H., Panahi, Y., </a:t>
            </a:r>
            <a:r>
              <a:rPr lang="en-US" sz="1400" dirty="0" err="1">
                <a:effectLst/>
              </a:rPr>
              <a:t>Sahraei</a:t>
            </a:r>
            <a:r>
              <a:rPr lang="en-US" sz="1400" dirty="0">
                <a:effectLst/>
              </a:rPr>
              <a:t>, H., Johnston, T.P. and </a:t>
            </a:r>
            <a:r>
              <a:rPr lang="en-US" sz="1400" dirty="0" err="1">
                <a:effectLst/>
              </a:rPr>
              <a:t>Sahebkar</a:t>
            </a:r>
            <a:r>
              <a:rPr lang="en-US" sz="1400" dirty="0">
                <a:effectLst/>
              </a:rPr>
              <a:t>, A. 2017. The impact of stress on body function: A review. </a:t>
            </a:r>
            <a:r>
              <a:rPr lang="en-US" sz="1400" i="1" dirty="0">
                <a:effectLst/>
              </a:rPr>
              <a:t>EXCLI journal</a:t>
            </a:r>
            <a:r>
              <a:rPr lang="en-US" sz="1400" dirty="0">
                <a:effectLst/>
              </a:rPr>
              <a:t> 16, p. 1057.. </a:t>
            </a:r>
          </a:p>
        </p:txBody>
      </p:sp>
    </p:spTree>
    <p:extLst>
      <p:ext uri="{BB962C8B-B14F-4D97-AF65-F5344CB8AC3E}">
        <p14:creationId xmlns:p14="http://schemas.microsoft.com/office/powerpoint/2010/main" val="38780206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TotalTime>
  <Words>2662</Words>
  <Application>Microsoft Office PowerPoint</Application>
  <PresentationFormat>Widescreen</PresentationFormat>
  <Paragraphs>33</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Times New Roman</vt:lpstr>
      <vt:lpstr>Office Theme</vt:lpstr>
      <vt:lpstr>Name -kuljit Kaur  Student number -2028451 module  - Introduction to physiology  module code – BMHP5003 Lecturer – Rachael River  Poster – Cardiovascular System  </vt:lpstr>
      <vt:lpstr>Cardiovascular System and its Relationship with Body Functioning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-kuljit kaur  Student number -2028451 module   module code</dc:title>
  <dc:creator>Kuljit Kaur (2028451)</dc:creator>
  <cp:lastModifiedBy>Kuljit Kaur (2028451)</cp:lastModifiedBy>
  <cp:revision>2</cp:revision>
  <dcterms:created xsi:type="dcterms:W3CDTF">2022-10-19T20:39:33Z</dcterms:created>
  <dcterms:modified xsi:type="dcterms:W3CDTF">2022-10-20T16:32:03Z</dcterms:modified>
</cp:coreProperties>
</file>