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0"/>
  </p:notesMasterIdLst>
  <p:sldIdLst>
    <p:sldId id="719" r:id="rId7"/>
    <p:sldId id="301" r:id="rId8"/>
    <p:sldId id="257" r:id="rId9"/>
    <p:sldId id="259" r:id="rId10"/>
    <p:sldId id="264" r:id="rId11"/>
    <p:sldId id="267" r:id="rId12"/>
    <p:sldId id="811" r:id="rId13"/>
    <p:sldId id="263" r:id="rId14"/>
    <p:sldId id="268" r:id="rId15"/>
    <p:sldId id="269" r:id="rId16"/>
    <p:sldId id="722" r:id="rId17"/>
    <p:sldId id="723" r:id="rId18"/>
    <p:sldId id="724" r:id="rId19"/>
    <p:sldId id="725" r:id="rId20"/>
    <p:sldId id="770" r:id="rId21"/>
    <p:sldId id="773" r:id="rId22"/>
    <p:sldId id="775" r:id="rId23"/>
    <p:sldId id="777" r:id="rId24"/>
    <p:sldId id="781" r:id="rId25"/>
    <p:sldId id="783" r:id="rId26"/>
    <p:sldId id="788" r:id="rId27"/>
    <p:sldId id="790" r:id="rId28"/>
    <p:sldId id="808" r:id="rId29"/>
    <p:sldId id="793" r:id="rId30"/>
    <p:sldId id="795" r:id="rId31"/>
    <p:sldId id="809" r:id="rId32"/>
    <p:sldId id="800" r:id="rId33"/>
    <p:sldId id="801" r:id="rId34"/>
    <p:sldId id="804" r:id="rId35"/>
    <p:sldId id="806" r:id="rId36"/>
    <p:sldId id="810" r:id="rId37"/>
    <p:sldId id="812" r:id="rId38"/>
    <p:sldId id="72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4BA6B8-F0F9-4D02-9C69-947B2097B9EB}" v="82" dt="2026-03-06T12:08:53.4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65" d="100"/>
          <a:sy n="65" d="100"/>
        </p:scale>
        <p:origin x="1022" y="3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viewProps" Target="viewProps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5/10/relationships/revisionInfo" Target="revisionInfo.xml"/><Relationship Id="rId20" Type="http://schemas.openxmlformats.org/officeDocument/2006/relationships/slide" Target="slides/slide14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00722E61-A757-4134-8CBB-8B7208677708}"/>
    <pc:docChg chg="undo custSel addSld modSld sldOrd">
      <pc:chgData name="Stalin Jacob Wilson Packia Dhas" userId="050d7d71-3621-4503-95e8-1c9a9d962492" providerId="ADAL" clId="{00722E61-A757-4134-8CBB-8B7208677708}" dt="2026-03-06T12:09:44.867" v="321" actId="6549"/>
      <pc:docMkLst>
        <pc:docMk/>
      </pc:docMkLst>
      <pc:sldChg chg="modSp mod">
        <pc:chgData name="Stalin Jacob Wilson Packia Dhas" userId="050d7d71-3621-4503-95e8-1c9a9d962492" providerId="ADAL" clId="{00722E61-A757-4134-8CBB-8B7208677708}" dt="2026-03-06T11:17:12.593" v="44" actId="113"/>
        <pc:sldMkLst>
          <pc:docMk/>
          <pc:sldMk cId="2387441321" sldId="257"/>
        </pc:sldMkLst>
        <pc:spChg chg="mod">
          <ac:chgData name="Stalin Jacob Wilson Packia Dhas" userId="050d7d71-3621-4503-95e8-1c9a9d962492" providerId="ADAL" clId="{00722E61-A757-4134-8CBB-8B7208677708}" dt="2026-03-06T10:43:42.438" v="42" actId="6549"/>
          <ac:spMkLst>
            <pc:docMk/>
            <pc:sldMk cId="2387441321" sldId="257"/>
            <ac:spMk id="2" creationId="{B0BE0C1F-7D8C-485E-B90E-B87B2F5A52B5}"/>
          </ac:spMkLst>
        </pc:spChg>
        <pc:spChg chg="mod">
          <ac:chgData name="Stalin Jacob Wilson Packia Dhas" userId="050d7d71-3621-4503-95e8-1c9a9d962492" providerId="ADAL" clId="{00722E61-A757-4134-8CBB-8B7208677708}" dt="2026-03-06T11:17:12.593" v="44" actId="113"/>
          <ac:spMkLst>
            <pc:docMk/>
            <pc:sldMk cId="2387441321" sldId="257"/>
            <ac:spMk id="5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27:06.995" v="195" actId="21"/>
        <pc:sldMkLst>
          <pc:docMk/>
          <pc:sldMk cId="1737165031" sldId="259"/>
        </pc:sldMkLst>
        <pc:spChg chg="mod">
          <ac:chgData name="Stalin Jacob Wilson Packia Dhas" userId="050d7d71-3621-4503-95e8-1c9a9d962492" providerId="ADAL" clId="{00722E61-A757-4134-8CBB-8B7208677708}" dt="2026-03-06T11:27:06.995" v="195" actId="21"/>
          <ac:spMkLst>
            <pc:docMk/>
            <pc:sldMk cId="1737165031" sldId="259"/>
            <ac:spMk id="5" creationId="{00000000-0000-0000-0000-000000000000}"/>
          </ac:spMkLst>
        </pc:spChg>
      </pc:sldChg>
      <pc:sldChg chg="ord">
        <pc:chgData name="Stalin Jacob Wilson Packia Dhas" userId="050d7d71-3621-4503-95e8-1c9a9d962492" providerId="ADAL" clId="{00722E61-A757-4134-8CBB-8B7208677708}" dt="2026-03-06T11:20:14.565" v="46"/>
        <pc:sldMkLst>
          <pc:docMk/>
          <pc:sldMk cId="1176027846" sldId="263"/>
        </pc:sldMkLst>
      </pc:sldChg>
      <pc:sldChg chg="modSp mod modNotesTx">
        <pc:chgData name="Stalin Jacob Wilson Packia Dhas" userId="050d7d71-3621-4503-95e8-1c9a9d962492" providerId="ADAL" clId="{00722E61-A757-4134-8CBB-8B7208677708}" dt="2026-03-06T12:09:26.245" v="319" actId="6549"/>
        <pc:sldMkLst>
          <pc:docMk/>
          <pc:sldMk cId="1031341899" sldId="264"/>
        </pc:sldMkLst>
        <pc:spChg chg="mod">
          <ac:chgData name="Stalin Jacob Wilson Packia Dhas" userId="050d7d71-3621-4503-95e8-1c9a9d962492" providerId="ADAL" clId="{00722E61-A757-4134-8CBB-8B7208677708}" dt="2026-03-06T11:25:44.614" v="80" actId="20577"/>
          <ac:spMkLst>
            <pc:docMk/>
            <pc:sldMk cId="1031341899" sldId="264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31:25.603" v="200" actId="113"/>
        <pc:sldMkLst>
          <pc:docMk/>
          <pc:sldMk cId="3462932588" sldId="268"/>
        </pc:sldMkLst>
        <pc:spChg chg="mod">
          <ac:chgData name="Stalin Jacob Wilson Packia Dhas" userId="050d7d71-3621-4503-95e8-1c9a9d962492" providerId="ADAL" clId="{00722E61-A757-4134-8CBB-8B7208677708}" dt="2026-03-06T11:31:25.603" v="200" actId="113"/>
          <ac:spMkLst>
            <pc:docMk/>
            <pc:sldMk cId="3462932588" sldId="26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32:31.568" v="203" actId="403"/>
        <pc:sldMkLst>
          <pc:docMk/>
          <pc:sldMk cId="1059013233" sldId="269"/>
        </pc:sldMkLst>
        <pc:spChg chg="mod">
          <ac:chgData name="Stalin Jacob Wilson Packia Dhas" userId="050d7d71-3621-4503-95e8-1c9a9d962492" providerId="ADAL" clId="{00722E61-A757-4134-8CBB-8B7208677708}" dt="2026-03-06T11:31:50.150" v="201" actId="113"/>
          <ac:spMkLst>
            <pc:docMk/>
            <pc:sldMk cId="1059013233" sldId="269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00722E61-A757-4134-8CBB-8B7208677708}" dt="2026-03-06T11:32:31.568" v="203" actId="403"/>
          <ac:spMkLst>
            <pc:docMk/>
            <pc:sldMk cId="1059013233" sldId="269"/>
            <ac:spMk id="6" creationId="{3C94255A-AAA3-A4B0-B6A7-67ADF9571395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0:43:13.909" v="25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00722E61-A757-4134-8CBB-8B7208677708}" dt="2026-03-06T10:43:13.909" v="25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 modNotesTx">
        <pc:chgData name="Stalin Jacob Wilson Packia Dhas" userId="050d7d71-3621-4503-95e8-1c9a9d962492" providerId="ADAL" clId="{00722E61-A757-4134-8CBB-8B7208677708}" dt="2026-03-06T12:09:44.867" v="321" actId="6549"/>
        <pc:sldMkLst>
          <pc:docMk/>
          <pc:sldMk cId="1125910701" sldId="722"/>
        </pc:sldMkLst>
        <pc:spChg chg="mod">
          <ac:chgData name="Stalin Jacob Wilson Packia Dhas" userId="050d7d71-3621-4503-95e8-1c9a9d962492" providerId="ADAL" clId="{00722E61-A757-4134-8CBB-8B7208677708}" dt="2026-03-06T11:41:38.267" v="231" actId="403"/>
          <ac:spMkLst>
            <pc:docMk/>
            <pc:sldMk cId="1125910701" sldId="722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45:11.419" v="246" actId="20577"/>
        <pc:sldMkLst>
          <pc:docMk/>
          <pc:sldMk cId="732593293" sldId="775"/>
        </pc:sldMkLst>
        <pc:spChg chg="mod">
          <ac:chgData name="Stalin Jacob Wilson Packia Dhas" userId="050d7d71-3621-4503-95e8-1c9a9d962492" providerId="ADAL" clId="{00722E61-A757-4134-8CBB-8B7208677708}" dt="2026-03-06T11:44:41.403" v="237" actId="113"/>
          <ac:spMkLst>
            <pc:docMk/>
            <pc:sldMk cId="732593293" sldId="775"/>
            <ac:spMk id="8" creationId="{E37DEFBA-2864-E7BE-2A56-C2FA8F252816}"/>
          </ac:spMkLst>
        </pc:spChg>
        <pc:spChg chg="mod">
          <ac:chgData name="Stalin Jacob Wilson Packia Dhas" userId="050d7d71-3621-4503-95e8-1c9a9d962492" providerId="ADAL" clId="{00722E61-A757-4134-8CBB-8B7208677708}" dt="2026-03-06T11:44:31.412" v="235" actId="1076"/>
          <ac:spMkLst>
            <pc:docMk/>
            <pc:sldMk cId="732593293" sldId="775"/>
            <ac:spMk id="11" creationId="{96536C4A-5EF2-8CE3-FD67-7D7140798946}"/>
          </ac:spMkLst>
        </pc:spChg>
        <pc:spChg chg="mod">
          <ac:chgData name="Stalin Jacob Wilson Packia Dhas" userId="050d7d71-3621-4503-95e8-1c9a9d962492" providerId="ADAL" clId="{00722E61-A757-4134-8CBB-8B7208677708}" dt="2026-03-06T11:45:11.419" v="246" actId="20577"/>
          <ac:spMkLst>
            <pc:docMk/>
            <pc:sldMk cId="732593293" sldId="775"/>
            <ac:spMk id="13" creationId="{EAE2E25E-94E9-742C-B4B0-6D3996133213}"/>
          </ac:spMkLst>
        </pc:spChg>
      </pc:sldChg>
      <pc:sldChg chg="modSp">
        <pc:chgData name="Stalin Jacob Wilson Packia Dhas" userId="050d7d71-3621-4503-95e8-1c9a9d962492" providerId="ADAL" clId="{00722E61-A757-4134-8CBB-8B7208677708}" dt="2026-03-06T11:54:12.771" v="303" actId="20577"/>
        <pc:sldMkLst>
          <pc:docMk/>
          <pc:sldMk cId="2810114980" sldId="777"/>
        </pc:sldMkLst>
        <pc:spChg chg="mod">
          <ac:chgData name="Stalin Jacob Wilson Packia Dhas" userId="050d7d71-3621-4503-95e8-1c9a9d962492" providerId="ADAL" clId="{00722E61-A757-4134-8CBB-8B7208677708}" dt="2026-03-06T11:54:12.771" v="303" actId="20577"/>
          <ac:spMkLst>
            <pc:docMk/>
            <pc:sldMk cId="2810114980" sldId="777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56:06.611" v="305" actId="6549"/>
        <pc:sldMkLst>
          <pc:docMk/>
          <pc:sldMk cId="2184550717" sldId="781"/>
        </pc:sldMkLst>
        <pc:spChg chg="mod">
          <ac:chgData name="Stalin Jacob Wilson Packia Dhas" userId="050d7d71-3621-4503-95e8-1c9a9d962492" providerId="ADAL" clId="{00722E61-A757-4134-8CBB-8B7208677708}" dt="2026-03-06T11:56:06.611" v="305" actId="6549"/>
          <ac:spMkLst>
            <pc:docMk/>
            <pc:sldMk cId="2184550717" sldId="781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00722E61-A757-4134-8CBB-8B7208677708}" dt="2026-03-06T11:47:45.487" v="256" actId="20577"/>
          <ac:spMkLst>
            <pc:docMk/>
            <pc:sldMk cId="2184550717" sldId="781"/>
            <ac:spMk id="9" creationId="{D60BD534-B853-5231-062E-9894A0F487A2}"/>
          </ac:spMkLst>
        </pc:spChg>
        <pc:spChg chg="mod">
          <ac:chgData name="Stalin Jacob Wilson Packia Dhas" userId="050d7d71-3621-4503-95e8-1c9a9d962492" providerId="ADAL" clId="{00722E61-A757-4134-8CBB-8B7208677708}" dt="2026-03-06T11:48:09.273" v="276" actId="20577"/>
          <ac:spMkLst>
            <pc:docMk/>
            <pc:sldMk cId="2184550717" sldId="781"/>
            <ac:spMk id="11" creationId="{E4F2DF3A-DB50-B9F7-A8A2-9518670E553A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56:25.919" v="307" actId="6549"/>
        <pc:sldMkLst>
          <pc:docMk/>
          <pc:sldMk cId="3728007552" sldId="783"/>
        </pc:sldMkLst>
        <pc:spChg chg="mod">
          <ac:chgData name="Stalin Jacob Wilson Packia Dhas" userId="050d7d71-3621-4503-95e8-1c9a9d962492" providerId="ADAL" clId="{00722E61-A757-4134-8CBB-8B7208677708}" dt="2026-03-06T11:56:25.919" v="307" actId="6549"/>
          <ac:spMkLst>
            <pc:docMk/>
            <pc:sldMk cId="3728007552" sldId="783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57:14.193" v="311" actId="1076"/>
        <pc:sldMkLst>
          <pc:docMk/>
          <pc:sldMk cId="3356313075" sldId="788"/>
        </pc:sldMkLst>
        <pc:spChg chg="mod">
          <ac:chgData name="Stalin Jacob Wilson Packia Dhas" userId="050d7d71-3621-4503-95e8-1c9a9d962492" providerId="ADAL" clId="{00722E61-A757-4134-8CBB-8B7208677708}" dt="2026-03-06T11:56:54.426" v="308" actId="113"/>
          <ac:spMkLst>
            <pc:docMk/>
            <pc:sldMk cId="3356313075" sldId="788"/>
            <ac:spMk id="8" creationId="{A955D005-4EBD-4D41-C894-941D0986AFDF}"/>
          </ac:spMkLst>
        </pc:spChg>
        <pc:spChg chg="mod">
          <ac:chgData name="Stalin Jacob Wilson Packia Dhas" userId="050d7d71-3621-4503-95e8-1c9a9d962492" providerId="ADAL" clId="{00722E61-A757-4134-8CBB-8B7208677708}" dt="2026-03-06T11:56:59.857" v="309" actId="1076"/>
          <ac:spMkLst>
            <pc:docMk/>
            <pc:sldMk cId="3356313075" sldId="788"/>
            <ac:spMk id="9" creationId="{34504D30-F2D0-430D-432A-845D81FA6A7E}"/>
          </ac:spMkLst>
        </pc:spChg>
        <pc:spChg chg="mod">
          <ac:chgData name="Stalin Jacob Wilson Packia Dhas" userId="050d7d71-3621-4503-95e8-1c9a9d962492" providerId="ADAL" clId="{00722E61-A757-4134-8CBB-8B7208677708}" dt="2026-03-06T11:57:14.193" v="311" actId="1076"/>
          <ac:spMkLst>
            <pc:docMk/>
            <pc:sldMk cId="3356313075" sldId="788"/>
            <ac:spMk id="10" creationId="{38136BC4-53F8-4BAD-71AE-38D7631A73D2}"/>
          </ac:spMkLst>
        </pc:spChg>
        <pc:spChg chg="mod">
          <ac:chgData name="Stalin Jacob Wilson Packia Dhas" userId="050d7d71-3621-4503-95e8-1c9a9d962492" providerId="ADAL" clId="{00722E61-A757-4134-8CBB-8B7208677708}" dt="2026-03-06T11:57:04.805" v="310" actId="1076"/>
          <ac:spMkLst>
            <pc:docMk/>
            <pc:sldMk cId="3356313075" sldId="788"/>
            <ac:spMk id="11" creationId="{F9B0D23A-470E-41A6-2DE4-9BDE06430058}"/>
          </ac:spMkLst>
        </pc:spChg>
      </pc:sldChg>
      <pc:sldChg chg="modSp mod">
        <pc:chgData name="Stalin Jacob Wilson Packia Dhas" userId="050d7d71-3621-4503-95e8-1c9a9d962492" providerId="ADAL" clId="{00722E61-A757-4134-8CBB-8B7208677708}" dt="2026-03-06T11:57:44.392" v="313" actId="20577"/>
        <pc:sldMkLst>
          <pc:docMk/>
          <pc:sldMk cId="3360329292" sldId="790"/>
        </pc:sldMkLst>
        <pc:spChg chg="mod">
          <ac:chgData name="Stalin Jacob Wilson Packia Dhas" userId="050d7d71-3621-4503-95e8-1c9a9d962492" providerId="ADAL" clId="{00722E61-A757-4134-8CBB-8B7208677708}" dt="2026-03-06T11:57:44.392" v="313" actId="20577"/>
          <ac:spMkLst>
            <pc:docMk/>
            <pc:sldMk cId="3360329292" sldId="790"/>
            <ac:spMk id="3" creationId="{00000000-0000-0000-0000-000000000000}"/>
          </ac:spMkLst>
        </pc:spChg>
      </pc:sldChg>
      <pc:sldChg chg="modSp">
        <pc:chgData name="Stalin Jacob Wilson Packia Dhas" userId="050d7d71-3621-4503-95e8-1c9a9d962492" providerId="ADAL" clId="{00722E61-A757-4134-8CBB-8B7208677708}" dt="2026-03-06T12:03:57.209" v="315" actId="20577"/>
        <pc:sldMkLst>
          <pc:docMk/>
          <pc:sldMk cId="131731536" sldId="793"/>
        </pc:sldMkLst>
        <pc:spChg chg="mod">
          <ac:chgData name="Stalin Jacob Wilson Packia Dhas" userId="050d7d71-3621-4503-95e8-1c9a9d962492" providerId="ADAL" clId="{00722E61-A757-4134-8CBB-8B7208677708}" dt="2026-03-06T12:03:57.209" v="315" actId="20577"/>
          <ac:spMkLst>
            <pc:docMk/>
            <pc:sldMk cId="131731536" sldId="793"/>
            <ac:spMk id="7" creationId="{C7499BAC-2848-4FFB-C5A9-D9A002015865}"/>
          </ac:spMkLst>
        </pc:spChg>
      </pc:sldChg>
      <pc:sldChg chg="modSp add mod ord modNotesTx">
        <pc:chgData name="Stalin Jacob Wilson Packia Dhas" userId="050d7d71-3621-4503-95e8-1c9a9d962492" providerId="ADAL" clId="{00722E61-A757-4134-8CBB-8B7208677708}" dt="2026-03-06T12:09:34.219" v="320" actId="6549"/>
        <pc:sldMkLst>
          <pc:docMk/>
          <pc:sldMk cId="2815635108" sldId="811"/>
        </pc:sldMkLst>
        <pc:spChg chg="mod">
          <ac:chgData name="Stalin Jacob Wilson Packia Dhas" userId="050d7d71-3621-4503-95e8-1c9a9d962492" providerId="ADAL" clId="{00722E61-A757-4134-8CBB-8B7208677708}" dt="2026-03-06T11:26:18.856" v="120" actId="20577"/>
          <ac:spMkLst>
            <pc:docMk/>
            <pc:sldMk cId="2815635108" sldId="811"/>
            <ac:spMk id="2" creationId="{458698E6-E6EC-8E4E-9F1A-1257F993291A}"/>
          </ac:spMkLst>
        </pc:spChg>
        <pc:spChg chg="mod">
          <ac:chgData name="Stalin Jacob Wilson Packia Dhas" userId="050d7d71-3621-4503-95e8-1c9a9d962492" providerId="ADAL" clId="{00722E61-A757-4134-8CBB-8B7208677708}" dt="2026-03-06T11:27:19.066" v="199" actId="20577"/>
          <ac:spMkLst>
            <pc:docMk/>
            <pc:sldMk cId="2815635108" sldId="811"/>
            <ac:spMk id="3" creationId="{EA1D027E-855C-7716-DAA3-A21F8465C307}"/>
          </ac:spMkLst>
        </pc:spChg>
      </pc:sldChg>
      <pc:sldChg chg="modSp add mod">
        <pc:chgData name="Stalin Jacob Wilson Packia Dhas" userId="050d7d71-3621-4503-95e8-1c9a9d962492" providerId="ADAL" clId="{00722E61-A757-4134-8CBB-8B7208677708}" dt="2026-03-06T12:08:57.182" v="318" actId="20577"/>
        <pc:sldMkLst>
          <pc:docMk/>
          <pc:sldMk cId="4282769191" sldId="812"/>
        </pc:sldMkLst>
        <pc:spChg chg="mod">
          <ac:chgData name="Stalin Jacob Wilson Packia Dhas" userId="050d7d71-3621-4503-95e8-1c9a9d962492" providerId="ADAL" clId="{00722E61-A757-4134-8CBB-8B7208677708}" dt="2026-03-06T12:08:57.182" v="318" actId="20577"/>
          <ac:spMkLst>
            <pc:docMk/>
            <pc:sldMk cId="4282769191" sldId="812"/>
            <ac:spMk id="4" creationId="{E6CD9E1A-9F11-733F-03D1-AFAA853677E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87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84A4D-650D-942E-6F2A-A946F85806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3A8C1A-8E36-A9DC-D253-038FA008EE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1BB5C6-4E42-8253-BD33-66A46F06F49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EB4BE-95D0-A160-38CB-85C266CD82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0284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5F7CBF-07F1-4506-8478-8EBA13101245}" type="slidenum">
              <a:rPr lang="en-US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209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597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10156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4496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800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6432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1271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32313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7195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923BCC-6330-74DE-2BCD-BCFFE4186F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86F06B-DD04-6561-7720-6EA36ED2C3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F07015-BA12-E168-04C9-B14A7563CB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F8F9635-304E-EC63-15CA-1FA46E1BDF4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7285F6-3ECB-72FC-4902-04F442CCB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8A975E-37CB-A393-EE34-B5D36607B2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2800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69719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4544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06242-CF61-2EC4-79B1-5A8CDB388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5CFEBD-F46A-D28E-EF3F-00B8EBCF36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BE667E-D715-74A6-5521-B6FF41A2BFD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91086C8-3BBB-5985-9FD4-399B49F465A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9400F-CD26-B8A2-9AEF-FD83558E4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B7576-D501-20CA-94A4-557E7984F2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76986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1058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2251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413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543555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6B01D-259D-816E-9F3D-B633945694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983C36-938B-0B2F-3105-DE9F61E251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EC4C1A-C348-AD71-FB05-FE807D6D7E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D42A8E9-39DF-D9F5-6F48-3793F041441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5CD60-B872-4C3B-BBD8-0F61F15BF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B27A7-1B61-E4FE-3E02-925FB1388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1791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CB7BA-87B8-4709-BE54-2E8F78615540}" type="datetime1">
              <a:rPr lang="en-GB" smtClean="0"/>
              <a:t>06/03/2026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10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0.png"/><Relationship Id="rId5" Type="http://schemas.openxmlformats.org/officeDocument/2006/relationships/image" Target="../media/image91.png"/><Relationship Id="rId4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1.png"/><Relationship Id="rId4" Type="http://schemas.openxmlformats.org/officeDocument/2006/relationships/image" Target="../media/image4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5.png"/><Relationship Id="rId4" Type="http://schemas.openxmlformats.org/officeDocument/2006/relationships/image" Target="../media/image1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8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2.png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68" y="1699126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670" y="1647301"/>
            <a:ext cx="11119021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3600" dirty="0"/>
              <a:t>Reactance </a:t>
            </a:r>
          </a:p>
          <a:p>
            <a:pPr marL="536575" indent="-536575" algn="just"/>
            <a:r>
              <a:rPr lang="en-IN" sz="3600" dirty="0"/>
              <a:t>Inductive Reactance</a:t>
            </a:r>
          </a:p>
          <a:p>
            <a:pPr marL="536575" indent="-536575" algn="just"/>
            <a:r>
              <a:rPr lang="en-IN" sz="3600" dirty="0"/>
              <a:t>Capacitive Reactance</a:t>
            </a:r>
          </a:p>
          <a:p>
            <a:pPr marL="536575" indent="-536575" algn="just"/>
            <a:r>
              <a:rPr lang="en-IN" sz="3600" dirty="0"/>
              <a:t>Impedance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456031" y="-58070"/>
            <a:ext cx="6841709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Resistance &amp; 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Resistance</a:t>
            </a:r>
            <a:r>
              <a:rPr lang="en-GB" sz="3200" dirty="0"/>
              <a:t> is the </a:t>
            </a:r>
            <a:r>
              <a:rPr lang="en-GB" sz="3200" b="1" dirty="0"/>
              <a:t>opposition of flow of current</a:t>
            </a:r>
            <a:r>
              <a:rPr lang="en-GB" sz="3200" dirty="0"/>
              <a:t> within a circuit</a:t>
            </a:r>
          </a:p>
          <a:p>
            <a:pPr lvl="1"/>
            <a:r>
              <a:rPr lang="en-GB" sz="2800" dirty="0"/>
              <a:t>DC Circuit property</a:t>
            </a:r>
          </a:p>
          <a:p>
            <a:r>
              <a:rPr lang="en-GB" sz="3200" b="1" dirty="0"/>
              <a:t>Reactance</a:t>
            </a:r>
            <a:r>
              <a:rPr lang="en-GB" sz="3200" dirty="0"/>
              <a:t> is the opposition of </a:t>
            </a:r>
            <a:r>
              <a:rPr lang="en-GB" sz="3200" b="1" dirty="0"/>
              <a:t>change of flow of current </a:t>
            </a:r>
            <a:r>
              <a:rPr lang="en-GB" sz="3200" dirty="0"/>
              <a:t>within a circuit</a:t>
            </a:r>
          </a:p>
          <a:p>
            <a:pPr lvl="1"/>
            <a:r>
              <a:rPr lang="en-GB" sz="2800" dirty="0"/>
              <a:t>AC Circuit property</a:t>
            </a:r>
          </a:p>
          <a:p>
            <a:r>
              <a:rPr lang="en-GB" sz="3200" dirty="0"/>
              <a:t>Both measured in ohms </a:t>
            </a:r>
            <a:r>
              <a:rPr lang="el-GR" sz="3200" b="1" dirty="0"/>
              <a:t>Ω</a:t>
            </a:r>
            <a:endParaRPr lang="en-GB" sz="3200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0BE0C1F-7D8C-485E-B90E-B87B2F5A5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9 / Electrical Principles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1BA99B-78FA-9EE4-E632-32CC56B4C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13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4931" y="61484"/>
            <a:ext cx="5853666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93472" y="1470484"/>
            <a:ext cx="10978937" cy="3917032"/>
          </a:xfrm>
        </p:spPr>
        <p:txBody>
          <a:bodyPr>
            <a:normAutofit/>
          </a:bodyPr>
          <a:lstStyle/>
          <a:p>
            <a:r>
              <a:rPr lang="en-GB" dirty="0"/>
              <a:t>Reactance is the opposition of change of flow of current within a circuit</a:t>
            </a:r>
          </a:p>
          <a:p>
            <a:r>
              <a:rPr lang="en-GB" dirty="0"/>
              <a:t>It would be due to </a:t>
            </a:r>
            <a:r>
              <a:rPr lang="en-GB" b="1" dirty="0"/>
              <a:t>inductance or capacitance </a:t>
            </a:r>
            <a:r>
              <a:rPr lang="en-GB" dirty="0"/>
              <a:t>within the circuit</a:t>
            </a:r>
          </a:p>
          <a:p>
            <a:r>
              <a:rPr lang="en-GB" dirty="0"/>
              <a:t>Reactance (</a:t>
            </a:r>
            <a:r>
              <a:rPr lang="en-GB" i="1" dirty="0"/>
              <a:t>X</a:t>
            </a:r>
            <a:r>
              <a:rPr lang="en-GB" dirty="0"/>
              <a:t>) can be </a:t>
            </a:r>
            <a:r>
              <a:rPr lang="en-GB" b="1" dirty="0"/>
              <a:t>capacitive or inductive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9AB254-E132-6023-4702-5586371C8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56066-5936-F734-9AD3-8DFD3D562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6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1" y="107626"/>
            <a:ext cx="644281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/>
                  <a:t>Inductors store electrical energy in a magnetic field around a coil of wire.</a:t>
                </a:r>
              </a:p>
              <a:p>
                <a:r>
                  <a:rPr lang="en-GB" dirty="0"/>
                  <a:t>A change in current through an inductor will change the strength of the magnetic field surrounding it.</a:t>
                </a:r>
              </a:p>
              <a:p>
                <a:r>
                  <a:rPr lang="en-US" b="1" dirty="0"/>
                  <a:t>Inductive reactance </a:t>
                </a:r>
                <a:r>
                  <a:rPr lang="en-US" dirty="0"/>
                  <a:t>is the </a:t>
                </a:r>
                <a:r>
                  <a:rPr lang="en-US" b="1" i="1" dirty="0"/>
                  <a:t>opposition an inductor gives to alternating current (AC)</a:t>
                </a:r>
                <a:r>
                  <a:rPr lang="en-US" dirty="0"/>
                  <a:t> due to its magnetic field. </a:t>
                </a:r>
              </a:p>
              <a:p>
                <a:r>
                  <a:rPr lang="en-US" dirty="0"/>
                  <a:t>It is measured in </a:t>
                </a:r>
                <a:r>
                  <a:rPr lang="en-US" b="1" dirty="0"/>
                  <a:t>ohms (Ω)</a:t>
                </a:r>
                <a:r>
                  <a:rPr lang="en-US" dirty="0"/>
                  <a:t> </a:t>
                </a:r>
              </a:p>
              <a:p>
                <a:r>
                  <a:rPr lang="en-US" dirty="0"/>
                  <a:t>Depends on frequency and inductance.</a:t>
                </a:r>
              </a:p>
              <a:p>
                <a:r>
                  <a:rPr lang="en-GB" dirty="0"/>
                  <a:t>Inductive Reactance,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=2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𝜋</m:t>
                    </m:r>
                    <m:r>
                      <a:rPr lang="en-GB" i="1">
                        <a:latin typeface="Cambria Math"/>
                        <a:ea typeface="Cambria Math"/>
                      </a:rPr>
                      <m:t>𝑓𝐿</m:t>
                    </m:r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2648" r="-389" b="-14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253617-8F39-5393-82D8-BA1FC8518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3E834-4EAD-C9BF-7762-04D4C4AB4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3418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27701" y="36821"/>
            <a:ext cx="8136597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1mH inductor is connected to a 50Hz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×50×1×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=0.314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9D617C-AEF2-4A94-B630-AE822011C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463768-E2B2-CE10-2389-EEABD73B8B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1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584157-F091-7C9D-CC80-DAB21768B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698E6-E6EC-8E4E-9F1A-1257F9932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5591" y="107626"/>
            <a:ext cx="6442810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1D027E-855C-7716-DAA3-A21F8465C30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US" dirty="0"/>
                  <a:t>Capacitive reactance is the </a:t>
                </a:r>
                <a:r>
                  <a:rPr lang="en-US" b="1" dirty="0"/>
                  <a:t>opposition a capacitor gives to alternating current (AC)</a:t>
                </a:r>
                <a:r>
                  <a:rPr lang="en-US" dirty="0"/>
                  <a:t>. </a:t>
                </a:r>
              </a:p>
              <a:p>
                <a:r>
                  <a:rPr lang="en-US" dirty="0"/>
                  <a:t>It is measured in </a:t>
                </a:r>
                <a:r>
                  <a:rPr lang="en-US" b="1" dirty="0"/>
                  <a:t>ohms (Ω)</a:t>
                </a:r>
                <a:r>
                  <a:rPr lang="en-US" dirty="0"/>
                  <a:t> </a:t>
                </a:r>
              </a:p>
              <a:p>
                <a:r>
                  <a:rPr lang="en-US" dirty="0"/>
                  <a:t>Depends on frequency and capacitance.</a:t>
                </a:r>
              </a:p>
              <a:p>
                <a:r>
                  <a:rPr lang="en-GB" dirty="0"/>
                  <a:t>Capacitive Reactance,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𝐶</m:t>
                        </m:r>
                      </m:sub>
                    </m:sSub>
                    <m:r>
                      <a:rPr lang="en-GB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/>
                          </a:rPr>
                          <m:t>2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en-GB" i="1">
                            <a:latin typeface="Cambria Math"/>
                            <a:ea typeface="Cambria Math"/>
                          </a:rPr>
                          <m:t>𝑓𝐶</m:t>
                        </m:r>
                      </m:den>
                    </m:f>
                    <m:r>
                      <a:rPr lang="en-GB" i="1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en-GB" i="1" dirty="0">
                    <a:ea typeface="Cambria Math"/>
                  </a:rPr>
                  <a:t>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1D027E-855C-7716-DAA3-A21F8465C30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EE134F-5DC3-0412-B51B-19B0785EA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AE6AC-BD9D-D2F6-D6FF-D60346E0A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635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8745" y="0"/>
            <a:ext cx="6952174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10µF capacitor is connected to a 100Hz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×100×10×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=159.155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i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38C3F2-1973-F58D-8642-2AC044624C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FB51B-8134-46BC-2B51-102B433A8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27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3320" y="274638"/>
            <a:ext cx="10689554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Combining Capacitive and 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What if there are capacitors and inductors in a circuit?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combine the capacitive and inductive reactance into one quantity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take into account </a:t>
            </a:r>
            <a:r>
              <a:rPr lang="en-US" b="1" i="1" dirty="0">
                <a:solidFill>
                  <a:srgbClr val="000000"/>
                </a:solidFill>
                <a:latin typeface="Myriad Pro"/>
              </a:rPr>
              <a:t>phase</a:t>
            </a: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D6225E-F517-0694-09DB-6C6271835A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65CC8F-13B0-8E4B-CD2A-ACD738D8E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932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5128" y="274638"/>
            <a:ext cx="11594969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Combining Capacitive and Inductive Reactance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pure inductors and pure capacitors cause a </a:t>
            </a:r>
            <a:r>
              <a:rPr lang="en-GB" b="1" dirty="0"/>
              <a:t>90° phase shifts </a:t>
            </a:r>
            <a:r>
              <a:rPr lang="en-GB" dirty="0"/>
              <a:t>in opposite directions total reactance is the difference between inductive reactance and capacitive reactance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8A91776-3736-BA0C-1C95-B7A76C81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5465303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331686-DD25-AC21-EBDC-54F55035C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C94255A-AAA3-A4B0-B6A7-67ADF9571395}"/>
                  </a:ext>
                </a:extLst>
              </p:cNvPr>
              <p:cNvSpPr txBox="1"/>
              <p:nvPr/>
            </p:nvSpPr>
            <p:spPr>
              <a:xfrm>
                <a:off x="4465872" y="3290500"/>
                <a:ext cx="1652055" cy="369332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∼</m:t>
                    </m:r>
                  </m:oMath>
                </a14:m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C94255A-AAA3-A4B0-B6A7-67ADF957139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5872" y="3290500"/>
                <a:ext cx="1652055" cy="369332"/>
              </a:xfrm>
              <a:prstGeom prst="rect">
                <a:avLst/>
              </a:prstGeom>
              <a:blipFill>
                <a:blip r:embed="rId2"/>
                <a:stretch>
                  <a:fillRect l="-6642" r="-1845" b="-1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59013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0871" y="15204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r>
                  <a:rPr lang="en-US" sz="4000" dirty="0"/>
                  <a:t>Impedance is the </a:t>
                </a:r>
                <a:r>
                  <a:rPr lang="en-US" sz="4000" b="1" dirty="0"/>
                  <a:t>total opposition to current in an AC circuit</a:t>
                </a:r>
                <a:r>
                  <a:rPr lang="en-US" sz="4000" dirty="0"/>
                  <a:t>, combining </a:t>
                </a:r>
                <a:r>
                  <a:rPr lang="en-US" sz="4000" b="1" dirty="0"/>
                  <a:t>resistance</a:t>
                </a:r>
                <a:r>
                  <a:rPr lang="en-US" sz="4000" dirty="0"/>
                  <a:t> and </a:t>
                </a:r>
                <a:r>
                  <a:rPr lang="en-US" sz="4000" b="1" dirty="0"/>
                  <a:t>reactance</a:t>
                </a:r>
              </a:p>
              <a:p>
                <a:r>
                  <a:rPr lang="en-US" sz="4000" dirty="0"/>
                  <a:t>It is measured in </a:t>
                </a:r>
                <a:r>
                  <a:rPr lang="en-US" sz="4000" b="1" dirty="0"/>
                  <a:t>ohms (Ω)</a:t>
                </a:r>
                <a:r>
                  <a:rPr lang="en-US" sz="4000" dirty="0"/>
                  <a:t> </a:t>
                </a:r>
              </a:p>
              <a:p>
                <a:r>
                  <a:rPr lang="en-GB" sz="4000" dirty="0"/>
                  <a:t>Resistance and reactance are 90° apart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>
                          <a:latin typeface="Cambria Math" panose="02040503050406030204" pitchFamily="18" charset="0"/>
                        </a:rPr>
                        <m:t>𝑍</m:t>
                      </m:r>
                      <m:r>
                        <a:rPr lang="en-GB" b="0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>
                          <a:latin typeface="Cambria Math" panose="02040503050406030204" pitchFamily="18" charset="0"/>
                        </a:rPr>
                        <m:t>𝑅</m:t>
                      </m:r>
                      <m:r>
                        <a:rPr lang="en-GB" b="0" i="1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>
                          <a:latin typeface="Cambria Math" panose="02040503050406030204" pitchFamily="18" charset="0"/>
                        </a:rPr>
                        <m:t>𝑗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𝑋</m:t>
                          </m:r>
                        </m:e>
                        <m:sub>
                          <m:r>
                            <a:rPr lang="en-GB" b="0" i="1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000" t="-4361" r="-6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4A5B01-E5D6-8060-BD36-B1F369285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4DA7F3-6BB5-AE49-9795-93526DE15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910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88525" y="0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Impedance-RC Circuit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873F92-FE62-CE15-7100-7D5BB4B2652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2100" y="1676916"/>
            <a:ext cx="3319487" cy="199550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8C02D9C-9B8B-9E0D-9182-1A3CA1EC083A}"/>
                  </a:ext>
                </a:extLst>
              </p:cNvPr>
              <p:cNvSpPr txBox="1"/>
              <p:nvPr/>
            </p:nvSpPr>
            <p:spPr>
              <a:xfrm>
                <a:off x="2908897" y="4436988"/>
                <a:ext cx="6235614" cy="6560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1" i="1" smtClean="0">
                          <a:latin typeface="Cambria Math" panose="02040503050406030204" pitchFamily="18" charset="0"/>
                        </a:rPr>
                        <m:t>𝒁</m:t>
                      </m:r>
                      <m:r>
                        <a:rPr lang="en-GB" sz="1800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1800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sz="18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𝑪</m:t>
                              </m:r>
                            </m:sub>
                            <m:sup>
                              <m:r>
                                <a:rPr lang="en-GB" sz="1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88C02D9C-9B8B-9E0D-9182-1A3CA1EC08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8897" y="4436988"/>
                <a:ext cx="6235614" cy="65601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71709-FFFA-3EEF-42D9-D52A4BC71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0ECB9F-CDB4-F108-6129-B97C5A0AD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93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3316" y="82710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 – RL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𝒁</m:t>
                      </m:r>
                      <m:r>
                        <a:rPr lang="en-GB" sz="2800" b="1" i="1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2800" b="1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𝑹</m:t>
                              </m:r>
                            </m:e>
                            <m:sup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sz="2800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Sup>
                            <m:sSubSupPr>
                              <m:ctrlP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𝑿</m:t>
                              </m:r>
                            </m:e>
                            <m:sub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𝑳</m:t>
                              </m:r>
                            </m:sub>
                            <m:sup>
                              <m:r>
                                <a:rPr lang="en-GB" sz="2800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b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5AF59478-30FF-1363-2F3F-14AA071116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0871" y="1666875"/>
            <a:ext cx="2943225" cy="1762125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25171DC-61A2-AF25-AB8F-0196E4BD2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734EF-D2E2-361C-59EC-06146971D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791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0871" y="15204"/>
            <a:ext cx="6148238" cy="132556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endParaRPr lang="en-GB" dirty="0"/>
              </a:p>
              <a:p>
                <a:pPr marL="0" indent="0">
                  <a:buNone/>
                </a:pPr>
                <a:endParaRPr lang="en-GB" b="0" i="0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:endParaRPr lang="en-GB" b="0" i="0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Z</m:t>
                      </m:r>
                      <m:r>
                        <a:rPr lang="en-GB" b="0" i="0" smtClean="0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(</m:t>
                                  </m:r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</a:rPr>
                                    <m:t>𝐿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𝑋</m:t>
                                  </m:r>
                                </m:e>
                                <m:sub>
                                  <m:r>
                                    <a:rPr lang="en-GB" i="1" dirty="0">
                                      <a:latin typeface="Cambria Math" panose="02040503050406030204" pitchFamily="18" charset="0"/>
                                    </a:rPr>
                                    <m:t>𝐶</m:t>
                                  </m:r>
                                </m:sub>
                              </m:sSub>
                              <m:r>
                                <a:rPr lang="en-GB" b="0" i="1" dirty="0" smtClean="0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FFF6387C-354A-6B95-ABFA-1FD148AEA6B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Picture 2">
            <a:extLst>
              <a:ext uri="{FF2B5EF4-FFF2-40B4-BE49-F238E27FC236}">
                <a16:creationId xmlns:a16="http://schemas.microsoft.com/office/drawing/2014/main" id="{FA3032AD-C429-D2F3-8092-9D2BFC294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3948" y="1512165"/>
            <a:ext cx="4904740" cy="269760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A8AAC0-A28D-7B35-96F8-3E094953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Electrical Principles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26260-62D3-1237-47C6-6D5BB6E37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5793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0" i="0" dirty="0">
                    <a:effectLst/>
                  </a:rPr>
                  <a:t>The </a:t>
                </a:r>
                <a:r>
                  <a:rPr lang="en-GB" b="1" i="0" dirty="0">
                    <a:effectLst/>
                  </a:rPr>
                  <a:t>circuit</a:t>
                </a:r>
                <a:r>
                  <a:rPr lang="en-GB" b="0" i="0" dirty="0">
                    <a:effectLst/>
                  </a:rPr>
                  <a:t> containing only a </a:t>
                </a:r>
                <a:r>
                  <a:rPr lang="en-GB" b="1" i="0" dirty="0">
                    <a:effectLst/>
                  </a:rPr>
                  <a:t>pure resistance</a:t>
                </a:r>
                <a:r>
                  <a:rPr lang="en-GB" b="0" i="0" dirty="0">
                    <a:effectLst/>
                  </a:rPr>
                  <a:t> of </a:t>
                </a:r>
                <a14:m>
                  <m:oMath xmlns:m="http://schemas.openxmlformats.org/officeDocument/2006/math"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𝑜h𝑚𝑠</m:t>
                    </m:r>
                    <m:r>
                      <a:rPr lang="en-GB" b="0" i="1" dirty="0" smtClean="0">
                        <a:effectLst/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0" dirty="0">
                    <a:effectLst/>
                  </a:rPr>
                  <a:t>and a power supply is known as </a:t>
                </a:r>
                <a:r>
                  <a:rPr lang="en-GB" b="1" i="0" dirty="0">
                    <a:effectLst/>
                  </a:rPr>
                  <a:t>Pure Resistive</a:t>
                </a:r>
                <a:r>
                  <a:rPr lang="en-GB" b="0" i="0" dirty="0">
                    <a:effectLst/>
                  </a:rPr>
                  <a:t> </a:t>
                </a:r>
                <a:r>
                  <a:rPr lang="en-GB" b="1" i="0" dirty="0">
                    <a:effectLst/>
                  </a:rPr>
                  <a:t>Circuit. 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9037E2-7B28-0400-DD45-449A4692AE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1629" y="3267863"/>
            <a:ext cx="3770327" cy="181783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3250DE61-560A-26D5-C1C9-01A936E54AA5}"/>
                  </a:ext>
                </a:extLst>
              </p:cNvPr>
              <p:cNvSpPr txBox="1"/>
              <p:nvPr/>
            </p:nvSpPr>
            <p:spPr>
              <a:xfrm>
                <a:off x="5440252" y="3048415"/>
                <a:ext cx="6164316" cy="10166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b="0" dirty="0">
                    <a:effectLst/>
                  </a:rPr>
                  <a:t>Current</a:t>
                </a:r>
              </a:p>
              <a:p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3250DE61-560A-26D5-C1C9-01A936E54A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40252" y="3048415"/>
                <a:ext cx="6164316" cy="1016689"/>
              </a:xfrm>
              <a:prstGeom prst="rect">
                <a:avLst/>
              </a:prstGeom>
              <a:blipFill>
                <a:blip r:embed="rId5"/>
                <a:stretch>
                  <a:fillRect l="-1482" t="-47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B3AA275-A28A-3D30-7A00-F3FA7D7AA939}"/>
                  </a:ext>
                </a:extLst>
              </p:cNvPr>
              <p:cNvSpPr txBox="1"/>
              <p:nvPr/>
            </p:nvSpPr>
            <p:spPr>
              <a:xfrm>
                <a:off x="5371311" y="4176781"/>
                <a:ext cx="6164316" cy="148643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dirty="0"/>
                  <a:t>Impedance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sz="2400" dirty="0"/>
                  <a:t> 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BB3AA275-A28A-3D30-7A00-F3FA7D7AA93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71311" y="4176781"/>
                <a:ext cx="6164316" cy="1486433"/>
              </a:xfrm>
              <a:prstGeom prst="rect">
                <a:avLst/>
              </a:prstGeom>
              <a:blipFill>
                <a:blip r:embed="rId6"/>
                <a:stretch>
                  <a:fillRect l="-14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737497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Resistive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Phase</a:t>
                </a:r>
                <a:r>
                  <a:rPr lang="en-GB" sz="24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Voltage and Current are in phase with </a:t>
                </a:r>
                <a:r>
                  <a:rPr lang="en-GB" sz="2400" dirty="0" err="1"/>
                  <a:t>eachother</a:t>
                </a:r>
                <a:r>
                  <a:rPr lang="en-GB" sz="2400" dirty="0"/>
                  <a:t>.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12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12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Waveform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76BA72F-002B-422C-3045-3EA964A27140}"/>
              </a:ext>
            </a:extLst>
          </p:cNvPr>
          <p:cNvCxnSpPr>
            <a:cxnSpLocks/>
          </p:cNvCxnSpPr>
          <p:nvPr/>
        </p:nvCxnSpPr>
        <p:spPr>
          <a:xfrm>
            <a:off x="787400" y="3725969"/>
            <a:ext cx="2529840" cy="5080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F5E3E2-525D-5B05-4704-6452B7440AEF}"/>
              </a:ext>
            </a:extLst>
          </p:cNvPr>
          <p:cNvCxnSpPr/>
          <p:nvPr/>
        </p:nvCxnSpPr>
        <p:spPr>
          <a:xfrm>
            <a:off x="836896" y="3722855"/>
            <a:ext cx="1439099" cy="254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E044E21-0C8B-BB06-435E-9A24DA9BDED8}"/>
              </a:ext>
            </a:extLst>
          </p:cNvPr>
          <p:cNvSpPr txBox="1"/>
          <p:nvPr/>
        </p:nvSpPr>
        <p:spPr>
          <a:xfrm flipH="1">
            <a:off x="3120890" y="3420633"/>
            <a:ext cx="447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6936E38-CAE8-7C53-B4BC-40FB55A2682A}"/>
              </a:ext>
            </a:extLst>
          </p:cNvPr>
          <p:cNvSpPr txBox="1"/>
          <p:nvPr/>
        </p:nvSpPr>
        <p:spPr>
          <a:xfrm flipH="1">
            <a:off x="2119819" y="3451446"/>
            <a:ext cx="213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03DC389-CFF5-BBE2-9185-E528AFDA2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882" y="4407677"/>
            <a:ext cx="2851049" cy="2189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614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circuit</a:t>
            </a:r>
            <a:r>
              <a:rPr lang="en-GB" b="0" i="0" dirty="0">
                <a:effectLst/>
              </a:rPr>
              <a:t> containing only a </a:t>
            </a:r>
            <a:r>
              <a:rPr lang="en-GB" b="1" i="0" dirty="0">
                <a:effectLst/>
              </a:rPr>
              <a:t>pure Inductance </a:t>
            </a:r>
            <a:r>
              <a:rPr lang="en-GB" b="0" i="0" dirty="0">
                <a:effectLst/>
              </a:rPr>
              <a:t>of </a:t>
            </a:r>
            <a:r>
              <a:rPr lang="en-GB" b="1" i="0" dirty="0">
                <a:effectLst/>
              </a:rPr>
              <a:t>L Henry </a:t>
            </a:r>
            <a:r>
              <a:rPr lang="en-GB" b="0" i="0" dirty="0">
                <a:effectLst/>
              </a:rPr>
              <a:t>and a power supply is known as </a:t>
            </a:r>
            <a:r>
              <a:rPr lang="en-GB" b="1" i="0" dirty="0">
                <a:effectLst/>
              </a:rPr>
              <a:t>Pure Inductive</a:t>
            </a:r>
            <a:r>
              <a:rPr lang="en-GB" b="0" i="0" dirty="0">
                <a:effectLst/>
              </a:rPr>
              <a:t> </a:t>
            </a:r>
            <a:r>
              <a:rPr lang="en-GB" b="1" i="0" dirty="0">
                <a:effectLst/>
              </a:rPr>
              <a:t>Circuit.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1BF712-79F2-EABB-187C-BC2BF53A3D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188" y="3896753"/>
            <a:ext cx="3524250" cy="16287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37DEFBA-2864-E7BE-2A56-C2FA8F252816}"/>
                  </a:ext>
                </a:extLst>
              </p:cNvPr>
              <p:cNvSpPr txBox="1"/>
              <p:nvPr/>
            </p:nvSpPr>
            <p:spPr>
              <a:xfrm>
                <a:off x="5496055" y="2885434"/>
                <a:ext cx="6164316" cy="67832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dirty="0"/>
                  <a:t>Current,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I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1" dirty="0">
                    <a:latin typeface="Cambria Math" panose="02040503050406030204" pitchFamily="18" charset="0"/>
                  </a:rPr>
                  <a:t>    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E37DEFBA-2864-E7BE-2A56-C2FA8F25281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6055" y="2885434"/>
                <a:ext cx="6164316" cy="678327"/>
              </a:xfrm>
              <a:prstGeom prst="rect">
                <a:avLst/>
              </a:prstGeom>
              <a:blipFill>
                <a:blip r:embed="rId4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6536C4A-5EF2-8CE3-FD67-7D7140798946}"/>
                  </a:ext>
                </a:extLst>
              </p:cNvPr>
              <p:cNvSpPr txBox="1"/>
              <p:nvPr/>
            </p:nvSpPr>
            <p:spPr>
              <a:xfrm>
                <a:off x="5496055" y="3675941"/>
                <a:ext cx="4075564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GB" dirty="0"/>
                  <a:t>Voltage drop across a pure inductor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96536C4A-5EF2-8CE3-FD67-7D714079894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6055" y="3675941"/>
                <a:ext cx="4075564" cy="646331"/>
              </a:xfrm>
              <a:prstGeom prst="rect">
                <a:avLst/>
              </a:prstGeom>
              <a:blipFill>
                <a:blip r:embed="rId5"/>
                <a:stretch>
                  <a:fillRect l="-1347" t="-47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AE2E25E-94E9-742C-B4B0-6D3996133213}"/>
                  </a:ext>
                </a:extLst>
              </p:cNvPr>
              <p:cNvSpPr txBox="1"/>
              <p:nvPr/>
            </p:nvSpPr>
            <p:spPr>
              <a:xfrm>
                <a:off x="5496055" y="4215947"/>
                <a:ext cx="6164316" cy="26069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1800" dirty="0"/>
                  <a:t>Impedance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1800" b="0" dirty="0"/>
                  <a:t> 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j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m:rPr>
                        <m:nor/>
                      </m:rPr>
                      <a:rPr lang="en-GB" dirty="0"/>
                      <m:t> </m:t>
                    </m:r>
                  </m:oMath>
                </a14:m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:endParaRPr lang="en-GB" sz="1800" b="0" dirty="0"/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:r>
                  <a:rPr lang="en-GB" sz="1800" b="0" dirty="0">
                    <a:ea typeface="Cambria Math" panose="02040503050406030204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EAE2E25E-94E9-742C-B4B0-6D399613321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96055" y="4215947"/>
                <a:ext cx="6164316" cy="2606932"/>
              </a:xfrm>
              <a:prstGeom prst="rect">
                <a:avLst/>
              </a:prstGeom>
              <a:blipFill>
                <a:blip r:embed="rId6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325932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Inductance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Phase</a:t>
                </a:r>
                <a:r>
                  <a:rPr lang="en-GB" sz="24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 (with respect to current)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Current lags the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. Negative sign represents the lagging nature of the current.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	Waveform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A7FBB38-0458-BF32-F361-7D0860472E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709" y="3531860"/>
            <a:ext cx="2914613" cy="273400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AFD134E-B149-5E29-3447-427A7B2FF9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9556" y="3511339"/>
            <a:ext cx="3830046" cy="2708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01149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1629" y="1600201"/>
            <a:ext cx="11366204" cy="4454533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b="0" i="0" dirty="0">
                <a:effectLst/>
              </a:rPr>
              <a:t>The </a:t>
            </a:r>
            <a:r>
              <a:rPr lang="en-GB" b="1" i="0" dirty="0">
                <a:effectLst/>
              </a:rPr>
              <a:t>circuit</a:t>
            </a:r>
            <a:r>
              <a:rPr lang="en-GB" b="0" i="0" dirty="0">
                <a:effectLst/>
              </a:rPr>
              <a:t> containing only a </a:t>
            </a:r>
            <a:r>
              <a:rPr lang="en-GB" b="1" i="0" dirty="0">
                <a:effectLst/>
              </a:rPr>
              <a:t>pure Capacitance </a:t>
            </a:r>
            <a:r>
              <a:rPr lang="en-GB" b="0" i="0" dirty="0">
                <a:effectLst/>
              </a:rPr>
              <a:t>of </a:t>
            </a:r>
            <a:r>
              <a:rPr lang="en-GB" b="1" dirty="0"/>
              <a:t>C</a:t>
            </a:r>
            <a:r>
              <a:rPr lang="en-GB" b="1" i="0" dirty="0">
                <a:effectLst/>
              </a:rPr>
              <a:t> Farad </a:t>
            </a:r>
            <a:r>
              <a:rPr lang="en-GB" b="0" i="0" dirty="0">
                <a:effectLst/>
              </a:rPr>
              <a:t>and a power supply is known as </a:t>
            </a:r>
            <a:r>
              <a:rPr lang="en-GB" b="1" i="0" dirty="0">
                <a:effectLst/>
              </a:rPr>
              <a:t>Pure </a:t>
            </a:r>
            <a:r>
              <a:rPr lang="en-GB" b="1" dirty="0"/>
              <a:t>Capacitive</a:t>
            </a:r>
            <a:r>
              <a:rPr lang="en-GB" b="0" i="0" dirty="0">
                <a:effectLst/>
              </a:rPr>
              <a:t> </a:t>
            </a:r>
            <a:r>
              <a:rPr lang="en-GB" b="1" i="0" dirty="0">
                <a:effectLst/>
              </a:rPr>
              <a:t>Circuit. 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11043B-9E6E-4BAB-0CA2-55BABCE7E8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141" y="3769224"/>
            <a:ext cx="2876550" cy="17621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3E6BAAC-DB94-7B11-3301-B0B606599EC5}"/>
                  </a:ext>
                </a:extLst>
              </p:cNvPr>
              <p:cNvSpPr txBox="1"/>
              <p:nvPr/>
            </p:nvSpPr>
            <p:spPr>
              <a:xfrm>
                <a:off x="4808678" y="2865352"/>
                <a:ext cx="6164316" cy="112973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b="1" dirty="0"/>
                  <a:t>Current</a:t>
                </a:r>
                <a:r>
                  <a:rPr lang="en-GB" dirty="0"/>
                  <a:t>,</a:t>
                </a:r>
              </a:p>
              <a:p>
                <a:pPr>
                  <a:lnSpc>
                    <a:spcPct val="150000"/>
                  </a:lnSpc>
                  <a:tabLst>
                    <a:tab pos="715963" algn="l"/>
                    <a:tab pos="898525" algn="l"/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I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b="0" i="1" dirty="0">
                    <a:latin typeface="Cambria Math" panose="02040503050406030204" pitchFamily="18" charset="0"/>
                  </a:rPr>
                  <a:t>   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43E6BAAC-DB94-7B11-3301-B0B606599E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678" y="2865352"/>
                <a:ext cx="6164316" cy="1129733"/>
              </a:xfrm>
              <a:prstGeom prst="rect">
                <a:avLst/>
              </a:prstGeom>
              <a:blipFill>
                <a:blip r:embed="rId4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60BD534-B853-5231-062E-9894A0F487A2}"/>
                  </a:ext>
                </a:extLst>
              </p:cNvPr>
              <p:cNvSpPr txBox="1"/>
              <p:nvPr/>
            </p:nvSpPr>
            <p:spPr>
              <a:xfrm>
                <a:off x="4808678" y="4573619"/>
                <a:ext cx="6164316" cy="211449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1800" b="1" dirty="0"/>
                  <a:t>Impedance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1800" b="0" dirty="0"/>
                  <a:t> 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</a:rPr>
                      <m:t>j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m:rPr>
                        <m:nor/>
                      </m:rPr>
                      <a:rPr lang="en-GB" dirty="0"/>
                      <m:t> </m:t>
                    </m:r>
                  </m:oMath>
                </a14:m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:r>
                  <a:rPr lang="en-GB" sz="1800" b="0" dirty="0">
                    <a:ea typeface="Cambria Math" panose="02040503050406030204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60BD534-B853-5231-062E-9894A0F487A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678" y="4573619"/>
                <a:ext cx="6164316" cy="2114490"/>
              </a:xfrm>
              <a:prstGeom prst="rect">
                <a:avLst/>
              </a:prstGeom>
              <a:blipFill>
                <a:blip r:embed="rId5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4F2DF3A-DB50-B9F7-A8A2-9518670E553A}"/>
                  </a:ext>
                </a:extLst>
              </p:cNvPr>
              <p:cNvSpPr txBox="1"/>
              <p:nvPr/>
            </p:nvSpPr>
            <p:spPr>
              <a:xfrm>
                <a:off x="4808678" y="3974876"/>
                <a:ext cx="4075564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GB" dirty="0"/>
                  <a:t>Voltage drop across a pure capacitor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dirty="0"/>
                  <a:t> 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E4F2DF3A-DB50-B9F7-A8A2-9518670E553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678" y="3974876"/>
                <a:ext cx="4075564" cy="646331"/>
              </a:xfrm>
              <a:prstGeom prst="rect">
                <a:avLst/>
              </a:prstGeom>
              <a:blipFill>
                <a:blip r:embed="rId6"/>
                <a:stretch>
                  <a:fillRect l="-1347" t="-47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45507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Pure Capacitance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Phase</a:t>
                </a:r>
                <a:r>
                  <a:rPr lang="en-GB" sz="2400" b="0" dirty="0"/>
                  <a:t>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+90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 (with respect to current)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Current leads the voltage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dirty="0"/>
                  <a:t>. Positive sign represents the leading nature of the current. 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                                Waveform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8742CB-B8E8-4F31-7206-B987A09092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065" y="3735643"/>
            <a:ext cx="3125196" cy="268754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2AB272F-F88A-F983-29C9-02F147A6A1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2395" y="3462922"/>
            <a:ext cx="5050354" cy="3395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0075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In RL series Circuit, the Resistor and Capacitor are connected in series across a voltage source as shown in the circuit. The voltage across the Resistor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dirty="0"/>
                  <a:t> and the voltage across the inductor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400" dirty="0"/>
                  <a:t> The overall impedance of the circuit is Z.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r="-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27AF517-2C27-9A98-D1C1-A2321E1F2B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886" y="3547801"/>
            <a:ext cx="2943225" cy="176212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955D005-4EBD-4D41-C894-941D0986AFDF}"/>
                  </a:ext>
                </a:extLst>
              </p:cNvPr>
              <p:cNvSpPr txBox="1"/>
              <p:nvPr/>
            </p:nvSpPr>
            <p:spPr>
              <a:xfrm>
                <a:off x="5074920" y="2892310"/>
                <a:ext cx="6164316" cy="17429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1800" b="1" dirty="0"/>
                  <a:t>The impedance in RL Circuit is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18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bSup>
                          <m:sSubSupPr>
                            <m:ctrlPr>
                              <a:rPr lang="en-GB" sz="1800" i="1" smtClean="0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</m:e>
                    </m:rad>
                  </m:oMath>
                </a14:m>
                <a:r>
                  <a:rPr lang="en-GB" sz="1800" dirty="0"/>
                  <a:t> </a:t>
                </a:r>
              </a:p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1800" dirty="0"/>
                  <a:t> </a:t>
                </a:r>
              </a:p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1800" dirty="0"/>
                  <a:t> 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A955D005-4EBD-4D41-C894-941D0986AF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4920" y="2892310"/>
                <a:ext cx="6164316" cy="1742913"/>
              </a:xfrm>
              <a:prstGeom prst="rect">
                <a:avLst/>
              </a:prstGeom>
              <a:blipFill>
                <a:blip r:embed="rId5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4504D30-F2D0-430D-432A-845D81FA6A7E}"/>
                  </a:ext>
                </a:extLst>
              </p:cNvPr>
              <p:cNvSpPr txBox="1"/>
              <p:nvPr/>
            </p:nvSpPr>
            <p:spPr>
              <a:xfrm>
                <a:off x="5074920" y="4736020"/>
                <a:ext cx="6164316" cy="76117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Phase(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</a:rPr>
                      <m:t>𝛟</m:t>
                    </m:r>
                  </m:oMath>
                </a14:m>
                <a:r>
                  <a:rPr lang="en-GB" b="1" dirty="0"/>
                  <a:t>)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Φ</m:t>
                    </m:r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dirty="0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</m:num>
                      <m:den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34504D30-F2D0-430D-432A-845D81FA6A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4920" y="4736020"/>
                <a:ext cx="6164316" cy="761170"/>
              </a:xfrm>
              <a:prstGeom prst="rect">
                <a:avLst/>
              </a:prstGeom>
              <a:blipFill>
                <a:blip r:embed="rId6"/>
                <a:stretch>
                  <a:fillRect l="-890" t="-4800" b="-48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B0D23A-470E-41A6-2DE4-9BDE06430058}"/>
                  </a:ext>
                </a:extLst>
              </p:cNvPr>
              <p:cNvSpPr txBox="1"/>
              <p:nvPr/>
            </p:nvSpPr>
            <p:spPr>
              <a:xfrm>
                <a:off x="5074920" y="5401082"/>
                <a:ext cx="6164316" cy="95660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>
                    <a:ea typeface="Cambria Math" panose="02040503050406030204" pitchFamily="18" charset="0"/>
                  </a:rPr>
                  <a:t>Voltage Drop across an Inductor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1800" b="0" dirty="0">
                    <a:ea typeface="Cambria Math" panose="02040503050406030204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F9B0D23A-470E-41A6-2DE4-9BDE0643005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4920" y="5401082"/>
                <a:ext cx="6164316" cy="956609"/>
              </a:xfrm>
              <a:prstGeom prst="rect">
                <a:avLst/>
              </a:prstGeom>
              <a:blipFill>
                <a:blip r:embed="rId7"/>
                <a:stretch>
                  <a:fillRect l="-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8136BC4-53F8-4BAD-71AE-38D7631A73D2}"/>
                  </a:ext>
                </a:extLst>
              </p:cNvPr>
              <p:cNvSpPr txBox="1"/>
              <p:nvPr/>
            </p:nvSpPr>
            <p:spPr>
              <a:xfrm>
                <a:off x="8491469" y="3009942"/>
                <a:ext cx="2884280" cy="8381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:r>
                  <a:rPr lang="en-GB" sz="1800" b="1" dirty="0"/>
                  <a:t>Current across the circuit</a:t>
                </a:r>
              </a:p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1800" dirty="0"/>
                  <a:t> </a:t>
                </a:r>
                <a:endParaRPr lang="en-GB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8136BC4-53F8-4BAD-71AE-38D7631A73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91469" y="3009942"/>
                <a:ext cx="2884280" cy="838115"/>
              </a:xfrm>
              <a:prstGeom prst="rect">
                <a:avLst/>
              </a:prstGeom>
              <a:blipFill>
                <a:blip r:embed="rId8"/>
                <a:stretch>
                  <a:fillRect l="-1903" t="-43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63130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01474" y="1288493"/>
                <a:ext cx="11366204" cy="3572468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	Waveform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dirty="0"/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resistor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b="0" i="0" dirty="0">
                    <a:effectLst/>
                  </a:rPr>
                  <a:t>is in phase with the current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Inductor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is leading current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resultant voltage is at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effectLst/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400" b="0" i="0" dirty="0">
                    <a:effectLst/>
                  </a:rPr>
                  <a:t> with the current.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01474" y="1288493"/>
                <a:ext cx="11366204" cy="3572468"/>
              </a:xfrm>
              <a:blipFill>
                <a:blip r:embed="rId3"/>
                <a:stretch>
                  <a:fillRect l="-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5D97D84-A620-5A92-606A-1F5A0AE77E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2133" y="1645977"/>
            <a:ext cx="2238375" cy="14287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8FB99B-24EA-680A-21A1-0AA60AF5FB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12337" y="2071389"/>
            <a:ext cx="3272628" cy="247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03292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14F31-5A44-7E2C-E995-83D8A60C06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5B2D7-B1E8-30E5-6967-52618D3E0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 series 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9AE3D-D2A8-32CC-0286-6AA0FDE3B1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74" y="1288493"/>
            <a:ext cx="11366204" cy="35724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400" b="1" dirty="0"/>
              <a:t>Impedance plot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>
              <a:lnSpc>
                <a:spcPct val="150000"/>
              </a:lnSpc>
              <a:spcBef>
                <a:spcPts val="600"/>
              </a:spcBef>
              <a:tabLst>
                <a:tab pos="8610600" algn="l"/>
                <a:tab pos="8788400" algn="l"/>
              </a:tabLst>
            </a:pPr>
            <a:r>
              <a:rPr lang="en-GB" sz="2400" dirty="0"/>
              <a:t>Real part along X axis,</a:t>
            </a:r>
          </a:p>
          <a:p>
            <a:pPr>
              <a:lnSpc>
                <a:spcPct val="150000"/>
              </a:lnSpc>
              <a:spcBef>
                <a:spcPts val="600"/>
              </a:spcBef>
              <a:tabLst>
                <a:tab pos="8610600" algn="l"/>
                <a:tab pos="8788400" algn="l"/>
              </a:tabLst>
            </a:pPr>
            <a:r>
              <a:rPr lang="en-GB" sz="2400" dirty="0"/>
              <a:t>Imaginary plot along Y axis</a:t>
            </a:r>
            <a:r>
              <a:rPr lang="en-GB" sz="2400" b="1" dirty="0"/>
              <a:t>	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</a:pPr>
            <a:endParaRPr lang="en-GB" sz="2400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buNone/>
            </a:pPr>
            <a:endParaRPr lang="en-GB" sz="2400" b="1" i="0" dirty="0">
              <a:effectLst/>
              <a:ea typeface="Cambria Math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1" i="0" dirty="0">
              <a:effectLst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E9838F-E82B-2648-9B05-C42B15BF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2F71AF-BC27-45E7-3A77-A5E4FBDE9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6495EA7-E0BF-374E-E2DC-ECD1BB8FC808}"/>
                  </a:ext>
                </a:extLst>
              </p:cNvPr>
              <p:cNvSpPr txBox="1"/>
              <p:nvPr/>
            </p:nvSpPr>
            <p:spPr>
              <a:xfrm>
                <a:off x="691765" y="2085567"/>
                <a:ext cx="616431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sz="1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sz="1800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sz="1800" b="1" dirty="0"/>
                  <a:t> 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6495EA7-E0BF-374E-E2DC-ECD1BB8FC8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765" y="2085567"/>
                <a:ext cx="6164316" cy="369332"/>
              </a:xfrm>
              <a:prstGeom prst="rect">
                <a:avLst/>
              </a:prstGeom>
              <a:blipFill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934CCCB1-5EF6-FAC4-DC69-46C553894B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2745" y="2194559"/>
            <a:ext cx="3359134" cy="3219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9810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dirty="0"/>
                  <a:t>In RC series Circuit, the Resistor and Inductor are connected in series across a voltage source as shown in the circuit. The voltage across the Resistor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dirty="0"/>
                  <a:t> and the voltage across the Capacitor is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400" dirty="0"/>
                  <a:t> The overall impedance of the circuit is Z.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6709" y="1297244"/>
                <a:ext cx="11366204" cy="4876799"/>
              </a:xfrm>
              <a:blipFill>
                <a:blip r:embed="rId3"/>
                <a:stretch>
                  <a:fillRect l="-804" r="-4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2D9C461-EB6E-AA28-5933-BC5A1364E7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709" y="3813405"/>
            <a:ext cx="3319487" cy="199550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7499BAC-2848-4FFB-C5A9-D9A002015865}"/>
                  </a:ext>
                </a:extLst>
              </p:cNvPr>
              <p:cNvSpPr txBox="1"/>
              <p:nvPr/>
            </p:nvSpPr>
            <p:spPr>
              <a:xfrm>
                <a:off x="4437995" y="2828145"/>
                <a:ext cx="3319488" cy="39660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1800" b="1" dirty="0"/>
                  <a:t>The impedance in RC Circuit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𝑗</m:t>
                    </m:r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1800" dirty="0"/>
                  <a:t> </a:t>
                </a:r>
              </a:p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sz="18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sz="180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(−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sz="1800" dirty="0"/>
                  <a:t> </a:t>
                </a:r>
              </a:p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r>
                  <a:rPr lang="en-GB" sz="1800" dirty="0"/>
                  <a:t> </a:t>
                </a:r>
                <a:endParaRPr lang="en-GB" dirty="0"/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/>
                  <a:t>Phase(</a:t>
                </a:r>
                <a14:m>
                  <m:oMath xmlns:m="http://schemas.openxmlformats.org/officeDocument/2006/math">
                    <m:r>
                      <a:rPr lang="el-GR" b="1" i="1" smtClean="0">
                        <a:latin typeface="Cambria Math" panose="02040503050406030204" pitchFamily="18" charset="0"/>
                      </a:rPr>
                      <m:t>𝛟</m:t>
                    </m:r>
                  </m:oMath>
                </a14:m>
                <a:r>
                  <a:rPr lang="en-GB" b="1" dirty="0"/>
                  <a:t>)</a:t>
                </a:r>
              </a:p>
              <a:p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mtClean="0">
                        <a:latin typeface="Cambria Math" panose="02040503050406030204" pitchFamily="18" charset="0"/>
                      </a:rPr>
                      <m:t>Φ</m:t>
                    </m:r>
                  </m:oMath>
                </a14:m>
                <a:r>
                  <a:rPr lang="en-GB" dirty="0"/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dirty="0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 dirty="0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dirty="0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0" dirty="0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dirty="0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dirty="0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b="1" dirty="0">
                    <a:ea typeface="Cambria Math" panose="02040503050406030204" pitchFamily="18" charset="0"/>
                  </a:rPr>
                  <a:t>Voltage Drop across capacitor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𝐼</m:t>
                    </m:r>
                    <m:sSub>
                      <m:sSubPr>
                        <m:ctrlP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1800" b="0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lnSpc>
                    <a:spcPct val="10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1800" b="1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C7499BAC-2848-4FFB-C5A9-D9A0020158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995" y="2828145"/>
                <a:ext cx="3319488" cy="3966022"/>
              </a:xfrm>
              <a:prstGeom prst="rect">
                <a:avLst/>
              </a:prstGeom>
              <a:blipFill>
                <a:blip r:embed="rId5"/>
                <a:stretch>
                  <a:fillRect l="-14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59A5A03-A076-5E76-3C8B-389DEDA2801B}"/>
                  </a:ext>
                </a:extLst>
              </p:cNvPr>
              <p:cNvSpPr txBox="1"/>
              <p:nvPr/>
            </p:nvSpPr>
            <p:spPr>
              <a:xfrm>
                <a:off x="7950093" y="3112816"/>
                <a:ext cx="2965951" cy="8381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:r>
                  <a:rPr lang="en-GB" sz="1800" b="1" dirty="0"/>
                  <a:t>Current across the circuit</a:t>
                </a:r>
              </a:p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18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b="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1800" dirty="0"/>
                  <a:t> </a:t>
                </a:r>
                <a:endParaRPr lang="en-GB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59A5A03-A076-5E76-3C8B-389DEDA280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0093" y="3112816"/>
                <a:ext cx="2965951" cy="838115"/>
              </a:xfrm>
              <a:prstGeom prst="rect">
                <a:avLst/>
              </a:prstGeom>
              <a:blipFill>
                <a:blip r:embed="rId6"/>
                <a:stretch>
                  <a:fillRect l="-1643" t="-4380" b="-7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7315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88862" y="1297244"/>
                <a:ext cx="11366204" cy="4279644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r>
                  <a:rPr lang="en-GB" sz="2400" b="1" dirty="0"/>
                  <a:t>Phasor Diagram	Waveform</a:t>
                </a: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resistor voltage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b="0" i="0" dirty="0">
                    <a:effectLst/>
                  </a:rPr>
                  <a:t>is in phase with the current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Capacitor Voltage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lags current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r>
                  <a:rPr lang="en-GB" sz="2400" b="0" i="0" dirty="0">
                    <a:effectLst/>
                  </a:rPr>
                  <a:t>, Current </a:t>
                </a:r>
                <a14:m>
                  <m:oMath xmlns:m="http://schemas.openxmlformats.org/officeDocument/2006/math"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400" b="0" i="1" dirty="0" smtClean="0">
                        <a:effectLst/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b="0" i="0" dirty="0">
                    <a:effectLst/>
                  </a:rPr>
                  <a:t>leads the capacitor voltage </a:t>
                </a:r>
                <a:r>
                  <a:rPr lang="en-GB" sz="2400" dirty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b="0" i="0" dirty="0">
                    <a:effectLst/>
                  </a:rPr>
                  <a:t>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90</m:t>
                        </m:r>
                      </m:e>
                      <m:sup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𝑜</m:t>
                        </m:r>
                      </m:sup>
                    </m:sSup>
                  </m:oMath>
                </a14:m>
                <a:endParaRPr lang="en-GB" sz="2400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r>
                  <a:rPr lang="en-GB" sz="2400" b="0" i="0" dirty="0">
                    <a:effectLst/>
                  </a:rPr>
                  <a:t>The resultant voltage is at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400" b="0" i="1" smtClean="0">
                        <a:effectLst/>
                        <a:latin typeface="Cambria Math" panose="02040503050406030204" pitchFamily="18" charset="0"/>
                      </a:rPr>
                      <m:t>ϕ</m:t>
                    </m:r>
                  </m:oMath>
                </a14:m>
                <a:r>
                  <a:rPr lang="en-GB" sz="2400" b="0" i="0" dirty="0">
                    <a:effectLst/>
                  </a:rPr>
                  <a:t> with the current.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sz="2400" b="1" i="0" dirty="0">
                  <a:effectLst/>
                  <a:ea typeface="Cambria Math" panose="02040503050406030204" pitchFamily="18" charset="0"/>
                </a:endParaRPr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spcBef>
                    <a:spcPts val="600"/>
                  </a:spcBef>
                  <a:buNone/>
                  <a:tabLst>
                    <a:tab pos="8610600" algn="l"/>
                    <a:tab pos="8788400" algn="l"/>
                  </a:tabLst>
                </a:pPr>
                <a:endParaRPr lang="en-GB" sz="2400" b="1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8610600" algn="l"/>
                    <a:tab pos="8788400" algn="l"/>
                  </a:tabLst>
                </a:pPr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0" i="0" dirty="0">
                  <a:effectLst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:endParaRPr lang="en-GB" b="1" i="0" dirty="0">
                  <a:effectLst/>
                </a:endParaRP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88862" y="1297244"/>
                <a:ext cx="11366204" cy="4279644"/>
              </a:xfrm>
              <a:blipFill>
                <a:blip r:embed="rId3"/>
                <a:stretch>
                  <a:fillRect l="-5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967551-A2BE-9510-0A15-885DEEB7C4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659" y="1666534"/>
            <a:ext cx="2985687" cy="171960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0F81A5-3655-BFCF-DF22-FA7FE94459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7155" y="1666534"/>
            <a:ext cx="4681519" cy="269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5221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D9BEC-A2EF-F3E7-7860-194E1DF5A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40BFF-EACD-FFBF-CBB8-D6673E2CB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RC series 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88A83-1987-68FD-FBBE-700798BA21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74" y="1288493"/>
            <a:ext cx="11366204" cy="35724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400" b="1" dirty="0"/>
              <a:t>Impedance plot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>
              <a:lnSpc>
                <a:spcPct val="150000"/>
              </a:lnSpc>
              <a:spcBef>
                <a:spcPts val="600"/>
              </a:spcBef>
              <a:tabLst>
                <a:tab pos="8610600" algn="l"/>
                <a:tab pos="8788400" algn="l"/>
              </a:tabLst>
            </a:pPr>
            <a:r>
              <a:rPr lang="en-GB" sz="2400" dirty="0"/>
              <a:t>Real part along X axis,</a:t>
            </a:r>
          </a:p>
          <a:p>
            <a:pPr>
              <a:lnSpc>
                <a:spcPct val="150000"/>
              </a:lnSpc>
              <a:spcBef>
                <a:spcPts val="600"/>
              </a:spcBef>
              <a:tabLst>
                <a:tab pos="8610600" algn="l"/>
                <a:tab pos="8788400" algn="l"/>
              </a:tabLst>
            </a:pPr>
            <a:r>
              <a:rPr lang="en-GB" sz="2400" dirty="0"/>
              <a:t>Imaginary plot along Y axis</a:t>
            </a:r>
            <a:r>
              <a:rPr lang="en-GB" sz="2400" b="1" dirty="0"/>
              <a:t>	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</a:pPr>
            <a:endParaRPr lang="en-GB" sz="2400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buNone/>
            </a:pPr>
            <a:endParaRPr lang="en-GB" sz="2400" b="1" i="0" dirty="0">
              <a:effectLst/>
              <a:ea typeface="Cambria Math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1" i="0" dirty="0">
              <a:effectLst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482E22-965A-57ED-84A4-575EE2977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0F45E4-8929-BB2D-A14A-525BE1106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D3B18BF-062F-CE1D-556D-C2E3B5946F3E}"/>
                  </a:ext>
                </a:extLst>
              </p:cNvPr>
              <p:cNvSpPr txBox="1"/>
              <p:nvPr/>
            </p:nvSpPr>
            <p:spPr>
              <a:xfrm>
                <a:off x="691765" y="2085567"/>
                <a:ext cx="616431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sz="1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sz="1800" b="1" i="1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sz="1800" b="1" dirty="0"/>
                  <a:t> 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D3B18BF-062F-CE1D-556D-C2E3B5946F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765" y="2085567"/>
                <a:ext cx="6164316" cy="369332"/>
              </a:xfrm>
              <a:prstGeom prst="rect">
                <a:avLst/>
              </a:prstGeom>
              <a:blipFill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BA0A39D1-BCDF-47A3-BF6F-D08FBCD7422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8813" y="1644132"/>
            <a:ext cx="3303066" cy="304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2954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RLC Series circuit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12897" y="1297244"/>
                <a:ext cx="11366204" cy="4454533"/>
              </a:xfrm>
            </p:spPr>
            <p:txBody>
              <a:bodyPr>
                <a:normAutofit/>
              </a:bodyPr>
              <a:lstStyle/>
              <a:p>
                <a:pPr>
                  <a:lnSpc>
                    <a:spcPct val="150000"/>
                  </a:lnSpc>
                  <a:spcBef>
                    <a:spcPts val="600"/>
                  </a:spcBef>
                </a:pPr>
                <a:r>
                  <a:rPr lang="en-GB" sz="2400" dirty="0"/>
                  <a:t>In an AC series circuit containing Resistance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𝑅</m:t>
                    </m:r>
                  </m:oMath>
                </a14:m>
                <a:r>
                  <a:rPr lang="en-GB" sz="2400" dirty="0"/>
                  <a:t>, Inductance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𝐿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dirty="0"/>
                  <a:t>and Capacitance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sz="2400" dirty="0"/>
                  <a:t>, the applied voltage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sz="2400" dirty="0"/>
                  <a:t> is the phasor sum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</m:oMath>
                </a14:m>
                <a:r>
                  <a:rPr lang="en-GB" sz="2400" dirty="0"/>
                  <a:t>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2400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GB" sz="2400" dirty="0"/>
                  <a:t>. 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sz="2400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dirty="0"/>
                  <a:t>are anti-phase, i.e. 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180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GB" sz="2400" dirty="0"/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sz="2400" b="0" dirty="0"/>
                  <a:t>Voltage across the resistor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sz="2400" dirty="0"/>
                  <a:t>Voltage across the Inductor </a:t>
                </a:r>
              </a:p>
              <a:p>
                <a:pPr>
                  <a:lnSpc>
                    <a:spcPct val="150000"/>
                  </a:lnSpc>
                  <a:spcBef>
                    <a:spcPts val="600"/>
                  </a:spcBef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sz="2400" dirty="0"/>
                  <a:t> Voltage across the Capacitor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2897" y="1297244"/>
                <a:ext cx="11366204" cy="4454533"/>
              </a:xfrm>
              <a:blipFill>
                <a:blip r:embed="rId3"/>
                <a:stretch>
                  <a:fillRect l="-75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56EDB40-9B46-E365-5DF6-925F911B21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49919" y="2767527"/>
            <a:ext cx="4904740" cy="269760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C5DC79D-23CB-E0EA-8145-B8163170A5E8}"/>
                  </a:ext>
                </a:extLst>
              </p:cNvPr>
              <p:cNvSpPr txBox="1"/>
              <p:nvPr/>
            </p:nvSpPr>
            <p:spPr>
              <a:xfrm>
                <a:off x="412897" y="5008887"/>
                <a:ext cx="3376325" cy="9124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:r>
                  <a:rPr lang="en-GB" sz="2000" b="1" dirty="0"/>
                  <a:t>Current across the circuit</a:t>
                </a:r>
              </a:p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20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0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000" b="0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sz="2000" b="0" i="1">
                                <a:latin typeface="Cambria Math" panose="02040503050406030204" pitchFamily="18" charset="0"/>
                              </a:rPr>
                              <m:t>𝑆</m:t>
                            </m:r>
                          </m:sub>
                        </m:sSub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den>
                    </m:f>
                  </m:oMath>
                </a14:m>
                <a:r>
                  <a:rPr lang="en-GB" sz="2000" dirty="0"/>
                  <a:t> </a:t>
                </a: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C5DC79D-23CB-E0EA-8145-B8163170A5E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897" y="5008887"/>
                <a:ext cx="3376325" cy="912494"/>
              </a:xfrm>
              <a:prstGeom prst="rect">
                <a:avLst/>
              </a:prstGeom>
              <a:blipFill>
                <a:blip r:embed="rId5"/>
                <a:stretch>
                  <a:fillRect l="-1986" t="-4027" b="-13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997156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b="1" dirty="0"/>
                  <a:t>						Phasor Diagram</a:t>
                </a:r>
              </a:p>
              <a:p>
                <a:pPr marL="0" indent="0">
                  <a:buNone/>
                </a:pPr>
                <a:r>
                  <a:rPr lang="en-GB" dirty="0"/>
                  <a:t>Impedance, 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Z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dirty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b="0" i="1" dirty="0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b="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Phase angle,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dirty="0"/>
                  <a:t>Voltage,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i="1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D19FC51-1214-85C0-F0C5-9F6A9260BE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6820" y="2229901"/>
            <a:ext cx="2721142" cy="3550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820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68566" y="1471711"/>
                <a:ext cx="11366204" cy="471151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&gt;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							Phasor Diagram</a:t>
                </a:r>
              </a:p>
              <a:p>
                <a:pPr marL="0" indent="0">
                  <a:buNone/>
                </a:pPr>
                <a:r>
                  <a:rPr lang="en-GB" dirty="0"/>
                  <a:t>Impedance,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Z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𝑅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(</m:t>
                                </m:r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 dirty="0" smtClean="0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dirty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  <m:sub>
                                <m:r>
                                  <a:rPr lang="en-GB" b="0" i="1" dirty="0" smtClean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𝑡𝑎𝑛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r>
                  <a:rPr lang="en-GB" b="0" dirty="0"/>
                  <a:t>Phase Angle,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l-GR" b="0" i="1" smtClean="0">
                        <a:latin typeface="Cambria Math" panose="02040503050406030204" pitchFamily="18" charset="0"/>
                      </a:rPr>
                      <m:t>𝜙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𝑡𝑎𝑛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(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i="1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i="1" dirty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 dirty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dirty="0" smtClean="0">
                                <a:latin typeface="Cambria Math" panose="02040503050406030204" pitchFamily="18" charset="0"/>
                              </a:rPr>
                              <m:t>𝐶</m:t>
                            </m:r>
                          </m:sub>
                        </m:sSub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Voltage,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𝑆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rad>
                      <m:radPr>
                        <m:degHide m:val="on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sSubSup>
                          <m:sSub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𝑉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𝑅</m:t>
                            </m:r>
                          </m:sub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bSup>
                        <m:r>
                          <a:rPr lang="en-GB" i="1">
                            <a:latin typeface="Cambria Math" panose="02040503050406030204" pitchFamily="18" charset="0"/>
                          </a:rPr>
                          <m:t>+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𝐿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𝑉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8566" y="1471711"/>
                <a:ext cx="11366204" cy="4711512"/>
              </a:xfrm>
              <a:blipFill>
                <a:blip r:embed="rId3"/>
                <a:stretch>
                  <a:fillRect l="-1127" t="-20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5835AA-BD5D-73D2-5FD4-2E02166C6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98689" y="2335969"/>
            <a:ext cx="2400783" cy="3415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01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>
                <a:solidFill>
                  <a:schemeClr val="bg1"/>
                </a:solidFill>
                <a:latin typeface="+mn-lt"/>
              </a:rPr>
              <a:t>RLC Series circuit</a:t>
            </a:r>
            <a:endParaRPr lang="en-IN" dirty="0">
              <a:solidFill>
                <a:schemeClr val="bg1"/>
              </a:solidFill>
              <a:latin typeface="+mn-lt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/>
                  <a:t>Phasor Diagram</a:t>
                </a:r>
              </a:p>
              <a:p>
                <a:pPr marL="0" indent="0">
                  <a:buNone/>
                </a:pPr>
                <a:r>
                  <a:rPr lang="en-GB" b="1" dirty="0"/>
                  <a:t>When,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dirty="0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dirty="0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1" i="1" dirty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dirty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 dirty="0" smtClean="0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1629" y="1600201"/>
                <a:ext cx="11366204" cy="4454533"/>
              </a:xfrm>
              <a:blipFill>
                <a:blip r:embed="rId3"/>
                <a:stretch>
                  <a:fillRect l="-107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BD810E-9E3F-14EF-95F4-57108CB2A6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70544" y="1903158"/>
            <a:ext cx="3322025" cy="44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58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A0D7A7-C4EF-4E4F-FE12-D03DD3E8FC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2F20A-DA38-5AC6-E450-377A301A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RLC series circuits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B67E2-31AD-F197-6C59-3E7F5347AC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74" y="1288493"/>
            <a:ext cx="11366204" cy="35724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r>
              <a:rPr lang="en-GB" sz="2400" b="1" dirty="0"/>
              <a:t>Impedance plot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>
              <a:lnSpc>
                <a:spcPct val="150000"/>
              </a:lnSpc>
              <a:spcBef>
                <a:spcPts val="600"/>
              </a:spcBef>
              <a:tabLst>
                <a:tab pos="8610600" algn="l"/>
                <a:tab pos="8788400" algn="l"/>
              </a:tabLst>
            </a:pPr>
            <a:r>
              <a:rPr lang="en-GB" sz="2400" dirty="0"/>
              <a:t>Real part along X axis,</a:t>
            </a:r>
          </a:p>
          <a:p>
            <a:pPr>
              <a:lnSpc>
                <a:spcPct val="150000"/>
              </a:lnSpc>
              <a:spcBef>
                <a:spcPts val="600"/>
              </a:spcBef>
              <a:tabLst>
                <a:tab pos="8610600" algn="l"/>
                <a:tab pos="8788400" algn="l"/>
              </a:tabLst>
            </a:pPr>
            <a:r>
              <a:rPr lang="en-GB" sz="2400" dirty="0"/>
              <a:t>Imaginary plot along Y axis</a:t>
            </a:r>
            <a:r>
              <a:rPr lang="en-GB" sz="2400" b="1" dirty="0"/>
              <a:t>	</a:t>
            </a: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</a:pPr>
            <a:endParaRPr lang="en-GB" sz="2400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400" dirty="0"/>
          </a:p>
          <a:p>
            <a:pPr marL="0" indent="0">
              <a:lnSpc>
                <a:spcPct val="150000"/>
              </a:lnSpc>
              <a:buNone/>
            </a:pPr>
            <a:endParaRPr lang="en-GB" sz="2400" b="1" i="0" dirty="0">
              <a:effectLst/>
              <a:ea typeface="Cambria Math" panose="02040503050406030204" pitchFamily="18" charset="0"/>
            </a:endParaRPr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spcBef>
                <a:spcPts val="600"/>
              </a:spcBef>
              <a:buNone/>
              <a:tabLst>
                <a:tab pos="8610600" algn="l"/>
                <a:tab pos="8788400" algn="l"/>
              </a:tabLst>
            </a:pPr>
            <a:endParaRPr lang="en-GB" sz="2400" b="1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  <a:tabLst>
                <a:tab pos="8610600" algn="l"/>
                <a:tab pos="8788400" algn="l"/>
              </a:tabLst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0" i="0" dirty="0"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endParaRPr lang="en-GB" b="1" i="0" dirty="0">
              <a:effectLst/>
            </a:endParaRP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499672-C7AF-0675-674A-78F2C4994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7EDA0C-5581-C811-6A59-5985610DB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FCF0131-75D7-890C-71BE-3A7050274657}"/>
                  </a:ext>
                </a:extLst>
              </p:cNvPr>
              <p:cNvSpPr txBox="1"/>
              <p:nvPr/>
            </p:nvSpPr>
            <p:spPr>
              <a:xfrm>
                <a:off x="691765" y="2085567"/>
                <a:ext cx="616431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spcBef>
                    <a:spcPts val="600"/>
                  </a:spcBef>
                  <a:tabLst>
                    <a:tab pos="8610600" algn="l"/>
                    <a:tab pos="8788400" algn="l"/>
                  </a:tabLst>
                </a:pPr>
                <a14:m>
                  <m:oMath xmlns:m="http://schemas.openxmlformats.org/officeDocument/2006/math"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𝒁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𝑹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𝒋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>
                        <a:latin typeface="Cambria Math" panose="02040503050406030204" pitchFamily="18" charset="0"/>
                      </a:rPr>
                      <m:t>−</m:t>
                    </m:r>
                    <m:r>
                      <m:rPr>
                        <m:nor/>
                      </m:rPr>
                      <a:rPr lang="en-GB" b="1" dirty="0"/>
                      <m:t> </m:t>
                    </m:r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1800" b="1" dirty="0"/>
                  <a:t> </a:t>
                </a: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1FCF0131-75D7-890C-71BE-3A70502746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765" y="2085567"/>
                <a:ext cx="6164316" cy="369332"/>
              </a:xfrm>
              <a:prstGeom prst="rect">
                <a:avLst/>
              </a:prstGeom>
              <a:blipFill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>
            <a:extLst>
              <a:ext uri="{FF2B5EF4-FFF2-40B4-BE49-F238E27FC236}">
                <a16:creationId xmlns:a16="http://schemas.microsoft.com/office/drawing/2014/main" id="{50116EEB-7CE5-DF87-503C-5A17CF89BA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3865" y="1297244"/>
            <a:ext cx="3876308" cy="556075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F8A2A84-FE6D-F28E-199A-FD81DBB05BD4}"/>
                  </a:ext>
                </a:extLst>
              </p:cNvPr>
              <p:cNvSpPr txBox="1"/>
              <p:nvPr/>
            </p:nvSpPr>
            <p:spPr>
              <a:xfrm>
                <a:off x="5144288" y="1112578"/>
                <a:ext cx="616431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1" i="1" smtClean="0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sz="1800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sz="1800" b="1" i="1" smtClean="0">
                        <a:latin typeface="Cambria Math" panose="02040503050406030204" pitchFamily="18" charset="0"/>
                      </a:rPr>
                      <m:t>&gt;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r>
                  <a:rPr lang="en-GB" dirty="0"/>
                  <a:t>					</a:t>
                </a:r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smtClean="0">
                        <a:latin typeface="Cambria Math" panose="02040503050406030204" pitchFamily="18" charset="0"/>
                      </a:rPr>
                      <m:t>&lt;</m:t>
                    </m:r>
                  </m:oMath>
                </a14:m>
                <a:r>
                  <a:rPr lang="en-GB" b="1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𝑿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𝑪</m:t>
                        </m:r>
                      </m:sub>
                    </m:sSub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F8A2A84-FE6D-F28E-199A-FD81DBB05BD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4288" y="1112578"/>
                <a:ext cx="6164316" cy="369332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14">
            <a:extLst>
              <a:ext uri="{FF2B5EF4-FFF2-40B4-BE49-F238E27FC236}">
                <a16:creationId xmlns:a16="http://schemas.microsoft.com/office/drawing/2014/main" id="{FFDC6529-36C1-B4AC-661D-28AF9616A5F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53483" y="1454598"/>
            <a:ext cx="3658630" cy="5173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1184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9 / Electrical Principles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9 / Electrical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FD6B2E1200AF48BA448E754939966D" ma:contentTypeVersion="4" ma:contentTypeDescription="Create a new document." ma:contentTypeScope="" ma:versionID="bd553f5816e880c847bd62189d2b4110">
  <xsd:schema xmlns:xsd="http://www.w3.org/2001/XMLSchema" xmlns:xs="http://www.w3.org/2001/XMLSchema" xmlns:p="http://schemas.microsoft.com/office/2006/metadata/properties" xmlns:ns2="b32c28a0-a8b9-423e-b7e6-2e8a7477bef9" targetNamespace="http://schemas.microsoft.com/office/2006/metadata/properties" ma:root="true" ma:fieldsID="9233e294881767674248c4451ece8fb7" ns2:_="">
    <xsd:import namespace="b32c28a0-a8b9-423e-b7e6-2e8a7477bef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32c28a0-a8b9-423e-b7e6-2e8a7477bef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0FA6633-163C-4562-A61D-25619A710C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32c28a0-a8b9-423e-b7e6-2e8a7477bef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1460</Words>
  <Application>Microsoft Office PowerPoint</Application>
  <PresentationFormat>Widescreen</PresentationFormat>
  <Paragraphs>393</Paragraphs>
  <Slides>33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Myriad Pro</vt:lpstr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Resistance &amp; Reactance</vt:lpstr>
      <vt:lpstr>Reactance</vt:lpstr>
      <vt:lpstr>Inductive Reactance</vt:lpstr>
      <vt:lpstr>Inductive Reactance</vt:lpstr>
      <vt:lpstr>Capacitive Reactance</vt:lpstr>
      <vt:lpstr>Capacitive Reactance</vt:lpstr>
      <vt:lpstr>Combining Capacitive and Inductive Reactance</vt:lpstr>
      <vt:lpstr>Combining Capacitive and Inductive Reactance</vt:lpstr>
      <vt:lpstr>Impedance</vt:lpstr>
      <vt:lpstr>Impedance-RC Circuit</vt:lpstr>
      <vt:lpstr>Impedance – RL Circuit</vt:lpstr>
      <vt:lpstr>Impedance</vt:lpstr>
      <vt:lpstr>Pure Resistive circuit</vt:lpstr>
      <vt:lpstr>Pure Resistive circuit</vt:lpstr>
      <vt:lpstr>Pure Inductance circuit</vt:lpstr>
      <vt:lpstr>Pure Inductance circuit</vt:lpstr>
      <vt:lpstr>Pure Capacitance circuit</vt:lpstr>
      <vt:lpstr>Pure Capacitance circuit</vt:lpstr>
      <vt:lpstr>RL series circuits</vt:lpstr>
      <vt:lpstr>RL series circuits</vt:lpstr>
      <vt:lpstr>RL series circuits</vt:lpstr>
      <vt:lpstr>RC series circuits</vt:lpstr>
      <vt:lpstr>RC series circuits</vt:lpstr>
      <vt:lpstr>RC series circuits</vt:lpstr>
      <vt:lpstr>RLC Series circuit</vt:lpstr>
      <vt:lpstr>RLC Series circuit</vt:lpstr>
      <vt:lpstr>RLC Series circuit</vt:lpstr>
      <vt:lpstr>RLC Series circuit</vt:lpstr>
      <vt:lpstr>RLC series circuits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153</cp:revision>
  <dcterms:created xsi:type="dcterms:W3CDTF">2021-03-09T15:35:42Z</dcterms:created>
  <dcterms:modified xsi:type="dcterms:W3CDTF">2026-03-06T12:09:51Z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0x010100B1FD6B2E1200AF48BA448E754939966D</vt:lpwstr>
  </property>
</Properties>
</file>