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notesMasterIdLst>
    <p:notesMasterId r:id="rId4"/>
  </p:notesMasterIdLst>
  <p:sldIdLst>
    <p:sldId id="330" r:id="rId3"/>
    <p:sldId id="292" r:id="rId5"/>
    <p:sldId id="257" r:id="rId6"/>
    <p:sldId id="354" r:id="rId7"/>
    <p:sldId id="303" r:id="rId8"/>
    <p:sldId id="273" r:id="rId9"/>
    <p:sldId id="269" r:id="rId10"/>
    <p:sldId id="309" r:id="rId11"/>
    <p:sldId id="281" r:id="rId12"/>
    <p:sldId id="304" r:id="rId13"/>
    <p:sldId id="277" r:id="rId14"/>
    <p:sldId id="364" r:id="rId15"/>
    <p:sldId id="289" r:id="rId16"/>
  </p:sldIdLst>
  <p:sldSz cx="12192000" cy="6858000"/>
  <p:notesSz cx="6858000" cy="9144000"/>
  <p:custDataLst>
    <p:tags r:id="rId20"/>
  </p:custData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微软雅黑 Light" panose="020B0502040204020203" pitchFamily="34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75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CB1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941" autoAdjust="0"/>
  </p:normalViewPr>
  <p:slideViewPr>
    <p:cSldViewPr snapToGrid="0" showGuides="1">
      <p:cViewPr varScale="1">
        <p:scale>
          <a:sx n="68" d="100"/>
          <a:sy n="68" d="100"/>
        </p:scale>
        <p:origin x="-810" y="-96"/>
      </p:cViewPr>
      <p:guideLst>
        <p:guide orient="horz" pos="2275"/>
        <p:guide pos="386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0" Type="http://schemas.openxmlformats.org/officeDocument/2006/relationships/tags" Target="tags/tag25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</a:defRPr>
            </a:lvl1pPr>
          </a:lstStyle>
          <a:p>
            <a:pPr>
              <a:defRPr/>
            </a:pPr>
            <a:fld id="{A00F37AE-EC30-40EE-88FA-EE7C8CDAE944}" type="datetimeFigureOut">
              <a:rPr lang="zh-CN" altLang="en-US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ea typeface="+mn-ea"/>
              </a:defRPr>
            </a:lvl1pPr>
          </a:lstStyle>
          <a:p>
            <a:pPr>
              <a:defRPr/>
            </a:pPr>
            <a:fld id="{8ECC0A60-0F6F-4034-85BB-D9CF48D04E36}" type="slidenum">
              <a:rPr lang="zh-CN" altLang="en-US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7E8FEA-3AC9-4DE1-B0CA-FA2A2FC791B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717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7269C32-D93F-453D-B8DB-3CC0113CC4D8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576A631-124F-4FE1-A250-FCD16FD5878D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331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9C18417-B7CC-48A8-814B-10A4C0A416FF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2150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190E3CA-17EA-4801-9AD0-ED57B3282896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741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48AF3D7-DEC4-4BA4-9FE5-858C40515819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5222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E4374AE-E77E-49E9-8B66-92E5781869C3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3789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7BE3DB1-F95C-46DE-A842-DFFD26C3F740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1536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A1A6AF1-B6B8-4C65-B5B5-9005BE268A61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297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8DA378C-4556-45DD-8843-ED251553579A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/>
          </a:p>
        </p:txBody>
      </p:sp>
      <p:sp>
        <p:nvSpPr>
          <p:cNvPr id="54276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39B3BA-8F58-42C6-896B-4FE576C86BDF}" type="slidenum">
              <a:rPr lang="zh-CN" altLang="en-US">
                <a:latin typeface="Calibri" panose="020F0502020204030204" pitchFamily="34" charset="0"/>
                <a:ea typeface="宋体" panose="02010600030101010101" pitchFamily="2" charset="-122"/>
              </a:rPr>
            </a:fld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B155A-6C3F-4654-B89E-25DB213E399B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5CE2E0-6DDF-4FAE-9DBA-F1C48BF5C13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4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A29749F4-AF4C-423E-8C59-98FCBB9791B8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4C7AC0E1-C7A6-4354-8B81-73DBB9C5C11B}" type="slidenum">
              <a:rPr lang="zh-CN" altLang="en-US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微软雅黑 Light" panose="020B0502040204020203" pitchFamily="34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微软雅黑 Light" panose="020B0502040204020203" pitchFamily="34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微软雅黑 Light" panose="020B0502040204020203" pitchFamily="34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微软雅黑 Light" panose="020B0502040204020203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微软雅黑 Light" panose="020B0502040204020203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微软雅黑 Light" panose="020B0502040204020203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微软雅黑 Light" panose="020B0502040204020203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微软雅黑 Light" panose="020B0502040204020203" pitchFamily="34" charset="-122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3.xml"/><Relationship Id="rId2" Type="http://schemas.openxmlformats.org/officeDocument/2006/relationships/image" Target="../media/image3.png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7" Type="http://schemas.openxmlformats.org/officeDocument/2006/relationships/slideLayout" Target="../slideLayouts/slideLayout1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4" Type="http://schemas.openxmlformats.org/officeDocument/2006/relationships/tags" Target="../tags/tag5.xml"/><Relationship Id="rId3" Type="http://schemas.openxmlformats.org/officeDocument/2006/relationships/tags" Target="../tags/tag4.xml"/><Relationship Id="rId2" Type="http://schemas.openxmlformats.org/officeDocument/2006/relationships/tags" Target="../tags/tag3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10.xml"/><Relationship Id="rId1" Type="http://schemas.openxmlformats.org/officeDocument/2006/relationships/tags" Target="../tags/tag9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19.xml"/><Relationship Id="rId8" Type="http://schemas.openxmlformats.org/officeDocument/2006/relationships/tags" Target="../tags/tag18.xml"/><Relationship Id="rId7" Type="http://schemas.openxmlformats.org/officeDocument/2006/relationships/tags" Target="../tags/tag17.xml"/><Relationship Id="rId6" Type="http://schemas.openxmlformats.org/officeDocument/2006/relationships/tags" Target="../tags/tag16.xml"/><Relationship Id="rId5" Type="http://schemas.openxmlformats.org/officeDocument/2006/relationships/tags" Target="../tags/tag15.xml"/><Relationship Id="rId4" Type="http://schemas.openxmlformats.org/officeDocument/2006/relationships/tags" Target="../tags/tag14.xml"/><Relationship Id="rId3" Type="http://schemas.openxmlformats.org/officeDocument/2006/relationships/tags" Target="../tags/tag13.xml"/><Relationship Id="rId2" Type="http://schemas.openxmlformats.org/officeDocument/2006/relationships/tags" Target="../tags/tag12.xml"/><Relationship Id="rId11" Type="http://schemas.openxmlformats.org/officeDocument/2006/relationships/notesSlide" Target="../notesSlides/notesSlide5.xml"/><Relationship Id="rId10" Type="http://schemas.openxmlformats.org/officeDocument/2006/relationships/slideLayout" Target="../slideLayouts/slideLayout1.xml"/><Relationship Id="rId1" Type="http://schemas.openxmlformats.org/officeDocument/2006/relationships/tags" Target="../tags/tag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2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9.xml"/><Relationship Id="rId3" Type="http://schemas.openxmlformats.org/officeDocument/2006/relationships/slideLayout" Target="../slideLayouts/slideLayout1.xml"/><Relationship Id="rId2" Type="http://schemas.openxmlformats.org/officeDocument/2006/relationships/tags" Target="../tags/tag23.xml"/><Relationship Id="rId1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任意多边形 11"/>
          <p:cNvSpPr/>
          <p:nvPr/>
        </p:nvSpPr>
        <p:spPr>
          <a:xfrm>
            <a:off x="0" y="48895"/>
            <a:ext cx="9956165" cy="6858000"/>
          </a:xfrm>
          <a:custGeom>
            <a:avLst/>
            <a:gdLst>
              <a:gd name="connsiteX0" fmla="*/ 0 w 4434682"/>
              <a:gd name="connsiteY0" fmla="*/ 0 h 5143500"/>
              <a:gd name="connsiteX1" fmla="*/ 3803902 w 4434682"/>
              <a:gd name="connsiteY1" fmla="*/ 0 h 5143500"/>
              <a:gd name="connsiteX2" fmla="*/ 3808855 w 4434682"/>
              <a:gd name="connsiteY2" fmla="*/ 9671 h 5143500"/>
              <a:gd name="connsiteX3" fmla="*/ 3808855 w 4434682"/>
              <a:gd name="connsiteY3" fmla="*/ 0 h 5143500"/>
              <a:gd name="connsiteX4" fmla="*/ 3897319 w 4434682"/>
              <a:gd name="connsiteY4" fmla="*/ 175211 h 5143500"/>
              <a:gd name="connsiteX5" fmla="*/ 4434682 w 4434682"/>
              <a:gd name="connsiteY5" fmla="*/ 2571750 h 5143500"/>
              <a:gd name="connsiteX6" fmla="*/ 3897319 w 4434682"/>
              <a:gd name="connsiteY6" fmla="*/ 4968288 h 5143500"/>
              <a:gd name="connsiteX7" fmla="*/ 3808855 w 4434682"/>
              <a:gd name="connsiteY7" fmla="*/ 5143499 h 5143500"/>
              <a:gd name="connsiteX8" fmla="*/ 3808855 w 4434682"/>
              <a:gd name="connsiteY8" fmla="*/ 5133830 h 5143500"/>
              <a:gd name="connsiteX9" fmla="*/ 3803902 w 4434682"/>
              <a:gd name="connsiteY9" fmla="*/ 5143500 h 5143500"/>
              <a:gd name="connsiteX10" fmla="*/ 0 w 4434682"/>
              <a:gd name="connsiteY10" fmla="*/ 5143500 h 5143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434682" h="5143500">
                <a:moveTo>
                  <a:pt x="0" y="0"/>
                </a:moveTo>
                <a:lnTo>
                  <a:pt x="3803902" y="0"/>
                </a:lnTo>
                <a:lnTo>
                  <a:pt x="3808855" y="9671"/>
                </a:lnTo>
                <a:lnTo>
                  <a:pt x="3808855" y="0"/>
                </a:lnTo>
                <a:lnTo>
                  <a:pt x="3897319" y="175211"/>
                </a:lnTo>
                <a:cubicBezTo>
                  <a:pt x="4241694" y="900200"/>
                  <a:pt x="4434682" y="1713113"/>
                  <a:pt x="4434682" y="2571750"/>
                </a:cubicBezTo>
                <a:cubicBezTo>
                  <a:pt x="4434682" y="3430386"/>
                  <a:pt x="4241694" y="4243299"/>
                  <a:pt x="3897319" y="4968288"/>
                </a:cubicBezTo>
                <a:lnTo>
                  <a:pt x="3808855" y="5143499"/>
                </a:lnTo>
                <a:lnTo>
                  <a:pt x="3808855" y="5133830"/>
                </a:lnTo>
                <a:lnTo>
                  <a:pt x="3803902" y="5143500"/>
                </a:lnTo>
                <a:lnTo>
                  <a:pt x="0" y="514350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9" name="任意多边形 8"/>
          <p:cNvSpPr/>
          <p:nvPr/>
        </p:nvSpPr>
        <p:spPr>
          <a:xfrm>
            <a:off x="5071872" y="2"/>
            <a:ext cx="24937" cy="48689"/>
          </a:xfrm>
          <a:custGeom>
            <a:avLst/>
            <a:gdLst>
              <a:gd name="connsiteX0" fmla="*/ 0 w 18703"/>
              <a:gd name="connsiteY0" fmla="*/ 0 h 36517"/>
              <a:gd name="connsiteX1" fmla="*/ 18703 w 18703"/>
              <a:gd name="connsiteY1" fmla="*/ 0 h 36517"/>
              <a:gd name="connsiteX2" fmla="*/ 18703 w 18703"/>
              <a:gd name="connsiteY2" fmla="*/ 36517 h 36517"/>
              <a:gd name="connsiteX3" fmla="*/ 0 w 18703"/>
              <a:gd name="connsiteY3" fmla="*/ 0 h 36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03" h="36517">
                <a:moveTo>
                  <a:pt x="0" y="0"/>
                </a:moveTo>
                <a:lnTo>
                  <a:pt x="18703" y="0"/>
                </a:lnTo>
                <a:lnTo>
                  <a:pt x="18703" y="3651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7" name="任意多边形 6"/>
          <p:cNvSpPr/>
          <p:nvPr/>
        </p:nvSpPr>
        <p:spPr>
          <a:xfrm>
            <a:off x="5071872" y="6809313"/>
            <a:ext cx="24937" cy="48689"/>
          </a:xfrm>
          <a:custGeom>
            <a:avLst/>
            <a:gdLst>
              <a:gd name="connsiteX0" fmla="*/ 18703 w 18703"/>
              <a:gd name="connsiteY0" fmla="*/ 0 h 36517"/>
              <a:gd name="connsiteX1" fmla="*/ 18703 w 18703"/>
              <a:gd name="connsiteY1" fmla="*/ 36517 h 36517"/>
              <a:gd name="connsiteX2" fmla="*/ 0 w 18703"/>
              <a:gd name="connsiteY2" fmla="*/ 36517 h 36517"/>
              <a:gd name="connsiteX3" fmla="*/ 18703 w 18703"/>
              <a:gd name="connsiteY3" fmla="*/ 0 h 36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03" h="36517">
                <a:moveTo>
                  <a:pt x="18703" y="0"/>
                </a:moveTo>
                <a:lnTo>
                  <a:pt x="18703" y="36517"/>
                </a:lnTo>
                <a:lnTo>
                  <a:pt x="0" y="36517"/>
                </a:lnTo>
                <a:lnTo>
                  <a:pt x="18703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400"/>
          </a:p>
        </p:txBody>
      </p:sp>
      <p:sp>
        <p:nvSpPr>
          <p:cNvPr id="16" name="文本框 15"/>
          <p:cNvSpPr txBox="1"/>
          <p:nvPr/>
        </p:nvSpPr>
        <p:spPr>
          <a:xfrm>
            <a:off x="701040" y="1490345"/>
            <a:ext cx="9074785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40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 Study on</a:t>
            </a:r>
            <a:r>
              <a:rPr sz="40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EFL Polytechnic</a:t>
            </a:r>
            <a:r>
              <a:rPr lang="en-US" sz="40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Postgraduates’</a:t>
            </a:r>
            <a:r>
              <a:rPr sz="40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Metacognitive Reading Strategies in </a:t>
            </a:r>
            <a:endParaRPr sz="4000" kern="1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en-US" sz="40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r>
              <a:rPr sz="40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cademic </a:t>
            </a:r>
            <a:r>
              <a:rPr lang="en-US" sz="40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Journal Paper Reading</a:t>
            </a:r>
            <a:endParaRPr lang="en-US" sz="4000" kern="1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153160" y="5100320"/>
            <a:ext cx="6327140" cy="652145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/>
            <a:r>
              <a:rPr sz="24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Presented by Wei Zhang</a:t>
            </a:r>
            <a:endParaRPr sz="2400" kern="1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r>
              <a:rPr sz="24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13.04.2023</a:t>
            </a:r>
            <a:endParaRPr sz="2400" kern="1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297670" y="48895"/>
            <a:ext cx="2601595" cy="99758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组合 67"/>
          <p:cNvGrpSpPr/>
          <p:nvPr/>
        </p:nvGrpSpPr>
        <p:grpSpPr bwMode="auto">
          <a:xfrm>
            <a:off x="-747712" y="1944369"/>
            <a:ext cx="4574540" cy="1397001"/>
            <a:chOff x="-628927" y="1967939"/>
            <a:chExt cx="3434770" cy="1048982"/>
          </a:xfrm>
        </p:grpSpPr>
        <p:sp>
          <p:nvSpPr>
            <p:cNvPr id="69" name="文本框 38"/>
            <p:cNvSpPr txBox="1"/>
            <p:nvPr/>
          </p:nvSpPr>
          <p:spPr>
            <a:xfrm>
              <a:off x="-628927" y="2532482"/>
              <a:ext cx="2741523" cy="484439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60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lt"/>
                  <a:ea typeface="+mn-ea"/>
                  <a:cs typeface="Mongolian Baiti" panose="03000500000000000000" pitchFamily="66" charset="0"/>
                </a:rPr>
                <a:t>Content</a:t>
              </a:r>
              <a:endParaRPr lang="en-US" altLang="zh-CN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Mongolian Baiti" panose="03000500000000000000" pitchFamily="66" charset="0"/>
              </a:endParaRPr>
            </a:p>
          </p:txBody>
        </p:sp>
        <p:sp>
          <p:nvSpPr>
            <p:cNvPr id="70" name="文本框 11"/>
            <p:cNvSpPr txBox="1"/>
            <p:nvPr/>
          </p:nvSpPr>
          <p:spPr>
            <a:xfrm>
              <a:off x="653152" y="1967939"/>
              <a:ext cx="2152691" cy="560728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algn="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426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</p:grpSp>
      <p:sp>
        <p:nvSpPr>
          <p:cNvPr id="71" name="文本框 18"/>
          <p:cNvSpPr txBox="1"/>
          <p:nvPr/>
        </p:nvSpPr>
        <p:spPr>
          <a:xfrm>
            <a:off x="3329939" y="611269"/>
            <a:ext cx="2399965" cy="70675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rPr>
              <a:t>Aims</a:t>
            </a:r>
            <a:endParaRPr lang="zh-CN" altLang="en-US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grpSp>
        <p:nvGrpSpPr>
          <p:cNvPr id="6148" name="组合 71"/>
          <p:cNvGrpSpPr/>
          <p:nvPr/>
        </p:nvGrpSpPr>
        <p:grpSpPr bwMode="auto">
          <a:xfrm>
            <a:off x="2428006" y="552133"/>
            <a:ext cx="698543" cy="731223"/>
            <a:chOff x="3575577" y="2047768"/>
            <a:chExt cx="407510" cy="426383"/>
          </a:xfrm>
        </p:grpSpPr>
        <p:sp>
          <p:nvSpPr>
            <p:cNvPr id="73" name="文本框 16"/>
            <p:cNvSpPr txBox="1"/>
            <p:nvPr/>
          </p:nvSpPr>
          <p:spPr>
            <a:xfrm>
              <a:off x="3575577" y="2047768"/>
              <a:ext cx="277631" cy="3876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73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ea"/>
                  <a:ea typeface="+mn-ea"/>
                </a:rPr>
                <a:t>1</a:t>
              </a:r>
              <a:endParaRPr lang="zh-CN" altLang="en-US" sz="373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  <p:cxnSp>
          <p:nvCxnSpPr>
            <p:cNvPr id="74" name="直接连接符 73"/>
            <p:cNvCxnSpPr/>
            <p:nvPr/>
          </p:nvCxnSpPr>
          <p:spPr>
            <a:xfrm flipH="1">
              <a:off x="3736437" y="2227611"/>
              <a:ext cx="246650" cy="24654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" name="文本框 21"/>
          <p:cNvSpPr txBox="1"/>
          <p:nvPr/>
        </p:nvSpPr>
        <p:spPr>
          <a:xfrm>
            <a:off x="3263238" y="4687047"/>
            <a:ext cx="2430602" cy="70675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rPr>
              <a:t>Methods</a:t>
            </a:r>
            <a:endParaRPr lang="zh-CN" altLang="en-US" sz="2665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grpSp>
        <p:nvGrpSpPr>
          <p:cNvPr id="6150" name="组合 75"/>
          <p:cNvGrpSpPr/>
          <p:nvPr/>
        </p:nvGrpSpPr>
        <p:grpSpPr bwMode="auto">
          <a:xfrm>
            <a:off x="2389577" y="4560221"/>
            <a:ext cx="790423" cy="664844"/>
            <a:chOff x="2856873" y="4298147"/>
            <a:chExt cx="461789" cy="387677"/>
          </a:xfrm>
        </p:grpSpPr>
        <p:sp>
          <p:nvSpPr>
            <p:cNvPr id="77" name="文本框 20"/>
            <p:cNvSpPr txBox="1"/>
            <p:nvPr/>
          </p:nvSpPr>
          <p:spPr>
            <a:xfrm>
              <a:off x="2856873" y="4298147"/>
              <a:ext cx="344864" cy="3876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73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ea"/>
                  <a:ea typeface="+mn-ea"/>
                </a:rPr>
                <a:t>4</a:t>
              </a:r>
              <a:endParaRPr lang="zh-CN" altLang="en-US" sz="373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  <p:cxnSp>
          <p:nvCxnSpPr>
            <p:cNvPr id="78" name="直接连接符 77"/>
            <p:cNvCxnSpPr/>
            <p:nvPr/>
          </p:nvCxnSpPr>
          <p:spPr>
            <a:xfrm flipH="1">
              <a:off x="3071648" y="4394326"/>
              <a:ext cx="247014" cy="24654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文本框 24"/>
          <p:cNvSpPr txBox="1"/>
          <p:nvPr/>
        </p:nvSpPr>
        <p:spPr>
          <a:xfrm>
            <a:off x="3263264" y="2044468"/>
            <a:ext cx="5089150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rPr>
              <a:t>R</a:t>
            </a:r>
            <a:r>
              <a:rPr lang="zh-CN" altLang="en-US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rPr>
              <a:t>ationale </a:t>
            </a:r>
            <a:endParaRPr lang="zh-CN" altLang="en-US" sz="2665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grpSp>
        <p:nvGrpSpPr>
          <p:cNvPr id="6152" name="组合 79"/>
          <p:cNvGrpSpPr/>
          <p:nvPr/>
        </p:nvGrpSpPr>
        <p:grpSpPr bwMode="auto">
          <a:xfrm>
            <a:off x="2428240" y="1860456"/>
            <a:ext cx="751648" cy="731225"/>
            <a:chOff x="3544885" y="2627150"/>
            <a:chExt cx="438202" cy="426384"/>
          </a:xfrm>
        </p:grpSpPr>
        <p:sp>
          <p:nvSpPr>
            <p:cNvPr id="81" name="文本框 23"/>
            <p:cNvSpPr txBox="1"/>
            <p:nvPr/>
          </p:nvSpPr>
          <p:spPr>
            <a:xfrm>
              <a:off x="3544885" y="2627150"/>
              <a:ext cx="338178" cy="3876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73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ea"/>
                  <a:ea typeface="+mn-ea"/>
                </a:rPr>
                <a:t>2</a:t>
              </a:r>
              <a:endParaRPr lang="zh-CN" altLang="en-US" sz="373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  <p:cxnSp>
          <p:nvCxnSpPr>
            <p:cNvPr id="82" name="直接连接符 81"/>
            <p:cNvCxnSpPr/>
            <p:nvPr/>
          </p:nvCxnSpPr>
          <p:spPr>
            <a:xfrm flipH="1">
              <a:off x="3736599" y="2806994"/>
              <a:ext cx="246488" cy="24654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" name="文本框 27"/>
          <p:cNvSpPr txBox="1"/>
          <p:nvPr/>
        </p:nvSpPr>
        <p:spPr>
          <a:xfrm>
            <a:off x="6845908" y="564077"/>
            <a:ext cx="2430602" cy="70675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lvl="0" algn="l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 </a:t>
            </a: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S</a:t>
            </a: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ettings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grpSp>
        <p:nvGrpSpPr>
          <p:cNvPr id="6154" name="组合 83"/>
          <p:cNvGrpSpPr/>
          <p:nvPr/>
        </p:nvGrpSpPr>
        <p:grpSpPr bwMode="auto">
          <a:xfrm>
            <a:off x="6041102" y="557266"/>
            <a:ext cx="804754" cy="712841"/>
            <a:chOff x="6101189" y="2637368"/>
            <a:chExt cx="469537" cy="415664"/>
          </a:xfrm>
        </p:grpSpPr>
        <p:sp>
          <p:nvSpPr>
            <p:cNvPr id="85" name="文本框 26"/>
            <p:cNvSpPr txBox="1"/>
            <p:nvPr/>
          </p:nvSpPr>
          <p:spPr>
            <a:xfrm>
              <a:off x="6101189" y="2637368"/>
              <a:ext cx="338448" cy="3876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73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ea"/>
                  <a:ea typeface="+mn-ea"/>
                </a:rPr>
                <a:t>5</a:t>
              </a:r>
              <a:endParaRPr lang="zh-CN" altLang="en-US" sz="373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  <p:cxnSp>
          <p:nvCxnSpPr>
            <p:cNvPr id="86" name="直接连接符 85"/>
            <p:cNvCxnSpPr/>
            <p:nvPr/>
          </p:nvCxnSpPr>
          <p:spPr>
            <a:xfrm flipH="1">
              <a:off x="6324040" y="2806492"/>
              <a:ext cx="246686" cy="24654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5" name="直接连接符 94"/>
          <p:cNvCxnSpPr/>
          <p:nvPr/>
        </p:nvCxnSpPr>
        <p:spPr>
          <a:xfrm>
            <a:off x="2173288" y="608013"/>
            <a:ext cx="40005" cy="4686300"/>
          </a:xfrm>
          <a:prstGeom prst="line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本框 24"/>
          <p:cNvSpPr txBox="1"/>
          <p:nvPr/>
        </p:nvSpPr>
        <p:spPr>
          <a:xfrm>
            <a:off x="3320414" y="3418164"/>
            <a:ext cx="2399965" cy="70675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rPr>
              <a:t>E</a:t>
            </a:r>
            <a:r>
              <a:rPr lang="zh-CN" altLang="en-US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rPr>
              <a:t>vidence</a:t>
            </a:r>
            <a:endParaRPr lang="zh-CN" altLang="en-US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grpSp>
        <p:nvGrpSpPr>
          <p:cNvPr id="6157" name="组合 42"/>
          <p:cNvGrpSpPr/>
          <p:nvPr/>
        </p:nvGrpSpPr>
        <p:grpSpPr bwMode="auto">
          <a:xfrm>
            <a:off x="2511425" y="3169163"/>
            <a:ext cx="751648" cy="731223"/>
            <a:chOff x="3544885" y="2627150"/>
            <a:chExt cx="438202" cy="426383"/>
          </a:xfrm>
        </p:grpSpPr>
        <p:sp>
          <p:nvSpPr>
            <p:cNvPr id="44" name="文本框 23"/>
            <p:cNvSpPr txBox="1"/>
            <p:nvPr/>
          </p:nvSpPr>
          <p:spPr>
            <a:xfrm>
              <a:off x="3544885" y="2627150"/>
              <a:ext cx="338178" cy="3876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73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ea"/>
                  <a:ea typeface="+mn-ea"/>
                </a:rPr>
                <a:t>3</a:t>
              </a:r>
              <a:endParaRPr lang="zh-CN" altLang="en-US" sz="373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  <p:cxnSp>
          <p:nvCxnSpPr>
            <p:cNvPr id="45" name="直接连接符 44"/>
            <p:cNvCxnSpPr/>
            <p:nvPr/>
          </p:nvCxnSpPr>
          <p:spPr>
            <a:xfrm flipH="1">
              <a:off x="3736599" y="2806993"/>
              <a:ext cx="246488" cy="246540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6" name="文本框 27"/>
          <p:cNvSpPr txBox="1"/>
          <p:nvPr/>
        </p:nvSpPr>
        <p:spPr>
          <a:xfrm>
            <a:off x="6942455" y="1989455"/>
            <a:ext cx="4321175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l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 </a:t>
            </a: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E</a:t>
            </a: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thical issues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grpSp>
        <p:nvGrpSpPr>
          <p:cNvPr id="6159" name="组合 46"/>
          <p:cNvGrpSpPr/>
          <p:nvPr/>
        </p:nvGrpSpPr>
        <p:grpSpPr bwMode="auto">
          <a:xfrm>
            <a:off x="6041102" y="1955010"/>
            <a:ext cx="804754" cy="710798"/>
            <a:chOff x="6101188" y="2637368"/>
            <a:chExt cx="469538" cy="415462"/>
          </a:xfrm>
        </p:grpSpPr>
        <p:sp>
          <p:nvSpPr>
            <p:cNvPr id="48" name="文本框 26"/>
            <p:cNvSpPr txBox="1"/>
            <p:nvPr/>
          </p:nvSpPr>
          <p:spPr>
            <a:xfrm>
              <a:off x="6101188" y="2637368"/>
              <a:ext cx="338449" cy="3886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73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ea"/>
                  <a:ea typeface="+mn-ea"/>
                </a:rPr>
                <a:t>6</a:t>
              </a:r>
              <a:endParaRPr lang="zh-CN" altLang="en-US" sz="373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  <p:cxnSp>
          <p:nvCxnSpPr>
            <p:cNvPr id="49" name="直接连接符 48"/>
            <p:cNvCxnSpPr/>
            <p:nvPr/>
          </p:nvCxnSpPr>
          <p:spPr>
            <a:xfrm flipH="1">
              <a:off x="6324039" y="2806896"/>
              <a:ext cx="246687" cy="245934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46"/>
          <p:cNvGrpSpPr/>
          <p:nvPr/>
        </p:nvGrpSpPr>
        <p:grpSpPr bwMode="auto">
          <a:xfrm>
            <a:off x="6041102" y="3169130"/>
            <a:ext cx="804754" cy="710798"/>
            <a:chOff x="6101188" y="2637368"/>
            <a:chExt cx="469538" cy="415462"/>
          </a:xfrm>
        </p:grpSpPr>
        <p:sp>
          <p:nvSpPr>
            <p:cNvPr id="8" name="文本框 26"/>
            <p:cNvSpPr txBox="1"/>
            <p:nvPr>
              <p:custDataLst>
                <p:tags r:id="rId1"/>
              </p:custDataLst>
            </p:nvPr>
          </p:nvSpPr>
          <p:spPr>
            <a:xfrm>
              <a:off x="6101188" y="2637368"/>
              <a:ext cx="338449" cy="3886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73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ea"/>
                  <a:ea typeface="+mn-ea"/>
                </a:rPr>
                <a:t>7</a:t>
              </a:r>
              <a:endParaRPr lang="zh-CN" altLang="en-US" sz="373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  <p:cxnSp>
          <p:nvCxnSpPr>
            <p:cNvPr id="9" name="直接连接符 8"/>
            <p:cNvCxnSpPr/>
            <p:nvPr>
              <p:custDataLst>
                <p:tags r:id="rId2"/>
              </p:custDataLst>
            </p:nvPr>
          </p:nvCxnSpPr>
          <p:spPr>
            <a:xfrm flipH="1">
              <a:off x="6324039" y="2806896"/>
              <a:ext cx="246687" cy="245934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文本框 27"/>
          <p:cNvSpPr txBox="1"/>
          <p:nvPr>
            <p:custDataLst>
              <p:tags r:id="rId3"/>
            </p:custDataLst>
          </p:nvPr>
        </p:nvSpPr>
        <p:spPr>
          <a:xfrm>
            <a:off x="6942455" y="3302000"/>
            <a:ext cx="4321175" cy="70675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 lvl="0" algn="l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 Data analysis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grpSp>
        <p:nvGrpSpPr>
          <p:cNvPr id="11" name="组合 46"/>
          <p:cNvGrpSpPr/>
          <p:nvPr/>
        </p:nvGrpSpPr>
        <p:grpSpPr bwMode="auto">
          <a:xfrm>
            <a:off x="6133812" y="4514060"/>
            <a:ext cx="804754" cy="710798"/>
            <a:chOff x="6101188" y="2637368"/>
            <a:chExt cx="469538" cy="415462"/>
          </a:xfrm>
        </p:grpSpPr>
        <p:sp>
          <p:nvSpPr>
            <p:cNvPr id="12" name="文本框 26"/>
            <p:cNvSpPr txBox="1"/>
            <p:nvPr>
              <p:custDataLst>
                <p:tags r:id="rId4"/>
              </p:custDataLst>
            </p:nvPr>
          </p:nvSpPr>
          <p:spPr>
            <a:xfrm>
              <a:off x="6101188" y="2637368"/>
              <a:ext cx="338449" cy="38860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zh-CN" sz="3730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+mn-ea"/>
                  <a:ea typeface="+mn-ea"/>
                </a:rPr>
                <a:t>8</a:t>
              </a:r>
              <a:endParaRPr lang="zh-CN" altLang="en-US" sz="373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endParaRPr>
            </a:p>
          </p:txBody>
        </p:sp>
        <p:cxnSp>
          <p:nvCxnSpPr>
            <p:cNvPr id="13" name="直接连接符 12"/>
            <p:cNvCxnSpPr/>
            <p:nvPr>
              <p:custDataLst>
                <p:tags r:id="rId5"/>
              </p:custDataLst>
            </p:nvPr>
          </p:nvCxnSpPr>
          <p:spPr>
            <a:xfrm flipH="1">
              <a:off x="6324039" y="2806896"/>
              <a:ext cx="246687" cy="245934"/>
            </a:xfrm>
            <a:prstGeom prst="line">
              <a:avLst/>
            </a:prstGeom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文本框 27"/>
          <p:cNvSpPr txBox="1"/>
          <p:nvPr>
            <p:custDataLst>
              <p:tags r:id="rId6"/>
            </p:custDataLst>
          </p:nvPr>
        </p:nvSpPr>
        <p:spPr>
          <a:xfrm>
            <a:off x="6942455" y="4559300"/>
            <a:ext cx="4321175" cy="70675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 lvl="0" algn="l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 Timetable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  <p:cxnSp>
        <p:nvCxnSpPr>
          <p:cNvPr id="29" name="直接连接符 28"/>
          <p:cNvCxnSpPr/>
          <p:nvPr/>
        </p:nvCxnSpPr>
        <p:spPr>
          <a:xfrm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arrow_游标"/>
          <p:cNvGrpSpPr>
            <a:grpSpLocks noChangeAspect="1"/>
          </p:cNvGrpSpPr>
          <p:nvPr/>
        </p:nvGrpSpPr>
        <p:grpSpPr>
          <a:xfrm rot="10800000" flipH="1">
            <a:off x="1856669" y="2323641"/>
            <a:ext cx="206884" cy="206884"/>
            <a:chOff x="510977" y="1676698"/>
            <a:chExt cx="174686" cy="174686"/>
          </a:xfrm>
          <a:solidFill>
            <a:schemeClr val="bg1"/>
          </a:solidFill>
        </p:grpSpPr>
        <p:sp>
          <p:nvSpPr>
            <p:cNvPr id="31" name="椭圆 30"/>
            <p:cNvSpPr/>
            <p:nvPr/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240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32" name="直接连接符 31"/>
            <p:cNvCxnSpPr/>
            <p:nvPr/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/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/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/>
        </p:nvSpPr>
        <p:spPr>
          <a:xfrm>
            <a:off x="687705" y="28384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1. </a:t>
            </a:r>
            <a:r>
              <a:rPr lang="zh-CN" altLang="en-US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Aims</a:t>
            </a:r>
            <a:endParaRPr lang="zh-CN" altLang="en-US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160905" y="1499235"/>
            <a:ext cx="9127490" cy="48310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800"/>
              <a:t>to </a:t>
            </a:r>
            <a:r>
              <a:rPr lang="en-US" altLang="zh-CN" sz="2800">
                <a:solidFill>
                  <a:srgbClr val="FF0000"/>
                </a:solidFill>
              </a:rPr>
              <a:t>produce</a:t>
            </a:r>
            <a:r>
              <a:rPr lang="zh-CN" altLang="en-US" sz="2800">
                <a:solidFill>
                  <a:srgbClr val="FF0000"/>
                </a:solidFill>
              </a:rPr>
              <a:t> data</a:t>
            </a:r>
            <a:r>
              <a:rPr lang="zh-CN" altLang="en-US" sz="2800"/>
              <a:t> that would add to the present knowledge of the metacognitive reading methods</a:t>
            </a:r>
            <a:endParaRPr lang="zh-CN" altLang="en-US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zh-CN" altLang="en-US" sz="2800"/>
              <a:t>to </a:t>
            </a:r>
            <a:r>
              <a:rPr lang="zh-CN" altLang="en-US" sz="2800">
                <a:solidFill>
                  <a:srgbClr val="FF0000"/>
                </a:solidFill>
              </a:rPr>
              <a:t>investigate the connection</a:t>
            </a:r>
            <a:r>
              <a:rPr lang="zh-CN" altLang="en-US" sz="2800"/>
              <a:t> between</a:t>
            </a:r>
            <a:r>
              <a:rPr lang="en-US" altLang="zh-CN" sz="2800"/>
              <a:t> </a:t>
            </a:r>
            <a:r>
              <a:rPr lang="en-US" altLang="zh-CN" sz="2800">
                <a:sym typeface="+mn-ea"/>
              </a:rPr>
              <a:t>EFL Polytechnic Postgraduates’</a:t>
            </a:r>
            <a:r>
              <a:rPr lang="en-US" altLang="zh-CN" sz="2800"/>
              <a:t> metacognitive</a:t>
            </a:r>
            <a:r>
              <a:rPr lang="zh-CN" altLang="en-US" sz="2800"/>
              <a:t> reading strategies and their proficiency in reading English academic journal articles.  </a:t>
            </a:r>
            <a:endParaRPr lang="zh-CN" altLang="en-US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800"/>
              <a:t>to </a:t>
            </a:r>
            <a:r>
              <a:rPr lang="zh-CN" altLang="en-US" sz="2800">
                <a:solidFill>
                  <a:srgbClr val="FF0000"/>
                </a:solidFill>
              </a:rPr>
              <a:t>explore other factors</a:t>
            </a:r>
            <a:r>
              <a:rPr lang="zh-CN" altLang="en-US" sz="2800"/>
              <a:t> that may influence</a:t>
            </a:r>
            <a:r>
              <a:rPr lang="en-US" altLang="zh-CN" sz="2800"/>
              <a:t> </a:t>
            </a:r>
            <a:r>
              <a:rPr lang="en-US" altLang="zh-CN" sz="2800">
                <a:sym typeface="+mn-ea"/>
              </a:rPr>
              <a:t>EFL Polytechnic Postgraduates’ </a:t>
            </a:r>
            <a:r>
              <a:rPr lang="en-US" altLang="zh-CN" sz="2800">
                <a:sym typeface="+mn-ea"/>
              </a:rPr>
              <a:t>metacognitive</a:t>
            </a:r>
            <a:r>
              <a:rPr lang="zh-CN" altLang="en-US" sz="2800">
                <a:sym typeface="+mn-ea"/>
              </a:rPr>
              <a:t> reading strategies and their proficiency in reading English academic journal articles.  </a:t>
            </a:r>
            <a:endParaRPr lang="zh-CN" altLang="en-US" sz="28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zh-CN" altLang="en-US" sz="28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58825" y="1243965"/>
            <a:ext cx="1109726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/>
              <a:t>1. </a:t>
            </a:r>
            <a:r>
              <a:rPr lang="zh-CN" altLang="en-US" sz="2800"/>
              <a:t>What  is  the  </a:t>
            </a:r>
            <a:r>
              <a:rPr lang="zh-CN" altLang="en-US" sz="2800">
                <a:solidFill>
                  <a:srgbClr val="FF0000"/>
                </a:solidFill>
              </a:rPr>
              <a:t>pattern  </a:t>
            </a:r>
            <a:r>
              <a:rPr lang="zh-CN" altLang="en-US" sz="2800"/>
              <a:t>of  metacognitive  reading  strategy</a:t>
            </a:r>
            <a:r>
              <a:rPr lang="en-US" altLang="zh-CN" sz="2800"/>
              <a:t> </a:t>
            </a:r>
            <a:r>
              <a:rPr lang="zh-CN" altLang="en-US" sz="2800"/>
              <a:t>employed  in  the reading  of  English  academic  journal  articles</a:t>
            </a:r>
            <a:r>
              <a:rPr lang="en-US" altLang="zh-CN" sz="2800"/>
              <a:t>, by </a:t>
            </a:r>
            <a:r>
              <a:rPr lang="en-US" altLang="zh-CN" sz="2800">
                <a:sym typeface="+mn-ea"/>
              </a:rPr>
              <a:t>EFL Polytechnic Postgraduates</a:t>
            </a:r>
            <a:r>
              <a:rPr lang="en-US" altLang="zh-CN" sz="2800"/>
              <a:t>?</a:t>
            </a:r>
            <a:endParaRPr lang="en-US" altLang="zh-CN" sz="2800"/>
          </a:p>
        </p:txBody>
      </p:sp>
      <p:sp>
        <p:nvSpPr>
          <p:cNvPr id="3" name="文本框 2"/>
          <p:cNvSpPr txBox="1"/>
          <p:nvPr/>
        </p:nvSpPr>
        <p:spPr>
          <a:xfrm>
            <a:off x="758825" y="2880995"/>
            <a:ext cx="10873105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800"/>
              <a:t>2. </a:t>
            </a:r>
            <a:r>
              <a:rPr lang="zh-CN" altLang="en-US" sz="2800"/>
              <a:t>What is the</a:t>
            </a:r>
            <a:r>
              <a:rPr lang="zh-CN" altLang="en-US" sz="2800">
                <a:solidFill>
                  <a:srgbClr val="FF0000"/>
                </a:solidFill>
              </a:rPr>
              <a:t> relationship</a:t>
            </a:r>
            <a:r>
              <a:rPr lang="zh-CN" altLang="en-US" sz="2800"/>
              <a:t> between </a:t>
            </a:r>
            <a:r>
              <a:rPr lang="en-US" altLang="zh-CN" sz="2800">
                <a:sym typeface="+mn-ea"/>
              </a:rPr>
              <a:t>EFL Polytechnic Postgraduates’</a:t>
            </a:r>
            <a:r>
              <a:rPr lang="zh-CN" altLang="en-US" sz="2800"/>
              <a:t>  (self-rated) reading ability and their use of metacognitive reading strategies? </a:t>
            </a:r>
            <a:endParaRPr lang="zh-CN" altLang="en-US" sz="2800"/>
          </a:p>
        </p:txBody>
      </p:sp>
      <p:sp>
        <p:nvSpPr>
          <p:cNvPr id="4" name="文本框 3"/>
          <p:cNvSpPr txBox="1"/>
          <p:nvPr>
            <p:custDataLst>
              <p:tags r:id="rId1"/>
            </p:custDataLst>
          </p:nvPr>
        </p:nvSpPr>
        <p:spPr>
          <a:xfrm>
            <a:off x="687705" y="283845"/>
            <a:ext cx="938085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1. </a:t>
            </a:r>
            <a:r>
              <a:rPr lang="zh-CN" altLang="en-US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Aims</a:t>
            </a: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: Research Question 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28675" y="4660265"/>
            <a:ext cx="10664825" cy="14020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r>
              <a:rPr lang="zh-CN" altLang="en-US" sz="2800"/>
              <a:t>3.  What  are  the </a:t>
            </a:r>
            <a:r>
              <a:rPr lang="zh-CN" altLang="en-US" sz="2800">
                <a:solidFill>
                  <a:srgbClr val="FF0000"/>
                </a:solidFill>
              </a:rPr>
              <a:t> factors</a:t>
            </a:r>
            <a:r>
              <a:rPr lang="zh-CN" altLang="en-US" sz="2800"/>
              <a:t>  that  may  influence  </a:t>
            </a:r>
            <a:r>
              <a:rPr lang="en-US" altLang="zh-CN" sz="2800">
                <a:sym typeface="+mn-ea"/>
              </a:rPr>
              <a:t>EFL Polytechnic Postgraduates’</a:t>
            </a:r>
            <a:r>
              <a:rPr lang="en-US" altLang="zh-CN" sz="2800"/>
              <a:t> </a:t>
            </a:r>
            <a:r>
              <a:rPr lang="zh-CN" altLang="en-US" sz="2800"/>
              <a:t>metacognitive reading strategy use? </a:t>
            </a:r>
            <a:endParaRPr lang="zh-CN" altLang="en-US" sz="28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4"/>
          <p:cNvSpPr>
            <a:spLocks noChangeArrowheads="1"/>
          </p:cNvSpPr>
          <p:nvPr/>
        </p:nvSpPr>
        <p:spPr bwMode="auto">
          <a:xfrm>
            <a:off x="8458200" y="1457325"/>
            <a:ext cx="3745865" cy="1604010"/>
          </a:xfrm>
          <a:prstGeom prst="downArrowCallout">
            <a:avLst>
              <a:gd name="adj1" fmla="val 72692"/>
              <a:gd name="adj2" fmla="val 36346"/>
              <a:gd name="adj3" fmla="val 14028"/>
              <a:gd name="adj4" fmla="val 85940"/>
            </a:avLst>
          </a:prstGeom>
          <a:solidFill>
            <a:schemeClr val="accent1"/>
          </a:solidFill>
          <a:ln>
            <a:noFill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zh-CN" sz="540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9" name="矩形 8"/>
          <p:cNvSpPr/>
          <p:nvPr/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  <p:cxnSp>
        <p:nvCxnSpPr>
          <p:cNvPr id="37" name="直接连接符 36"/>
          <p:cNvCxnSpPr/>
          <p:nvPr/>
        </p:nvCxnSpPr>
        <p:spPr>
          <a:xfrm>
            <a:off x="595630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arrow_游标"/>
          <p:cNvGrpSpPr>
            <a:grpSpLocks noChangeAspect="1"/>
          </p:cNvGrpSpPr>
          <p:nvPr/>
        </p:nvGrpSpPr>
        <p:grpSpPr>
          <a:xfrm rot="10800000" flipH="1">
            <a:off x="388549" y="1738171"/>
            <a:ext cx="206884" cy="206884"/>
            <a:chOff x="510977" y="1676698"/>
            <a:chExt cx="174686" cy="174686"/>
          </a:xfrm>
          <a:solidFill>
            <a:schemeClr val="bg1"/>
          </a:solidFill>
        </p:grpSpPr>
        <p:sp>
          <p:nvSpPr>
            <p:cNvPr id="44" name="椭圆 43"/>
            <p:cNvSpPr/>
            <p:nvPr/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240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45" name="直接连接符 44"/>
            <p:cNvCxnSpPr/>
            <p:nvPr/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连接符 45"/>
            <p:cNvCxnSpPr/>
            <p:nvPr/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直接连接符 46"/>
            <p:cNvCxnSpPr/>
            <p:nvPr/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AutoShape 4"/>
          <p:cNvSpPr>
            <a:spLocks noChangeArrowheads="1"/>
          </p:cNvSpPr>
          <p:nvPr/>
        </p:nvSpPr>
        <p:spPr bwMode="auto">
          <a:xfrm>
            <a:off x="645795" y="1457325"/>
            <a:ext cx="3745865" cy="1604010"/>
          </a:xfrm>
          <a:prstGeom prst="downArrowCallout">
            <a:avLst>
              <a:gd name="adj1" fmla="val 72692"/>
              <a:gd name="adj2" fmla="val 36346"/>
              <a:gd name="adj3" fmla="val 14028"/>
              <a:gd name="adj4" fmla="val 85940"/>
            </a:avLst>
          </a:prstGeom>
          <a:solidFill>
            <a:schemeClr val="accent1"/>
          </a:solidFill>
          <a:ln>
            <a:noFill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zh-CN" sz="540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41" name="Rectangle 13"/>
          <p:cNvSpPr>
            <a:spLocks noChangeArrowheads="1"/>
          </p:cNvSpPr>
          <p:nvPr/>
        </p:nvSpPr>
        <p:spPr bwMode="auto">
          <a:xfrm rot="10800000">
            <a:off x="703580" y="3116580"/>
            <a:ext cx="3733165" cy="3032760"/>
          </a:xfrm>
          <a:prstGeom prst="rect">
            <a:avLst/>
          </a:prstGeom>
          <a:noFill/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00">
              <a:latin typeface="+mn-ea"/>
              <a:ea typeface="+mn-ea"/>
            </a:endParaRPr>
          </a:p>
        </p:txBody>
      </p:sp>
      <p:sp>
        <p:nvSpPr>
          <p:cNvPr id="12307" name="文本框 83"/>
          <p:cNvSpPr txBox="1">
            <a:spLocks noChangeArrowheads="1"/>
          </p:cNvSpPr>
          <p:nvPr/>
        </p:nvSpPr>
        <p:spPr bwMode="auto">
          <a:xfrm>
            <a:off x="755650" y="1574165"/>
            <a:ext cx="352679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51244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bg1"/>
                </a:solidFill>
              </a:rPr>
              <a:t>Metacognitive </a:t>
            </a:r>
            <a:endParaRPr lang="zh-CN" altLang="en-US" sz="3200">
              <a:solidFill>
                <a:schemeClr val="bg1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bg1"/>
                </a:solidFill>
              </a:rPr>
              <a:t>reading strategies </a:t>
            </a:r>
            <a:endParaRPr lang="zh-CN" altLang="en-US" sz="3200">
              <a:solidFill>
                <a:schemeClr val="bg1"/>
              </a:solidFill>
            </a:endParaRPr>
          </a:p>
        </p:txBody>
      </p:sp>
      <p:sp>
        <p:nvSpPr>
          <p:cNvPr id="52" name="矩形 13"/>
          <p:cNvSpPr>
            <a:spLocks noChangeArrowheads="1"/>
          </p:cNvSpPr>
          <p:nvPr/>
        </p:nvSpPr>
        <p:spPr bwMode="auto">
          <a:xfrm>
            <a:off x="5290820" y="3190240"/>
            <a:ext cx="3451225" cy="2781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 marL="171450" indent="-171450" algn="ctr" defTabSz="68389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sym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289560" y="283845"/>
            <a:ext cx="1035558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2. Rationale and main conceptual themes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55650" y="3285490"/>
            <a:ext cx="3397250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400"/>
              <a:t>MARSI</a:t>
            </a:r>
            <a:r>
              <a:rPr lang="en-US" altLang="zh-CN" sz="2400"/>
              <a:t> (Mokhtari and Reichard, 2002)</a:t>
            </a:r>
            <a:endParaRPr lang="en-US" altLang="zh-CN" sz="2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/>
              <a:t>SORS </a:t>
            </a:r>
            <a:r>
              <a:rPr lang="en-US" altLang="zh-CN" sz="2400">
                <a:sym typeface="+mn-ea"/>
              </a:rPr>
              <a:t>(Mokhtari and Reichard, 2004)</a:t>
            </a:r>
            <a:endParaRPr lang="en-US" altLang="zh-CN" sz="2400">
              <a:sym typeface="+mn-ea"/>
            </a:endParaRPr>
          </a:p>
          <a:p>
            <a:pPr marL="342900" indent="-342900">
              <a:buFont typeface="Wingdings" panose="05000000000000000000" charset="0"/>
              <a:buChar char="Ø"/>
            </a:pPr>
            <a:r>
              <a:rPr lang="en-US" altLang="zh-CN" sz="2400"/>
              <a:t>GLOB</a:t>
            </a:r>
            <a:endParaRPr lang="en-US" altLang="zh-CN" sz="2400"/>
          </a:p>
          <a:p>
            <a:pPr marL="342900" indent="-342900">
              <a:buFont typeface="Wingdings" panose="05000000000000000000" charset="0"/>
              <a:buChar char="Ø"/>
            </a:pPr>
            <a:r>
              <a:rPr lang="en-US" altLang="zh-CN" sz="2400"/>
              <a:t>PROB</a:t>
            </a:r>
            <a:endParaRPr lang="en-US" altLang="zh-CN" sz="2400"/>
          </a:p>
          <a:p>
            <a:pPr marL="342900" indent="-342900">
              <a:buFont typeface="Wingdings" panose="05000000000000000000" charset="0"/>
              <a:buChar char="Ø"/>
            </a:pPr>
            <a:r>
              <a:rPr lang="en-US" altLang="zh-CN" sz="2400"/>
              <a:t>SUP</a:t>
            </a:r>
            <a:endParaRPr lang="en-US" altLang="zh-CN" sz="2400"/>
          </a:p>
        </p:txBody>
      </p:sp>
      <p:sp>
        <p:nvSpPr>
          <p:cNvPr id="4" name="AutoShape 4"/>
          <p:cNvSpPr>
            <a:spLocks noChangeArrowheads="1"/>
          </p:cNvSpPr>
          <p:nvPr/>
        </p:nvSpPr>
        <p:spPr bwMode="auto">
          <a:xfrm>
            <a:off x="4544695" y="1512570"/>
            <a:ext cx="3745865" cy="1604010"/>
          </a:xfrm>
          <a:prstGeom prst="downArrowCallout">
            <a:avLst>
              <a:gd name="adj1" fmla="val 72692"/>
              <a:gd name="adj2" fmla="val 36346"/>
              <a:gd name="adj3" fmla="val 14028"/>
              <a:gd name="adj4" fmla="val 85940"/>
            </a:avLst>
          </a:prstGeom>
          <a:solidFill>
            <a:schemeClr val="accent1"/>
          </a:solidFill>
          <a:ln>
            <a:noFill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zh-CN" sz="540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5" name="文本框 83"/>
          <p:cNvSpPr txBox="1">
            <a:spLocks noChangeArrowheads="1"/>
          </p:cNvSpPr>
          <p:nvPr/>
        </p:nvSpPr>
        <p:spPr bwMode="auto">
          <a:xfrm>
            <a:off x="4708525" y="1508125"/>
            <a:ext cx="3402965" cy="1445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51244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3200">
                <a:solidFill>
                  <a:schemeClr val="bg1"/>
                </a:solidFill>
              </a:rPr>
              <a:t>English </a:t>
            </a:r>
            <a:r>
              <a:rPr lang="zh-CN" altLang="en-US">
                <a:solidFill>
                  <a:schemeClr val="bg1"/>
                </a:solidFill>
              </a:rPr>
              <a:t>journal</a:t>
            </a:r>
            <a:r>
              <a:rPr lang="en-US" altLang="zh-CN">
                <a:solidFill>
                  <a:schemeClr val="bg1"/>
                </a:solidFill>
              </a:rPr>
              <a:t> </a:t>
            </a:r>
            <a:r>
              <a:rPr lang="zh-CN" altLang="en-US">
                <a:solidFill>
                  <a:schemeClr val="bg1"/>
                </a:solidFill>
              </a:rPr>
              <a:t>article </a:t>
            </a:r>
            <a:endParaRPr lang="zh-CN" altLang="en-US">
              <a:solidFill>
                <a:schemeClr val="bg1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>
                <a:solidFill>
                  <a:schemeClr val="bg1"/>
                </a:solidFill>
              </a:rPr>
              <a:t>reading strategies  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Rectangle 13"/>
          <p:cNvSpPr>
            <a:spLocks noChangeArrowheads="1"/>
          </p:cNvSpPr>
          <p:nvPr/>
        </p:nvSpPr>
        <p:spPr bwMode="auto">
          <a:xfrm rot="10800000">
            <a:off x="4544695" y="3116580"/>
            <a:ext cx="3733165" cy="3032760"/>
          </a:xfrm>
          <a:prstGeom prst="rect">
            <a:avLst/>
          </a:prstGeom>
          <a:noFill/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00">
              <a:latin typeface="+mn-ea"/>
              <a:ea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708525" y="3285490"/>
            <a:ext cx="3417570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basic content </a:t>
            </a:r>
            <a:r>
              <a:rPr lang="en-US" altLang="zh-CN" sz="2400"/>
              <a:t>(Grabe  and  Stoller, 2002)</a:t>
            </a:r>
            <a:endParaRPr lang="en-US" altLang="zh-CN" sz="2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/>
              <a:t>critical thinking</a:t>
            </a:r>
            <a:r>
              <a:rPr lang="en-US" altLang="zh-CN" sz="2400">
                <a:sym typeface="+mn-ea"/>
              </a:rPr>
              <a:t>(Grabe  and  Stoller, 2002)</a:t>
            </a:r>
            <a:endParaRPr lang="en-US" altLang="zh-CN" sz="2400">
              <a:sym typeface="+mn-ea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/>
              <a:t> </a:t>
            </a:r>
            <a:r>
              <a:rPr lang="en-US" altLang="zh-CN" sz="2400">
                <a:sym typeface="+mn-ea"/>
              </a:rPr>
              <a:t>EEJA </a:t>
            </a:r>
            <a:r>
              <a:rPr lang="en-US" altLang="zh-CN" sz="2400"/>
              <a:t>ESS and ERS </a:t>
            </a:r>
            <a:r>
              <a:rPr lang="en-US" altLang="zh-CN" sz="2400">
                <a:sym typeface="+mn-ea"/>
              </a:rPr>
              <a:t>(Chen, 2020)</a:t>
            </a:r>
            <a:endParaRPr lang="en-US" altLang="zh-CN" sz="2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/>
          </a:p>
        </p:txBody>
      </p:sp>
      <p:sp>
        <p:nvSpPr>
          <p:cNvPr id="12" name="Rectangle 1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 rot="10800000">
            <a:off x="8432800" y="3116580"/>
            <a:ext cx="3611880" cy="3051810"/>
          </a:xfrm>
          <a:prstGeom prst="rect">
            <a:avLst/>
          </a:prstGeom>
          <a:noFill/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00">
              <a:latin typeface="+mn-ea"/>
              <a:ea typeface="+mn-ea"/>
            </a:endParaRPr>
          </a:p>
        </p:txBody>
      </p:sp>
      <p:sp>
        <p:nvSpPr>
          <p:cNvPr id="13" name="文本框 83"/>
          <p:cNvSpPr txBox="1">
            <a:spLocks noChangeArrowheads="1"/>
          </p:cNvSpPr>
          <p:nvPr/>
        </p:nvSpPr>
        <p:spPr bwMode="auto">
          <a:xfrm>
            <a:off x="8537575" y="1328420"/>
            <a:ext cx="3402965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51244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 defTabSz="51244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defTabSz="512445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SzTx/>
              <a:buFontTx/>
              <a:buNone/>
            </a:pPr>
            <a:r>
              <a:rPr lang="en-US" altLang="zh-CN" sz="3200">
                <a:solidFill>
                  <a:schemeClr val="bg1"/>
                </a:solidFill>
              </a:rPr>
              <a:t>A</a:t>
            </a:r>
            <a:r>
              <a:rPr lang="zh-CN" altLang="en-US" sz="3200">
                <a:solidFill>
                  <a:schemeClr val="bg1"/>
                </a:solidFill>
              </a:rPr>
              <a:t>cademic and practical significance</a:t>
            </a:r>
            <a:endParaRPr lang="zh-CN" altLang="en-US" sz="3200">
              <a:solidFill>
                <a:schemeClr val="bg1"/>
              </a:soli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8454390" y="3173095"/>
            <a:ext cx="3491865" cy="304609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 algn="l">
              <a:buClrTx/>
              <a:buSzTx/>
              <a:buFont typeface="Arial" panose="020B0604020202020204" pitchFamily="34" charset="0"/>
              <a:buChar char="•"/>
            </a:pPr>
            <a:r>
              <a:rPr lang="en-US" sz="2400"/>
              <a:t>expand the genre study</a:t>
            </a:r>
            <a:endParaRPr lang="en-US" sz="2400"/>
          </a:p>
          <a:p>
            <a:pPr marL="285750" indent="-285750" algn="l">
              <a:buClrTx/>
              <a:buSzTx/>
              <a:buFont typeface="Arial" panose="020B0604020202020204" pitchFamily="34" charset="0"/>
              <a:buChar char="•"/>
            </a:pPr>
            <a:r>
              <a:rPr lang="en-US" sz="2400"/>
              <a:t>interdisciplinary</a:t>
            </a:r>
            <a:endParaRPr lang="en-US" sz="2400"/>
          </a:p>
          <a:p>
            <a:pPr marL="285750" indent="-285750" algn="l">
              <a:buClrTx/>
              <a:buSzTx/>
              <a:buFont typeface="Arial" panose="020B0604020202020204" pitchFamily="34" charset="0"/>
              <a:buChar char="•"/>
            </a:pPr>
            <a:r>
              <a:rPr lang="en-US" sz="2400"/>
              <a:t>teacher’s cognition</a:t>
            </a:r>
            <a:endParaRPr lang="en-US" sz="2400"/>
          </a:p>
          <a:p>
            <a:pPr marL="285750" indent="-285750" algn="l">
              <a:buClrTx/>
              <a:buSzTx/>
              <a:buFont typeface="Arial" panose="020B0604020202020204" pitchFamily="34" charset="0"/>
              <a:buChar char="•"/>
            </a:pPr>
            <a:r>
              <a:rPr lang="en-US" sz="2400"/>
              <a:t>curriculm planning </a:t>
            </a:r>
            <a:endParaRPr lang="en-US" sz="2400"/>
          </a:p>
          <a:p>
            <a:pPr marL="285750" indent="-285750" algn="l">
              <a:buClrTx/>
              <a:buSzTx/>
              <a:buFont typeface="Arial" panose="020B0604020202020204" pitchFamily="34" charset="0"/>
              <a:buChar char="•"/>
            </a:pPr>
            <a:r>
              <a:rPr lang="en-US" sz="2400"/>
              <a:t>TEFL approaches</a:t>
            </a:r>
            <a:endParaRPr lang="en-US" sz="2400"/>
          </a:p>
          <a:p>
            <a:pPr marL="285750" indent="-285750" algn="l">
              <a:buClrTx/>
              <a:buSzTx/>
              <a:buFont typeface="Arial" panose="020B0604020202020204" pitchFamily="34" charset="0"/>
              <a:buChar char="•"/>
            </a:pPr>
            <a:r>
              <a:rPr lang="en-US" sz="2400"/>
              <a:t>assessment</a:t>
            </a:r>
            <a:endParaRPr lang="en-US" sz="2400"/>
          </a:p>
          <a:p>
            <a:pPr marL="285750" indent="-285750" algn="l">
              <a:buClrTx/>
              <a:buSzTx/>
              <a:buFont typeface="Arial" panose="020B0604020202020204" pitchFamily="34" charset="0"/>
              <a:buChar char="•"/>
            </a:pPr>
            <a:endParaRPr lang="en-US" sz="24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  <p:cxnSp>
        <p:nvCxnSpPr>
          <p:cNvPr id="42" name="直接连接符 41"/>
          <p:cNvCxnSpPr/>
          <p:nvPr/>
        </p:nvCxnSpPr>
        <p:spPr>
          <a:xfrm>
            <a:off x="1725930" y="1389380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3" name="arrow_游标"/>
          <p:cNvGrpSpPr>
            <a:grpSpLocks noChangeAspect="1"/>
          </p:cNvGrpSpPr>
          <p:nvPr/>
        </p:nvGrpSpPr>
        <p:grpSpPr>
          <a:xfrm rot="10800000" flipH="1">
            <a:off x="1564569" y="1955228"/>
            <a:ext cx="206884" cy="206884"/>
            <a:chOff x="510977" y="1676698"/>
            <a:chExt cx="174686" cy="174686"/>
          </a:xfrm>
          <a:solidFill>
            <a:schemeClr val="bg1"/>
          </a:solidFill>
        </p:grpSpPr>
        <p:sp>
          <p:nvSpPr>
            <p:cNvPr id="44" name="椭圆 43"/>
            <p:cNvSpPr/>
            <p:nvPr/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240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45" name="直接连接符 44"/>
            <p:cNvCxnSpPr/>
            <p:nvPr/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连接符 45"/>
            <p:cNvCxnSpPr/>
            <p:nvPr/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直接连接符 46"/>
            <p:cNvCxnSpPr/>
            <p:nvPr/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" name="MH_SubTitle_4"/>
          <p:cNvSpPr/>
          <p:nvPr>
            <p:custDataLst>
              <p:tags r:id="rId1"/>
            </p:custDataLst>
          </p:nvPr>
        </p:nvSpPr>
        <p:spPr>
          <a:xfrm flipH="1">
            <a:off x="2840038" y="3910013"/>
            <a:ext cx="4154487" cy="1938337"/>
          </a:xfrm>
          <a:custGeom>
            <a:avLst/>
            <a:gdLst>
              <a:gd name="connsiteX0" fmla="*/ 2792137 w 2987042"/>
              <a:gd name="connsiteY0" fmla="*/ 0 h 1393371"/>
              <a:gd name="connsiteX1" fmla="*/ 0 w 2987042"/>
              <a:gd name="connsiteY1" fmla="*/ 0 h 1393371"/>
              <a:gd name="connsiteX2" fmla="*/ 0 w 2987042"/>
              <a:gd name="connsiteY2" fmla="*/ 1198466 h 1393371"/>
              <a:gd name="connsiteX3" fmla="*/ 194905 w 2987042"/>
              <a:gd name="connsiteY3" fmla="*/ 1393371 h 1393371"/>
              <a:gd name="connsiteX4" fmla="*/ 2987042 w 2987042"/>
              <a:gd name="connsiteY4" fmla="*/ 1393371 h 1393371"/>
              <a:gd name="connsiteX5" fmla="*/ 2987042 w 2987042"/>
              <a:gd name="connsiteY5" fmla="*/ 194905 h 1393371"/>
              <a:gd name="connsiteX6" fmla="*/ 2792137 w 2987042"/>
              <a:gd name="connsiteY6" fmla="*/ 0 h 1393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87042" h="1393371">
                <a:moveTo>
                  <a:pt x="2792137" y="0"/>
                </a:moveTo>
                <a:lnTo>
                  <a:pt x="0" y="0"/>
                </a:lnTo>
                <a:lnTo>
                  <a:pt x="0" y="1198466"/>
                </a:lnTo>
                <a:cubicBezTo>
                  <a:pt x="0" y="1306109"/>
                  <a:pt x="87262" y="1393371"/>
                  <a:pt x="194905" y="1393371"/>
                </a:cubicBezTo>
                <a:lnTo>
                  <a:pt x="2987042" y="1393371"/>
                </a:lnTo>
                <a:lnTo>
                  <a:pt x="2987042" y="194905"/>
                </a:lnTo>
                <a:cubicBezTo>
                  <a:pt x="2987042" y="87262"/>
                  <a:pt x="2899780" y="0"/>
                  <a:pt x="2792137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effectLst/>
        </p:spPr>
        <p:txBody>
          <a:bodyPr lIns="864000" anchor="ctr"/>
          <a:lstStyle/>
          <a:p>
            <a:pPr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da-DK" altLang="zh-CN" sz="2000" dirty="0">
              <a:solidFill>
                <a:srgbClr val="333333"/>
              </a:solidFill>
              <a:latin typeface="+mn-lt"/>
              <a:ea typeface="+mn-ea"/>
            </a:endParaRPr>
          </a:p>
        </p:txBody>
      </p:sp>
      <p:sp>
        <p:nvSpPr>
          <p:cNvPr id="77" name="MH_SubTitle_3"/>
          <p:cNvSpPr/>
          <p:nvPr>
            <p:custDataLst>
              <p:tags r:id="rId2"/>
            </p:custDataLst>
          </p:nvPr>
        </p:nvSpPr>
        <p:spPr>
          <a:xfrm>
            <a:off x="7181850" y="3910013"/>
            <a:ext cx="4154488" cy="1938337"/>
          </a:xfrm>
          <a:custGeom>
            <a:avLst/>
            <a:gdLst>
              <a:gd name="connsiteX0" fmla="*/ 0 w 2987042"/>
              <a:gd name="connsiteY0" fmla="*/ 0 h 1393371"/>
              <a:gd name="connsiteX1" fmla="*/ 2792137 w 2987042"/>
              <a:gd name="connsiteY1" fmla="*/ 0 h 1393371"/>
              <a:gd name="connsiteX2" fmla="*/ 2987042 w 2987042"/>
              <a:gd name="connsiteY2" fmla="*/ 194905 h 1393371"/>
              <a:gd name="connsiteX3" fmla="*/ 2987042 w 2987042"/>
              <a:gd name="connsiteY3" fmla="*/ 1393371 h 1393371"/>
              <a:gd name="connsiteX4" fmla="*/ 194905 w 2987042"/>
              <a:gd name="connsiteY4" fmla="*/ 1393371 h 1393371"/>
              <a:gd name="connsiteX5" fmla="*/ 0 w 2987042"/>
              <a:gd name="connsiteY5" fmla="*/ 1198466 h 1393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87042" h="1393371">
                <a:moveTo>
                  <a:pt x="0" y="0"/>
                </a:moveTo>
                <a:lnTo>
                  <a:pt x="2792137" y="0"/>
                </a:lnTo>
                <a:cubicBezTo>
                  <a:pt x="2899780" y="0"/>
                  <a:pt x="2987042" y="87262"/>
                  <a:pt x="2987042" y="194905"/>
                </a:cubicBezTo>
                <a:lnTo>
                  <a:pt x="2987042" y="1393371"/>
                </a:lnTo>
                <a:lnTo>
                  <a:pt x="194905" y="1393371"/>
                </a:lnTo>
                <a:cubicBezTo>
                  <a:pt x="87262" y="1393371"/>
                  <a:pt x="0" y="1306109"/>
                  <a:pt x="0" y="119846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effectLst/>
        </p:spPr>
        <p:txBody>
          <a:bodyPr lIns="67500" rIns="864000" anchor="ctr"/>
          <a:lstStyle/>
          <a:p>
            <a:pPr algn="r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da-DK" altLang="zh-CN" sz="2000" dirty="0">
              <a:solidFill>
                <a:srgbClr val="333333"/>
              </a:solidFill>
              <a:latin typeface="+mn-lt"/>
              <a:ea typeface="+mn-ea"/>
            </a:endParaRPr>
          </a:p>
        </p:txBody>
      </p:sp>
      <p:sp>
        <p:nvSpPr>
          <p:cNvPr id="78" name="MH_SubTitle_1"/>
          <p:cNvSpPr/>
          <p:nvPr>
            <p:custDataLst>
              <p:tags r:id="rId3"/>
            </p:custDataLst>
          </p:nvPr>
        </p:nvSpPr>
        <p:spPr>
          <a:xfrm flipH="1">
            <a:off x="2803525" y="1792605"/>
            <a:ext cx="4060190" cy="2036445"/>
          </a:xfrm>
          <a:prstGeom prst="round2DiagRect">
            <a:avLst>
              <a:gd name="adj1" fmla="val 13988"/>
              <a:gd name="adj2" fmla="val 0"/>
            </a:avLst>
          </a:prstGeom>
          <a:solidFill>
            <a:schemeClr val="bg1">
              <a:lumMod val="95000"/>
            </a:schemeClr>
          </a:solidFill>
          <a:effectLst/>
        </p:spPr>
        <p:txBody>
          <a:bodyPr lIns="864000" anchor="ctr">
            <a:normAutofit/>
          </a:bodyPr>
          <a:lstStyle/>
          <a:p>
            <a:pPr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da-DK" altLang="zh-CN" sz="2000" dirty="0">
                <a:solidFill>
                  <a:srgbClr val="333333"/>
                </a:solidFill>
                <a:latin typeface="+mn-lt"/>
                <a:ea typeface="+mn-ea"/>
              </a:rPr>
              <a:t></a:t>
            </a:r>
            <a:endParaRPr lang="da-DK" altLang="zh-CN" sz="2800" dirty="0">
              <a:solidFill>
                <a:srgbClr val="333333"/>
              </a:solidFill>
              <a:latin typeface="+mn-lt"/>
              <a:ea typeface="+mn-ea"/>
            </a:endParaRPr>
          </a:p>
        </p:txBody>
      </p:sp>
      <p:sp>
        <p:nvSpPr>
          <p:cNvPr id="20496" name="MH_Other_1"/>
          <p:cNvSpPr/>
          <p:nvPr>
            <p:custDataLst>
              <p:tags r:id="rId4"/>
            </p:custDataLst>
          </p:nvPr>
        </p:nvSpPr>
        <p:spPr bwMode="auto">
          <a:xfrm flipH="1">
            <a:off x="2803525" y="1792288"/>
            <a:ext cx="2043113" cy="1939925"/>
          </a:xfrm>
          <a:custGeom>
            <a:avLst/>
            <a:gdLst>
              <a:gd name="T0" fmla="*/ 2301569 w 1467218"/>
              <a:gd name="T1" fmla="*/ 0 h 1393371"/>
              <a:gd name="T2" fmla="*/ 0 w 1467218"/>
              <a:gd name="T3" fmla="*/ 0 h 1393371"/>
              <a:gd name="T4" fmla="*/ 1817478 w 1467218"/>
              <a:gd name="T5" fmla="*/ 2182818 h 1393371"/>
              <a:gd name="T6" fmla="*/ 1995829 w 1467218"/>
              <a:gd name="T7" fmla="*/ 2182818 h 1393371"/>
              <a:gd name="T8" fmla="*/ 2301569 w 1467218"/>
              <a:gd name="T9" fmla="*/ 1877485 h 139337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467218"/>
              <a:gd name="T16" fmla="*/ 0 h 1393371"/>
              <a:gd name="T17" fmla="*/ 1467218 w 1467218"/>
              <a:gd name="T18" fmla="*/ 1393371 h 139337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467218" h="1393371">
                <a:moveTo>
                  <a:pt x="1467218" y="0"/>
                </a:moveTo>
                <a:lnTo>
                  <a:pt x="0" y="0"/>
                </a:lnTo>
                <a:lnTo>
                  <a:pt x="1158617" y="1393371"/>
                </a:lnTo>
                <a:lnTo>
                  <a:pt x="1272313" y="1393371"/>
                </a:lnTo>
                <a:cubicBezTo>
                  <a:pt x="1379956" y="1393371"/>
                  <a:pt x="1467218" y="1306109"/>
                  <a:pt x="1467218" y="1198466"/>
                </a:cubicBezTo>
                <a:lnTo>
                  <a:pt x="146721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Ins="45900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algn="ctr"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US" altLang="zh-CN" sz="5400">
                <a:solidFill>
                  <a:srgbClr val="FFFFFF"/>
                </a:solidFill>
                <a:latin typeface="Impact" panose="020B0806030902050204" pitchFamily="34" charset="0"/>
              </a:rPr>
              <a:t>1</a:t>
            </a:r>
            <a:endParaRPr lang="zh-CN" altLang="en-US" sz="54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80" name="MH_SubTitle_2"/>
          <p:cNvSpPr/>
          <p:nvPr>
            <p:custDataLst>
              <p:tags r:id="rId5"/>
            </p:custDataLst>
          </p:nvPr>
        </p:nvSpPr>
        <p:spPr>
          <a:xfrm>
            <a:off x="7181850" y="1792288"/>
            <a:ext cx="4154488" cy="1939925"/>
          </a:xfrm>
          <a:prstGeom prst="round2DiagRect">
            <a:avLst>
              <a:gd name="adj1" fmla="val 13988"/>
              <a:gd name="adj2" fmla="val 0"/>
            </a:avLst>
          </a:prstGeom>
          <a:solidFill>
            <a:schemeClr val="bg1">
              <a:lumMod val="95000"/>
            </a:schemeClr>
          </a:solidFill>
          <a:effectLst/>
        </p:spPr>
        <p:txBody>
          <a:bodyPr lIns="67500" rIns="864000" anchor="ctr">
            <a:normAutofit/>
          </a:bodyPr>
          <a:lstStyle/>
          <a:p>
            <a:pPr algn="r"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da-DK" altLang="zh-CN" sz="2000" dirty="0">
              <a:solidFill>
                <a:srgbClr val="333333"/>
              </a:solidFill>
              <a:latin typeface="+mn-lt"/>
              <a:ea typeface="+mn-ea"/>
            </a:endParaRPr>
          </a:p>
        </p:txBody>
      </p:sp>
      <p:sp>
        <p:nvSpPr>
          <p:cNvPr id="20498" name="MH_Other_2"/>
          <p:cNvSpPr/>
          <p:nvPr>
            <p:custDataLst>
              <p:tags r:id="rId6"/>
            </p:custDataLst>
          </p:nvPr>
        </p:nvSpPr>
        <p:spPr bwMode="auto">
          <a:xfrm>
            <a:off x="9294813" y="1792288"/>
            <a:ext cx="2041525" cy="1939925"/>
          </a:xfrm>
          <a:custGeom>
            <a:avLst/>
            <a:gdLst>
              <a:gd name="T0" fmla="*/ 2301569 w 1467218"/>
              <a:gd name="T1" fmla="*/ 0 h 1393371"/>
              <a:gd name="T2" fmla="*/ 0 w 1467218"/>
              <a:gd name="T3" fmla="*/ 0 h 1393371"/>
              <a:gd name="T4" fmla="*/ 1817478 w 1467218"/>
              <a:gd name="T5" fmla="*/ 2182818 h 1393371"/>
              <a:gd name="T6" fmla="*/ 1995829 w 1467218"/>
              <a:gd name="T7" fmla="*/ 2182818 h 1393371"/>
              <a:gd name="T8" fmla="*/ 2301569 w 1467218"/>
              <a:gd name="T9" fmla="*/ 1877485 h 139337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467218"/>
              <a:gd name="T16" fmla="*/ 0 h 1393371"/>
              <a:gd name="T17" fmla="*/ 1467218 w 1467218"/>
              <a:gd name="T18" fmla="*/ 1393371 h 139337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467218" h="1393371">
                <a:moveTo>
                  <a:pt x="1467218" y="0"/>
                </a:moveTo>
                <a:lnTo>
                  <a:pt x="0" y="0"/>
                </a:lnTo>
                <a:lnTo>
                  <a:pt x="1158617" y="1393371"/>
                </a:lnTo>
                <a:lnTo>
                  <a:pt x="1272313" y="1393371"/>
                </a:lnTo>
                <a:cubicBezTo>
                  <a:pt x="1379956" y="1393371"/>
                  <a:pt x="1467218" y="1306109"/>
                  <a:pt x="1467218" y="1198466"/>
                </a:cubicBezTo>
                <a:lnTo>
                  <a:pt x="146721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9000" rIns="67500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algn="ctr"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US" altLang="zh-CN" sz="5400">
                <a:solidFill>
                  <a:srgbClr val="FFFFFF"/>
                </a:solidFill>
                <a:latin typeface="Impact" panose="020B0806030902050204" pitchFamily="34" charset="0"/>
              </a:rPr>
              <a:t>2</a:t>
            </a:r>
            <a:endParaRPr lang="zh-CN" altLang="en-US" sz="54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20499" name="MH_Other_3"/>
          <p:cNvSpPr/>
          <p:nvPr>
            <p:custDataLst>
              <p:tags r:id="rId7"/>
            </p:custDataLst>
          </p:nvPr>
        </p:nvSpPr>
        <p:spPr bwMode="auto">
          <a:xfrm flipH="1">
            <a:off x="2840038" y="3910013"/>
            <a:ext cx="2041525" cy="1938337"/>
          </a:xfrm>
          <a:custGeom>
            <a:avLst/>
            <a:gdLst>
              <a:gd name="T0" fmla="*/ 1995829 w 1467218"/>
              <a:gd name="T1" fmla="*/ 0 h 1393371"/>
              <a:gd name="T2" fmla="*/ 1817478 w 1467218"/>
              <a:gd name="T3" fmla="*/ 0 h 1393371"/>
              <a:gd name="T4" fmla="*/ 0 w 1467218"/>
              <a:gd name="T5" fmla="*/ 2182814 h 1393371"/>
              <a:gd name="T6" fmla="*/ 2301569 w 1467218"/>
              <a:gd name="T7" fmla="*/ 2182814 h 1393371"/>
              <a:gd name="T8" fmla="*/ 2301569 w 1467218"/>
              <a:gd name="T9" fmla="*/ 305332 h 1393371"/>
              <a:gd name="T10" fmla="*/ 1995829 w 1467218"/>
              <a:gd name="T11" fmla="*/ 0 h 1393371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467218"/>
              <a:gd name="T19" fmla="*/ 0 h 1393371"/>
              <a:gd name="T20" fmla="*/ 1467218 w 1467218"/>
              <a:gd name="T21" fmla="*/ 1393371 h 1393371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467218" h="1393371">
                <a:moveTo>
                  <a:pt x="1272313" y="0"/>
                </a:moveTo>
                <a:lnTo>
                  <a:pt x="1158617" y="0"/>
                </a:lnTo>
                <a:lnTo>
                  <a:pt x="0" y="1393371"/>
                </a:lnTo>
                <a:lnTo>
                  <a:pt x="1467218" y="1393371"/>
                </a:lnTo>
                <a:lnTo>
                  <a:pt x="1467218" y="194905"/>
                </a:lnTo>
                <a:cubicBezTo>
                  <a:pt x="1467218" y="87262"/>
                  <a:pt x="1379956" y="0"/>
                  <a:pt x="127231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Ins="459000" anchor="b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algn="ctr"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US" altLang="zh-CN" sz="5400">
                <a:solidFill>
                  <a:srgbClr val="FFFFFF"/>
                </a:solidFill>
                <a:latin typeface="Impact" panose="020B0806030902050204" pitchFamily="34" charset="0"/>
              </a:rPr>
              <a:t>3</a:t>
            </a:r>
            <a:endParaRPr lang="zh-CN" altLang="en-US" sz="54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20500" name="MH_Other_4"/>
          <p:cNvSpPr/>
          <p:nvPr>
            <p:custDataLst>
              <p:tags r:id="rId8"/>
            </p:custDataLst>
          </p:nvPr>
        </p:nvSpPr>
        <p:spPr bwMode="auto">
          <a:xfrm>
            <a:off x="9294813" y="3910013"/>
            <a:ext cx="2041525" cy="1938337"/>
          </a:xfrm>
          <a:custGeom>
            <a:avLst/>
            <a:gdLst>
              <a:gd name="T0" fmla="*/ 1817478 w 1467218"/>
              <a:gd name="T1" fmla="*/ 0 h 1393371"/>
              <a:gd name="T2" fmla="*/ 1995829 w 1467218"/>
              <a:gd name="T3" fmla="*/ 0 h 1393371"/>
              <a:gd name="T4" fmla="*/ 2301569 w 1467218"/>
              <a:gd name="T5" fmla="*/ 305332 h 1393371"/>
              <a:gd name="T6" fmla="*/ 2301569 w 1467218"/>
              <a:gd name="T7" fmla="*/ 2182814 h 1393371"/>
              <a:gd name="T8" fmla="*/ 0 w 1467218"/>
              <a:gd name="T9" fmla="*/ 2182814 h 139337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467218"/>
              <a:gd name="T16" fmla="*/ 0 h 1393371"/>
              <a:gd name="T17" fmla="*/ 1467218 w 1467218"/>
              <a:gd name="T18" fmla="*/ 1393371 h 139337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467218" h="1393371">
                <a:moveTo>
                  <a:pt x="1158617" y="0"/>
                </a:moveTo>
                <a:lnTo>
                  <a:pt x="1272313" y="0"/>
                </a:lnTo>
                <a:cubicBezTo>
                  <a:pt x="1379956" y="0"/>
                  <a:pt x="1467218" y="87262"/>
                  <a:pt x="1467218" y="194905"/>
                </a:cubicBezTo>
                <a:lnTo>
                  <a:pt x="1467218" y="1393371"/>
                </a:lnTo>
                <a:lnTo>
                  <a:pt x="0" y="1393371"/>
                </a:lnTo>
                <a:lnTo>
                  <a:pt x="1158617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9000" rIns="67500" anchor="b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微软雅黑 Light" panose="020B0502040204020203" pitchFamily="34" charset="-122"/>
              </a:defRPr>
            </a:lvl9pPr>
          </a:lstStyle>
          <a:p>
            <a:pPr algn="ctr"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en-US" altLang="zh-CN" sz="5400">
                <a:solidFill>
                  <a:srgbClr val="FFFFFF"/>
                </a:solidFill>
                <a:latin typeface="Impact" panose="020B0806030902050204" pitchFamily="34" charset="0"/>
              </a:rPr>
              <a:t>4</a:t>
            </a:r>
            <a:endParaRPr lang="zh-CN" altLang="en-US" sz="54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84" name="Rectangle 37"/>
          <p:cNvSpPr/>
          <p:nvPr/>
        </p:nvSpPr>
        <p:spPr>
          <a:xfrm>
            <a:off x="4781233" y="1743710"/>
            <a:ext cx="2400300" cy="3683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altLang="zh-CN" sz="1200" dirty="0">
              <a:solidFill>
                <a:schemeClr val="tx1">
                  <a:lumMod val="85000"/>
                  <a:lumOff val="15000"/>
                </a:schemeClr>
              </a:solidFill>
              <a:latin typeface="Lao UI" panose="020B0502040204020203" pitchFamily="34" charset="0"/>
              <a:ea typeface="Open Sans Light" pitchFamily="34" charset="0"/>
              <a:cs typeface="Lao UI" panose="020B0502040204020203" pitchFamily="3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289560" y="283845"/>
            <a:ext cx="1035558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3. Evidence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309110" y="2237740"/>
            <a:ext cx="2553970" cy="11245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da-DK" altLang="zh-CN" sz="2800" dirty="0">
                <a:solidFill>
                  <a:srgbClr val="333333"/>
                </a:solidFill>
                <a:latin typeface="+mn-lt"/>
                <a:ea typeface="+mn-ea"/>
                <a:sym typeface="+mn-ea"/>
              </a:rPr>
              <a:t>responses to </a:t>
            </a:r>
            <a:r>
              <a:rPr lang="en-US" altLang="da-DK" sz="2800" dirty="0">
                <a:solidFill>
                  <a:srgbClr val="333333"/>
                </a:solidFill>
                <a:latin typeface="+mn-lt"/>
                <a:ea typeface="+mn-ea"/>
                <a:sym typeface="+mn-ea"/>
              </a:rPr>
              <a:t>questionnaire</a:t>
            </a:r>
            <a:r>
              <a:rPr lang="da-DK" altLang="zh-CN" sz="2800" dirty="0">
                <a:solidFill>
                  <a:srgbClr val="333333"/>
                </a:solidFill>
                <a:latin typeface="+mn-lt"/>
                <a:ea typeface="+mn-ea"/>
                <a:sym typeface="+mn-ea"/>
              </a:rPr>
              <a:t>s</a:t>
            </a:r>
            <a:endParaRPr lang="da-DK" altLang="zh-CN" sz="2800" dirty="0">
              <a:solidFill>
                <a:srgbClr val="333333"/>
              </a:solidFill>
              <a:latin typeface="+mn-lt"/>
              <a:ea typeface="+mn-ea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411085" y="2237740"/>
            <a:ext cx="2417445" cy="11245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da-DK" altLang="zh-CN" sz="2800" dirty="0">
                <a:solidFill>
                  <a:srgbClr val="333333"/>
                </a:solidFill>
                <a:latin typeface="+mn-lt"/>
                <a:ea typeface="+mn-ea"/>
                <a:sym typeface="+mn-ea"/>
              </a:rPr>
              <a:t>responses to interviews</a:t>
            </a:r>
            <a:endParaRPr lang="da-DK" altLang="zh-CN" sz="2800" dirty="0">
              <a:solidFill>
                <a:srgbClr val="333333"/>
              </a:solidFill>
              <a:latin typeface="+mn-lt"/>
              <a:ea typeface="+mn-ea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309110" y="4090035"/>
            <a:ext cx="2553970" cy="11245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da-DK" sz="2800" dirty="0">
                <a:solidFill>
                  <a:srgbClr val="333333"/>
                </a:solidFill>
                <a:latin typeface="+mn-lt"/>
                <a:ea typeface="+mn-ea"/>
                <a:sym typeface="+mn-ea"/>
              </a:rPr>
              <a:t>Academic journal articles</a:t>
            </a:r>
            <a:endParaRPr lang="en-US" altLang="da-DK" sz="2800" dirty="0">
              <a:solidFill>
                <a:srgbClr val="333333"/>
              </a:solidFill>
              <a:latin typeface="+mn-lt"/>
              <a:ea typeface="+mn-ea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411085" y="4090035"/>
            <a:ext cx="2553970" cy="11245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>
                <a:solidFill>
                  <a:srgbClr val="333333"/>
                </a:solidFill>
                <a:latin typeface="+mn-lt"/>
                <a:ea typeface="+mn-ea"/>
                <a:sym typeface="+mn-ea"/>
              </a:rPr>
              <a:t>self-reflective logs</a:t>
            </a:r>
            <a:endParaRPr lang="en-US" sz="2800" dirty="0">
              <a:solidFill>
                <a:srgbClr val="333333"/>
              </a:solidFill>
              <a:latin typeface="+mn-lt"/>
              <a:ea typeface="+mn-ea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  <p:cxnSp>
        <p:nvCxnSpPr>
          <p:cNvPr id="61" name="直接连接符 60"/>
          <p:cNvCxnSpPr/>
          <p:nvPr/>
        </p:nvCxnSpPr>
        <p:spPr>
          <a:xfrm>
            <a:off x="384810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7" name="arrow_游标"/>
          <p:cNvGrpSpPr>
            <a:grpSpLocks noChangeAspect="1"/>
          </p:cNvGrpSpPr>
          <p:nvPr/>
        </p:nvGrpSpPr>
        <p:grpSpPr>
          <a:xfrm rot="10800000" flipH="1">
            <a:off x="128199" y="1887396"/>
            <a:ext cx="206884" cy="206884"/>
            <a:chOff x="510977" y="1676698"/>
            <a:chExt cx="174686" cy="174686"/>
          </a:xfrm>
          <a:solidFill>
            <a:schemeClr val="bg1"/>
          </a:solidFill>
        </p:grpSpPr>
        <p:sp>
          <p:nvSpPr>
            <p:cNvPr id="68" name="椭圆 67"/>
            <p:cNvSpPr/>
            <p:nvPr/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240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69" name="直接连接符 68"/>
            <p:cNvCxnSpPr/>
            <p:nvPr/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直接连接符 69"/>
            <p:cNvCxnSpPr/>
            <p:nvPr/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直接连接符 70"/>
            <p:cNvCxnSpPr/>
            <p:nvPr/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" name="Oval 5"/>
          <p:cNvSpPr>
            <a:spLocks noChangeArrowheads="1"/>
          </p:cNvSpPr>
          <p:nvPr/>
        </p:nvSpPr>
        <p:spPr bwMode="auto">
          <a:xfrm>
            <a:off x="4984750" y="2708275"/>
            <a:ext cx="1931988" cy="1917700"/>
          </a:xfrm>
          <a:prstGeom prst="ellipse">
            <a:avLst/>
          </a:prstGeom>
          <a:solidFill>
            <a:schemeClr val="accent1"/>
          </a:solidFill>
          <a:ln w="19050" cap="rnd">
            <a:solidFill>
              <a:srgbClr val="808080"/>
            </a:solidFill>
            <a:prstDash val="sysDot"/>
            <a:rou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b="1" dirty="0">
                <a:solidFill>
                  <a:schemeClr val="bg1"/>
                </a:solidFill>
                <a:latin typeface="+mn-ea"/>
                <a:ea typeface="+mn-ea"/>
              </a:rPr>
              <a:t>Mixed </a:t>
            </a:r>
            <a:endParaRPr lang="en-US" altLang="zh-CN" sz="3200" b="1" dirty="0">
              <a:solidFill>
                <a:schemeClr val="bg1"/>
              </a:solidFill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b="1" dirty="0">
                <a:solidFill>
                  <a:schemeClr val="bg1"/>
                </a:solidFill>
                <a:latin typeface="+mn-ea"/>
                <a:ea typeface="+mn-ea"/>
              </a:rPr>
              <a:t>methods</a:t>
            </a:r>
            <a:endParaRPr lang="en-US" altLang="zh-CN" sz="3200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16398" name="未知"/>
          <p:cNvSpPr/>
          <p:nvPr/>
        </p:nvSpPr>
        <p:spPr bwMode="auto">
          <a:xfrm rot="5400000">
            <a:off x="3596005" y="2360930"/>
            <a:ext cx="3484245" cy="2299970"/>
          </a:xfrm>
          <a:custGeom>
            <a:avLst/>
            <a:gdLst>
              <a:gd name="T0" fmla="*/ 286886 w 2848"/>
              <a:gd name="T1" fmla="*/ 620240 h 1795"/>
              <a:gd name="T2" fmla="*/ 295851 w 2848"/>
              <a:gd name="T3" fmla="*/ 752233 h 1795"/>
              <a:gd name="T4" fmla="*/ 315062 w 2848"/>
              <a:gd name="T5" fmla="*/ 880382 h 1795"/>
              <a:gd name="T6" fmla="*/ 341958 w 2848"/>
              <a:gd name="T7" fmla="*/ 1005968 h 1795"/>
              <a:gd name="T8" fmla="*/ 377818 w 2848"/>
              <a:gd name="T9" fmla="*/ 1128990 h 1795"/>
              <a:gd name="T10" fmla="*/ 421363 w 2848"/>
              <a:gd name="T11" fmla="*/ 1246887 h 1795"/>
              <a:gd name="T12" fmla="*/ 475154 w 2848"/>
              <a:gd name="T13" fmla="*/ 1360940 h 1795"/>
              <a:gd name="T14" fmla="*/ 536630 w 2848"/>
              <a:gd name="T15" fmla="*/ 1469866 h 1795"/>
              <a:gd name="T16" fmla="*/ 604509 w 2848"/>
              <a:gd name="T17" fmla="*/ 1573667 h 1795"/>
              <a:gd name="T18" fmla="*/ 680073 w 2848"/>
              <a:gd name="T19" fmla="*/ 1672341 h 1795"/>
              <a:gd name="T20" fmla="*/ 762040 w 2848"/>
              <a:gd name="T21" fmla="*/ 1764608 h 1795"/>
              <a:gd name="T22" fmla="*/ 851692 w 2848"/>
              <a:gd name="T23" fmla="*/ 1851749 h 1795"/>
              <a:gd name="T24" fmla="*/ 946467 w 2848"/>
              <a:gd name="T25" fmla="*/ 1932483 h 1795"/>
              <a:gd name="T26" fmla="*/ 1046364 w 2848"/>
              <a:gd name="T27" fmla="*/ 2005528 h 1795"/>
              <a:gd name="T28" fmla="*/ 1152666 w 2848"/>
              <a:gd name="T29" fmla="*/ 2072165 h 1795"/>
              <a:gd name="T30" fmla="*/ 1262809 w 2848"/>
              <a:gd name="T31" fmla="*/ 2129832 h 1795"/>
              <a:gd name="T32" fmla="*/ 1378076 w 2848"/>
              <a:gd name="T33" fmla="*/ 2181092 h 1795"/>
              <a:gd name="T34" fmla="*/ 1497185 w 2848"/>
              <a:gd name="T35" fmla="*/ 2222099 h 1795"/>
              <a:gd name="T36" fmla="*/ 1621417 w 2848"/>
              <a:gd name="T37" fmla="*/ 2256699 h 1795"/>
              <a:gd name="T38" fmla="*/ 1748210 w 2848"/>
              <a:gd name="T39" fmla="*/ 2281048 h 1795"/>
              <a:gd name="T40" fmla="*/ 1878845 w 2848"/>
              <a:gd name="T41" fmla="*/ 2293863 h 1795"/>
              <a:gd name="T42" fmla="*/ 2009481 w 2848"/>
              <a:gd name="T43" fmla="*/ 2300270 h 1795"/>
              <a:gd name="T44" fmla="*/ 2151643 w 2848"/>
              <a:gd name="T45" fmla="*/ 2293863 h 1795"/>
              <a:gd name="T46" fmla="*/ 2359123 w 2848"/>
              <a:gd name="T47" fmla="*/ 2264388 h 1795"/>
              <a:gd name="T48" fmla="*/ 2557637 w 2848"/>
              <a:gd name="T49" fmla="*/ 2210566 h 1795"/>
              <a:gd name="T50" fmla="*/ 2744625 w 2848"/>
              <a:gd name="T51" fmla="*/ 2134958 h 1795"/>
              <a:gd name="T52" fmla="*/ 2921368 w 2848"/>
              <a:gd name="T53" fmla="*/ 2040128 h 1795"/>
              <a:gd name="T54" fmla="*/ 3084021 w 2848"/>
              <a:gd name="T55" fmla="*/ 1923513 h 1795"/>
              <a:gd name="T56" fmla="*/ 3233868 w 2848"/>
              <a:gd name="T57" fmla="*/ 1790238 h 1795"/>
              <a:gd name="T58" fmla="*/ 3364504 w 2848"/>
              <a:gd name="T59" fmla="*/ 1640304 h 1795"/>
              <a:gd name="T60" fmla="*/ 3478489 w 2848"/>
              <a:gd name="T61" fmla="*/ 1477555 h 1795"/>
              <a:gd name="T62" fmla="*/ 3573264 w 2848"/>
              <a:gd name="T63" fmla="*/ 1300710 h 1795"/>
              <a:gd name="T64" fmla="*/ 3647547 w 2848"/>
              <a:gd name="T65" fmla="*/ 1111050 h 1795"/>
              <a:gd name="T66" fmla="*/ 3484893 w 2848"/>
              <a:gd name="T67" fmla="*/ 1273799 h 1795"/>
              <a:gd name="T68" fmla="*/ 3446471 w 2848"/>
              <a:gd name="T69" fmla="*/ 1285332 h 1795"/>
              <a:gd name="T70" fmla="*/ 3420856 w 2848"/>
              <a:gd name="T71" fmla="*/ 1280206 h 1795"/>
              <a:gd name="T72" fmla="*/ 3092987 w 2848"/>
              <a:gd name="T73" fmla="*/ 959834 h 1795"/>
              <a:gd name="T74" fmla="*/ 3060968 w 2848"/>
              <a:gd name="T75" fmla="*/ 1041849 h 1795"/>
              <a:gd name="T76" fmla="*/ 3000773 w 2848"/>
              <a:gd name="T77" fmla="*/ 1159746 h 1795"/>
              <a:gd name="T78" fmla="*/ 2927771 w 2848"/>
              <a:gd name="T79" fmla="*/ 1268673 h 1795"/>
              <a:gd name="T80" fmla="*/ 2843242 w 2848"/>
              <a:gd name="T81" fmla="*/ 1366066 h 1795"/>
              <a:gd name="T82" fmla="*/ 2748468 w 2848"/>
              <a:gd name="T83" fmla="*/ 1455770 h 1795"/>
              <a:gd name="T84" fmla="*/ 2643447 w 2848"/>
              <a:gd name="T85" fmla="*/ 1535222 h 1795"/>
              <a:gd name="T86" fmla="*/ 2530742 w 2848"/>
              <a:gd name="T87" fmla="*/ 1600578 h 1795"/>
              <a:gd name="T88" fmla="*/ 2410352 w 2848"/>
              <a:gd name="T89" fmla="*/ 1654400 h 1795"/>
              <a:gd name="T90" fmla="*/ 2282278 w 2848"/>
              <a:gd name="T91" fmla="*/ 1691563 h 1795"/>
              <a:gd name="T92" fmla="*/ 2149081 w 2848"/>
              <a:gd name="T93" fmla="*/ 1715912 h 1795"/>
              <a:gd name="T94" fmla="*/ 2009481 w 2848"/>
              <a:gd name="T95" fmla="*/ 1724882 h 1795"/>
              <a:gd name="T96" fmla="*/ 1892933 w 2848"/>
              <a:gd name="T97" fmla="*/ 1719756 h 1795"/>
              <a:gd name="T98" fmla="*/ 1722595 w 2848"/>
              <a:gd name="T99" fmla="*/ 1689000 h 1795"/>
              <a:gd name="T100" fmla="*/ 1563783 w 2848"/>
              <a:gd name="T101" fmla="*/ 1633897 h 1795"/>
              <a:gd name="T102" fmla="*/ 1413937 w 2848"/>
              <a:gd name="T103" fmla="*/ 1558289 h 1795"/>
              <a:gd name="T104" fmla="*/ 1279459 w 2848"/>
              <a:gd name="T105" fmla="*/ 1462177 h 1795"/>
              <a:gd name="T106" fmla="*/ 1160350 w 2848"/>
              <a:gd name="T107" fmla="*/ 1348125 h 1795"/>
              <a:gd name="T108" fmla="*/ 1056610 w 2848"/>
              <a:gd name="T109" fmla="*/ 1218695 h 1795"/>
              <a:gd name="T110" fmla="*/ 973362 w 2848"/>
              <a:gd name="T111" fmla="*/ 1075168 h 1795"/>
              <a:gd name="T112" fmla="*/ 913167 w 2848"/>
              <a:gd name="T113" fmla="*/ 917545 h 1795"/>
              <a:gd name="T114" fmla="*/ 874745 w 2848"/>
              <a:gd name="T115" fmla="*/ 750952 h 1795"/>
              <a:gd name="T116" fmla="*/ 861938 w 2848"/>
              <a:gd name="T117" fmla="*/ 575388 h 1795"/>
              <a:gd name="T118" fmla="*/ 0 w 2848"/>
              <a:gd name="T119" fmla="*/ 575388 h 1795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2848"/>
              <a:gd name="T181" fmla="*/ 0 h 1795"/>
              <a:gd name="T182" fmla="*/ 2848 w 2848"/>
              <a:gd name="T183" fmla="*/ 1795 h 1795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2848" h="1795">
                <a:moveTo>
                  <a:pt x="224" y="449"/>
                </a:moveTo>
                <a:lnTo>
                  <a:pt x="224" y="449"/>
                </a:lnTo>
                <a:lnTo>
                  <a:pt x="224" y="484"/>
                </a:lnTo>
                <a:lnTo>
                  <a:pt x="226" y="519"/>
                </a:lnTo>
                <a:lnTo>
                  <a:pt x="228" y="553"/>
                </a:lnTo>
                <a:lnTo>
                  <a:pt x="231" y="587"/>
                </a:lnTo>
                <a:lnTo>
                  <a:pt x="235" y="620"/>
                </a:lnTo>
                <a:lnTo>
                  <a:pt x="240" y="654"/>
                </a:lnTo>
                <a:lnTo>
                  <a:pt x="246" y="687"/>
                </a:lnTo>
                <a:lnTo>
                  <a:pt x="252" y="720"/>
                </a:lnTo>
                <a:lnTo>
                  <a:pt x="259" y="754"/>
                </a:lnTo>
                <a:lnTo>
                  <a:pt x="267" y="785"/>
                </a:lnTo>
                <a:lnTo>
                  <a:pt x="275" y="817"/>
                </a:lnTo>
                <a:lnTo>
                  <a:pt x="285" y="849"/>
                </a:lnTo>
                <a:lnTo>
                  <a:pt x="295" y="881"/>
                </a:lnTo>
                <a:lnTo>
                  <a:pt x="306" y="912"/>
                </a:lnTo>
                <a:lnTo>
                  <a:pt x="318" y="942"/>
                </a:lnTo>
                <a:lnTo>
                  <a:pt x="329" y="973"/>
                </a:lnTo>
                <a:lnTo>
                  <a:pt x="342" y="1003"/>
                </a:lnTo>
                <a:lnTo>
                  <a:pt x="357" y="1032"/>
                </a:lnTo>
                <a:lnTo>
                  <a:pt x="371" y="1062"/>
                </a:lnTo>
                <a:lnTo>
                  <a:pt x="386" y="1090"/>
                </a:lnTo>
                <a:lnTo>
                  <a:pt x="403" y="1118"/>
                </a:lnTo>
                <a:lnTo>
                  <a:pt x="419" y="1147"/>
                </a:lnTo>
                <a:lnTo>
                  <a:pt x="436" y="1174"/>
                </a:lnTo>
                <a:lnTo>
                  <a:pt x="453" y="1201"/>
                </a:lnTo>
                <a:lnTo>
                  <a:pt x="472" y="1228"/>
                </a:lnTo>
                <a:lnTo>
                  <a:pt x="491" y="1254"/>
                </a:lnTo>
                <a:lnTo>
                  <a:pt x="511" y="1280"/>
                </a:lnTo>
                <a:lnTo>
                  <a:pt x="531" y="1305"/>
                </a:lnTo>
                <a:lnTo>
                  <a:pt x="553" y="1330"/>
                </a:lnTo>
                <a:lnTo>
                  <a:pt x="574" y="1353"/>
                </a:lnTo>
                <a:lnTo>
                  <a:pt x="595" y="1377"/>
                </a:lnTo>
                <a:lnTo>
                  <a:pt x="618" y="1401"/>
                </a:lnTo>
                <a:lnTo>
                  <a:pt x="641" y="1423"/>
                </a:lnTo>
                <a:lnTo>
                  <a:pt x="665" y="1445"/>
                </a:lnTo>
                <a:lnTo>
                  <a:pt x="690" y="1467"/>
                </a:lnTo>
                <a:lnTo>
                  <a:pt x="713" y="1487"/>
                </a:lnTo>
                <a:lnTo>
                  <a:pt x="739" y="1508"/>
                </a:lnTo>
                <a:lnTo>
                  <a:pt x="764" y="1527"/>
                </a:lnTo>
                <a:lnTo>
                  <a:pt x="791" y="1546"/>
                </a:lnTo>
                <a:lnTo>
                  <a:pt x="817" y="1565"/>
                </a:lnTo>
                <a:lnTo>
                  <a:pt x="844" y="1582"/>
                </a:lnTo>
                <a:lnTo>
                  <a:pt x="872" y="1600"/>
                </a:lnTo>
                <a:lnTo>
                  <a:pt x="900" y="1617"/>
                </a:lnTo>
                <a:lnTo>
                  <a:pt x="928" y="1632"/>
                </a:lnTo>
                <a:lnTo>
                  <a:pt x="957" y="1647"/>
                </a:lnTo>
                <a:lnTo>
                  <a:pt x="986" y="1662"/>
                </a:lnTo>
                <a:lnTo>
                  <a:pt x="1016" y="1676"/>
                </a:lnTo>
                <a:lnTo>
                  <a:pt x="1046" y="1689"/>
                </a:lnTo>
                <a:lnTo>
                  <a:pt x="1076" y="1702"/>
                </a:lnTo>
                <a:lnTo>
                  <a:pt x="1106" y="1714"/>
                </a:lnTo>
                <a:lnTo>
                  <a:pt x="1138" y="1724"/>
                </a:lnTo>
                <a:lnTo>
                  <a:pt x="1169" y="1734"/>
                </a:lnTo>
                <a:lnTo>
                  <a:pt x="1201" y="1743"/>
                </a:lnTo>
                <a:lnTo>
                  <a:pt x="1233" y="1752"/>
                </a:lnTo>
                <a:lnTo>
                  <a:pt x="1266" y="1761"/>
                </a:lnTo>
                <a:lnTo>
                  <a:pt x="1299" y="1768"/>
                </a:lnTo>
                <a:lnTo>
                  <a:pt x="1332" y="1774"/>
                </a:lnTo>
                <a:lnTo>
                  <a:pt x="1365" y="1780"/>
                </a:lnTo>
                <a:lnTo>
                  <a:pt x="1398" y="1784"/>
                </a:lnTo>
                <a:lnTo>
                  <a:pt x="1432" y="1788"/>
                </a:lnTo>
                <a:lnTo>
                  <a:pt x="1467" y="1790"/>
                </a:lnTo>
                <a:lnTo>
                  <a:pt x="1501" y="1793"/>
                </a:lnTo>
                <a:lnTo>
                  <a:pt x="1535" y="1794"/>
                </a:lnTo>
                <a:lnTo>
                  <a:pt x="1569" y="1795"/>
                </a:lnTo>
                <a:lnTo>
                  <a:pt x="1625" y="1794"/>
                </a:lnTo>
                <a:lnTo>
                  <a:pt x="1680" y="1790"/>
                </a:lnTo>
                <a:lnTo>
                  <a:pt x="1735" y="1784"/>
                </a:lnTo>
                <a:lnTo>
                  <a:pt x="1789" y="1777"/>
                </a:lnTo>
                <a:lnTo>
                  <a:pt x="1842" y="1767"/>
                </a:lnTo>
                <a:lnTo>
                  <a:pt x="1894" y="1755"/>
                </a:lnTo>
                <a:lnTo>
                  <a:pt x="1946" y="1742"/>
                </a:lnTo>
                <a:lnTo>
                  <a:pt x="1997" y="1725"/>
                </a:lnTo>
                <a:lnTo>
                  <a:pt x="2046" y="1708"/>
                </a:lnTo>
                <a:lnTo>
                  <a:pt x="2096" y="1688"/>
                </a:lnTo>
                <a:lnTo>
                  <a:pt x="2143" y="1666"/>
                </a:lnTo>
                <a:lnTo>
                  <a:pt x="2191" y="1643"/>
                </a:lnTo>
                <a:lnTo>
                  <a:pt x="2237" y="1618"/>
                </a:lnTo>
                <a:lnTo>
                  <a:pt x="2281" y="1592"/>
                </a:lnTo>
                <a:lnTo>
                  <a:pt x="2325" y="1562"/>
                </a:lnTo>
                <a:lnTo>
                  <a:pt x="2368" y="1533"/>
                </a:lnTo>
                <a:lnTo>
                  <a:pt x="2408" y="1501"/>
                </a:lnTo>
                <a:lnTo>
                  <a:pt x="2448" y="1468"/>
                </a:lnTo>
                <a:lnTo>
                  <a:pt x="2487" y="1434"/>
                </a:lnTo>
                <a:lnTo>
                  <a:pt x="2525" y="1397"/>
                </a:lnTo>
                <a:lnTo>
                  <a:pt x="2560" y="1359"/>
                </a:lnTo>
                <a:lnTo>
                  <a:pt x="2594" y="1322"/>
                </a:lnTo>
                <a:lnTo>
                  <a:pt x="2627" y="1280"/>
                </a:lnTo>
                <a:lnTo>
                  <a:pt x="2658" y="1239"/>
                </a:lnTo>
                <a:lnTo>
                  <a:pt x="2689" y="1196"/>
                </a:lnTo>
                <a:lnTo>
                  <a:pt x="2716" y="1153"/>
                </a:lnTo>
                <a:lnTo>
                  <a:pt x="2743" y="1108"/>
                </a:lnTo>
                <a:lnTo>
                  <a:pt x="2768" y="1062"/>
                </a:lnTo>
                <a:lnTo>
                  <a:pt x="2790" y="1015"/>
                </a:lnTo>
                <a:lnTo>
                  <a:pt x="2812" y="966"/>
                </a:lnTo>
                <a:lnTo>
                  <a:pt x="2832" y="918"/>
                </a:lnTo>
                <a:lnTo>
                  <a:pt x="2848" y="867"/>
                </a:lnTo>
                <a:lnTo>
                  <a:pt x="2728" y="987"/>
                </a:lnTo>
                <a:lnTo>
                  <a:pt x="2721" y="994"/>
                </a:lnTo>
                <a:lnTo>
                  <a:pt x="2711" y="999"/>
                </a:lnTo>
                <a:lnTo>
                  <a:pt x="2702" y="1002"/>
                </a:lnTo>
                <a:lnTo>
                  <a:pt x="2691" y="1003"/>
                </a:lnTo>
                <a:lnTo>
                  <a:pt x="2681" y="1002"/>
                </a:lnTo>
                <a:lnTo>
                  <a:pt x="2671" y="999"/>
                </a:lnTo>
                <a:lnTo>
                  <a:pt x="2662" y="994"/>
                </a:lnTo>
                <a:lnTo>
                  <a:pt x="2653" y="987"/>
                </a:lnTo>
                <a:lnTo>
                  <a:pt x="2415" y="749"/>
                </a:lnTo>
                <a:lnTo>
                  <a:pt x="2403" y="782"/>
                </a:lnTo>
                <a:lnTo>
                  <a:pt x="2390" y="813"/>
                </a:lnTo>
                <a:lnTo>
                  <a:pt x="2375" y="844"/>
                </a:lnTo>
                <a:lnTo>
                  <a:pt x="2359" y="875"/>
                </a:lnTo>
                <a:lnTo>
                  <a:pt x="2343" y="905"/>
                </a:lnTo>
                <a:lnTo>
                  <a:pt x="2325" y="933"/>
                </a:lnTo>
                <a:lnTo>
                  <a:pt x="2306" y="961"/>
                </a:lnTo>
                <a:lnTo>
                  <a:pt x="2286" y="990"/>
                </a:lnTo>
                <a:lnTo>
                  <a:pt x="2265" y="1016"/>
                </a:lnTo>
                <a:lnTo>
                  <a:pt x="2243" y="1042"/>
                </a:lnTo>
                <a:lnTo>
                  <a:pt x="2220" y="1066"/>
                </a:lnTo>
                <a:lnTo>
                  <a:pt x="2196" y="1091"/>
                </a:lnTo>
                <a:lnTo>
                  <a:pt x="2172" y="1114"/>
                </a:lnTo>
                <a:lnTo>
                  <a:pt x="2146" y="1136"/>
                </a:lnTo>
                <a:lnTo>
                  <a:pt x="2120" y="1157"/>
                </a:lnTo>
                <a:lnTo>
                  <a:pt x="2093" y="1179"/>
                </a:lnTo>
                <a:lnTo>
                  <a:pt x="2064" y="1198"/>
                </a:lnTo>
                <a:lnTo>
                  <a:pt x="2036" y="1215"/>
                </a:lnTo>
                <a:lnTo>
                  <a:pt x="2006" y="1233"/>
                </a:lnTo>
                <a:lnTo>
                  <a:pt x="1976" y="1249"/>
                </a:lnTo>
                <a:lnTo>
                  <a:pt x="1945" y="1264"/>
                </a:lnTo>
                <a:lnTo>
                  <a:pt x="1914" y="1278"/>
                </a:lnTo>
                <a:lnTo>
                  <a:pt x="1882" y="1291"/>
                </a:lnTo>
                <a:lnTo>
                  <a:pt x="1849" y="1301"/>
                </a:lnTo>
                <a:lnTo>
                  <a:pt x="1816" y="1312"/>
                </a:lnTo>
                <a:lnTo>
                  <a:pt x="1782" y="1320"/>
                </a:lnTo>
                <a:lnTo>
                  <a:pt x="1748" y="1329"/>
                </a:lnTo>
                <a:lnTo>
                  <a:pt x="1713" y="1334"/>
                </a:lnTo>
                <a:lnTo>
                  <a:pt x="1678" y="1339"/>
                </a:lnTo>
                <a:lnTo>
                  <a:pt x="1643" y="1343"/>
                </a:lnTo>
                <a:lnTo>
                  <a:pt x="1606" y="1345"/>
                </a:lnTo>
                <a:lnTo>
                  <a:pt x="1569" y="1346"/>
                </a:lnTo>
                <a:lnTo>
                  <a:pt x="1523" y="1345"/>
                </a:lnTo>
                <a:lnTo>
                  <a:pt x="1478" y="1342"/>
                </a:lnTo>
                <a:lnTo>
                  <a:pt x="1434" y="1336"/>
                </a:lnTo>
                <a:lnTo>
                  <a:pt x="1389" y="1327"/>
                </a:lnTo>
                <a:lnTo>
                  <a:pt x="1345" y="1318"/>
                </a:lnTo>
                <a:lnTo>
                  <a:pt x="1303" y="1306"/>
                </a:lnTo>
                <a:lnTo>
                  <a:pt x="1261" y="1292"/>
                </a:lnTo>
                <a:lnTo>
                  <a:pt x="1221" y="1275"/>
                </a:lnTo>
                <a:lnTo>
                  <a:pt x="1181" y="1258"/>
                </a:lnTo>
                <a:lnTo>
                  <a:pt x="1142" y="1238"/>
                </a:lnTo>
                <a:lnTo>
                  <a:pt x="1104" y="1216"/>
                </a:lnTo>
                <a:lnTo>
                  <a:pt x="1069" y="1193"/>
                </a:lnTo>
                <a:lnTo>
                  <a:pt x="1033" y="1168"/>
                </a:lnTo>
                <a:lnTo>
                  <a:pt x="999" y="1141"/>
                </a:lnTo>
                <a:lnTo>
                  <a:pt x="966" y="1114"/>
                </a:lnTo>
                <a:lnTo>
                  <a:pt x="935" y="1083"/>
                </a:lnTo>
                <a:lnTo>
                  <a:pt x="906" y="1052"/>
                </a:lnTo>
                <a:lnTo>
                  <a:pt x="877" y="1019"/>
                </a:lnTo>
                <a:lnTo>
                  <a:pt x="850" y="986"/>
                </a:lnTo>
                <a:lnTo>
                  <a:pt x="825" y="951"/>
                </a:lnTo>
                <a:lnTo>
                  <a:pt x="803" y="914"/>
                </a:lnTo>
                <a:lnTo>
                  <a:pt x="781" y="876"/>
                </a:lnTo>
                <a:lnTo>
                  <a:pt x="760" y="839"/>
                </a:lnTo>
                <a:lnTo>
                  <a:pt x="743" y="798"/>
                </a:lnTo>
                <a:lnTo>
                  <a:pt x="727" y="757"/>
                </a:lnTo>
                <a:lnTo>
                  <a:pt x="713" y="716"/>
                </a:lnTo>
                <a:lnTo>
                  <a:pt x="700" y="673"/>
                </a:lnTo>
                <a:lnTo>
                  <a:pt x="691" y="630"/>
                </a:lnTo>
                <a:lnTo>
                  <a:pt x="683" y="586"/>
                </a:lnTo>
                <a:lnTo>
                  <a:pt x="677" y="541"/>
                </a:lnTo>
                <a:lnTo>
                  <a:pt x="674" y="495"/>
                </a:lnTo>
                <a:lnTo>
                  <a:pt x="673" y="449"/>
                </a:lnTo>
                <a:lnTo>
                  <a:pt x="897" y="449"/>
                </a:lnTo>
                <a:lnTo>
                  <a:pt x="449" y="0"/>
                </a:lnTo>
                <a:lnTo>
                  <a:pt x="0" y="449"/>
                </a:lnTo>
                <a:lnTo>
                  <a:pt x="224" y="4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16399" name="未知"/>
          <p:cNvSpPr>
            <a:spLocks noChangeAspect="1"/>
          </p:cNvSpPr>
          <p:nvPr/>
        </p:nvSpPr>
        <p:spPr bwMode="auto">
          <a:xfrm rot="5400000">
            <a:off x="4816634" y="2601119"/>
            <a:ext cx="3648075" cy="2300287"/>
          </a:xfrm>
          <a:custGeom>
            <a:avLst/>
            <a:gdLst>
              <a:gd name="T0" fmla="*/ 3359381 w 2849"/>
              <a:gd name="T1" fmla="*/ 1680030 h 1794"/>
              <a:gd name="T2" fmla="*/ 3352977 w 2849"/>
              <a:gd name="T3" fmla="*/ 1548037 h 1794"/>
              <a:gd name="T4" fmla="*/ 3333766 w 2849"/>
              <a:gd name="T5" fmla="*/ 1417325 h 1794"/>
              <a:gd name="T6" fmla="*/ 3306870 w 2849"/>
              <a:gd name="T7" fmla="*/ 1291739 h 1794"/>
              <a:gd name="T8" fmla="*/ 3271010 w 2849"/>
              <a:gd name="T9" fmla="*/ 1171279 h 1794"/>
              <a:gd name="T10" fmla="*/ 3224903 w 2849"/>
              <a:gd name="T11" fmla="*/ 1053382 h 1794"/>
              <a:gd name="T12" fmla="*/ 3172393 w 2849"/>
              <a:gd name="T13" fmla="*/ 938049 h 1794"/>
              <a:gd name="T14" fmla="*/ 3112198 w 2849"/>
              <a:gd name="T15" fmla="*/ 829122 h 1794"/>
              <a:gd name="T16" fmla="*/ 3044319 w 2849"/>
              <a:gd name="T17" fmla="*/ 726603 h 1794"/>
              <a:gd name="T18" fmla="*/ 2968755 w 2849"/>
              <a:gd name="T19" fmla="*/ 626647 h 1794"/>
              <a:gd name="T20" fmla="*/ 2885507 w 2849"/>
              <a:gd name="T21" fmla="*/ 534380 h 1794"/>
              <a:gd name="T22" fmla="*/ 2795855 w 2849"/>
              <a:gd name="T23" fmla="*/ 448521 h 1794"/>
              <a:gd name="T24" fmla="*/ 2702361 w 2849"/>
              <a:gd name="T25" fmla="*/ 367787 h 1794"/>
              <a:gd name="T26" fmla="*/ 2601183 w 2849"/>
              <a:gd name="T27" fmla="*/ 293461 h 1794"/>
              <a:gd name="T28" fmla="*/ 2494881 w 2849"/>
              <a:gd name="T29" fmla="*/ 228105 h 1794"/>
              <a:gd name="T30" fmla="*/ 2384738 w 2849"/>
              <a:gd name="T31" fmla="*/ 169156 h 1794"/>
              <a:gd name="T32" fmla="*/ 2269471 w 2849"/>
              <a:gd name="T33" fmla="*/ 119178 h 1794"/>
              <a:gd name="T34" fmla="*/ 2150362 w 2849"/>
              <a:gd name="T35" fmla="*/ 76889 h 1794"/>
              <a:gd name="T36" fmla="*/ 2027411 w 2849"/>
              <a:gd name="T37" fmla="*/ 43571 h 1794"/>
              <a:gd name="T38" fmla="*/ 1900618 w 2849"/>
              <a:gd name="T39" fmla="*/ 19222 h 1794"/>
              <a:gd name="T40" fmla="*/ 1769983 w 2849"/>
              <a:gd name="T41" fmla="*/ 5126 h 1794"/>
              <a:gd name="T42" fmla="*/ 1636786 w 2849"/>
              <a:gd name="T43" fmla="*/ 0 h 1794"/>
              <a:gd name="T44" fmla="*/ 1494623 w 2849"/>
              <a:gd name="T45" fmla="*/ 5126 h 1794"/>
              <a:gd name="T46" fmla="*/ 1289705 w 2849"/>
              <a:gd name="T47" fmla="*/ 34600 h 1794"/>
              <a:gd name="T48" fmla="*/ 1091190 w 2849"/>
              <a:gd name="T49" fmla="*/ 87141 h 1794"/>
              <a:gd name="T50" fmla="*/ 901641 w 2849"/>
              <a:gd name="T51" fmla="*/ 164030 h 1794"/>
              <a:gd name="T52" fmla="*/ 727460 w 2849"/>
              <a:gd name="T53" fmla="*/ 260142 h 1794"/>
              <a:gd name="T54" fmla="*/ 563526 w 2849"/>
              <a:gd name="T55" fmla="*/ 375476 h 1794"/>
              <a:gd name="T56" fmla="*/ 414960 w 2849"/>
              <a:gd name="T57" fmla="*/ 508750 h 1794"/>
              <a:gd name="T58" fmla="*/ 284324 w 2849"/>
              <a:gd name="T59" fmla="*/ 658684 h 1794"/>
              <a:gd name="T60" fmla="*/ 169058 w 2849"/>
              <a:gd name="T61" fmla="*/ 821433 h 1794"/>
              <a:gd name="T62" fmla="*/ 73002 w 2849"/>
              <a:gd name="T63" fmla="*/ 998279 h 1794"/>
              <a:gd name="T64" fmla="*/ 0 w 2849"/>
              <a:gd name="T65" fmla="*/ 1187939 h 1794"/>
              <a:gd name="T66" fmla="*/ 163935 w 2849"/>
              <a:gd name="T67" fmla="*/ 1026471 h 1794"/>
              <a:gd name="T68" fmla="*/ 202357 w 2849"/>
              <a:gd name="T69" fmla="*/ 1013656 h 1794"/>
              <a:gd name="T70" fmla="*/ 227972 w 2849"/>
              <a:gd name="T71" fmla="*/ 1018782 h 1794"/>
              <a:gd name="T72" fmla="*/ 554560 w 2849"/>
              <a:gd name="T73" fmla="*/ 1339154 h 1794"/>
              <a:gd name="T74" fmla="*/ 587860 w 2849"/>
              <a:gd name="T75" fmla="*/ 1257139 h 1794"/>
              <a:gd name="T76" fmla="*/ 648054 w 2849"/>
              <a:gd name="T77" fmla="*/ 1140524 h 1794"/>
              <a:gd name="T78" fmla="*/ 721057 w 2849"/>
              <a:gd name="T79" fmla="*/ 1031597 h 1794"/>
              <a:gd name="T80" fmla="*/ 804305 w 2849"/>
              <a:gd name="T81" fmla="*/ 931641 h 1794"/>
              <a:gd name="T82" fmla="*/ 899079 w 2849"/>
              <a:gd name="T83" fmla="*/ 843219 h 1794"/>
              <a:gd name="T84" fmla="*/ 1004100 w 2849"/>
              <a:gd name="T85" fmla="*/ 763766 h 1794"/>
              <a:gd name="T86" fmla="*/ 1116805 w 2849"/>
              <a:gd name="T87" fmla="*/ 699692 h 1794"/>
              <a:gd name="T88" fmla="*/ 1238475 w 2849"/>
              <a:gd name="T89" fmla="*/ 645870 h 1794"/>
              <a:gd name="T90" fmla="*/ 1365269 w 2849"/>
              <a:gd name="T91" fmla="*/ 606143 h 1794"/>
              <a:gd name="T92" fmla="*/ 1499746 w 2849"/>
              <a:gd name="T93" fmla="*/ 583077 h 1794"/>
              <a:gd name="T94" fmla="*/ 1636786 w 2849"/>
              <a:gd name="T95" fmla="*/ 574106 h 1794"/>
              <a:gd name="T96" fmla="*/ 1755894 w 2849"/>
              <a:gd name="T97" fmla="*/ 579232 h 1794"/>
              <a:gd name="T98" fmla="*/ 1924952 w 2849"/>
              <a:gd name="T99" fmla="*/ 609988 h 1794"/>
              <a:gd name="T100" fmla="*/ 2085045 w 2849"/>
              <a:gd name="T101" fmla="*/ 663810 h 1794"/>
              <a:gd name="T102" fmla="*/ 2233610 w 2849"/>
              <a:gd name="T103" fmla="*/ 739418 h 1794"/>
              <a:gd name="T104" fmla="*/ 2369369 w 2849"/>
              <a:gd name="T105" fmla="*/ 836811 h 1794"/>
              <a:gd name="T106" fmla="*/ 2488478 w 2849"/>
              <a:gd name="T107" fmla="*/ 950863 h 1794"/>
              <a:gd name="T108" fmla="*/ 2589656 w 2849"/>
              <a:gd name="T109" fmla="*/ 1080294 h 1794"/>
              <a:gd name="T110" fmla="*/ 2672904 w 2849"/>
              <a:gd name="T111" fmla="*/ 1225102 h 1794"/>
              <a:gd name="T112" fmla="*/ 2735660 w 2849"/>
              <a:gd name="T113" fmla="*/ 1381443 h 1794"/>
              <a:gd name="T114" fmla="*/ 2772802 w 2849"/>
              <a:gd name="T115" fmla="*/ 1548037 h 1794"/>
              <a:gd name="T116" fmla="*/ 2786890 w 2849"/>
              <a:gd name="T117" fmla="*/ 1723600 h 1794"/>
              <a:gd name="T118" fmla="*/ 3648828 w 2849"/>
              <a:gd name="T119" fmla="*/ 1723600 h 1794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w 2849"/>
              <a:gd name="T181" fmla="*/ 0 h 1794"/>
              <a:gd name="T182" fmla="*/ 2849 w 2849"/>
              <a:gd name="T183" fmla="*/ 1794 h 1794"/>
            </a:gdLst>
            <a:ahLst/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T180" t="T181" r="T182" b="T183"/>
            <a:pathLst>
              <a:path w="2849" h="1794">
                <a:moveTo>
                  <a:pt x="2625" y="1345"/>
                </a:moveTo>
                <a:lnTo>
                  <a:pt x="2625" y="1345"/>
                </a:lnTo>
                <a:lnTo>
                  <a:pt x="2623" y="1311"/>
                </a:lnTo>
                <a:lnTo>
                  <a:pt x="2622" y="1276"/>
                </a:lnTo>
                <a:lnTo>
                  <a:pt x="2620" y="1242"/>
                </a:lnTo>
                <a:lnTo>
                  <a:pt x="2618" y="1208"/>
                </a:lnTo>
                <a:lnTo>
                  <a:pt x="2614" y="1174"/>
                </a:lnTo>
                <a:lnTo>
                  <a:pt x="2609" y="1141"/>
                </a:lnTo>
                <a:lnTo>
                  <a:pt x="2603" y="1106"/>
                </a:lnTo>
                <a:lnTo>
                  <a:pt x="2597" y="1075"/>
                </a:lnTo>
                <a:lnTo>
                  <a:pt x="2590" y="1041"/>
                </a:lnTo>
                <a:lnTo>
                  <a:pt x="2582" y="1008"/>
                </a:lnTo>
                <a:lnTo>
                  <a:pt x="2574" y="977"/>
                </a:lnTo>
                <a:lnTo>
                  <a:pt x="2564" y="945"/>
                </a:lnTo>
                <a:lnTo>
                  <a:pt x="2554" y="914"/>
                </a:lnTo>
                <a:lnTo>
                  <a:pt x="2543" y="882"/>
                </a:lnTo>
                <a:lnTo>
                  <a:pt x="2531" y="851"/>
                </a:lnTo>
                <a:lnTo>
                  <a:pt x="2518" y="822"/>
                </a:lnTo>
                <a:lnTo>
                  <a:pt x="2505" y="791"/>
                </a:lnTo>
                <a:lnTo>
                  <a:pt x="2491" y="762"/>
                </a:lnTo>
                <a:lnTo>
                  <a:pt x="2477" y="732"/>
                </a:lnTo>
                <a:lnTo>
                  <a:pt x="2462" y="704"/>
                </a:lnTo>
                <a:lnTo>
                  <a:pt x="2446" y="675"/>
                </a:lnTo>
                <a:lnTo>
                  <a:pt x="2430" y="647"/>
                </a:lnTo>
                <a:lnTo>
                  <a:pt x="2412" y="620"/>
                </a:lnTo>
                <a:lnTo>
                  <a:pt x="2394" y="593"/>
                </a:lnTo>
                <a:lnTo>
                  <a:pt x="2377" y="567"/>
                </a:lnTo>
                <a:lnTo>
                  <a:pt x="2357" y="540"/>
                </a:lnTo>
                <a:lnTo>
                  <a:pt x="2338" y="515"/>
                </a:lnTo>
                <a:lnTo>
                  <a:pt x="2318" y="489"/>
                </a:lnTo>
                <a:lnTo>
                  <a:pt x="2296" y="464"/>
                </a:lnTo>
                <a:lnTo>
                  <a:pt x="2275" y="440"/>
                </a:lnTo>
                <a:lnTo>
                  <a:pt x="2253" y="417"/>
                </a:lnTo>
                <a:lnTo>
                  <a:pt x="2230" y="393"/>
                </a:lnTo>
                <a:lnTo>
                  <a:pt x="2207" y="371"/>
                </a:lnTo>
                <a:lnTo>
                  <a:pt x="2183" y="350"/>
                </a:lnTo>
                <a:lnTo>
                  <a:pt x="2159" y="328"/>
                </a:lnTo>
                <a:lnTo>
                  <a:pt x="2135" y="307"/>
                </a:lnTo>
                <a:lnTo>
                  <a:pt x="2110" y="287"/>
                </a:lnTo>
                <a:lnTo>
                  <a:pt x="2084" y="267"/>
                </a:lnTo>
                <a:lnTo>
                  <a:pt x="2058" y="248"/>
                </a:lnTo>
                <a:lnTo>
                  <a:pt x="2031" y="229"/>
                </a:lnTo>
                <a:lnTo>
                  <a:pt x="2003" y="211"/>
                </a:lnTo>
                <a:lnTo>
                  <a:pt x="1976" y="195"/>
                </a:lnTo>
                <a:lnTo>
                  <a:pt x="1948" y="178"/>
                </a:lnTo>
                <a:lnTo>
                  <a:pt x="1920" y="162"/>
                </a:lnTo>
                <a:lnTo>
                  <a:pt x="1891" y="146"/>
                </a:lnTo>
                <a:lnTo>
                  <a:pt x="1862" y="132"/>
                </a:lnTo>
                <a:lnTo>
                  <a:pt x="1832" y="118"/>
                </a:lnTo>
                <a:lnTo>
                  <a:pt x="1803" y="105"/>
                </a:lnTo>
                <a:lnTo>
                  <a:pt x="1772" y="93"/>
                </a:lnTo>
                <a:lnTo>
                  <a:pt x="1741" y="81"/>
                </a:lnTo>
                <a:lnTo>
                  <a:pt x="1711" y="71"/>
                </a:lnTo>
                <a:lnTo>
                  <a:pt x="1679" y="60"/>
                </a:lnTo>
                <a:lnTo>
                  <a:pt x="1647" y="51"/>
                </a:lnTo>
                <a:lnTo>
                  <a:pt x="1615" y="43"/>
                </a:lnTo>
                <a:lnTo>
                  <a:pt x="1583" y="34"/>
                </a:lnTo>
                <a:lnTo>
                  <a:pt x="1550" y="27"/>
                </a:lnTo>
                <a:lnTo>
                  <a:pt x="1517" y="20"/>
                </a:lnTo>
                <a:lnTo>
                  <a:pt x="1484" y="15"/>
                </a:lnTo>
                <a:lnTo>
                  <a:pt x="1450" y="11"/>
                </a:lnTo>
                <a:lnTo>
                  <a:pt x="1417" y="7"/>
                </a:lnTo>
                <a:lnTo>
                  <a:pt x="1382" y="4"/>
                </a:lnTo>
                <a:lnTo>
                  <a:pt x="1348" y="1"/>
                </a:lnTo>
                <a:lnTo>
                  <a:pt x="1314" y="0"/>
                </a:lnTo>
                <a:lnTo>
                  <a:pt x="1278" y="0"/>
                </a:lnTo>
                <a:lnTo>
                  <a:pt x="1223" y="1"/>
                </a:lnTo>
                <a:lnTo>
                  <a:pt x="1167" y="4"/>
                </a:lnTo>
                <a:lnTo>
                  <a:pt x="1113" y="9"/>
                </a:lnTo>
                <a:lnTo>
                  <a:pt x="1060" y="18"/>
                </a:lnTo>
                <a:lnTo>
                  <a:pt x="1007" y="27"/>
                </a:lnTo>
                <a:lnTo>
                  <a:pt x="954" y="39"/>
                </a:lnTo>
                <a:lnTo>
                  <a:pt x="903" y="53"/>
                </a:lnTo>
                <a:lnTo>
                  <a:pt x="852" y="68"/>
                </a:lnTo>
                <a:lnTo>
                  <a:pt x="801" y="86"/>
                </a:lnTo>
                <a:lnTo>
                  <a:pt x="753" y="106"/>
                </a:lnTo>
                <a:lnTo>
                  <a:pt x="704" y="128"/>
                </a:lnTo>
                <a:lnTo>
                  <a:pt x="658" y="151"/>
                </a:lnTo>
                <a:lnTo>
                  <a:pt x="612" y="176"/>
                </a:lnTo>
                <a:lnTo>
                  <a:pt x="568" y="203"/>
                </a:lnTo>
                <a:lnTo>
                  <a:pt x="524" y="231"/>
                </a:lnTo>
                <a:lnTo>
                  <a:pt x="481" y="261"/>
                </a:lnTo>
                <a:lnTo>
                  <a:pt x="440" y="293"/>
                </a:lnTo>
                <a:lnTo>
                  <a:pt x="400" y="326"/>
                </a:lnTo>
                <a:lnTo>
                  <a:pt x="362" y="361"/>
                </a:lnTo>
                <a:lnTo>
                  <a:pt x="324" y="397"/>
                </a:lnTo>
                <a:lnTo>
                  <a:pt x="289" y="435"/>
                </a:lnTo>
                <a:lnTo>
                  <a:pt x="255" y="473"/>
                </a:lnTo>
                <a:lnTo>
                  <a:pt x="222" y="514"/>
                </a:lnTo>
                <a:lnTo>
                  <a:pt x="190" y="555"/>
                </a:lnTo>
                <a:lnTo>
                  <a:pt x="160" y="597"/>
                </a:lnTo>
                <a:lnTo>
                  <a:pt x="132" y="641"/>
                </a:lnTo>
                <a:lnTo>
                  <a:pt x="106" y="686"/>
                </a:lnTo>
                <a:lnTo>
                  <a:pt x="81" y="732"/>
                </a:lnTo>
                <a:lnTo>
                  <a:pt x="57" y="779"/>
                </a:lnTo>
                <a:lnTo>
                  <a:pt x="36" y="828"/>
                </a:lnTo>
                <a:lnTo>
                  <a:pt x="17" y="877"/>
                </a:lnTo>
                <a:lnTo>
                  <a:pt x="0" y="927"/>
                </a:lnTo>
                <a:lnTo>
                  <a:pt x="120" y="806"/>
                </a:lnTo>
                <a:lnTo>
                  <a:pt x="128" y="801"/>
                </a:lnTo>
                <a:lnTo>
                  <a:pt x="138" y="795"/>
                </a:lnTo>
                <a:lnTo>
                  <a:pt x="147" y="792"/>
                </a:lnTo>
                <a:lnTo>
                  <a:pt x="158" y="791"/>
                </a:lnTo>
                <a:lnTo>
                  <a:pt x="167" y="792"/>
                </a:lnTo>
                <a:lnTo>
                  <a:pt x="178" y="795"/>
                </a:lnTo>
                <a:lnTo>
                  <a:pt x="186" y="801"/>
                </a:lnTo>
                <a:lnTo>
                  <a:pt x="194" y="806"/>
                </a:lnTo>
                <a:lnTo>
                  <a:pt x="433" y="1045"/>
                </a:lnTo>
                <a:lnTo>
                  <a:pt x="446" y="1013"/>
                </a:lnTo>
                <a:lnTo>
                  <a:pt x="459" y="981"/>
                </a:lnTo>
                <a:lnTo>
                  <a:pt x="473" y="951"/>
                </a:lnTo>
                <a:lnTo>
                  <a:pt x="488" y="920"/>
                </a:lnTo>
                <a:lnTo>
                  <a:pt x="506" y="890"/>
                </a:lnTo>
                <a:lnTo>
                  <a:pt x="524" y="861"/>
                </a:lnTo>
                <a:lnTo>
                  <a:pt x="543" y="832"/>
                </a:lnTo>
                <a:lnTo>
                  <a:pt x="563" y="805"/>
                </a:lnTo>
                <a:lnTo>
                  <a:pt x="584" y="778"/>
                </a:lnTo>
                <a:lnTo>
                  <a:pt x="605" y="752"/>
                </a:lnTo>
                <a:lnTo>
                  <a:pt x="628" y="727"/>
                </a:lnTo>
                <a:lnTo>
                  <a:pt x="653" y="704"/>
                </a:lnTo>
                <a:lnTo>
                  <a:pt x="677" y="680"/>
                </a:lnTo>
                <a:lnTo>
                  <a:pt x="702" y="658"/>
                </a:lnTo>
                <a:lnTo>
                  <a:pt x="729" y="636"/>
                </a:lnTo>
                <a:lnTo>
                  <a:pt x="756" y="616"/>
                </a:lnTo>
                <a:lnTo>
                  <a:pt x="784" y="596"/>
                </a:lnTo>
                <a:lnTo>
                  <a:pt x="813" y="579"/>
                </a:lnTo>
                <a:lnTo>
                  <a:pt x="843" y="561"/>
                </a:lnTo>
                <a:lnTo>
                  <a:pt x="872" y="546"/>
                </a:lnTo>
                <a:lnTo>
                  <a:pt x="903" y="530"/>
                </a:lnTo>
                <a:lnTo>
                  <a:pt x="935" y="516"/>
                </a:lnTo>
                <a:lnTo>
                  <a:pt x="967" y="504"/>
                </a:lnTo>
                <a:lnTo>
                  <a:pt x="1000" y="492"/>
                </a:lnTo>
                <a:lnTo>
                  <a:pt x="1033" y="482"/>
                </a:lnTo>
                <a:lnTo>
                  <a:pt x="1066" y="473"/>
                </a:lnTo>
                <a:lnTo>
                  <a:pt x="1100" y="465"/>
                </a:lnTo>
                <a:lnTo>
                  <a:pt x="1136" y="459"/>
                </a:lnTo>
                <a:lnTo>
                  <a:pt x="1171" y="455"/>
                </a:lnTo>
                <a:lnTo>
                  <a:pt x="1206" y="451"/>
                </a:lnTo>
                <a:lnTo>
                  <a:pt x="1242" y="449"/>
                </a:lnTo>
                <a:lnTo>
                  <a:pt x="1278" y="448"/>
                </a:lnTo>
                <a:lnTo>
                  <a:pt x="1324" y="449"/>
                </a:lnTo>
                <a:lnTo>
                  <a:pt x="1371" y="452"/>
                </a:lnTo>
                <a:lnTo>
                  <a:pt x="1415" y="458"/>
                </a:lnTo>
                <a:lnTo>
                  <a:pt x="1459" y="466"/>
                </a:lnTo>
                <a:lnTo>
                  <a:pt x="1503" y="476"/>
                </a:lnTo>
                <a:lnTo>
                  <a:pt x="1545" y="489"/>
                </a:lnTo>
                <a:lnTo>
                  <a:pt x="1587" y="503"/>
                </a:lnTo>
                <a:lnTo>
                  <a:pt x="1628" y="518"/>
                </a:lnTo>
                <a:lnTo>
                  <a:pt x="1668" y="536"/>
                </a:lnTo>
                <a:lnTo>
                  <a:pt x="1706" y="556"/>
                </a:lnTo>
                <a:lnTo>
                  <a:pt x="1744" y="577"/>
                </a:lnTo>
                <a:lnTo>
                  <a:pt x="1780" y="601"/>
                </a:lnTo>
                <a:lnTo>
                  <a:pt x="1816" y="626"/>
                </a:lnTo>
                <a:lnTo>
                  <a:pt x="1850" y="653"/>
                </a:lnTo>
                <a:lnTo>
                  <a:pt x="1882" y="681"/>
                </a:lnTo>
                <a:lnTo>
                  <a:pt x="1913" y="711"/>
                </a:lnTo>
                <a:lnTo>
                  <a:pt x="1943" y="742"/>
                </a:lnTo>
                <a:lnTo>
                  <a:pt x="1970" y="775"/>
                </a:lnTo>
                <a:lnTo>
                  <a:pt x="1998" y="809"/>
                </a:lnTo>
                <a:lnTo>
                  <a:pt x="2022" y="843"/>
                </a:lnTo>
                <a:lnTo>
                  <a:pt x="2046" y="880"/>
                </a:lnTo>
                <a:lnTo>
                  <a:pt x="2067" y="917"/>
                </a:lnTo>
                <a:lnTo>
                  <a:pt x="2087" y="956"/>
                </a:lnTo>
                <a:lnTo>
                  <a:pt x="2105" y="995"/>
                </a:lnTo>
                <a:lnTo>
                  <a:pt x="2122" y="1037"/>
                </a:lnTo>
                <a:lnTo>
                  <a:pt x="2136" y="1078"/>
                </a:lnTo>
                <a:lnTo>
                  <a:pt x="2148" y="1121"/>
                </a:lnTo>
                <a:lnTo>
                  <a:pt x="2158" y="1164"/>
                </a:lnTo>
                <a:lnTo>
                  <a:pt x="2165" y="1208"/>
                </a:lnTo>
                <a:lnTo>
                  <a:pt x="2171" y="1254"/>
                </a:lnTo>
                <a:lnTo>
                  <a:pt x="2175" y="1299"/>
                </a:lnTo>
                <a:lnTo>
                  <a:pt x="2176" y="1345"/>
                </a:lnTo>
                <a:lnTo>
                  <a:pt x="1952" y="1345"/>
                </a:lnTo>
                <a:lnTo>
                  <a:pt x="2400" y="1794"/>
                </a:lnTo>
                <a:lnTo>
                  <a:pt x="2849" y="1345"/>
                </a:lnTo>
                <a:lnTo>
                  <a:pt x="2625" y="134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16400" name="WordArt 9"/>
          <p:cNvSpPr>
            <a:spLocks noChangeArrowheads="1" noChangeShapeType="1"/>
          </p:cNvSpPr>
          <p:nvPr/>
        </p:nvSpPr>
        <p:spPr bwMode="auto">
          <a:xfrm rot="5400000">
            <a:off x="5019993" y="2537460"/>
            <a:ext cx="2593975" cy="245427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spcFirstLastPara="1" wrap="none" fromWordArt="1">
            <a:prstTxWarp prst="textArchUp">
              <a:avLst>
                <a:gd name="adj" fmla="val 13041511"/>
              </a:avLst>
            </a:prstTxWarp>
          </a:bodyPr>
          <a:lstStyle/>
          <a:p>
            <a:pPr algn="ctr"/>
            <a:r>
              <a:rPr lang="en-US" altLang="zh-CN" sz="4000" b="1" kern="10">
                <a:solidFill>
                  <a:schemeClr val="bg1"/>
                </a:solidFill>
                <a:latin typeface="+mn-ea"/>
                <a:ea typeface="+mn-ea"/>
                <a:cs typeface="+mn-ea"/>
              </a:rPr>
              <a:t>Qualitative methods</a:t>
            </a:r>
            <a:endParaRPr lang="en-US" altLang="zh-CN" sz="4000" b="1" kern="10">
              <a:solidFill>
                <a:schemeClr val="bg1"/>
              </a:solidFill>
              <a:latin typeface="+mn-ea"/>
              <a:ea typeface="+mn-ea"/>
              <a:cs typeface="+mn-ea"/>
            </a:endParaRPr>
          </a:p>
        </p:txBody>
      </p:sp>
      <p:sp>
        <p:nvSpPr>
          <p:cNvPr id="16401" name="WordArt 10"/>
          <p:cNvSpPr>
            <a:spLocks noChangeArrowheads="1" noChangeShapeType="1"/>
          </p:cNvSpPr>
          <p:nvPr/>
        </p:nvSpPr>
        <p:spPr bwMode="auto">
          <a:xfrm rot="-5400000">
            <a:off x="4805680" y="1941195"/>
            <a:ext cx="2289175" cy="334137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spcFirstLastPara="1" wrap="none" fromWordArt="1">
            <a:prstTxWarp prst="textArchUp">
              <a:avLst>
                <a:gd name="adj" fmla="val 12275840"/>
              </a:avLst>
            </a:prstTxWarp>
          </a:bodyPr>
          <a:lstStyle/>
          <a:p>
            <a:pPr algn="ctr"/>
            <a:r>
              <a:rPr lang="en-US" altLang="zh-CN" sz="900" b="1" kern="10">
                <a:solidFill>
                  <a:schemeClr val="bg1"/>
                </a:solidFill>
                <a:latin typeface="+mn-ea"/>
                <a:ea typeface="+mn-ea"/>
                <a:cs typeface="+mn-ea"/>
              </a:rPr>
              <a:t>Quantitative methods</a:t>
            </a:r>
            <a:endParaRPr lang="en-US" altLang="zh-CN" sz="900" b="1" kern="10">
              <a:solidFill>
                <a:schemeClr val="bg1"/>
              </a:solidFill>
              <a:latin typeface="+mn-ea"/>
              <a:ea typeface="+mn-ea"/>
              <a:cs typeface="+mn-ea"/>
            </a:endParaRPr>
          </a:p>
        </p:txBody>
      </p:sp>
      <p:sp>
        <p:nvSpPr>
          <p:cNvPr id="97" name="Text Placeholder 33"/>
          <p:cNvSpPr txBox="1"/>
          <p:nvPr/>
        </p:nvSpPr>
        <p:spPr>
          <a:xfrm>
            <a:off x="541020" y="1617980"/>
            <a:ext cx="3908425" cy="4098290"/>
          </a:xfrm>
          <a:prstGeom prst="rect">
            <a:avLst/>
          </a:prstGeom>
        </p:spPr>
        <p:txBody>
          <a:bodyPr lIns="0" tIns="0" rIns="0" bIns="0"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zh-CN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</a:t>
            </a:r>
            <a:endParaRPr lang="en-US" altLang="zh-CN" sz="3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auto"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Participant:  </a:t>
            </a:r>
            <a:endParaRPr lang="en-US" altLang="zh-CN" sz="32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≧100 </a:t>
            </a: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EFL</a:t>
            </a:r>
            <a:r>
              <a:rPr sz="2800" kern="1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Polytechnic Postgraduates</a:t>
            </a: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 individual differences</a:t>
            </a:r>
            <a:endParaRPr lang="en-US" altLang="zh-CN" sz="3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auto"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Research instruments:</a:t>
            </a:r>
            <a:endParaRPr lang="en-US" altLang="zh-CN" sz="32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auto">
              <a:spcAft>
                <a:spcPts val="0"/>
              </a:spcAft>
              <a:buNone/>
              <a:defRPr/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modified version based on SORS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  <a:sym typeface="+mn-ea"/>
            </a:endParaRPr>
          </a:p>
          <a:p>
            <a:pPr marL="0" indent="0" algn="l" fontAlgn="auto">
              <a:spcAft>
                <a:spcPts val="0"/>
              </a:spcAft>
              <a:buNone/>
              <a:defRPr/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anose="020B0604020202020204" pitchFamily="34" charset="0"/>
                <a:sym typeface="+mn-ea"/>
              </a:rPr>
              <a:t>(Mokhtari and Reichard, 2002)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Arial" panose="020B0604020202020204" pitchFamily="34" charset="0"/>
            </a:endParaRPr>
          </a:p>
          <a:p>
            <a:pPr marL="0" indent="0" algn="l" fontAlgn="auto">
              <a:spcAft>
                <a:spcPts val="0"/>
              </a:spcAft>
              <a:buNone/>
              <a:defRPr/>
            </a:pPr>
            <a:endParaRPr lang="en-US" altLang="zh-CN" sz="32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289560" y="283845"/>
            <a:ext cx="1035558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4. Methods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" name="Text Placeholder 33"/>
          <p:cNvSpPr txBox="1"/>
          <p:nvPr/>
        </p:nvSpPr>
        <p:spPr>
          <a:xfrm>
            <a:off x="7922895" y="1617980"/>
            <a:ext cx="4428490" cy="4098290"/>
          </a:xfrm>
          <a:prstGeom prst="rect">
            <a:avLst/>
          </a:prstGeom>
        </p:spPr>
        <p:txBody>
          <a:bodyPr lIns="0" tIns="0" rIns="0" bIns="0"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Neris Thin" panose="00000300000000000000" pitchFamily="50" charset="0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fontAlgn="auto">
              <a:spcAft>
                <a:spcPts val="0"/>
              </a:spcAft>
              <a:buNone/>
              <a:defRPr/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Semi-structured interviews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auto">
              <a:spcAft>
                <a:spcPts val="0"/>
              </a:spcAft>
              <a:defRPr/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Perception 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auto">
              <a:spcAft>
                <a:spcPts val="0"/>
              </a:spcAft>
              <a:defRPr/>
            </a:pP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auto">
              <a:spcAft>
                <a:spcPts val="0"/>
              </a:spcAft>
              <a:defRPr/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Relevant problems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auto">
              <a:spcAft>
                <a:spcPts val="0"/>
              </a:spcAft>
              <a:defRPr/>
            </a:pP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auto">
              <a:spcAft>
                <a:spcPts val="0"/>
              </a:spcAft>
              <a:defRPr/>
            </a:pPr>
            <a:r>
              <a:rPr lang="en-US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Reasons</a:t>
            </a:r>
            <a:endParaRPr lang="en-US" altLang="zh-CN" sz="28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fontAlgn="auto">
              <a:spcAft>
                <a:spcPts val="0"/>
              </a:spcAft>
              <a:buNone/>
              <a:defRPr/>
            </a:pPr>
            <a:endParaRPr lang="en-US" altLang="zh-CN" sz="3200" dirty="0">
              <a:solidFill>
                <a:schemeClr val="tx1">
                  <a:lumMod val="95000"/>
                  <a:lumOff val="5000"/>
                </a:schemeClr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  <p:cxnSp>
        <p:nvCxnSpPr>
          <p:cNvPr id="38" name="直接连接符 37"/>
          <p:cNvCxnSpPr/>
          <p:nvPr/>
        </p:nvCxnSpPr>
        <p:spPr>
          <a:xfrm>
            <a:off x="546735" y="142176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arrow_游标"/>
          <p:cNvGrpSpPr>
            <a:grpSpLocks noChangeAspect="1"/>
          </p:cNvGrpSpPr>
          <p:nvPr/>
        </p:nvGrpSpPr>
        <p:grpSpPr>
          <a:xfrm rot="10800000" flipH="1">
            <a:off x="339654" y="2937235"/>
            <a:ext cx="206884" cy="206884"/>
            <a:chOff x="510977" y="1676698"/>
            <a:chExt cx="174686" cy="174686"/>
          </a:xfrm>
          <a:solidFill>
            <a:schemeClr val="bg1"/>
          </a:solidFill>
        </p:grpSpPr>
        <p:sp>
          <p:nvSpPr>
            <p:cNvPr id="40" name="椭圆 39"/>
            <p:cNvSpPr/>
            <p:nvPr/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240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41" name="直接连接符 40"/>
            <p:cNvCxnSpPr/>
            <p:nvPr/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接连接符 41"/>
            <p:cNvCxnSpPr/>
            <p:nvPr/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/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文本框 1"/>
          <p:cNvSpPr txBox="1">
            <a:spLocks noChangeArrowheads="1"/>
          </p:cNvSpPr>
          <p:nvPr/>
        </p:nvSpPr>
        <p:spPr bwMode="auto">
          <a:xfrm>
            <a:off x="5884863" y="1671638"/>
            <a:ext cx="1984375" cy="521970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</a:ln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</a:rPr>
              <a:t>Context</a:t>
            </a:r>
            <a:endParaRPr lang="en-US" altLang="zh-CN" sz="28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ea typeface="+mn-ea"/>
            </a:endParaRPr>
          </a:p>
        </p:txBody>
      </p:sp>
      <p:sp>
        <p:nvSpPr>
          <p:cNvPr id="45" name="文本框 16"/>
          <p:cNvSpPr txBox="1">
            <a:spLocks noChangeArrowheads="1"/>
          </p:cNvSpPr>
          <p:nvPr/>
        </p:nvSpPr>
        <p:spPr bwMode="auto">
          <a:xfrm>
            <a:off x="2543175" y="2703830"/>
            <a:ext cx="2353310" cy="829945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</a:ln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</a:rPr>
              <a:t>Mainland China</a:t>
            </a:r>
            <a:endParaRPr lang="en-US" altLang="zh-CN" sz="24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ea typeface="+mn-ea"/>
            </a:endParaRPr>
          </a:p>
        </p:txBody>
      </p:sp>
      <p:sp>
        <p:nvSpPr>
          <p:cNvPr id="46" name="文本框 18"/>
          <p:cNvSpPr txBox="1">
            <a:spLocks noChangeArrowheads="1"/>
          </p:cNvSpPr>
          <p:nvPr/>
        </p:nvSpPr>
        <p:spPr bwMode="auto">
          <a:xfrm>
            <a:off x="6046470" y="2696210"/>
            <a:ext cx="2352675" cy="706755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</a:ln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kern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EFL </a:t>
            </a:r>
            <a:r>
              <a:rPr sz="2000" b="1" kern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Polytechnic</a:t>
            </a:r>
            <a:r>
              <a:rPr lang="en-US" sz="2000" b="1" kern="1400" dirty="0" smtClean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Postgraduates</a:t>
            </a:r>
            <a:endParaRPr lang="en-US" altLang="en-US" sz="2000" b="1" kern="1400" dirty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47" name="文本框 19"/>
          <p:cNvSpPr txBox="1">
            <a:spLocks noChangeArrowheads="1"/>
          </p:cNvSpPr>
          <p:nvPr/>
        </p:nvSpPr>
        <p:spPr bwMode="auto">
          <a:xfrm>
            <a:off x="9170670" y="2703830"/>
            <a:ext cx="2490470" cy="706755"/>
          </a:xfrm>
          <a:prstGeom prst="rect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</a:ln>
        </p:spPr>
        <p:txBody>
          <a:bodyPr wrap="square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+mn-ea"/>
              </a:rPr>
              <a:t>English Journal artical reading </a:t>
            </a:r>
            <a:endParaRPr lang="en-US" altLang="zh-CN" sz="2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ea typeface="+mn-ea"/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1088390" y="3789680"/>
            <a:ext cx="3654425" cy="275209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5283835" y="3782695"/>
            <a:ext cx="2874010" cy="272859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8796020" y="3789680"/>
            <a:ext cx="2638425" cy="273240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1" name="文本框 28"/>
          <p:cNvSpPr txBox="1">
            <a:spLocks noChangeArrowheads="1"/>
          </p:cNvSpPr>
          <p:nvPr/>
        </p:nvSpPr>
        <p:spPr bwMode="auto">
          <a:xfrm>
            <a:off x="1359535" y="3907155"/>
            <a:ext cx="3111500" cy="33235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 marL="285750" indent="-285750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n-ea"/>
              </a:rPr>
              <a:t>Polytechinic Universities in Western and Southwestern parts of China</a:t>
            </a:r>
            <a:endParaRPr lang="en-US" altLang="zh-CN" sz="2000" b="1" dirty="0">
              <a:latin typeface="+mj-ea"/>
              <a:ea typeface="+mn-ea"/>
            </a:endParaRPr>
          </a:p>
          <a:p>
            <a:pPr marL="285750" indent="-285750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n-ea"/>
              </a:rPr>
              <a:t>EFL English Classroom</a:t>
            </a:r>
            <a:endParaRPr lang="en-US" altLang="zh-CN" sz="2000" b="1" dirty="0">
              <a:latin typeface="+mj-ea"/>
              <a:ea typeface="+mn-ea"/>
            </a:endParaRPr>
          </a:p>
          <a:p>
            <a:pPr marL="285750" indent="-285750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endParaRPr lang="en-US" altLang="zh-CN" sz="2000" b="1" dirty="0">
              <a:latin typeface="+mj-ea"/>
              <a:ea typeface="+mn-ea"/>
            </a:endParaRPr>
          </a:p>
        </p:txBody>
      </p:sp>
      <p:sp>
        <p:nvSpPr>
          <p:cNvPr id="52" name="文本框 29"/>
          <p:cNvSpPr txBox="1">
            <a:spLocks noChangeArrowheads="1"/>
          </p:cNvSpPr>
          <p:nvPr/>
        </p:nvSpPr>
        <p:spPr bwMode="auto">
          <a:xfrm>
            <a:off x="5533390" y="4139565"/>
            <a:ext cx="2601595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n-ea"/>
              </a:rPr>
              <a:t>age, genders, etc.</a:t>
            </a:r>
            <a:endParaRPr lang="en-US" altLang="zh-CN" sz="2000" b="1" dirty="0">
              <a:latin typeface="+mj-ea"/>
              <a:ea typeface="+mn-ea"/>
            </a:endParaRPr>
          </a:p>
          <a:p>
            <a:pPr marL="285750" indent="-285750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n-ea"/>
              </a:rPr>
              <a:t>grades/levels</a:t>
            </a:r>
            <a:endParaRPr lang="en-US" altLang="zh-CN" sz="2000" b="1" dirty="0">
              <a:latin typeface="+mj-ea"/>
              <a:ea typeface="+mn-ea"/>
            </a:endParaRPr>
          </a:p>
          <a:p>
            <a:pPr marL="285750" indent="-285750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n-ea"/>
              </a:rPr>
              <a:t>research areas</a:t>
            </a:r>
            <a:endParaRPr lang="en-US" altLang="zh-CN" sz="2000" b="1" dirty="0">
              <a:latin typeface="+mj-ea"/>
              <a:ea typeface="+mn-ea"/>
            </a:endParaRPr>
          </a:p>
        </p:txBody>
      </p:sp>
      <p:sp>
        <p:nvSpPr>
          <p:cNvPr id="53" name="文本框 30"/>
          <p:cNvSpPr txBox="1">
            <a:spLocks noChangeArrowheads="1"/>
          </p:cNvSpPr>
          <p:nvPr/>
        </p:nvSpPr>
        <p:spPr bwMode="auto">
          <a:xfrm>
            <a:off x="8924925" y="3789045"/>
            <a:ext cx="2509520" cy="2191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Autofit/>
          </a:bodyPr>
          <a:lstStyle/>
          <a:p>
            <a:pPr marL="285750" indent="-285750" algn="l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n-ea"/>
              </a:rPr>
              <a:t>basic contents</a:t>
            </a:r>
            <a:endParaRPr lang="en-US" altLang="zh-CN" sz="2000" b="1" dirty="0">
              <a:latin typeface="+mj-ea"/>
              <a:ea typeface="+mn-ea"/>
            </a:endParaRPr>
          </a:p>
          <a:p>
            <a:pPr marL="285750" indent="-285750" algn="l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n-ea"/>
              </a:rPr>
              <a:t>identify information</a:t>
            </a:r>
            <a:endParaRPr lang="en-US" altLang="zh-CN" sz="2000" b="1" dirty="0">
              <a:latin typeface="+mj-ea"/>
              <a:ea typeface="+mn-ea"/>
            </a:endParaRPr>
          </a:p>
          <a:p>
            <a:pPr marL="285750" indent="-285750" algn="l" defTabSz="1015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n-ea"/>
              </a:rPr>
              <a:t>critical thinking</a:t>
            </a:r>
            <a:endParaRPr lang="en-US" altLang="zh-CN" sz="2000" b="1" dirty="0">
              <a:latin typeface="+mj-ea"/>
              <a:ea typeface="+mn-ea"/>
            </a:endParaRPr>
          </a:p>
        </p:txBody>
      </p:sp>
      <p:cxnSp>
        <p:nvCxnSpPr>
          <p:cNvPr id="54" name="直接连接符 53"/>
          <p:cNvCxnSpPr>
            <a:stCxn id="44" idx="2"/>
            <a:endCxn id="45" idx="0"/>
          </p:cNvCxnSpPr>
          <p:nvPr/>
        </p:nvCxnSpPr>
        <p:spPr>
          <a:xfrm flipH="1">
            <a:off x="3719830" y="2193608"/>
            <a:ext cx="3157855" cy="509905"/>
          </a:xfrm>
          <a:prstGeom prst="line">
            <a:avLst/>
          </a:prstGeom>
          <a:ln w="952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文本框 54"/>
          <p:cNvCxnSpPr txBox="1">
            <a:stCxn id="44" idx="2"/>
            <a:endCxn id="46" idx="0"/>
          </p:cNvCxnSpPr>
          <p:nvPr/>
        </p:nvCxnSpPr>
        <p:spPr bwMode="auto">
          <a:xfrm>
            <a:off x="6877685" y="2193608"/>
            <a:ext cx="345440" cy="502285"/>
          </a:xfrm>
          <a:prstGeom prst="line">
            <a:avLst/>
          </a:prstGeom>
          <a:noFill/>
          <a:ln w="9525">
            <a:solidFill>
              <a:schemeClr val="tx1">
                <a:lumMod val="95000"/>
                <a:lumOff val="5000"/>
              </a:schemeClr>
            </a:solidFill>
            <a:miter lim="800000"/>
          </a:ln>
        </p:spPr>
      </p:cxnSp>
      <p:cxnSp>
        <p:nvCxnSpPr>
          <p:cNvPr id="56" name="直接连接符 55"/>
          <p:cNvCxnSpPr>
            <a:stCxn id="44" idx="2"/>
            <a:endCxn id="47" idx="0"/>
          </p:cNvCxnSpPr>
          <p:nvPr/>
        </p:nvCxnSpPr>
        <p:spPr>
          <a:xfrm>
            <a:off x="6877685" y="2193608"/>
            <a:ext cx="3538220" cy="509905"/>
          </a:xfrm>
          <a:prstGeom prst="line">
            <a:avLst/>
          </a:prstGeom>
          <a:ln w="952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>
            <a:stCxn id="45" idx="2"/>
          </p:cNvCxnSpPr>
          <p:nvPr/>
        </p:nvCxnSpPr>
        <p:spPr>
          <a:xfrm flipH="1">
            <a:off x="3330258" y="3533775"/>
            <a:ext cx="389255" cy="248920"/>
          </a:xfrm>
          <a:prstGeom prst="line">
            <a:avLst/>
          </a:prstGeom>
          <a:ln w="952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>
            <a:stCxn id="46" idx="2"/>
            <a:endCxn id="49" idx="0"/>
          </p:cNvCxnSpPr>
          <p:nvPr/>
        </p:nvCxnSpPr>
        <p:spPr>
          <a:xfrm flipH="1">
            <a:off x="6720840" y="3402965"/>
            <a:ext cx="502285" cy="379730"/>
          </a:xfrm>
          <a:prstGeom prst="line">
            <a:avLst/>
          </a:prstGeom>
          <a:ln w="952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接连接符 58"/>
          <p:cNvCxnSpPr>
            <a:stCxn id="47" idx="2"/>
            <a:endCxn id="53" idx="0"/>
          </p:cNvCxnSpPr>
          <p:nvPr/>
        </p:nvCxnSpPr>
        <p:spPr>
          <a:xfrm flipH="1">
            <a:off x="10179368" y="3410585"/>
            <a:ext cx="236220" cy="378460"/>
          </a:xfrm>
          <a:prstGeom prst="line">
            <a:avLst/>
          </a:prstGeom>
          <a:ln w="952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289560" y="283845"/>
            <a:ext cx="1035558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5. Settings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  <p:cxnSp>
        <p:nvCxnSpPr>
          <p:cNvPr id="56" name="直接连接符 55"/>
          <p:cNvCxnSpPr/>
          <p:nvPr/>
        </p:nvCxnSpPr>
        <p:spPr>
          <a:xfrm>
            <a:off x="521970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7" name="arrow_游标"/>
          <p:cNvGrpSpPr>
            <a:grpSpLocks noChangeAspect="1"/>
          </p:cNvGrpSpPr>
          <p:nvPr/>
        </p:nvGrpSpPr>
        <p:grpSpPr>
          <a:xfrm rot="10800000" flipH="1">
            <a:off x="282504" y="3429013"/>
            <a:ext cx="206884" cy="206884"/>
            <a:chOff x="510977" y="1676698"/>
            <a:chExt cx="174686" cy="174686"/>
          </a:xfrm>
          <a:solidFill>
            <a:schemeClr val="bg1"/>
          </a:solidFill>
        </p:grpSpPr>
        <p:sp>
          <p:nvSpPr>
            <p:cNvPr id="58" name="椭圆 57"/>
            <p:cNvSpPr/>
            <p:nvPr/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240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59" name="直接连接符 58"/>
            <p:cNvCxnSpPr/>
            <p:nvPr/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直接连接符 59"/>
            <p:cNvCxnSpPr/>
            <p:nvPr/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/>
            <p:cNvCxnSpPr/>
            <p:nvPr/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877" name="组合 1"/>
          <p:cNvGrpSpPr/>
          <p:nvPr/>
        </p:nvGrpSpPr>
        <p:grpSpPr bwMode="auto">
          <a:xfrm>
            <a:off x="2509203" y="1922780"/>
            <a:ext cx="744537" cy="723900"/>
            <a:chOff x="1318685" y="1753976"/>
            <a:chExt cx="806448" cy="785284"/>
          </a:xfrm>
        </p:grpSpPr>
        <p:sp>
          <p:nvSpPr>
            <p:cNvPr id="80" name="矩形 79"/>
            <p:cNvSpPr/>
            <p:nvPr/>
          </p:nvSpPr>
          <p:spPr>
            <a:xfrm>
              <a:off x="1318685" y="1753976"/>
              <a:ext cx="662009" cy="663014"/>
            </a:xfrm>
            <a:prstGeom prst="rect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/>
            </a:p>
          </p:txBody>
        </p:sp>
        <p:sp>
          <p:nvSpPr>
            <p:cNvPr id="81" name="矩形 80"/>
            <p:cNvSpPr/>
            <p:nvPr/>
          </p:nvSpPr>
          <p:spPr>
            <a:xfrm>
              <a:off x="1464843" y="1876247"/>
              <a:ext cx="660290" cy="663013"/>
            </a:xfrm>
            <a:prstGeom prst="rect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/>
            </a:p>
          </p:txBody>
        </p:sp>
        <p:sp>
          <p:nvSpPr>
            <p:cNvPr id="36896" name="文本框 47"/>
            <p:cNvSpPr txBox="1">
              <a:spLocks noChangeArrowheads="1"/>
            </p:cNvSpPr>
            <p:nvPr/>
          </p:nvSpPr>
          <p:spPr bwMode="auto">
            <a:xfrm>
              <a:off x="1454152" y="1773027"/>
              <a:ext cx="516467" cy="6998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3600" b="1">
                  <a:solidFill>
                    <a:schemeClr val="bg1"/>
                  </a:solidFill>
                  <a:ea typeface="Arial Unicode MS" panose="020B0604020202020204" pitchFamily="34" charset="-122"/>
                  <a:cs typeface="Arial" panose="020B0604020202020204" pitchFamily="34" charset="0"/>
                </a:rPr>
                <a:t>1</a:t>
              </a:r>
              <a:endParaRPr lang="zh-CN" altLang="en-US" sz="3600" b="1">
                <a:solidFill>
                  <a:schemeClr val="bg1"/>
                </a:solidFill>
                <a:ea typeface="Arial Unicode MS" panose="020B0604020202020204" pitchFamily="34" charset="-122"/>
                <a:cs typeface="Arial" panose="020B0604020202020204" pitchFamily="34" charset="0"/>
              </a:endParaRPr>
            </a:p>
          </p:txBody>
        </p:sp>
      </p:grpSp>
      <p:cxnSp>
        <p:nvCxnSpPr>
          <p:cNvPr id="64" name="直接连接符 63"/>
          <p:cNvCxnSpPr/>
          <p:nvPr/>
        </p:nvCxnSpPr>
        <p:spPr>
          <a:xfrm>
            <a:off x="4722813" y="1867535"/>
            <a:ext cx="9525" cy="35179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879" name="组合 51"/>
          <p:cNvGrpSpPr/>
          <p:nvPr/>
        </p:nvGrpSpPr>
        <p:grpSpPr bwMode="auto">
          <a:xfrm>
            <a:off x="5784215" y="1867218"/>
            <a:ext cx="742950" cy="723900"/>
            <a:chOff x="4697077" y="1440874"/>
            <a:chExt cx="616528" cy="598823"/>
          </a:xfrm>
        </p:grpSpPr>
        <p:sp>
          <p:nvSpPr>
            <p:cNvPr id="77" name="矩形 76"/>
            <p:cNvSpPr/>
            <p:nvPr/>
          </p:nvSpPr>
          <p:spPr>
            <a:xfrm>
              <a:off x="4697077" y="1440874"/>
              <a:ext cx="504552" cy="505585"/>
            </a:xfrm>
            <a:prstGeom prst="rect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/>
            </a:p>
          </p:txBody>
        </p:sp>
        <p:sp>
          <p:nvSpPr>
            <p:cNvPr id="78" name="矩形 77"/>
            <p:cNvSpPr/>
            <p:nvPr/>
          </p:nvSpPr>
          <p:spPr>
            <a:xfrm>
              <a:off x="4809054" y="1534111"/>
              <a:ext cx="504551" cy="505586"/>
            </a:xfrm>
            <a:prstGeom prst="rect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/>
            </a:p>
          </p:txBody>
        </p:sp>
        <p:sp>
          <p:nvSpPr>
            <p:cNvPr id="36893" name="文本框 84"/>
            <p:cNvSpPr txBox="1">
              <a:spLocks noChangeArrowheads="1"/>
            </p:cNvSpPr>
            <p:nvPr/>
          </p:nvSpPr>
          <p:spPr bwMode="auto">
            <a:xfrm>
              <a:off x="4800987" y="1454723"/>
              <a:ext cx="394854" cy="5336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3600" b="1">
                  <a:solidFill>
                    <a:schemeClr val="bg1"/>
                  </a:solidFill>
                  <a:ea typeface="Arial Unicode MS" panose="020B0604020202020204" pitchFamily="34" charset="-122"/>
                  <a:cs typeface="Arial" panose="020B0604020202020204" pitchFamily="34" charset="0"/>
                </a:rPr>
                <a:t>2</a:t>
              </a:r>
              <a:endParaRPr lang="zh-CN" altLang="en-US" sz="3600" b="1">
                <a:solidFill>
                  <a:schemeClr val="bg1"/>
                </a:solidFill>
                <a:ea typeface="Arial Unicode MS" panose="020B0604020202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36880" name="组合 85"/>
          <p:cNvGrpSpPr/>
          <p:nvPr/>
        </p:nvGrpSpPr>
        <p:grpSpPr bwMode="auto">
          <a:xfrm>
            <a:off x="8933815" y="1883093"/>
            <a:ext cx="744538" cy="722312"/>
            <a:chOff x="4697077" y="1440874"/>
            <a:chExt cx="616528" cy="598823"/>
          </a:xfrm>
        </p:grpSpPr>
        <p:sp>
          <p:nvSpPr>
            <p:cNvPr id="74" name="矩形 73"/>
            <p:cNvSpPr/>
            <p:nvPr/>
          </p:nvSpPr>
          <p:spPr>
            <a:xfrm>
              <a:off x="4697077" y="1440874"/>
              <a:ext cx="504790" cy="505381"/>
            </a:xfrm>
            <a:prstGeom prst="rect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/>
            </a:p>
          </p:txBody>
        </p:sp>
        <p:sp>
          <p:nvSpPr>
            <p:cNvPr id="75" name="矩形 74"/>
            <p:cNvSpPr/>
            <p:nvPr/>
          </p:nvSpPr>
          <p:spPr>
            <a:xfrm>
              <a:off x="4808815" y="1534316"/>
              <a:ext cx="504790" cy="505381"/>
            </a:xfrm>
            <a:prstGeom prst="rect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/>
            </a:p>
          </p:txBody>
        </p:sp>
        <p:sp>
          <p:nvSpPr>
            <p:cNvPr id="36890" name="文本框 88"/>
            <p:cNvSpPr txBox="1">
              <a:spLocks noChangeArrowheads="1"/>
            </p:cNvSpPr>
            <p:nvPr/>
          </p:nvSpPr>
          <p:spPr bwMode="auto">
            <a:xfrm>
              <a:off x="4800987" y="1454723"/>
              <a:ext cx="394854" cy="5348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5pPr>
              <a:lvl6pPr marL="25146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6pPr>
              <a:lvl7pPr marL="29718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7pPr>
              <a:lvl8pPr marL="34290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8pPr>
              <a:lvl9pPr marL="3886200" indent="-228600" fontAlgn="base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微软雅黑 Light" panose="020B0502040204020203" pitchFamily="34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3600" b="1">
                  <a:solidFill>
                    <a:schemeClr val="bg1"/>
                  </a:solidFill>
                  <a:ea typeface="Arial Unicode MS" panose="020B0604020202020204" pitchFamily="34" charset="-122"/>
                  <a:cs typeface="Arial" panose="020B0604020202020204" pitchFamily="34" charset="0"/>
                </a:rPr>
                <a:t>3</a:t>
              </a:r>
              <a:endParaRPr lang="zh-CN" altLang="en-US" sz="3600" b="1">
                <a:solidFill>
                  <a:schemeClr val="bg1"/>
                </a:solidFill>
                <a:ea typeface="Arial Unicode MS" panose="020B0604020202020204" pitchFamily="34" charset="-122"/>
                <a:cs typeface="Arial" panose="020B0604020202020204" pitchFamily="34" charset="0"/>
              </a:endParaRPr>
            </a:p>
          </p:txBody>
        </p:sp>
      </p:grpSp>
      <p:cxnSp>
        <p:nvCxnSpPr>
          <p:cNvPr id="67" name="直接连接符 66"/>
          <p:cNvCxnSpPr/>
          <p:nvPr/>
        </p:nvCxnSpPr>
        <p:spPr>
          <a:xfrm>
            <a:off x="8382953" y="1760855"/>
            <a:ext cx="7937" cy="35179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文本框 67"/>
          <p:cNvSpPr txBox="1"/>
          <p:nvPr/>
        </p:nvSpPr>
        <p:spPr>
          <a:xfrm>
            <a:off x="3331528" y="1995488"/>
            <a:ext cx="1944687" cy="52197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800" dirty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Arial" panose="020B0604020202020204" pitchFamily="34" charset="0"/>
              </a:rPr>
              <a:t>BERA </a:t>
            </a:r>
            <a:endParaRPr lang="zh-CN" altLang="en-US" sz="2800" dirty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Arial" panose="020B0604020202020204" pitchFamily="34" charset="0"/>
            </a:endParaRPr>
          </a:p>
        </p:txBody>
      </p:sp>
      <p:sp>
        <p:nvSpPr>
          <p:cNvPr id="69" name="文本框 92"/>
          <p:cNvSpPr txBox="1">
            <a:spLocks noChangeArrowheads="1"/>
          </p:cNvSpPr>
          <p:nvPr/>
        </p:nvSpPr>
        <p:spPr bwMode="auto">
          <a:xfrm>
            <a:off x="6571933" y="1899920"/>
            <a:ext cx="1839912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</a:t>
            </a:r>
            <a:r>
              <a:rPr lang="zh-CN" altLang="en-US" sz="24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lass discussion</a:t>
            </a:r>
            <a:endParaRPr lang="zh-CN" altLang="en-US" sz="24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0" name="文本框 94"/>
          <p:cNvSpPr txBox="1">
            <a:spLocks noChangeArrowheads="1"/>
          </p:cNvSpPr>
          <p:nvPr/>
        </p:nvSpPr>
        <p:spPr bwMode="auto">
          <a:xfrm>
            <a:off x="9750425" y="1922780"/>
            <a:ext cx="24352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5pPr>
            <a:lvl6pPr marL="25146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6pPr>
            <a:lvl7pPr marL="29718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7pPr>
            <a:lvl8pPr marL="34290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8pPr>
            <a:lvl9pPr marL="3886200" indent="-228600" defTabSz="685800" eaLnBrk="0" fontAlgn="base" hangingPunct="0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defRPr>
            </a:lvl9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 dirty="0">
                <a:latin typeface="+mn-ea"/>
                <a:ea typeface="+mn-ea"/>
              </a:rPr>
              <a:t>Ways</a:t>
            </a:r>
            <a:endParaRPr lang="en-US" altLang="zh-CN" sz="2400" b="1" dirty="0">
              <a:latin typeface="+mn-ea"/>
              <a:ea typeface="+mn-ea"/>
            </a:endParaRPr>
          </a:p>
        </p:txBody>
      </p:sp>
      <p:sp>
        <p:nvSpPr>
          <p:cNvPr id="71" name="文本框 70"/>
          <p:cNvSpPr txBox="1"/>
          <p:nvPr/>
        </p:nvSpPr>
        <p:spPr>
          <a:xfrm>
            <a:off x="923290" y="2751455"/>
            <a:ext cx="4367530" cy="42462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Fourth edition, 2018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Concent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Transparency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Right to withdraw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Incentives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Harm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Privacy and data storage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Disclosure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Font typeface="Arial" panose="020B0604020202020204" pitchFamily="34" charset="0"/>
              <a:buChar char="•"/>
              <a:defRPr/>
            </a:pPr>
            <a:endParaRPr lang="en-US" altLang="zh-CN" sz="2000" b="1" dirty="0">
              <a:latin typeface="+mj-ea"/>
              <a:ea typeface="+mj-ea"/>
            </a:endParaRPr>
          </a:p>
        </p:txBody>
      </p:sp>
      <p:sp>
        <p:nvSpPr>
          <p:cNvPr id="72" name="Text Box 9"/>
          <p:cNvSpPr txBox="1">
            <a:spLocks noChangeArrowheads="1"/>
          </p:cNvSpPr>
          <p:nvPr/>
        </p:nvSpPr>
        <p:spPr bwMode="auto">
          <a:xfrm>
            <a:off x="4935220" y="2729865"/>
            <a:ext cx="3505835" cy="27686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/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Vulnerable groups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Sensitive topics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Access to confidential records or information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Activities </a:t>
            </a:r>
            <a:endParaRPr lang="en-US" altLang="zh-CN" sz="2000" b="1" dirty="0">
              <a:latin typeface="+mj-ea"/>
              <a:ea typeface="+mj-ea"/>
            </a:endParaRPr>
          </a:p>
          <a:p>
            <a:pPr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defRPr/>
            </a:pPr>
            <a:endParaRPr lang="en-US" altLang="zh-CN" sz="1600" dirty="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3" name="Text Box 5"/>
          <p:cNvSpPr txBox="1">
            <a:spLocks noChangeArrowheads="1"/>
          </p:cNvSpPr>
          <p:nvPr/>
        </p:nvSpPr>
        <p:spPr bwMode="auto">
          <a:xfrm>
            <a:off x="8441055" y="2766060"/>
            <a:ext cx="3582035" cy="369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Provide informed concent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Acoid deception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Avoid all kinds of physical and mental suffering and injury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Repect privacy</a:t>
            </a:r>
            <a:endParaRPr lang="en-US" altLang="zh-CN" sz="2000" b="1" dirty="0">
              <a:latin typeface="+mj-ea"/>
              <a:ea typeface="+mj-ea"/>
            </a:endParaRPr>
          </a:p>
          <a:p>
            <a:pPr marL="285750" indent="-285750" algn="l" defTabSz="761365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84E2D"/>
              </a:buClr>
              <a:buSzTx/>
              <a:buFont typeface="Arial" panose="020B0604020202020204" pitchFamily="34" charset="0"/>
              <a:buChar char="•"/>
              <a:defRPr/>
            </a:pPr>
            <a:r>
              <a:rPr lang="en-US" altLang="zh-CN" sz="2000" b="1" dirty="0">
                <a:latin typeface="+mj-ea"/>
                <a:ea typeface="+mj-ea"/>
              </a:rPr>
              <a:t>Provide feedback</a:t>
            </a:r>
            <a:endParaRPr lang="en-US" altLang="zh-CN" sz="2000" b="1" dirty="0">
              <a:latin typeface="+mj-ea"/>
              <a:ea typeface="+mj-ea"/>
            </a:endParaRPr>
          </a:p>
          <a:p>
            <a:pPr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zh-CN" altLang="zh-CN" sz="1600" dirty="0">
              <a:latin typeface="+mj-ea"/>
              <a:ea typeface="+mj-ea"/>
            </a:endParaRPr>
          </a:p>
        </p:txBody>
      </p:sp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289560" y="283845"/>
            <a:ext cx="1035558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lvl="0" algn="l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6. </a:t>
            </a: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 Ethical issues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  <p:cxnSp>
        <p:nvCxnSpPr>
          <p:cNvPr id="40" name="直接连接符 39"/>
          <p:cNvCxnSpPr/>
          <p:nvPr/>
        </p:nvCxnSpPr>
        <p:spPr>
          <a:xfrm>
            <a:off x="1958975" y="150812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6" name="arrow_游标"/>
          <p:cNvGrpSpPr>
            <a:grpSpLocks noChangeAspect="1"/>
          </p:cNvGrpSpPr>
          <p:nvPr/>
        </p:nvGrpSpPr>
        <p:grpSpPr>
          <a:xfrm rot="10800000" flipH="1">
            <a:off x="1856669" y="2323641"/>
            <a:ext cx="206884" cy="206884"/>
            <a:chOff x="510977" y="1676698"/>
            <a:chExt cx="174686" cy="174686"/>
          </a:xfrm>
          <a:solidFill>
            <a:schemeClr val="bg1"/>
          </a:solidFill>
        </p:grpSpPr>
        <p:sp>
          <p:nvSpPr>
            <p:cNvPr id="47" name="椭圆 46"/>
            <p:cNvSpPr/>
            <p:nvPr/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240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48" name="直接连接符 47"/>
            <p:cNvCxnSpPr/>
            <p:nvPr/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直接连接符 49"/>
            <p:cNvCxnSpPr/>
            <p:nvPr/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Oval 3"/>
          <p:cNvSpPr>
            <a:spLocks noChangeArrowheads="1"/>
          </p:cNvSpPr>
          <p:nvPr/>
        </p:nvSpPr>
        <p:spPr bwMode="auto">
          <a:xfrm rot="3600000">
            <a:off x="7125494" y="1613694"/>
            <a:ext cx="3311525" cy="3309937"/>
          </a:xfrm>
          <a:prstGeom prst="ellipse">
            <a:avLst/>
          </a:prstGeom>
          <a:noFill/>
          <a:ln w="9525">
            <a:solidFill>
              <a:schemeClr val="accent1"/>
            </a:solidFill>
            <a:round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00">
              <a:latin typeface="+mn-ea"/>
              <a:ea typeface="+mn-ea"/>
            </a:endParaRPr>
          </a:p>
        </p:txBody>
      </p:sp>
      <p:sp>
        <p:nvSpPr>
          <p:cNvPr id="42" name="Oval 4"/>
          <p:cNvSpPr>
            <a:spLocks noChangeArrowheads="1"/>
          </p:cNvSpPr>
          <p:nvPr/>
        </p:nvSpPr>
        <p:spPr bwMode="auto">
          <a:xfrm rot="3600000">
            <a:off x="3798094" y="1613694"/>
            <a:ext cx="3311525" cy="3309937"/>
          </a:xfrm>
          <a:prstGeom prst="ellipse">
            <a:avLst/>
          </a:prstGeom>
          <a:noFill/>
          <a:ln w="9525">
            <a:solidFill>
              <a:schemeClr val="accent1"/>
            </a:solidFill>
            <a:round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00">
              <a:latin typeface="+mn-ea"/>
              <a:ea typeface="+mn-ea"/>
            </a:endParaRPr>
          </a:p>
        </p:txBody>
      </p:sp>
      <p:sp>
        <p:nvSpPr>
          <p:cNvPr id="43" name="Line 5"/>
          <p:cNvSpPr>
            <a:spLocks noChangeShapeType="1"/>
          </p:cNvSpPr>
          <p:nvPr/>
        </p:nvSpPr>
        <p:spPr bwMode="auto">
          <a:xfrm>
            <a:off x="4414838" y="3270250"/>
            <a:ext cx="18415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00">
              <a:latin typeface="+mn-ea"/>
              <a:ea typeface="+mn-ea"/>
            </a:endParaRPr>
          </a:p>
        </p:txBody>
      </p:sp>
      <p:sp>
        <p:nvSpPr>
          <p:cNvPr id="44" name="Line 6"/>
          <p:cNvSpPr>
            <a:spLocks noChangeShapeType="1"/>
          </p:cNvSpPr>
          <p:nvPr/>
        </p:nvSpPr>
        <p:spPr bwMode="auto">
          <a:xfrm>
            <a:off x="7986713" y="3270250"/>
            <a:ext cx="18415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600">
              <a:latin typeface="+mn-ea"/>
              <a:ea typeface="+mn-ea"/>
            </a:endParaRPr>
          </a:p>
        </p:txBody>
      </p:sp>
      <p:sp>
        <p:nvSpPr>
          <p:cNvPr id="45" name="Rectangle 7"/>
          <p:cNvSpPr>
            <a:spLocks noChangeArrowheads="1"/>
          </p:cNvSpPr>
          <p:nvPr/>
        </p:nvSpPr>
        <p:spPr bwMode="auto">
          <a:xfrm>
            <a:off x="4160838" y="2025650"/>
            <a:ext cx="2366962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sz="2000">
                <a:ea typeface="+mn-ea"/>
                <a:cs typeface="Arial" panose="020B0604020202020204" pitchFamily="34" charset="0"/>
              </a:rPr>
              <a:t>Three </a:t>
            </a:r>
            <a:endParaRPr lang="zh-CN" sz="2000">
              <a:ea typeface="+mn-ea"/>
              <a:cs typeface="Arial" panose="020B0604020202020204" pitchFamily="34" charset="0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sz="2000">
                <a:ea typeface="+mn-ea"/>
                <a:cs typeface="Arial" panose="020B0604020202020204" pitchFamily="34" charset="0"/>
              </a:rPr>
              <a:t>grading levels of reading strategy usage</a:t>
            </a:r>
            <a:endParaRPr lang="zh-CN" sz="2000">
              <a:ea typeface="+mn-ea"/>
              <a:cs typeface="Arial" panose="020B0604020202020204" pitchFamily="34" charset="0"/>
            </a:endParaRPr>
          </a:p>
        </p:txBody>
      </p:sp>
      <p:sp>
        <p:nvSpPr>
          <p:cNvPr id="51" name="Rectangle 8"/>
          <p:cNvSpPr>
            <a:spLocks noChangeArrowheads="1"/>
          </p:cNvSpPr>
          <p:nvPr/>
        </p:nvSpPr>
        <p:spPr bwMode="auto">
          <a:xfrm>
            <a:off x="4160838" y="3270250"/>
            <a:ext cx="2366962" cy="827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sz="1600">
              <a:latin typeface="+mn-ea"/>
              <a:ea typeface="+mn-ea"/>
            </a:endParaRPr>
          </a:p>
        </p:txBody>
      </p:sp>
      <p:sp>
        <p:nvSpPr>
          <p:cNvPr id="52" name="Rectangle 9"/>
          <p:cNvSpPr>
            <a:spLocks noChangeArrowheads="1"/>
          </p:cNvSpPr>
          <p:nvPr/>
        </p:nvSpPr>
        <p:spPr bwMode="auto">
          <a:xfrm>
            <a:off x="7662863" y="2441575"/>
            <a:ext cx="2366962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sz="1600">
              <a:latin typeface="+mn-ea"/>
              <a:ea typeface="+mn-ea"/>
            </a:endParaRPr>
          </a:p>
        </p:txBody>
      </p:sp>
      <p:sp>
        <p:nvSpPr>
          <p:cNvPr id="53" name="Rectangle 10"/>
          <p:cNvSpPr>
            <a:spLocks noChangeArrowheads="1"/>
          </p:cNvSpPr>
          <p:nvPr/>
        </p:nvSpPr>
        <p:spPr bwMode="auto">
          <a:xfrm>
            <a:off x="7662863" y="3270250"/>
            <a:ext cx="2366962" cy="827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>
                <a:latin typeface="+mn-ea"/>
                <a:ea typeface="+mn-ea"/>
              </a:rPr>
              <a:t>interview</a:t>
            </a:r>
            <a:endParaRPr lang="en-US" altLang="zh-CN" sz="2400" b="1"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1800" b="1">
                <a:latin typeface="+mn-ea"/>
                <a:ea typeface="+mn-ea"/>
              </a:rPr>
              <a:t>（Content Analysis）</a:t>
            </a:r>
            <a:endParaRPr lang="zh-CN" altLang="en-US" sz="1800" b="1">
              <a:latin typeface="+mn-ea"/>
              <a:ea typeface="+mn-ea"/>
            </a:endParaRPr>
          </a:p>
        </p:txBody>
      </p:sp>
      <p:grpSp>
        <p:nvGrpSpPr>
          <p:cNvPr id="14357" name="Group 14"/>
          <p:cNvGrpSpPr/>
          <p:nvPr/>
        </p:nvGrpSpPr>
        <p:grpSpPr bwMode="auto">
          <a:xfrm>
            <a:off x="3089275" y="2620963"/>
            <a:ext cx="1292225" cy="1266825"/>
            <a:chOff x="0" y="0"/>
            <a:chExt cx="1042" cy="1019"/>
          </a:xfrm>
        </p:grpSpPr>
        <p:pic>
          <p:nvPicPr>
            <p:cNvPr id="14368" name="Picture 15" descr="circuler_1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042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Oval 16"/>
            <p:cNvSpPr>
              <a:spLocks noChangeArrowheads="1"/>
            </p:cNvSpPr>
            <p:nvPr/>
          </p:nvSpPr>
          <p:spPr bwMode="auto">
            <a:xfrm>
              <a:off x="0" y="0"/>
              <a:ext cx="1036" cy="1019"/>
            </a:xfrm>
            <a:prstGeom prst="ellipse">
              <a:avLst/>
            </a:prstGeom>
            <a:solidFill>
              <a:schemeClr val="accent1"/>
            </a:solidFill>
            <a:ln w="19050">
              <a:solidFill>
                <a:schemeClr val="bg1"/>
              </a:solidFill>
              <a:rou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>
                <a:latin typeface="+mn-ea"/>
                <a:ea typeface="+mn-ea"/>
              </a:endParaRPr>
            </a:p>
          </p:txBody>
        </p:sp>
      </p:grpSp>
      <p:sp>
        <p:nvSpPr>
          <p:cNvPr id="57" name="Rectangle 18"/>
          <p:cNvSpPr>
            <a:spLocks noChangeArrowheads="1"/>
          </p:cNvSpPr>
          <p:nvPr/>
        </p:nvSpPr>
        <p:spPr bwMode="auto">
          <a:xfrm>
            <a:off x="3108325" y="2854325"/>
            <a:ext cx="1258888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 dirty="0">
                <a:solidFill>
                  <a:schemeClr val="bg1"/>
                </a:solidFill>
                <a:latin typeface="+mn-ea"/>
                <a:ea typeface="+mn-ea"/>
              </a:rPr>
              <a:t>SPSS 23.0</a:t>
            </a:r>
            <a:endParaRPr lang="en-US" altLang="zh-CN" sz="2400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grpSp>
        <p:nvGrpSpPr>
          <p:cNvPr id="14359" name="Group 20"/>
          <p:cNvGrpSpPr/>
          <p:nvPr/>
        </p:nvGrpSpPr>
        <p:grpSpPr bwMode="auto">
          <a:xfrm>
            <a:off x="9867900" y="2620963"/>
            <a:ext cx="1290638" cy="1266825"/>
            <a:chOff x="0" y="0"/>
            <a:chExt cx="1042" cy="1019"/>
          </a:xfrm>
        </p:grpSpPr>
        <p:pic>
          <p:nvPicPr>
            <p:cNvPr id="14366" name="Picture 21" descr="circuler_1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042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0" name="Oval 22"/>
            <p:cNvSpPr>
              <a:spLocks noChangeArrowheads="1"/>
            </p:cNvSpPr>
            <p:nvPr/>
          </p:nvSpPr>
          <p:spPr bwMode="auto">
            <a:xfrm>
              <a:off x="0" y="0"/>
              <a:ext cx="1036" cy="1019"/>
            </a:xfrm>
            <a:prstGeom prst="ellipse">
              <a:avLst/>
            </a:prstGeom>
            <a:solidFill>
              <a:schemeClr val="accent1"/>
            </a:solidFill>
            <a:ln w="19050">
              <a:solidFill>
                <a:schemeClr val="bg1"/>
              </a:solidFill>
              <a:rou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>
                <a:latin typeface="+mn-ea"/>
                <a:ea typeface="+mn-ea"/>
              </a:endParaRPr>
            </a:p>
          </p:txBody>
        </p:sp>
      </p:grpSp>
      <p:sp>
        <p:nvSpPr>
          <p:cNvPr id="61" name="Rectangle 24"/>
          <p:cNvSpPr>
            <a:spLocks noChangeArrowheads="1"/>
          </p:cNvSpPr>
          <p:nvPr/>
        </p:nvSpPr>
        <p:spPr bwMode="auto">
          <a:xfrm>
            <a:off x="9828530" y="2854325"/>
            <a:ext cx="1450975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 dirty="0">
                <a:solidFill>
                  <a:schemeClr val="bg1"/>
                </a:solidFill>
                <a:latin typeface="+mn-ea"/>
                <a:ea typeface="+mn-ea"/>
              </a:rPr>
              <a:t>Nvivo</a:t>
            </a:r>
            <a:endParaRPr lang="en-US" altLang="zh-CN" sz="2400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grpSp>
        <p:nvGrpSpPr>
          <p:cNvPr id="14361" name="Group 26"/>
          <p:cNvGrpSpPr/>
          <p:nvPr/>
        </p:nvGrpSpPr>
        <p:grpSpPr bwMode="auto">
          <a:xfrm>
            <a:off x="6389688" y="2495550"/>
            <a:ext cx="1552575" cy="1517650"/>
            <a:chOff x="0" y="0"/>
            <a:chExt cx="1042" cy="1019"/>
          </a:xfrm>
        </p:grpSpPr>
        <p:pic>
          <p:nvPicPr>
            <p:cNvPr id="14364" name="Picture 27" descr="circuler_1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042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4" name="Oval 28"/>
            <p:cNvSpPr>
              <a:spLocks noChangeArrowheads="1"/>
            </p:cNvSpPr>
            <p:nvPr/>
          </p:nvSpPr>
          <p:spPr bwMode="auto">
            <a:xfrm>
              <a:off x="0" y="0"/>
              <a:ext cx="1035" cy="1019"/>
            </a:xfrm>
            <a:prstGeom prst="ellipse">
              <a:avLst/>
            </a:prstGeom>
            <a:solidFill>
              <a:schemeClr val="accent1"/>
            </a:solidFill>
            <a:ln w="19050">
              <a:solidFill>
                <a:schemeClr val="bg1"/>
              </a:solidFill>
              <a:rou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1600">
                <a:latin typeface="+mn-ea"/>
                <a:ea typeface="+mn-ea"/>
              </a:endParaRPr>
            </a:p>
          </p:txBody>
        </p:sp>
      </p:grpSp>
      <p:sp>
        <p:nvSpPr>
          <p:cNvPr id="65" name="Rectangle 30"/>
          <p:cNvSpPr>
            <a:spLocks noChangeArrowheads="1"/>
          </p:cNvSpPr>
          <p:nvPr/>
        </p:nvSpPr>
        <p:spPr bwMode="auto">
          <a:xfrm>
            <a:off x="6550025" y="2854325"/>
            <a:ext cx="1258888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400" b="1" dirty="0">
                <a:solidFill>
                  <a:schemeClr val="bg1"/>
                </a:solidFill>
                <a:latin typeface="+mn-ea"/>
                <a:ea typeface="+mn-ea"/>
              </a:rPr>
              <a:t>ANOVA</a:t>
            </a:r>
            <a:endParaRPr lang="en-US" altLang="zh-CN" sz="2400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2"/>
            </p:custDataLst>
          </p:nvPr>
        </p:nvSpPr>
        <p:spPr>
          <a:xfrm>
            <a:off x="189230" y="283845"/>
            <a:ext cx="1035558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lvl="0" algn="l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7. </a:t>
            </a: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 Data Analysis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942580" y="1706245"/>
            <a:ext cx="229171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  significant  differences </a:t>
            </a:r>
            <a:r>
              <a:rPr lang="en-US" altLang="zh-CN"/>
              <a:t>with </a:t>
            </a:r>
            <a:r>
              <a:rPr lang="zh-CN" altLang="en-US"/>
              <a:t>different background characteristics 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454525" y="3534410"/>
            <a:ext cx="20955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2000">
                <a:ea typeface="+mn-ea"/>
                <a:cs typeface="Arial" panose="020B0604020202020204" pitchFamily="34" charset="0"/>
              </a:rPr>
              <a:t>R</a:t>
            </a:r>
            <a:r>
              <a:rPr lang="zh-CN" sz="2000">
                <a:ea typeface="+mn-ea"/>
                <a:cs typeface="Arial" panose="020B0604020202020204" pitchFamily="34" charset="0"/>
              </a:rPr>
              <a:t>eliability and validity</a:t>
            </a:r>
            <a:endParaRPr lang="zh-CN" sz="2000"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 flipV="1">
            <a:off x="168275" y="1047750"/>
            <a:ext cx="11855450" cy="60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2400"/>
          </a:p>
        </p:txBody>
      </p:sp>
      <p:sp>
        <p:nvSpPr>
          <p:cNvPr id="30" name="AutoShape 3"/>
          <p:cNvSpPr>
            <a:spLocks noChangeArrowheads="1"/>
          </p:cNvSpPr>
          <p:nvPr/>
        </p:nvSpPr>
        <p:spPr bwMode="auto">
          <a:xfrm>
            <a:off x="868045" y="2183765"/>
            <a:ext cx="2814955" cy="101854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>
                <a:solidFill>
                  <a:schemeClr val="bg1"/>
                </a:solidFill>
                <a:latin typeface="+mn-ea"/>
                <a:ea typeface="+mn-ea"/>
              </a:rPr>
              <a:t>Literature Review</a:t>
            </a:r>
            <a:endParaRPr lang="zh-CN" altLang="en-US" sz="2135" b="1">
              <a:solidFill>
                <a:schemeClr val="bg1"/>
              </a:solidFill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>
                <a:solidFill>
                  <a:schemeClr val="bg1"/>
                </a:solidFill>
                <a:latin typeface="+mn-ea"/>
                <a:ea typeface="+mn-ea"/>
              </a:rPr>
              <a:t>(3 months)</a:t>
            </a:r>
            <a:endParaRPr lang="en-US" altLang="zh-CN" sz="2135" b="1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31" name="AutoShape 4"/>
          <p:cNvSpPr>
            <a:spLocks noChangeArrowheads="1"/>
          </p:cNvSpPr>
          <p:nvPr/>
        </p:nvSpPr>
        <p:spPr bwMode="auto">
          <a:xfrm>
            <a:off x="4246245" y="1833880"/>
            <a:ext cx="2666365" cy="137350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 dirty="0">
                <a:solidFill>
                  <a:schemeClr val="bg1"/>
                </a:solidFill>
                <a:latin typeface="+mn-ea"/>
                <a:ea typeface="+mn-ea"/>
              </a:rPr>
              <a:t>Modify questionnaire</a:t>
            </a:r>
            <a:endParaRPr lang="zh-CN" altLang="en-US" sz="2135" b="1" dirty="0">
              <a:solidFill>
                <a:schemeClr val="bg1"/>
              </a:solidFill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135" b="1" dirty="0">
                <a:solidFill>
                  <a:schemeClr val="bg1"/>
                </a:solidFill>
                <a:latin typeface="+mn-ea"/>
                <a:ea typeface="+mn-ea"/>
              </a:rPr>
              <a:t>（</a:t>
            </a:r>
            <a:r>
              <a:rPr lang="en-US" altLang="zh-CN" sz="2135" b="1" dirty="0">
                <a:solidFill>
                  <a:schemeClr val="bg1"/>
                </a:solidFill>
                <a:latin typeface="+mn-ea"/>
                <a:ea typeface="+mn-ea"/>
              </a:rPr>
              <a:t>2 months</a:t>
            </a:r>
            <a:r>
              <a:rPr lang="zh-CN" altLang="en-US" sz="2135" b="1" dirty="0">
                <a:solidFill>
                  <a:schemeClr val="bg1"/>
                </a:solidFill>
                <a:latin typeface="+mn-ea"/>
                <a:ea typeface="+mn-ea"/>
              </a:rPr>
              <a:t>）</a:t>
            </a:r>
            <a:endParaRPr lang="zh-CN" altLang="en-US" sz="2135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32" name="AutoShape 6"/>
          <p:cNvSpPr>
            <a:spLocks noChangeArrowheads="1"/>
          </p:cNvSpPr>
          <p:nvPr/>
        </p:nvSpPr>
        <p:spPr bwMode="auto">
          <a:xfrm>
            <a:off x="7327900" y="1833880"/>
            <a:ext cx="2214245" cy="136842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 dirty="0">
                <a:solidFill>
                  <a:schemeClr val="bg1"/>
                </a:solidFill>
                <a:latin typeface="+mn-ea"/>
                <a:ea typeface="+mn-ea"/>
              </a:rPr>
              <a:t>Pilot and revision</a:t>
            </a:r>
            <a:endParaRPr lang="zh-CN" altLang="en-US" sz="2135" b="1" dirty="0">
              <a:solidFill>
                <a:schemeClr val="bg1"/>
              </a:solidFill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135" b="1" dirty="0">
                <a:solidFill>
                  <a:schemeClr val="bg1"/>
                </a:solidFill>
                <a:latin typeface="+mn-ea"/>
                <a:ea typeface="+mn-ea"/>
              </a:rPr>
              <a:t>（</a:t>
            </a:r>
            <a:r>
              <a:rPr lang="en-US" altLang="zh-CN" sz="2135" b="1" dirty="0">
                <a:solidFill>
                  <a:schemeClr val="bg1"/>
                </a:solidFill>
                <a:latin typeface="+mn-ea"/>
                <a:ea typeface="+mn-ea"/>
              </a:rPr>
              <a:t>2 months</a:t>
            </a:r>
            <a:r>
              <a:rPr lang="zh-CN" altLang="en-US" sz="2135" b="1" dirty="0">
                <a:solidFill>
                  <a:schemeClr val="bg1"/>
                </a:solidFill>
                <a:latin typeface="+mn-ea"/>
                <a:ea typeface="+mn-ea"/>
              </a:rPr>
              <a:t>）</a:t>
            </a:r>
            <a:endParaRPr lang="zh-CN" altLang="en-US" sz="2135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46" name="AutoShape 7"/>
          <p:cNvSpPr>
            <a:spLocks noChangeArrowheads="1"/>
          </p:cNvSpPr>
          <p:nvPr/>
        </p:nvSpPr>
        <p:spPr bwMode="auto">
          <a:xfrm>
            <a:off x="10092055" y="1915795"/>
            <a:ext cx="2018030" cy="128651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 dirty="0">
                <a:solidFill>
                  <a:schemeClr val="bg1"/>
                </a:solidFill>
                <a:latin typeface="+mn-ea"/>
                <a:ea typeface="+mn-ea"/>
              </a:rPr>
              <a:t>Data Collection</a:t>
            </a:r>
            <a:endParaRPr lang="zh-CN" altLang="en-US" sz="2135" b="1" dirty="0">
              <a:solidFill>
                <a:schemeClr val="bg1"/>
              </a:solidFill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135" b="1" dirty="0">
                <a:solidFill>
                  <a:schemeClr val="bg1"/>
                </a:solidFill>
                <a:latin typeface="+mn-ea"/>
                <a:ea typeface="+mn-ea"/>
              </a:rPr>
              <a:t>（</a:t>
            </a:r>
            <a:r>
              <a:rPr lang="en-US" altLang="zh-CN" sz="2135" b="1" dirty="0">
                <a:solidFill>
                  <a:schemeClr val="bg1"/>
                </a:solidFill>
                <a:latin typeface="+mn-ea"/>
                <a:ea typeface="+mn-ea"/>
              </a:rPr>
              <a:t>1 month</a:t>
            </a:r>
            <a:r>
              <a:rPr lang="zh-CN" altLang="en-US" sz="2135" b="1" dirty="0">
                <a:solidFill>
                  <a:schemeClr val="bg1"/>
                </a:solidFill>
                <a:latin typeface="+mn-ea"/>
                <a:ea typeface="+mn-ea"/>
              </a:rPr>
              <a:t>）</a:t>
            </a:r>
            <a:endParaRPr lang="zh-CN" altLang="en-US" sz="2135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47" name="AutoShape 8"/>
          <p:cNvSpPr>
            <a:spLocks noChangeArrowheads="1"/>
          </p:cNvSpPr>
          <p:nvPr/>
        </p:nvSpPr>
        <p:spPr bwMode="auto">
          <a:xfrm>
            <a:off x="9930130" y="3926840"/>
            <a:ext cx="1870075" cy="93408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>
                <a:solidFill>
                  <a:schemeClr val="bg1"/>
                </a:solidFill>
                <a:latin typeface="+mn-ea"/>
                <a:ea typeface="+mn-ea"/>
              </a:rPr>
              <a:t>Data Input</a:t>
            </a:r>
            <a:endParaRPr lang="en-US" altLang="zh-CN" sz="2135" b="1">
              <a:solidFill>
                <a:schemeClr val="bg1"/>
              </a:solidFill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>
                <a:solidFill>
                  <a:schemeClr val="bg1"/>
                </a:solidFill>
                <a:latin typeface="+mn-ea"/>
                <a:ea typeface="+mn-ea"/>
              </a:rPr>
              <a:t>(1 month)</a:t>
            </a:r>
            <a:endParaRPr lang="en-US" altLang="zh-CN" sz="2135" b="1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48" name="AutoShape 9"/>
          <p:cNvSpPr>
            <a:spLocks noChangeArrowheads="1"/>
          </p:cNvSpPr>
          <p:nvPr/>
        </p:nvSpPr>
        <p:spPr bwMode="auto">
          <a:xfrm>
            <a:off x="7355205" y="3857625"/>
            <a:ext cx="1863725" cy="10033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 dirty="0">
                <a:solidFill>
                  <a:schemeClr val="bg1"/>
                </a:solidFill>
                <a:latin typeface="+mn-ea"/>
                <a:ea typeface="+mn-ea"/>
              </a:rPr>
              <a:t>Data Analysis</a:t>
            </a:r>
            <a:endParaRPr lang="zh-CN" altLang="en-US" sz="2135" b="1" dirty="0">
              <a:solidFill>
                <a:schemeClr val="bg1"/>
              </a:solidFill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135" b="1" dirty="0">
                <a:solidFill>
                  <a:schemeClr val="bg1"/>
                </a:solidFill>
                <a:latin typeface="+mn-ea"/>
                <a:ea typeface="+mn-ea"/>
              </a:rPr>
              <a:t>（</a:t>
            </a:r>
            <a:r>
              <a:rPr lang="en-US" altLang="zh-CN" sz="2135" b="1" dirty="0">
                <a:solidFill>
                  <a:schemeClr val="bg1"/>
                </a:solidFill>
                <a:latin typeface="+mn-ea"/>
                <a:ea typeface="+mn-ea"/>
              </a:rPr>
              <a:t>2 months</a:t>
            </a:r>
            <a:r>
              <a:rPr lang="zh-CN" altLang="en-US" sz="2135" b="1" dirty="0">
                <a:solidFill>
                  <a:schemeClr val="bg1"/>
                </a:solidFill>
                <a:latin typeface="+mn-ea"/>
                <a:ea typeface="+mn-ea"/>
              </a:rPr>
              <a:t>）</a:t>
            </a:r>
            <a:endParaRPr lang="zh-CN" altLang="en-US" sz="2135" b="1" dirty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49" name="AutoShape 15"/>
          <p:cNvSpPr>
            <a:spLocks noChangeArrowheads="1"/>
          </p:cNvSpPr>
          <p:nvPr/>
        </p:nvSpPr>
        <p:spPr bwMode="auto">
          <a:xfrm>
            <a:off x="6650038" y="4371975"/>
            <a:ext cx="882650" cy="163513"/>
          </a:xfrm>
          <a:prstGeom prst="leftArrow">
            <a:avLst>
              <a:gd name="adj1" fmla="val 50000"/>
              <a:gd name="adj2" fmla="val 134868"/>
            </a:avLst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305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50" name="AutoShape 16"/>
          <p:cNvSpPr>
            <a:spLocks noChangeArrowheads="1"/>
          </p:cNvSpPr>
          <p:nvPr/>
        </p:nvSpPr>
        <p:spPr bwMode="auto">
          <a:xfrm>
            <a:off x="9183688" y="4446588"/>
            <a:ext cx="882650" cy="163512"/>
          </a:xfrm>
          <a:prstGeom prst="leftArrow">
            <a:avLst>
              <a:gd name="adj1" fmla="val 50000"/>
              <a:gd name="adj2" fmla="val 134868"/>
            </a:avLst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305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51" name="AutoShape 19"/>
          <p:cNvSpPr>
            <a:spLocks noChangeArrowheads="1"/>
          </p:cNvSpPr>
          <p:nvPr/>
        </p:nvSpPr>
        <p:spPr bwMode="auto">
          <a:xfrm>
            <a:off x="3683000" y="2691130"/>
            <a:ext cx="552450" cy="196850"/>
          </a:xfrm>
          <a:prstGeom prst="rightArrow">
            <a:avLst>
              <a:gd name="adj1" fmla="val 50000"/>
              <a:gd name="adj2" fmla="val 120652"/>
            </a:avLst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305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52" name="AutoShape 20"/>
          <p:cNvSpPr>
            <a:spLocks noChangeArrowheads="1"/>
          </p:cNvSpPr>
          <p:nvPr/>
        </p:nvSpPr>
        <p:spPr bwMode="auto">
          <a:xfrm>
            <a:off x="6511925" y="2691130"/>
            <a:ext cx="815975" cy="196850"/>
          </a:xfrm>
          <a:prstGeom prst="rightArrow">
            <a:avLst>
              <a:gd name="adj1" fmla="val 50000"/>
              <a:gd name="adj2" fmla="val 120652"/>
            </a:avLst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305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53" name="AutoShape 21"/>
          <p:cNvSpPr>
            <a:spLocks noChangeArrowheads="1"/>
          </p:cNvSpPr>
          <p:nvPr/>
        </p:nvSpPr>
        <p:spPr bwMode="auto">
          <a:xfrm>
            <a:off x="3940810" y="3857625"/>
            <a:ext cx="2703195" cy="101917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>
                <a:solidFill>
                  <a:schemeClr val="bg1"/>
                </a:solidFill>
                <a:latin typeface="+mn-ea"/>
                <a:ea typeface="+mn-ea"/>
              </a:rPr>
              <a:t>Research Report</a:t>
            </a:r>
            <a:endParaRPr lang="en-US" altLang="zh-CN" sz="2135" b="1">
              <a:solidFill>
                <a:schemeClr val="bg1"/>
              </a:solidFill>
              <a:latin typeface="+mn-ea"/>
              <a:ea typeface="+mn-ea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135" b="1">
                <a:solidFill>
                  <a:schemeClr val="bg1"/>
                </a:solidFill>
                <a:latin typeface="+mn-ea"/>
                <a:ea typeface="+mn-ea"/>
              </a:rPr>
              <a:t>(1 month)</a:t>
            </a:r>
            <a:endParaRPr lang="en-US" altLang="zh-CN" sz="2135" b="1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54" name="AutoShape 22"/>
          <p:cNvSpPr>
            <a:spLocks noChangeArrowheads="1"/>
          </p:cNvSpPr>
          <p:nvPr/>
        </p:nvSpPr>
        <p:spPr bwMode="auto">
          <a:xfrm>
            <a:off x="10848975" y="3201988"/>
            <a:ext cx="163513" cy="849312"/>
          </a:xfrm>
          <a:prstGeom prst="downArrow">
            <a:avLst>
              <a:gd name="adj1" fmla="val 50000"/>
              <a:gd name="adj2" fmla="val 129825"/>
            </a:avLst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vert="eaVert"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305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55" name="AutoShape 20"/>
          <p:cNvSpPr>
            <a:spLocks noChangeArrowheads="1"/>
          </p:cNvSpPr>
          <p:nvPr/>
        </p:nvSpPr>
        <p:spPr bwMode="auto">
          <a:xfrm>
            <a:off x="9137650" y="2690813"/>
            <a:ext cx="954088" cy="196850"/>
          </a:xfrm>
          <a:prstGeom prst="rightArrow">
            <a:avLst>
              <a:gd name="adj1" fmla="val 50000"/>
              <a:gd name="adj2" fmla="val 120652"/>
            </a:avLst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 sz="1305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</a:endParaRPr>
          </a:p>
        </p:txBody>
      </p:sp>
      <p:cxnSp>
        <p:nvCxnSpPr>
          <p:cNvPr id="40" name="直接连接符 39"/>
          <p:cNvCxnSpPr/>
          <p:nvPr/>
        </p:nvCxnSpPr>
        <p:spPr>
          <a:xfrm>
            <a:off x="654685" y="1604645"/>
            <a:ext cx="0" cy="4992688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arrow_游标"/>
          <p:cNvGrpSpPr>
            <a:grpSpLocks noChangeAspect="1"/>
          </p:cNvGrpSpPr>
          <p:nvPr/>
        </p:nvGrpSpPr>
        <p:grpSpPr>
          <a:xfrm rot="10800000" flipH="1">
            <a:off x="447604" y="5897893"/>
            <a:ext cx="206884" cy="206884"/>
            <a:chOff x="510977" y="1676698"/>
            <a:chExt cx="174686" cy="174686"/>
          </a:xfrm>
          <a:solidFill>
            <a:schemeClr val="bg1"/>
          </a:solidFill>
        </p:grpSpPr>
        <p:sp>
          <p:nvSpPr>
            <p:cNvPr id="42" name="椭圆 41"/>
            <p:cNvSpPr/>
            <p:nvPr/>
          </p:nvSpPr>
          <p:spPr>
            <a:xfrm>
              <a:off x="510977" y="1676698"/>
              <a:ext cx="174686" cy="174686"/>
            </a:xfrm>
            <a:prstGeom prst="ellipse">
              <a:avLst/>
            </a:prstGeom>
            <a:solidFill>
              <a:schemeClr val="accent1"/>
            </a:solidFill>
            <a:ln w="95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920" tIns="60960" rIns="121920" bIns="60960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zh-CN" altLang="en-US" sz="2400">
                <a:solidFill>
                  <a:schemeClr val="bg1">
                    <a:lumMod val="50000"/>
                  </a:schemeClr>
                </a:solidFill>
              </a:endParaRPr>
            </a:p>
          </p:txBody>
        </p:sp>
        <p:cxnSp>
          <p:nvCxnSpPr>
            <p:cNvPr id="43" name="直接连接符 42"/>
            <p:cNvCxnSpPr/>
            <p:nvPr/>
          </p:nvCxnSpPr>
          <p:spPr>
            <a:xfrm>
              <a:off x="541962" y="1766660"/>
              <a:ext cx="945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连接符 43"/>
            <p:cNvCxnSpPr/>
            <p:nvPr/>
          </p:nvCxnSpPr>
          <p:spPr>
            <a:xfrm rot="2700000">
              <a:off x="579030" y="1740848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直接连接符 44"/>
            <p:cNvCxnSpPr/>
            <p:nvPr/>
          </p:nvCxnSpPr>
          <p:spPr>
            <a:xfrm rot="8100000">
              <a:off x="582566" y="1790770"/>
              <a:ext cx="75600" cy="0"/>
            </a:xfrm>
            <a:prstGeom prst="line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289560" y="283845"/>
            <a:ext cx="1035558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lvl="0" algn="l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defRPr/>
            </a:pP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8. </a:t>
            </a:r>
            <a:r>
              <a:rPr lang="en-US" altLang="zh-CN" sz="40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sym typeface="+mn-ea"/>
              </a:rPr>
              <a:t> Timetable</a:t>
            </a:r>
            <a:endParaRPr lang="en-US" altLang="zh-CN" sz="4000" b="1" dirty="0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77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920" y="328295"/>
            <a:ext cx="11439525" cy="620077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2" name="文本框 208"/>
          <p:cNvSpPr txBox="1">
            <a:spLocks noChangeArrowheads="1"/>
          </p:cNvSpPr>
          <p:nvPr/>
        </p:nvSpPr>
        <p:spPr bwMode="auto">
          <a:xfrm>
            <a:off x="3679825" y="2032000"/>
            <a:ext cx="483235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1pPr>
            <a:lvl2pPr marL="742950" indent="-285750"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2pPr>
            <a:lvl3pPr marL="1143000" indent="-228600"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3pPr>
            <a:lvl4pPr marL="1600200" indent="-228600"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4pPr>
            <a:lvl5pPr marL="2057400" indent="-228600"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5pPr>
            <a:lvl6pPr marL="2514600" indent="-228600" defTabSz="68580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6pPr>
            <a:lvl7pPr marL="2971800" indent="-228600" defTabSz="68580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7pPr>
            <a:lvl8pPr marL="3429000" indent="-228600" defTabSz="68580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8pPr>
            <a:lvl9pPr marL="3886200" indent="-228600" defTabSz="685800" fontAlgn="base">
              <a:spcBef>
                <a:spcPct val="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Lao UI" panose="020B0502040204020203" pitchFamily="34" charset="0"/>
                <a:ea typeface="华康少女文字W5(P)" panose="040F0500000000000000" pitchFamily="82" charset="-122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7200" dirty="0">
                <a:ln w="12700">
                  <a:noFill/>
                </a:ln>
                <a:solidFill>
                  <a:schemeClr val="accent1"/>
                </a:solidFill>
                <a:latin typeface="+mn-ea"/>
                <a:ea typeface="+mn-ea"/>
              </a:rPr>
              <a:t>Thank You</a:t>
            </a:r>
            <a:endParaRPr lang="en-US" altLang="zh-CN" sz="7200" dirty="0">
              <a:ln w="12700">
                <a:noFill/>
              </a:ln>
              <a:solidFill>
                <a:schemeClr val="accent1"/>
              </a:solidFill>
              <a:latin typeface="+mn-ea"/>
              <a:ea typeface="+mn-ea"/>
            </a:endParaRPr>
          </a:p>
        </p:txBody>
      </p:sp>
      <p:sp>
        <p:nvSpPr>
          <p:cNvPr id="4" name="WordArt 5"/>
          <p:cNvSpPr>
            <a:spLocks noChangeArrowheads="1" noChangeShapeType="1" noTextEdit="1"/>
          </p:cNvSpPr>
          <p:nvPr/>
        </p:nvSpPr>
        <p:spPr bwMode="ltGray">
          <a:xfrm>
            <a:off x="2877185" y="3624580"/>
            <a:ext cx="6438265" cy="80391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spcFirstLastPara="1" wrap="none" fromWordArt="1"/>
          <a:lstStyle/>
          <a:p>
            <a:pPr algn="ctr"/>
            <a:r>
              <a:rPr lang="en-US" altLang="zh-CN" sz="3600" kern="10" dirty="0">
                <a:solidFill>
                  <a:schemeClr val="accent1"/>
                </a:solidFill>
                <a:latin typeface="Times New Roman" panose="02020603050405020304" charset="0"/>
                <a:cs typeface="Times New Roman" panose="02020603050405020304" charset="0"/>
              </a:rPr>
              <a:t>Wei Zhang: 2207441@student.uwtsd.ac.uk</a:t>
            </a:r>
            <a:endParaRPr lang="en-US" altLang="zh-CN" sz="3600" kern="10" dirty="0">
              <a:solidFill>
                <a:schemeClr val="accent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MH" val="20151007202404"/>
  <p:tag name="MH_LIBRARY" val="GRAPHIC"/>
  <p:tag name="MH_TYPE" val="SubTitle"/>
  <p:tag name="MH_ORDER" val="4"/>
</p:tagLst>
</file>

<file path=ppt/tags/tag12.xml><?xml version="1.0" encoding="utf-8"?>
<p:tagLst xmlns:p="http://schemas.openxmlformats.org/presentationml/2006/main">
  <p:tag name="MH" val="20151007202404"/>
  <p:tag name="MH_LIBRARY" val="GRAPHIC"/>
  <p:tag name="MH_TYPE" val="SubTitle"/>
  <p:tag name="MH_ORDER" val="3"/>
</p:tagLst>
</file>

<file path=ppt/tags/tag13.xml><?xml version="1.0" encoding="utf-8"?>
<p:tagLst xmlns:p="http://schemas.openxmlformats.org/presentationml/2006/main">
  <p:tag name="MH" val="20151007202404"/>
  <p:tag name="MH_LIBRARY" val="GRAPHIC"/>
  <p:tag name="MH_TYPE" val="SubTitle"/>
  <p:tag name="MH_ORDER" val="1"/>
</p:tagLst>
</file>

<file path=ppt/tags/tag14.xml><?xml version="1.0" encoding="utf-8"?>
<p:tagLst xmlns:p="http://schemas.openxmlformats.org/presentationml/2006/main">
  <p:tag name="MH" val="20151007202404"/>
  <p:tag name="MH_LIBRARY" val="GRAPHIC"/>
  <p:tag name="MH_TYPE" val="Other"/>
  <p:tag name="MH_ORDER" val="1"/>
</p:tagLst>
</file>

<file path=ppt/tags/tag15.xml><?xml version="1.0" encoding="utf-8"?>
<p:tagLst xmlns:p="http://schemas.openxmlformats.org/presentationml/2006/main">
  <p:tag name="MH" val="20151007202404"/>
  <p:tag name="MH_LIBRARY" val="GRAPHIC"/>
  <p:tag name="MH_TYPE" val="SubTitle"/>
  <p:tag name="MH_ORDER" val="2"/>
</p:tagLst>
</file>

<file path=ppt/tags/tag16.xml><?xml version="1.0" encoding="utf-8"?>
<p:tagLst xmlns:p="http://schemas.openxmlformats.org/presentationml/2006/main">
  <p:tag name="MH" val="20151007202404"/>
  <p:tag name="MH_LIBRARY" val="GRAPHIC"/>
  <p:tag name="MH_TYPE" val="Other"/>
  <p:tag name="MH_ORDER" val="2"/>
</p:tagLst>
</file>

<file path=ppt/tags/tag17.xml><?xml version="1.0" encoding="utf-8"?>
<p:tagLst xmlns:p="http://schemas.openxmlformats.org/presentationml/2006/main">
  <p:tag name="MH" val="20151007202404"/>
  <p:tag name="MH_LIBRARY" val="GRAPHIC"/>
  <p:tag name="MH_TYPE" val="Other"/>
  <p:tag name="MH_ORDER" val="3"/>
</p:tagLst>
</file>

<file path=ppt/tags/tag18.xml><?xml version="1.0" encoding="utf-8"?>
<p:tagLst xmlns:p="http://schemas.openxmlformats.org/presentationml/2006/main">
  <p:tag name="MH" val="20151007202404"/>
  <p:tag name="MH_LIBRARY" val="GRAPHIC"/>
  <p:tag name="MH_TYPE" val="Other"/>
  <p:tag name="MH_ORDER" val="4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ISPRING_PRESENTATION_TITLE" val="7061.pptx"/>
  <p:tag name="KSO_WPP_MARK_KEY" val="f237f313-8b1a-4415-9b1d-8da80b6e0e15"/>
  <p:tag name="COMMONDATA" val="eyJoZGlkIjoiZTNkNjYxYmRjNzBlYmVlYzE4Mjk4Njc2YTNkYmNmOGUifQ=="/>
</p:tagLst>
</file>

<file path=ppt/theme/theme1.xml><?xml version="1.0" encoding="utf-8"?>
<a:theme xmlns:a="http://schemas.openxmlformats.org/drawingml/2006/main" name="Office 主题">
  <a:themeElements>
    <a:clrScheme name="可修改-2">
      <a:dk1>
        <a:srgbClr val="000000"/>
      </a:dk1>
      <a:lt1>
        <a:srgbClr val="FFFFFF"/>
      </a:lt1>
      <a:dk2>
        <a:srgbClr val="455F51"/>
      </a:dk2>
      <a:lt2>
        <a:srgbClr val="E2DFCC"/>
      </a:lt2>
      <a:accent1>
        <a:srgbClr val="A4322C"/>
      </a:accent1>
      <a:accent2>
        <a:srgbClr val="08A5EF"/>
      </a:accent2>
      <a:accent3>
        <a:srgbClr val="739A28"/>
      </a:accent3>
      <a:accent4>
        <a:srgbClr val="FFC000"/>
      </a:accent4>
      <a:accent5>
        <a:srgbClr val="4EB3CF"/>
      </a:accent5>
      <a:accent6>
        <a:srgbClr val="51C3F9"/>
      </a:accent6>
      <a:hlink>
        <a:srgbClr val="08A5EF"/>
      </a:hlink>
      <a:folHlink>
        <a:srgbClr val="977B2D"/>
      </a:folHlink>
    </a:clrScheme>
    <a:fontScheme name="自定义 6">
      <a:majorFont>
        <a:latin typeface="Arial"/>
        <a:ea typeface="微软雅黑 Light"/>
        <a:cs typeface=""/>
      </a:majorFont>
      <a:minorFont>
        <a:latin typeface="Arial"/>
        <a:ea typeface="微软雅黑 Light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3071</Words>
  <Application>WPS 演示</Application>
  <PresentationFormat>自定义</PresentationFormat>
  <Paragraphs>233</Paragraphs>
  <Slides>13</Slides>
  <Notes>25</Notes>
  <HiddenSlides>0</HiddenSlides>
  <MMClips>0</MMClips>
  <ScaleCrop>false</ScaleCrop>
  <HeadingPairs>
    <vt:vector size="6" baseType="variant">
      <vt:variant>
        <vt:lpstr>已用的字体</vt:lpstr>
      </vt:variant>
      <vt:variant>
        <vt:i4>22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36" baseType="lpstr">
      <vt:lpstr>Arial</vt:lpstr>
      <vt:lpstr>宋体</vt:lpstr>
      <vt:lpstr>Wingdings</vt:lpstr>
      <vt:lpstr>微软雅黑 Light</vt:lpstr>
      <vt:lpstr>微软雅黑</vt:lpstr>
      <vt:lpstr>Mongolian Baiti</vt:lpstr>
      <vt:lpstr>Calibri</vt:lpstr>
      <vt:lpstr>Wingdings</vt:lpstr>
      <vt:lpstr>Impact</vt:lpstr>
      <vt:lpstr>Lao UI</vt:lpstr>
      <vt:lpstr>Open Sans Light</vt:lpstr>
      <vt:lpstr>Neris Thin</vt:lpstr>
      <vt:lpstr>Segoe Print</vt:lpstr>
      <vt:lpstr>Arial Unicode MS</vt:lpstr>
      <vt:lpstr>方正正黑简体</vt:lpstr>
      <vt:lpstr>Segoe UI Symbol</vt:lpstr>
      <vt:lpstr>华康少女文字W5(P)</vt:lpstr>
      <vt:lpstr>Times New Roman</vt:lpstr>
      <vt:lpstr>Arial Unicode MS</vt:lpstr>
      <vt:lpstr>Century Gothic</vt:lpstr>
      <vt:lpstr>Open Sans</vt:lpstr>
      <vt:lpstr>黑体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7061.pptx</dc:title>
  <dc:creator/>
  <cp:lastModifiedBy>张玮</cp:lastModifiedBy>
  <cp:revision>162</cp:revision>
  <dcterms:created xsi:type="dcterms:W3CDTF">2017-06-11T01:12:00Z</dcterms:created>
  <dcterms:modified xsi:type="dcterms:W3CDTF">2023-04-13T18:26:15Z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E28171DB737748A88388B99FE03A0716_12</vt:lpwstr>
  </property>
  <property fmtid="{D5CDD505-2E9C-101B-9397-08002B2CF9AE}" pid="3" name="KSOProductBuildVer">
    <vt:lpwstr>2052-11.1.0.14036</vt:lpwstr>
  </property>
</Properties>
</file>