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29"/>
  </p:notesMasterIdLst>
  <p:handoutMasterIdLst>
    <p:handoutMasterId r:id="rId30"/>
  </p:handoutMasterIdLst>
  <p:sldIdLst>
    <p:sldId id="355" r:id="rId4"/>
    <p:sldId id="361" r:id="rId5"/>
    <p:sldId id="362" r:id="rId6"/>
    <p:sldId id="363" r:id="rId7"/>
    <p:sldId id="364" r:id="rId8"/>
    <p:sldId id="368" r:id="rId9"/>
    <p:sldId id="365" r:id="rId10"/>
    <p:sldId id="366" r:id="rId11"/>
    <p:sldId id="367" r:id="rId12"/>
    <p:sldId id="369" r:id="rId13"/>
    <p:sldId id="370" r:id="rId14"/>
    <p:sldId id="371" r:id="rId15"/>
    <p:sldId id="372" r:id="rId16"/>
    <p:sldId id="373" r:id="rId17"/>
    <p:sldId id="374" r:id="rId18"/>
    <p:sldId id="375" r:id="rId19"/>
    <p:sldId id="376" r:id="rId20"/>
    <p:sldId id="377" r:id="rId21"/>
    <p:sldId id="378" r:id="rId22"/>
    <p:sldId id="379" r:id="rId23"/>
    <p:sldId id="380" r:id="rId24"/>
    <p:sldId id="381" r:id="rId25"/>
    <p:sldId id="382" r:id="rId26"/>
    <p:sldId id="383" r:id="rId27"/>
    <p:sldId id="384" r:id="rId28"/>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290" autoAdjust="0"/>
    <p:restoredTop sz="80049" autoAdjust="0"/>
  </p:normalViewPr>
  <p:slideViewPr>
    <p:cSldViewPr>
      <p:cViewPr varScale="1">
        <p:scale>
          <a:sx n="92" d="100"/>
          <a:sy n="92" d="100"/>
        </p:scale>
        <p:origin x="1776"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10/07/2018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10/07/2018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10/07/2018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10/07/2018</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10/07/2018</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10/07/2018</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10/07/2018</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10/07/2018</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10/07/2018</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10/07/2018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10/07/2018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10/07/2018</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10/07/2018</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10/07/2018</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10/07/2018</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10/07/2018</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10/07/2018</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10/07/2018</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10/07/2018</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10/07/2018</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10/07/2018</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10/07/2018</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10/07/2018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10/07/2018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10/07/2018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10/07/2018</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10/07/2018</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10/07/2018</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10/07/2018</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10/07/2018</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10/07/2018</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10/07/2018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10/07/2018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10/07/2018</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10/07/2018</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10/07/2018</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43408"/>
            <a:ext cx="9036496" cy="1872208"/>
          </a:xfrm>
        </p:spPr>
        <p:txBody>
          <a:bodyPr/>
          <a:lstStyle/>
          <a:p>
            <a:r>
              <a:rPr lang="en-GB" dirty="0" smtClean="0"/>
              <a:t>Electronics CRM – Learning Objectives. </a:t>
            </a:r>
            <a:endParaRPr lang="en-GB" dirty="0"/>
          </a:p>
        </p:txBody>
      </p:sp>
      <p:sp>
        <p:nvSpPr>
          <p:cNvPr id="3" name="Content Placeholder 2"/>
          <p:cNvSpPr>
            <a:spLocks noGrp="1"/>
          </p:cNvSpPr>
          <p:nvPr>
            <p:ph idx="1"/>
          </p:nvPr>
        </p:nvSpPr>
        <p:spPr>
          <a:xfrm>
            <a:off x="250825" y="1628800"/>
            <a:ext cx="8785671" cy="4391819"/>
          </a:xfrm>
        </p:spPr>
        <p:txBody>
          <a:bodyPr/>
          <a:lstStyle/>
          <a:p>
            <a:r>
              <a:rPr lang="en-GB" dirty="0" smtClean="0"/>
              <a:t>Understand the concept of </a:t>
            </a:r>
            <a:r>
              <a:rPr lang="en-GB" dirty="0" err="1" smtClean="0"/>
              <a:t>eCRM</a:t>
            </a:r>
            <a:r>
              <a:rPr lang="en-GB" dirty="0" smtClean="0"/>
              <a:t>.</a:t>
            </a:r>
          </a:p>
          <a:p>
            <a:r>
              <a:rPr lang="en-GB" dirty="0" smtClean="0"/>
              <a:t>Appreciate what </a:t>
            </a:r>
            <a:r>
              <a:rPr lang="en-GB" dirty="0" err="1" smtClean="0"/>
              <a:t>eCRM</a:t>
            </a:r>
            <a:r>
              <a:rPr lang="en-GB" dirty="0" smtClean="0"/>
              <a:t> can deliver today and what customers want it to deliver.</a:t>
            </a:r>
          </a:p>
          <a:p>
            <a:r>
              <a:rPr lang="en-GB" dirty="0" smtClean="0"/>
              <a:t>Define the range of evolving technologies that can be applied to </a:t>
            </a:r>
            <a:r>
              <a:rPr lang="en-GB" dirty="0" err="1" smtClean="0"/>
              <a:t>eCRM</a:t>
            </a:r>
            <a:r>
              <a:rPr lang="en-GB" dirty="0" smtClean="0"/>
              <a:t>.</a:t>
            </a:r>
          </a:p>
          <a:p>
            <a:r>
              <a:rPr lang="en-GB" dirty="0" smtClean="0"/>
              <a:t> </a:t>
            </a:r>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a:t>
            </a:fld>
            <a:endParaRPr lang="en-GB"/>
          </a:p>
        </p:txBody>
      </p:sp>
    </p:spTree>
    <p:extLst>
      <p:ext uri="{BB962C8B-B14F-4D97-AF65-F5344CB8AC3E}">
        <p14:creationId xmlns:p14="http://schemas.microsoft.com/office/powerpoint/2010/main" val="2276304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endParaRPr lang="en-GB"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196752"/>
            <a:ext cx="8229600" cy="4392488"/>
          </a:xfrm>
        </p:spPr>
      </p:pic>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a:t>
            </a:fld>
            <a:endParaRPr lang="en-GB"/>
          </a:p>
        </p:txBody>
      </p:sp>
    </p:spTree>
    <p:extLst>
      <p:ext uri="{BB962C8B-B14F-4D97-AF65-F5344CB8AC3E}">
        <p14:creationId xmlns:p14="http://schemas.microsoft.com/office/powerpoint/2010/main" val="3232221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t>
            </a:r>
            <a:r>
              <a:rPr lang="en-GB" dirty="0" err="1" smtClean="0"/>
              <a:t>eCRM</a:t>
            </a:r>
            <a:endParaRPr lang="en-GB" dirty="0"/>
          </a:p>
        </p:txBody>
      </p:sp>
      <p:sp>
        <p:nvSpPr>
          <p:cNvPr id="3" name="Content Placeholder 2"/>
          <p:cNvSpPr>
            <a:spLocks noGrp="1"/>
          </p:cNvSpPr>
          <p:nvPr>
            <p:ph idx="1"/>
          </p:nvPr>
        </p:nvSpPr>
        <p:spPr/>
        <p:txBody>
          <a:bodyPr/>
          <a:lstStyle/>
          <a:p>
            <a:r>
              <a:rPr lang="en-GB" dirty="0" err="1" smtClean="0"/>
              <a:t>eCRM</a:t>
            </a:r>
            <a:r>
              <a:rPr lang="en-GB" dirty="0" smtClean="0"/>
              <a:t> is CRM on the web which includes email, E commerce activity and other internet service touchpoints. </a:t>
            </a:r>
          </a:p>
          <a:p>
            <a:r>
              <a:rPr lang="en-GB" dirty="0" smtClean="0"/>
              <a:t>The internet is becoming an increasingly important touchpoint even though sales from this and customer support volume is relatively smaller.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3</a:t>
            </a:fld>
            <a:endParaRPr lang="en-GB"/>
          </a:p>
        </p:txBody>
      </p:sp>
    </p:spTree>
    <p:extLst>
      <p:ext uri="{BB962C8B-B14F-4D97-AF65-F5344CB8AC3E}">
        <p14:creationId xmlns:p14="http://schemas.microsoft.com/office/powerpoint/2010/main" val="1508616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E Commerce</a:t>
            </a:r>
            <a:endParaRPr lang="en-GB" dirty="0"/>
          </a:p>
        </p:txBody>
      </p:sp>
      <p:sp>
        <p:nvSpPr>
          <p:cNvPr id="3" name="Content Placeholder 2"/>
          <p:cNvSpPr>
            <a:spLocks noGrp="1"/>
          </p:cNvSpPr>
          <p:nvPr>
            <p:ph idx="1"/>
          </p:nvPr>
        </p:nvSpPr>
        <p:spPr>
          <a:xfrm>
            <a:off x="0" y="1124744"/>
            <a:ext cx="9036496" cy="4391819"/>
          </a:xfrm>
        </p:spPr>
        <p:txBody>
          <a:bodyPr/>
          <a:lstStyle/>
          <a:p>
            <a:r>
              <a:rPr lang="en-GB" dirty="0" smtClean="0"/>
              <a:t>This is the sale of goods and services over the internet. </a:t>
            </a:r>
          </a:p>
          <a:p>
            <a:r>
              <a:rPr lang="en-GB" dirty="0" smtClean="0"/>
              <a:t>Privacy concerns have always been raised due to the fact that there has been many reports of their data being sold to other companies. </a:t>
            </a:r>
          </a:p>
          <a:p>
            <a:r>
              <a:rPr lang="en-GB" dirty="0" smtClean="0"/>
              <a:t>When ecommerce companies are acquired, customers data and their mailing lists are treated as an asset that can be sold for a profit.</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4</a:t>
            </a:fld>
            <a:endParaRPr lang="en-GB"/>
          </a:p>
        </p:txBody>
      </p:sp>
    </p:spTree>
    <p:extLst>
      <p:ext uri="{BB962C8B-B14F-4D97-AF65-F5344CB8AC3E}">
        <p14:creationId xmlns:p14="http://schemas.microsoft.com/office/powerpoint/2010/main" val="3033364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Web Based Sales</a:t>
            </a:r>
            <a:endParaRPr lang="en-GB" dirty="0"/>
          </a:p>
        </p:txBody>
      </p:sp>
      <p:sp>
        <p:nvSpPr>
          <p:cNvPr id="3" name="Content Placeholder 2"/>
          <p:cNvSpPr>
            <a:spLocks noGrp="1"/>
          </p:cNvSpPr>
          <p:nvPr>
            <p:ph idx="1"/>
          </p:nvPr>
        </p:nvSpPr>
        <p:spPr>
          <a:xfrm>
            <a:off x="107504" y="1124744"/>
            <a:ext cx="8856984" cy="4391819"/>
          </a:xfrm>
        </p:spPr>
        <p:txBody>
          <a:bodyPr/>
          <a:lstStyle/>
          <a:p>
            <a:r>
              <a:rPr lang="en-GB" dirty="0" smtClean="0"/>
              <a:t>Web based sales is considerable lower when compared to other sales. </a:t>
            </a:r>
          </a:p>
          <a:p>
            <a:r>
              <a:rPr lang="en-GB" dirty="0" smtClean="0"/>
              <a:t>Less than 1 percent of US retail sales. </a:t>
            </a:r>
          </a:p>
          <a:p>
            <a:r>
              <a:rPr lang="en-GB" dirty="0" smtClean="0"/>
              <a:t>However, ecommerce sales is promising in some areas </a:t>
            </a:r>
            <a:r>
              <a:rPr lang="en-GB" dirty="0" err="1" smtClean="0"/>
              <a:t>e.g</a:t>
            </a:r>
            <a:r>
              <a:rPr lang="en-GB" dirty="0" smtClean="0"/>
              <a:t> airline sales. Some airlines make up to a quarter of their sales on the web.</a:t>
            </a:r>
          </a:p>
          <a:p>
            <a:r>
              <a:rPr lang="en-GB" dirty="0" smtClean="0"/>
              <a:t>E commerce is considerable and growing.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5</a:t>
            </a:fld>
            <a:endParaRPr lang="en-GB"/>
          </a:p>
        </p:txBody>
      </p:sp>
    </p:spTree>
    <p:extLst>
      <p:ext uri="{BB962C8B-B14F-4D97-AF65-F5344CB8AC3E}">
        <p14:creationId xmlns:p14="http://schemas.microsoft.com/office/powerpoint/2010/main" val="765174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valuable is the website?</a:t>
            </a:r>
            <a:endParaRPr lang="en-GB" dirty="0"/>
          </a:p>
        </p:txBody>
      </p:sp>
      <p:sp>
        <p:nvSpPr>
          <p:cNvPr id="3" name="Content Placeholder 2"/>
          <p:cNvSpPr>
            <a:spLocks noGrp="1"/>
          </p:cNvSpPr>
          <p:nvPr>
            <p:ph idx="1"/>
          </p:nvPr>
        </p:nvSpPr>
        <p:spPr>
          <a:xfrm>
            <a:off x="179512" y="1196752"/>
            <a:ext cx="8856984" cy="4319811"/>
          </a:xfrm>
        </p:spPr>
        <p:txBody>
          <a:bodyPr/>
          <a:lstStyle/>
          <a:p>
            <a:r>
              <a:rPr lang="en-GB" dirty="0" smtClean="0"/>
              <a:t>Important when customer is online at least once a week or more. </a:t>
            </a:r>
          </a:p>
          <a:p>
            <a:r>
              <a:rPr lang="en-GB" dirty="0" smtClean="0"/>
              <a:t>The website can provide more better information than other touchpoints. </a:t>
            </a:r>
          </a:p>
          <a:p>
            <a:r>
              <a:rPr lang="en-GB" dirty="0" smtClean="0"/>
              <a:t>Marginal cost of publishing information on the web is lower and the value is higher. </a:t>
            </a:r>
          </a:p>
          <a:p>
            <a:r>
              <a:rPr lang="en-GB" dirty="0" smtClean="0"/>
              <a:t>Traffic on the website is high.</a:t>
            </a:r>
          </a:p>
          <a:p>
            <a:endParaRPr lang="en-GB" dirty="0" smtClean="0"/>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6</a:t>
            </a:fld>
            <a:endParaRPr lang="en-GB"/>
          </a:p>
        </p:txBody>
      </p:sp>
    </p:spTree>
    <p:extLst>
      <p:ext uri="{BB962C8B-B14F-4D97-AF65-F5344CB8AC3E}">
        <p14:creationId xmlns:p14="http://schemas.microsoft.com/office/powerpoint/2010/main" val="1111462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Importance of the web.</a:t>
            </a:r>
            <a:endParaRPr lang="en-GB" dirty="0"/>
          </a:p>
        </p:txBody>
      </p:sp>
      <p:sp>
        <p:nvSpPr>
          <p:cNvPr id="3" name="Content Placeholder 2"/>
          <p:cNvSpPr>
            <a:spLocks noGrp="1"/>
          </p:cNvSpPr>
          <p:nvPr>
            <p:ph idx="1"/>
          </p:nvPr>
        </p:nvSpPr>
        <p:spPr>
          <a:xfrm>
            <a:off x="1" y="1268760"/>
            <a:ext cx="9144000" cy="4247803"/>
          </a:xfrm>
        </p:spPr>
        <p:txBody>
          <a:bodyPr/>
          <a:lstStyle/>
          <a:p>
            <a:r>
              <a:rPr lang="en-GB" dirty="0" smtClean="0"/>
              <a:t>The web is good at gathering customers data and automatically storing it in a database that can be searched and analysed. </a:t>
            </a:r>
          </a:p>
          <a:p>
            <a:r>
              <a:rPr lang="en-GB" dirty="0" smtClean="0"/>
              <a:t>Many companies are now developing new software applications with many new products entering the market every week. </a:t>
            </a:r>
          </a:p>
          <a:p>
            <a:r>
              <a:rPr lang="en-GB" dirty="0" smtClean="0"/>
              <a:t>Due to increase use of the web, companies can increase the reach of CRM to a wider audience.</a:t>
            </a:r>
          </a:p>
          <a:p>
            <a:endParaRPr lang="en-GB" dirty="0" smtClean="0"/>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7</a:t>
            </a:fld>
            <a:endParaRPr lang="en-GB"/>
          </a:p>
        </p:txBody>
      </p:sp>
    </p:spTree>
    <p:extLst>
      <p:ext uri="{BB962C8B-B14F-4D97-AF65-F5344CB8AC3E}">
        <p14:creationId xmlns:p14="http://schemas.microsoft.com/office/powerpoint/2010/main" val="4828989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the web.</a:t>
            </a:r>
          </a:p>
        </p:txBody>
      </p:sp>
      <p:sp>
        <p:nvSpPr>
          <p:cNvPr id="3" name="Content Placeholder 2"/>
          <p:cNvSpPr>
            <a:spLocks noGrp="1"/>
          </p:cNvSpPr>
          <p:nvPr>
            <p:ph idx="1"/>
          </p:nvPr>
        </p:nvSpPr>
        <p:spPr>
          <a:xfrm>
            <a:off x="107504" y="1268760"/>
            <a:ext cx="8928992" cy="4247803"/>
          </a:xfrm>
        </p:spPr>
        <p:txBody>
          <a:bodyPr/>
          <a:lstStyle/>
          <a:p>
            <a:r>
              <a:rPr lang="en-GB" dirty="0" smtClean="0"/>
              <a:t>To reduce the work of call </a:t>
            </a:r>
            <a:r>
              <a:rPr lang="en-GB" dirty="0" err="1" smtClean="0"/>
              <a:t>center</a:t>
            </a:r>
            <a:r>
              <a:rPr lang="en-GB" dirty="0" smtClean="0"/>
              <a:t> staffs, companies are increasingly posting information on frequently asked questions on their websites. </a:t>
            </a:r>
          </a:p>
          <a:p>
            <a:r>
              <a:rPr lang="en-GB" dirty="0" smtClean="0"/>
              <a:t>Many companies too use the web to post information linked to CRM </a:t>
            </a:r>
            <a:r>
              <a:rPr lang="en-GB" dirty="0" err="1" smtClean="0"/>
              <a:t>e.g</a:t>
            </a:r>
            <a:r>
              <a:rPr lang="en-GB" dirty="0" smtClean="0"/>
              <a:t> airlines provides web based itinerary like hotels, taxi’s, car rental </a:t>
            </a:r>
            <a:r>
              <a:rPr lang="en-GB" dirty="0" err="1" smtClean="0"/>
              <a:t>etc</a:t>
            </a:r>
            <a:r>
              <a:rPr lang="en-GB" dirty="0" smtClean="0"/>
              <a:t> via their websites.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8</a:t>
            </a:fld>
            <a:endParaRPr lang="en-GB"/>
          </a:p>
        </p:txBody>
      </p:sp>
    </p:spTree>
    <p:extLst>
      <p:ext uri="{BB962C8B-B14F-4D97-AF65-F5344CB8AC3E}">
        <p14:creationId xmlns:p14="http://schemas.microsoft.com/office/powerpoint/2010/main" val="1075863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the web</a:t>
            </a:r>
          </a:p>
        </p:txBody>
      </p:sp>
      <p:sp>
        <p:nvSpPr>
          <p:cNvPr id="3" name="Content Placeholder 2"/>
          <p:cNvSpPr>
            <a:spLocks noGrp="1"/>
          </p:cNvSpPr>
          <p:nvPr>
            <p:ph idx="1"/>
          </p:nvPr>
        </p:nvSpPr>
        <p:spPr>
          <a:xfrm>
            <a:off x="457200" y="1196752"/>
            <a:ext cx="8579296" cy="4464496"/>
          </a:xfrm>
        </p:spPr>
        <p:txBody>
          <a:bodyPr/>
          <a:lstStyle/>
          <a:p>
            <a:r>
              <a:rPr lang="en-GB" dirty="0" smtClean="0"/>
              <a:t>An web site can be used to provide customers with specific information that may indirectly encourage sales e.g. a bike shop in a local community may provide useful tips like areas where it can be good to bike, tips on how common problems can be repaired, direction of the store and opening hours, email reminders for customers to visit show, etc.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9</a:t>
            </a:fld>
            <a:endParaRPr lang="en-GB"/>
          </a:p>
        </p:txBody>
      </p:sp>
    </p:spTree>
    <p:extLst>
      <p:ext uri="{BB962C8B-B14F-4D97-AF65-F5344CB8AC3E}">
        <p14:creationId xmlns:p14="http://schemas.microsoft.com/office/powerpoint/2010/main" val="3144803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ChatterBots</a:t>
            </a:r>
            <a:r>
              <a:rPr lang="en-GB" dirty="0" smtClean="0"/>
              <a:t> – What is it?</a:t>
            </a:r>
            <a:endParaRPr lang="en-GB" dirty="0"/>
          </a:p>
        </p:txBody>
      </p:sp>
      <p:sp>
        <p:nvSpPr>
          <p:cNvPr id="3" name="Content Placeholder 2"/>
          <p:cNvSpPr>
            <a:spLocks noGrp="1"/>
          </p:cNvSpPr>
          <p:nvPr>
            <p:ph idx="1"/>
          </p:nvPr>
        </p:nvSpPr>
        <p:spPr/>
        <p:txBody>
          <a:bodyPr/>
          <a:lstStyle/>
          <a:p>
            <a:r>
              <a:rPr lang="en-GB" dirty="0" smtClean="0"/>
              <a:t>This is a software robots often installed in websites to help the company carry real time conversations with web users. </a:t>
            </a:r>
          </a:p>
          <a:p>
            <a:r>
              <a:rPr lang="en-GB" dirty="0" smtClean="0"/>
              <a:t>Many users don’t even know that it is this system and not humans that generates the responses they often get via emails for their queries.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10</a:t>
            </a:fld>
            <a:endParaRPr lang="en-GB"/>
          </a:p>
        </p:txBody>
      </p:sp>
    </p:spTree>
    <p:extLst>
      <p:ext uri="{BB962C8B-B14F-4D97-AF65-F5344CB8AC3E}">
        <p14:creationId xmlns:p14="http://schemas.microsoft.com/office/powerpoint/2010/main" val="42689609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Sample </a:t>
            </a:r>
            <a:r>
              <a:rPr lang="en-GB" dirty="0" err="1" smtClean="0"/>
              <a:t>ChatterBots</a:t>
            </a:r>
            <a:r>
              <a:rPr lang="en-GB" dirty="0" smtClean="0"/>
              <a:t> Question and Answer</a:t>
            </a:r>
            <a:endParaRPr lang="en-GB" dirty="0"/>
          </a:p>
        </p:txBody>
      </p:sp>
      <p:sp>
        <p:nvSpPr>
          <p:cNvPr id="3" name="Content Placeholder 2"/>
          <p:cNvSpPr>
            <a:spLocks noGrp="1"/>
          </p:cNvSpPr>
          <p:nvPr>
            <p:ph idx="1"/>
          </p:nvPr>
        </p:nvSpPr>
        <p:spPr/>
        <p:txBody>
          <a:bodyPr/>
          <a:lstStyle/>
          <a:p>
            <a:r>
              <a:rPr lang="en-GB" dirty="0" smtClean="0"/>
              <a:t>Customer: How long does it take for a parcel to reach Douala, Cameroon. </a:t>
            </a:r>
          </a:p>
          <a:p>
            <a:r>
              <a:rPr lang="en-GB" dirty="0" smtClean="0"/>
              <a:t>Answer </a:t>
            </a:r>
            <a:r>
              <a:rPr lang="en-GB" dirty="0" err="1" smtClean="0"/>
              <a:t>ChatterBots</a:t>
            </a:r>
            <a:r>
              <a:rPr lang="en-GB" dirty="0" smtClean="0"/>
              <a:t>: It normally takes about two weeks but due to circumstances beyond our control, it can take longer than expected but we will always communicate such unforeseen circumstances to you to advise of any adverse conditions.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11</a:t>
            </a:fld>
            <a:endParaRPr lang="en-GB"/>
          </a:p>
        </p:txBody>
      </p:sp>
    </p:spTree>
    <p:extLst>
      <p:ext uri="{BB962C8B-B14F-4D97-AF65-F5344CB8AC3E}">
        <p14:creationId xmlns:p14="http://schemas.microsoft.com/office/powerpoint/2010/main" val="16612097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ChatterBots</a:t>
            </a:r>
            <a:r>
              <a:rPr lang="en-GB" dirty="0" smtClean="0"/>
              <a:t> – What Impact?</a:t>
            </a:r>
            <a:endParaRPr lang="en-GB" dirty="0"/>
          </a:p>
        </p:txBody>
      </p:sp>
      <p:sp>
        <p:nvSpPr>
          <p:cNvPr id="3" name="Content Placeholder 2"/>
          <p:cNvSpPr>
            <a:spLocks noGrp="1"/>
          </p:cNvSpPr>
          <p:nvPr>
            <p:ph idx="1"/>
          </p:nvPr>
        </p:nvSpPr>
        <p:spPr>
          <a:xfrm>
            <a:off x="107504" y="1268760"/>
            <a:ext cx="8856984" cy="4320480"/>
          </a:xfrm>
        </p:spPr>
        <p:txBody>
          <a:bodyPr/>
          <a:lstStyle/>
          <a:p>
            <a:r>
              <a:rPr lang="en-GB" dirty="0" smtClean="0"/>
              <a:t>Customers often cant differentiate a response from a human with </a:t>
            </a:r>
            <a:r>
              <a:rPr lang="en-GB" dirty="0" err="1" smtClean="0"/>
              <a:t>ChatterBots</a:t>
            </a:r>
            <a:r>
              <a:rPr lang="en-GB" dirty="0"/>
              <a:t> </a:t>
            </a:r>
            <a:r>
              <a:rPr lang="en-GB" dirty="0" smtClean="0"/>
              <a:t>and are often happy. </a:t>
            </a:r>
          </a:p>
          <a:p>
            <a:r>
              <a:rPr lang="en-GB" dirty="0" smtClean="0"/>
              <a:t>Companies can focus on their businesses and leave </a:t>
            </a:r>
            <a:r>
              <a:rPr lang="en-GB" dirty="0" err="1" smtClean="0"/>
              <a:t>ChatterBots</a:t>
            </a:r>
            <a:r>
              <a:rPr lang="en-GB" dirty="0" smtClean="0"/>
              <a:t> to answer queries. </a:t>
            </a:r>
          </a:p>
          <a:p>
            <a:r>
              <a:rPr lang="en-GB" dirty="0" smtClean="0"/>
              <a:t>This technology is proving that not having a modern website that can address CRM issues is a modern business liability. </a:t>
            </a:r>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12</a:t>
            </a:fld>
            <a:endParaRPr lang="en-GB"/>
          </a:p>
        </p:txBody>
      </p:sp>
    </p:spTree>
    <p:extLst>
      <p:ext uri="{BB962C8B-B14F-4D97-AF65-F5344CB8AC3E}">
        <p14:creationId xmlns:p14="http://schemas.microsoft.com/office/powerpoint/2010/main" val="595861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Web and </a:t>
            </a:r>
            <a:r>
              <a:rPr lang="en-GB" dirty="0" err="1" smtClean="0"/>
              <a:t>eCRM</a:t>
            </a:r>
            <a:endParaRPr lang="en-GB" dirty="0"/>
          </a:p>
        </p:txBody>
      </p:sp>
      <p:sp>
        <p:nvSpPr>
          <p:cNvPr id="3" name="Content Placeholder 2"/>
          <p:cNvSpPr>
            <a:spLocks noGrp="1"/>
          </p:cNvSpPr>
          <p:nvPr>
            <p:ph idx="1"/>
          </p:nvPr>
        </p:nvSpPr>
        <p:spPr>
          <a:xfrm>
            <a:off x="107504" y="1600200"/>
            <a:ext cx="9036496" cy="3916363"/>
          </a:xfrm>
        </p:spPr>
        <p:txBody>
          <a:bodyPr/>
          <a:lstStyle/>
          <a:p>
            <a:r>
              <a:rPr lang="en-GB" dirty="0" smtClean="0"/>
              <a:t>Web considered part of everyday business. </a:t>
            </a:r>
          </a:p>
          <a:p>
            <a:r>
              <a:rPr lang="en-GB" dirty="0" smtClean="0"/>
              <a:t>Virtually every reasonable business now has a website apart from small shops and street vendors. </a:t>
            </a:r>
          </a:p>
          <a:p>
            <a:r>
              <a:rPr lang="en-GB" dirty="0" smtClean="0"/>
              <a:t>Interactivity is very much needed for business these days and the website provides a good platform for this e.g. </a:t>
            </a:r>
            <a:r>
              <a:rPr lang="en-GB" dirty="0" err="1" smtClean="0"/>
              <a:t>eCRM</a:t>
            </a:r>
            <a:r>
              <a:rPr lang="en-GB" dirty="0" smtClean="0"/>
              <a:t>.</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13</a:t>
            </a:fld>
            <a:endParaRPr lang="en-GB"/>
          </a:p>
        </p:txBody>
      </p:sp>
    </p:spTree>
    <p:extLst>
      <p:ext uri="{BB962C8B-B14F-4D97-AF65-F5344CB8AC3E}">
        <p14:creationId xmlns:p14="http://schemas.microsoft.com/office/powerpoint/2010/main" val="27537825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of the web in </a:t>
            </a:r>
            <a:r>
              <a:rPr lang="en-GB" dirty="0" err="1" smtClean="0"/>
              <a:t>eCRM</a:t>
            </a:r>
            <a:endParaRPr lang="en-GB" dirty="0"/>
          </a:p>
        </p:txBody>
      </p:sp>
      <p:sp>
        <p:nvSpPr>
          <p:cNvPr id="3" name="Content Placeholder 2"/>
          <p:cNvSpPr>
            <a:spLocks noGrp="1"/>
          </p:cNvSpPr>
          <p:nvPr>
            <p:ph idx="1"/>
          </p:nvPr>
        </p:nvSpPr>
        <p:spPr/>
        <p:txBody>
          <a:bodyPr/>
          <a:lstStyle/>
          <a:p>
            <a:r>
              <a:rPr lang="en-GB" dirty="0" smtClean="0"/>
              <a:t>Affordability, Availability, Degree of integration, Enhanced customer data collection, Enhanced interactivity, flexibility, high information density, immediacy, low marginal cost, personalization, popularity, self documentation, user control, Omnipresence.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14</a:t>
            </a:fld>
            <a:endParaRPr lang="en-GB"/>
          </a:p>
        </p:txBody>
      </p:sp>
    </p:spTree>
    <p:extLst>
      <p:ext uri="{BB962C8B-B14F-4D97-AF65-F5344CB8AC3E}">
        <p14:creationId xmlns:p14="http://schemas.microsoft.com/office/powerpoint/2010/main" val="6660533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Affordability.</a:t>
            </a:r>
            <a:endParaRPr lang="en-GB" dirty="0"/>
          </a:p>
        </p:txBody>
      </p:sp>
      <p:sp>
        <p:nvSpPr>
          <p:cNvPr id="3" name="Content Placeholder 2"/>
          <p:cNvSpPr>
            <a:spLocks noGrp="1"/>
          </p:cNvSpPr>
          <p:nvPr>
            <p:ph idx="1"/>
          </p:nvPr>
        </p:nvSpPr>
        <p:spPr/>
        <p:txBody>
          <a:bodyPr/>
          <a:lstStyle/>
          <a:p>
            <a:r>
              <a:rPr lang="en-GB" dirty="0" smtClean="0"/>
              <a:t>Some websites can cost hundreds of millions of dollars but those with basic CRM functionality like emails, lists of FAQs, other related websites, </a:t>
            </a:r>
            <a:r>
              <a:rPr lang="en-GB" dirty="0" err="1" smtClean="0"/>
              <a:t>etc</a:t>
            </a:r>
            <a:r>
              <a:rPr lang="en-GB" dirty="0" smtClean="0"/>
              <a:t> can be developed and maintained at far lesser cost than employing a customer service representative.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15</a:t>
            </a:fld>
            <a:endParaRPr lang="en-GB"/>
          </a:p>
        </p:txBody>
      </p:sp>
    </p:spTree>
    <p:extLst>
      <p:ext uri="{BB962C8B-B14F-4D97-AF65-F5344CB8AC3E}">
        <p14:creationId xmlns:p14="http://schemas.microsoft.com/office/powerpoint/2010/main" val="15474716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Affordability.</a:t>
            </a:r>
            <a:endParaRPr lang="en-GB" dirty="0"/>
          </a:p>
        </p:txBody>
      </p:sp>
      <p:sp>
        <p:nvSpPr>
          <p:cNvPr id="3" name="Content Placeholder 2"/>
          <p:cNvSpPr>
            <a:spLocks noGrp="1"/>
          </p:cNvSpPr>
          <p:nvPr>
            <p:ph idx="1"/>
          </p:nvPr>
        </p:nvSpPr>
        <p:spPr>
          <a:xfrm>
            <a:off x="0" y="1124744"/>
            <a:ext cx="9036496" cy="4608512"/>
          </a:xfrm>
        </p:spPr>
        <p:txBody>
          <a:bodyPr/>
          <a:lstStyle/>
          <a:p>
            <a:r>
              <a:rPr lang="en-GB" dirty="0" smtClean="0"/>
              <a:t>Easy to design websites these days and many Internet Service Providers. </a:t>
            </a:r>
          </a:p>
          <a:p>
            <a:r>
              <a:rPr lang="en-GB" dirty="0" smtClean="0"/>
              <a:t>Most cost of setting up a website is associated with creating content for the website e.g. to provide </a:t>
            </a:r>
            <a:r>
              <a:rPr lang="en-GB" dirty="0" err="1" smtClean="0"/>
              <a:t>alist</a:t>
            </a:r>
            <a:r>
              <a:rPr lang="en-GB" dirty="0" smtClean="0"/>
              <a:t> of the questions and answers to FAQ’s.</a:t>
            </a:r>
          </a:p>
          <a:p>
            <a:r>
              <a:rPr lang="en-GB" dirty="0" smtClean="0"/>
              <a:t>It is thinks like data </a:t>
            </a:r>
            <a:r>
              <a:rPr lang="en-GB" dirty="0" err="1" smtClean="0"/>
              <a:t>wharehousing</a:t>
            </a:r>
            <a:r>
              <a:rPr lang="en-GB" dirty="0" smtClean="0"/>
              <a:t> and data mining that cost much in terms of hardware and software. </a:t>
            </a:r>
          </a:p>
          <a:p>
            <a:endParaRPr lang="en-GB" dirty="0" smtClean="0"/>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16</a:t>
            </a:fld>
            <a:endParaRPr lang="en-GB"/>
          </a:p>
        </p:txBody>
      </p:sp>
    </p:spTree>
    <p:extLst>
      <p:ext uri="{BB962C8B-B14F-4D97-AF65-F5344CB8AC3E}">
        <p14:creationId xmlns:p14="http://schemas.microsoft.com/office/powerpoint/2010/main" val="16671818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Amenability of New Technology Entrants. </a:t>
            </a:r>
            <a:endParaRPr lang="en-GB" dirty="0"/>
          </a:p>
        </p:txBody>
      </p:sp>
      <p:sp>
        <p:nvSpPr>
          <p:cNvPr id="3" name="Content Placeholder 2"/>
          <p:cNvSpPr>
            <a:spLocks noGrp="1"/>
          </p:cNvSpPr>
          <p:nvPr>
            <p:ph idx="1"/>
          </p:nvPr>
        </p:nvSpPr>
        <p:spPr/>
        <p:txBody>
          <a:bodyPr/>
          <a:lstStyle/>
          <a:p>
            <a:r>
              <a:rPr lang="en-GB" dirty="0" smtClean="0"/>
              <a:t>Evolving web based technology can be applied to </a:t>
            </a:r>
            <a:r>
              <a:rPr lang="en-GB" dirty="0" err="1" smtClean="0"/>
              <a:t>eCRM</a:t>
            </a:r>
            <a:r>
              <a:rPr lang="en-GB" dirty="0" smtClean="0"/>
              <a:t>.</a:t>
            </a:r>
          </a:p>
          <a:p>
            <a:r>
              <a:rPr lang="en-GB" dirty="0"/>
              <a:t>C</a:t>
            </a:r>
            <a:r>
              <a:rPr lang="en-GB" dirty="0" smtClean="0"/>
              <a:t>ustomer profiling, virtual customer service representatives, other software tools can address </a:t>
            </a:r>
            <a:r>
              <a:rPr lang="en-GB" dirty="0" err="1" smtClean="0"/>
              <a:t>eCRM</a:t>
            </a:r>
            <a:r>
              <a:rPr lang="en-GB" dirty="0" smtClean="0"/>
              <a:t> goals.</a:t>
            </a:r>
          </a:p>
          <a:p>
            <a:r>
              <a:rPr lang="en-GB" dirty="0" smtClean="0"/>
              <a:t>Data can easily be collected and analysed from the web than on other touchpoints.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17</a:t>
            </a:fld>
            <a:endParaRPr lang="en-GB"/>
          </a:p>
        </p:txBody>
      </p:sp>
    </p:spTree>
    <p:extLst>
      <p:ext uri="{BB962C8B-B14F-4D97-AF65-F5344CB8AC3E}">
        <p14:creationId xmlns:p14="http://schemas.microsoft.com/office/powerpoint/2010/main" val="1318017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Availability.</a:t>
            </a:r>
            <a:endParaRPr lang="en-GB" dirty="0"/>
          </a:p>
        </p:txBody>
      </p:sp>
      <p:sp>
        <p:nvSpPr>
          <p:cNvPr id="3" name="Content Placeholder 2"/>
          <p:cNvSpPr>
            <a:spLocks noGrp="1"/>
          </p:cNvSpPr>
          <p:nvPr>
            <p:ph idx="1"/>
          </p:nvPr>
        </p:nvSpPr>
        <p:spPr>
          <a:xfrm>
            <a:off x="0" y="1124744"/>
            <a:ext cx="8964488" cy="4391819"/>
          </a:xfrm>
        </p:spPr>
        <p:txBody>
          <a:bodyPr/>
          <a:lstStyle/>
          <a:p>
            <a:r>
              <a:rPr lang="en-GB" dirty="0" smtClean="0"/>
              <a:t>Web is available 24/7 and many different kinds of information can be accessed through it at quick notice. </a:t>
            </a:r>
          </a:p>
          <a:p>
            <a:r>
              <a:rPr lang="en-GB" dirty="0" smtClean="0"/>
              <a:t>The web can provide information the customer is looking for without any waiting time. </a:t>
            </a:r>
          </a:p>
          <a:p>
            <a:r>
              <a:rPr lang="en-GB" dirty="0" smtClean="0"/>
              <a:t>Automated telephone can provide some information but the waiting time is often a problem.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18</a:t>
            </a:fld>
            <a:endParaRPr lang="en-GB"/>
          </a:p>
        </p:txBody>
      </p:sp>
    </p:spTree>
    <p:extLst>
      <p:ext uri="{BB962C8B-B14F-4D97-AF65-F5344CB8AC3E}">
        <p14:creationId xmlns:p14="http://schemas.microsoft.com/office/powerpoint/2010/main" val="15790453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Degree of Integration.</a:t>
            </a:r>
            <a:endParaRPr lang="en-GB" dirty="0"/>
          </a:p>
        </p:txBody>
      </p:sp>
      <p:sp>
        <p:nvSpPr>
          <p:cNvPr id="3" name="Content Placeholder 2"/>
          <p:cNvSpPr>
            <a:spLocks noGrp="1"/>
          </p:cNvSpPr>
          <p:nvPr>
            <p:ph idx="1"/>
          </p:nvPr>
        </p:nvSpPr>
        <p:spPr>
          <a:xfrm>
            <a:off x="457200" y="1268760"/>
            <a:ext cx="8579296" cy="4247803"/>
          </a:xfrm>
        </p:spPr>
        <p:txBody>
          <a:bodyPr/>
          <a:lstStyle/>
          <a:p>
            <a:r>
              <a:rPr lang="en-GB" dirty="0" smtClean="0"/>
              <a:t>Web can be integrated to business process for example through web, we can check delivery of goods. </a:t>
            </a:r>
          </a:p>
          <a:p>
            <a:r>
              <a:rPr lang="en-GB" dirty="0" smtClean="0"/>
              <a:t>This service can still be delivered by telephone but the web is more faster and easier as you can print the status and avoid complications of writing incorrect information when listening to automated telephone calls.  </a:t>
            </a:r>
          </a:p>
          <a:p>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19</a:t>
            </a:fld>
            <a:endParaRPr lang="en-GB"/>
          </a:p>
        </p:txBody>
      </p:sp>
    </p:spTree>
    <p:extLst>
      <p:ext uri="{BB962C8B-B14F-4D97-AF65-F5344CB8AC3E}">
        <p14:creationId xmlns:p14="http://schemas.microsoft.com/office/powerpoint/2010/main" val="11048871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Degree of Integration.</a:t>
            </a:r>
          </a:p>
        </p:txBody>
      </p:sp>
      <p:sp>
        <p:nvSpPr>
          <p:cNvPr id="3" name="Content Placeholder 2"/>
          <p:cNvSpPr>
            <a:spLocks noGrp="1"/>
          </p:cNvSpPr>
          <p:nvPr>
            <p:ph idx="1"/>
          </p:nvPr>
        </p:nvSpPr>
        <p:spPr>
          <a:xfrm>
            <a:off x="107504" y="1340768"/>
            <a:ext cx="8928992" cy="4175795"/>
          </a:xfrm>
        </p:spPr>
        <p:txBody>
          <a:bodyPr/>
          <a:lstStyle/>
          <a:p>
            <a:r>
              <a:rPr lang="en-GB" dirty="0" smtClean="0"/>
              <a:t>Machine generated alerts can automatically be provided to customers to notify them of events </a:t>
            </a:r>
            <a:r>
              <a:rPr lang="en-GB" dirty="0" err="1" smtClean="0"/>
              <a:t>e.g</a:t>
            </a:r>
            <a:r>
              <a:rPr lang="en-GB" dirty="0" smtClean="0"/>
              <a:t> when a customer is supposed to board a flight, when they are supposed to print their boarding passes, when flights are delayed or cancelled, etc. </a:t>
            </a:r>
          </a:p>
          <a:p>
            <a:r>
              <a:rPr lang="en-GB" dirty="0" smtClean="0"/>
              <a:t>Companies can employ smaller call </a:t>
            </a:r>
            <a:r>
              <a:rPr lang="en-GB" dirty="0" err="1" smtClean="0"/>
              <a:t>center</a:t>
            </a:r>
            <a:r>
              <a:rPr lang="en-GB" dirty="0" smtClean="0"/>
              <a:t> staff to answer follow up questions.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20</a:t>
            </a:fld>
            <a:endParaRPr lang="en-GB"/>
          </a:p>
        </p:txBody>
      </p:sp>
    </p:spTree>
    <p:extLst>
      <p:ext uri="{BB962C8B-B14F-4D97-AF65-F5344CB8AC3E}">
        <p14:creationId xmlns:p14="http://schemas.microsoft.com/office/powerpoint/2010/main" val="18501746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641655" cy="1143000"/>
          </a:xfrm>
        </p:spPr>
        <p:txBody>
          <a:bodyPr/>
          <a:lstStyle/>
          <a:p>
            <a:r>
              <a:rPr lang="en-GB" dirty="0" smtClean="0"/>
              <a:t>Enhanced Customer Data Collection</a:t>
            </a:r>
            <a:endParaRPr lang="en-GB" dirty="0"/>
          </a:p>
        </p:txBody>
      </p:sp>
      <p:sp>
        <p:nvSpPr>
          <p:cNvPr id="3" name="Content Placeholder 2"/>
          <p:cNvSpPr>
            <a:spLocks noGrp="1"/>
          </p:cNvSpPr>
          <p:nvPr>
            <p:ph idx="1"/>
          </p:nvPr>
        </p:nvSpPr>
        <p:spPr>
          <a:xfrm>
            <a:off x="250825" y="1600200"/>
            <a:ext cx="8893175" cy="4133056"/>
          </a:xfrm>
        </p:spPr>
        <p:txBody>
          <a:bodyPr/>
          <a:lstStyle/>
          <a:p>
            <a:r>
              <a:rPr lang="en-GB" dirty="0" smtClean="0"/>
              <a:t>Website can be used to track customer and provide company with data on the information the customer seeks. </a:t>
            </a:r>
          </a:p>
          <a:p>
            <a:r>
              <a:rPr lang="en-GB" dirty="0" smtClean="0"/>
              <a:t>Demographic information can also be collected through websites. </a:t>
            </a:r>
          </a:p>
          <a:p>
            <a:r>
              <a:rPr lang="en-GB" dirty="0" smtClean="0"/>
              <a:t>But on telephone, sometimes, no information may be left for the company to store and analyse later.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21</a:t>
            </a:fld>
            <a:endParaRPr lang="en-GB"/>
          </a:p>
        </p:txBody>
      </p:sp>
    </p:spTree>
    <p:extLst>
      <p:ext uri="{BB962C8B-B14F-4D97-AF65-F5344CB8AC3E}">
        <p14:creationId xmlns:p14="http://schemas.microsoft.com/office/powerpoint/2010/main" val="32275133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Enhanced Interactivity.</a:t>
            </a:r>
            <a:endParaRPr lang="en-GB" dirty="0"/>
          </a:p>
        </p:txBody>
      </p:sp>
      <p:sp>
        <p:nvSpPr>
          <p:cNvPr id="3" name="Content Placeholder 2"/>
          <p:cNvSpPr>
            <a:spLocks noGrp="1"/>
          </p:cNvSpPr>
          <p:nvPr>
            <p:ph idx="1"/>
          </p:nvPr>
        </p:nvSpPr>
        <p:spPr>
          <a:xfrm>
            <a:off x="107504" y="1268760"/>
            <a:ext cx="8856984" cy="4464496"/>
          </a:xfrm>
        </p:spPr>
        <p:txBody>
          <a:bodyPr/>
          <a:lstStyle/>
          <a:p>
            <a:r>
              <a:rPr lang="en-GB" dirty="0" smtClean="0"/>
              <a:t>Web site provides for the possibility of more interactivity e.g. customers can chat via website or send emails instead of staying on the phone for 10 minutes waiting. </a:t>
            </a:r>
          </a:p>
          <a:p>
            <a:r>
              <a:rPr lang="en-GB" dirty="0" smtClean="0"/>
              <a:t>Human interactions are still good but websites provides the possibility to interact more quickly and get quick responses than telephone.</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22</a:t>
            </a:fld>
            <a:endParaRPr lang="en-GB"/>
          </a:p>
        </p:txBody>
      </p:sp>
    </p:spTree>
    <p:extLst>
      <p:ext uri="{BB962C8B-B14F-4D97-AF65-F5344CB8AC3E}">
        <p14:creationId xmlns:p14="http://schemas.microsoft.com/office/powerpoint/2010/main" val="25368926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Flexibility.</a:t>
            </a:r>
            <a:endParaRPr lang="en-GB" dirty="0"/>
          </a:p>
        </p:txBody>
      </p:sp>
      <p:sp>
        <p:nvSpPr>
          <p:cNvPr id="3" name="Content Placeholder 2"/>
          <p:cNvSpPr>
            <a:spLocks noGrp="1"/>
          </p:cNvSpPr>
          <p:nvPr>
            <p:ph idx="1"/>
          </p:nvPr>
        </p:nvSpPr>
        <p:spPr/>
        <p:txBody>
          <a:bodyPr/>
          <a:lstStyle/>
          <a:p>
            <a:r>
              <a:rPr lang="en-GB" dirty="0" smtClean="0"/>
              <a:t>A website is highly flexible. </a:t>
            </a:r>
          </a:p>
          <a:p>
            <a:r>
              <a:rPr lang="en-GB" dirty="0" smtClean="0"/>
              <a:t>Due to too many software tools, it is easy to modify websites with new contents, etc.</a:t>
            </a:r>
          </a:p>
          <a:p>
            <a:r>
              <a:rPr lang="en-GB" dirty="0" smtClean="0"/>
              <a:t>Changes to the website are easy to make than changes on the print media, etc. </a:t>
            </a:r>
          </a:p>
          <a:p>
            <a:r>
              <a:rPr lang="en-GB" dirty="0" smtClean="0"/>
              <a:t>Modification on websites can be ongoing.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23</a:t>
            </a:fld>
            <a:endParaRPr lang="en-GB"/>
          </a:p>
        </p:txBody>
      </p:sp>
    </p:spTree>
    <p:extLst>
      <p:ext uri="{BB962C8B-B14F-4D97-AF65-F5344CB8AC3E}">
        <p14:creationId xmlns:p14="http://schemas.microsoft.com/office/powerpoint/2010/main" val="14980035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High Information Density. </a:t>
            </a:r>
            <a:endParaRPr lang="en-GB" dirty="0"/>
          </a:p>
        </p:txBody>
      </p:sp>
      <p:sp>
        <p:nvSpPr>
          <p:cNvPr id="3" name="Content Placeholder 2"/>
          <p:cNvSpPr>
            <a:spLocks noGrp="1"/>
          </p:cNvSpPr>
          <p:nvPr>
            <p:ph idx="1"/>
          </p:nvPr>
        </p:nvSpPr>
        <p:spPr>
          <a:xfrm>
            <a:off x="250825" y="1268760"/>
            <a:ext cx="8893175" cy="4608512"/>
          </a:xfrm>
        </p:spPr>
        <p:txBody>
          <a:bodyPr/>
          <a:lstStyle/>
          <a:p>
            <a:r>
              <a:rPr lang="en-GB" dirty="0" smtClean="0"/>
              <a:t>Web can be used to provide a high density of information. </a:t>
            </a:r>
          </a:p>
          <a:p>
            <a:r>
              <a:rPr lang="en-GB" dirty="0" smtClean="0"/>
              <a:t>Sounds, texts, graphics, pictures, animations, videos, </a:t>
            </a:r>
            <a:r>
              <a:rPr lang="en-GB" dirty="0" err="1" smtClean="0"/>
              <a:t>etc</a:t>
            </a:r>
            <a:r>
              <a:rPr lang="en-GB" dirty="0" smtClean="0"/>
              <a:t> can be used to present information to customers via web and this cant be the case with telephone. </a:t>
            </a:r>
          </a:p>
          <a:p>
            <a:r>
              <a:rPr lang="en-GB" dirty="0" smtClean="0"/>
              <a:t>A web page can be used to describe FAQ’s with answers, contacts and other support services, </a:t>
            </a:r>
            <a:endParaRPr lang="en-GB" dirty="0"/>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24</a:t>
            </a:fld>
            <a:endParaRPr lang="en-GB"/>
          </a:p>
        </p:txBody>
      </p:sp>
    </p:spTree>
    <p:extLst>
      <p:ext uri="{BB962C8B-B14F-4D97-AF65-F5344CB8AC3E}">
        <p14:creationId xmlns:p14="http://schemas.microsoft.com/office/powerpoint/2010/main" val="29770320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Immediacy. </a:t>
            </a:r>
            <a:endParaRPr lang="en-GB" dirty="0"/>
          </a:p>
        </p:txBody>
      </p:sp>
      <p:sp>
        <p:nvSpPr>
          <p:cNvPr id="3" name="Content Placeholder 2"/>
          <p:cNvSpPr>
            <a:spLocks noGrp="1"/>
          </p:cNvSpPr>
          <p:nvPr>
            <p:ph idx="1"/>
          </p:nvPr>
        </p:nvSpPr>
        <p:spPr/>
        <p:txBody>
          <a:bodyPr/>
          <a:lstStyle/>
          <a:p>
            <a:r>
              <a:rPr lang="en-GB" dirty="0" smtClean="0"/>
              <a:t>Web is immediate. You don’t have to wait. </a:t>
            </a:r>
          </a:p>
          <a:p>
            <a:r>
              <a:rPr lang="en-GB" dirty="0" smtClean="0"/>
              <a:t>Accessing a website is always a few mouse clicks as web is now accessible from several devices. </a:t>
            </a:r>
          </a:p>
          <a:p>
            <a:r>
              <a:rPr lang="en-GB" dirty="0" smtClean="0"/>
              <a:t>Easy to access website for </a:t>
            </a:r>
            <a:r>
              <a:rPr lang="en-GB" smtClean="0"/>
              <a:t>customers support. </a:t>
            </a:r>
            <a:endParaRPr lang="en-GB"/>
          </a:p>
        </p:txBody>
      </p:sp>
      <p:sp>
        <p:nvSpPr>
          <p:cNvPr id="4" name="Date Placeholder 3"/>
          <p:cNvSpPr>
            <a:spLocks noGrp="1"/>
          </p:cNvSpPr>
          <p:nvPr>
            <p:ph type="dt" sz="half" idx="10"/>
          </p:nvPr>
        </p:nvSpPr>
        <p:spPr/>
        <p:txBody>
          <a:bodyPr/>
          <a:lstStyle/>
          <a:p>
            <a:fld id="{4E8F4DB4-367E-1D45-A1A3-E1BA67443780}" type="datetime1">
              <a:rPr lang="en-GB" smtClean="0"/>
              <a:pPr/>
              <a:t>10/07/2018</a:t>
            </a:fld>
            <a:endParaRPr lang="en-GB"/>
          </a:p>
        </p:txBody>
      </p:sp>
      <p:sp>
        <p:nvSpPr>
          <p:cNvPr id="5" name="Slide Number Placeholder 4"/>
          <p:cNvSpPr>
            <a:spLocks noGrp="1"/>
          </p:cNvSpPr>
          <p:nvPr>
            <p:ph type="sldNum" sz="quarter" idx="11"/>
          </p:nvPr>
        </p:nvSpPr>
        <p:spPr/>
        <p:txBody>
          <a:bodyPr/>
          <a:lstStyle/>
          <a:p>
            <a:fld id="{3180A669-A84B-9048-BBB3-881B586256AA}" type="slidenum">
              <a:rPr lang="en-GB" smtClean="0"/>
              <a:pPr/>
              <a:t>25</a:t>
            </a:fld>
            <a:endParaRPr lang="en-GB"/>
          </a:p>
        </p:txBody>
      </p:sp>
    </p:spTree>
    <p:extLst>
      <p:ext uri="{BB962C8B-B14F-4D97-AF65-F5344CB8AC3E}">
        <p14:creationId xmlns:p14="http://schemas.microsoft.com/office/powerpoint/2010/main" val="80460744"/>
      </p:ext>
    </p:extLst>
  </p:cSld>
  <p:clrMapOvr>
    <a:masterClrMapping/>
  </p:clrMapOvr>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3204</TotalTime>
  <Words>1351</Words>
  <Application>Microsoft Office PowerPoint</Application>
  <PresentationFormat>On-screen Show (4:3)</PresentationFormat>
  <Paragraphs>137</Paragraphs>
  <Slides>25</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25</vt:i4>
      </vt:variant>
    </vt:vector>
  </HeadingPairs>
  <TitlesOfParts>
    <vt:vector size="32" baseType="lpstr">
      <vt:lpstr>ＭＳ Ｐゴシック</vt:lpstr>
      <vt:lpstr>Arial</vt:lpstr>
      <vt:lpstr>Myriad Pro</vt:lpstr>
      <vt:lpstr>Times New Roman</vt:lpstr>
      <vt:lpstr>20140311PresentationUWTSDTemplate</vt:lpstr>
      <vt:lpstr>1_20140311PresentationUWTSDTemplate</vt:lpstr>
      <vt:lpstr>2_20140311PresentationUWTSDTemplate</vt:lpstr>
      <vt:lpstr>Electronics CRM – Learning Objectives. </vt:lpstr>
      <vt:lpstr>PowerPoint Presentation</vt:lpstr>
      <vt:lpstr>What is eCRM</vt:lpstr>
      <vt:lpstr>What is E Commerce</vt:lpstr>
      <vt:lpstr>Web Based Sales</vt:lpstr>
      <vt:lpstr>How valuable is the website?</vt:lpstr>
      <vt:lpstr>Importance of the web.</vt:lpstr>
      <vt:lpstr>Importance of the web.</vt:lpstr>
      <vt:lpstr>Importance of the web</vt:lpstr>
      <vt:lpstr>ChatterBots – What is it?</vt:lpstr>
      <vt:lpstr>Sample ChatterBots Question and Answer</vt:lpstr>
      <vt:lpstr>ChatterBots – What Impact?</vt:lpstr>
      <vt:lpstr>Web and eCRM</vt:lpstr>
      <vt:lpstr>Advantages of the web in eCRM</vt:lpstr>
      <vt:lpstr>Affordability.</vt:lpstr>
      <vt:lpstr>Affordability.</vt:lpstr>
      <vt:lpstr>Amenability of New Technology Entrants. </vt:lpstr>
      <vt:lpstr>Availability.</vt:lpstr>
      <vt:lpstr>Degree of Integration.</vt:lpstr>
      <vt:lpstr>Degree of Integration.</vt:lpstr>
      <vt:lpstr>Enhanced Customer Data Collection</vt:lpstr>
      <vt:lpstr>Enhanced Interactivity.</vt:lpstr>
      <vt:lpstr>Flexibility.</vt:lpstr>
      <vt:lpstr>High Information Density. </vt:lpstr>
      <vt:lpstr>Immediacy. </vt:lpstr>
    </vt:vector>
  </TitlesOfParts>
  <Company>Artaffairs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Rexon Nting</cp:lastModifiedBy>
  <cp:revision>97</cp:revision>
  <dcterms:created xsi:type="dcterms:W3CDTF">2000-07-11T10:51:26Z</dcterms:created>
  <dcterms:modified xsi:type="dcterms:W3CDTF">2018-07-10T10:05:45Z</dcterms:modified>
</cp:coreProperties>
</file>