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57" r:id="rId3"/>
    <p:sldId id="259" r:id="rId4"/>
    <p:sldId id="258" r:id="rId5"/>
    <p:sldId id="260" r:id="rId6"/>
    <p:sldId id="261" r:id="rId7"/>
    <p:sldId id="262" r:id="rId8"/>
    <p:sldId id="264" r:id="rId9"/>
    <p:sldId id="263"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3"/>
    <p:restoredTop sz="94799"/>
  </p:normalViewPr>
  <p:slideViewPr>
    <p:cSldViewPr snapToGrid="0" snapToObjects="1">
      <p:cViewPr varScale="1">
        <p:scale>
          <a:sx n="73" d="100"/>
          <a:sy n="73" d="100"/>
        </p:scale>
        <p:origin x="216"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670928-23C4-2C4D-9FD0-59494E880BBD}" type="datetimeFigureOut">
              <a:rPr lang="en-US" smtClean="0"/>
              <a:t>8/18/22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6F2841-2FE7-C24D-ACE9-01D9611FE940}" type="slidenum">
              <a:rPr lang="en-US" smtClean="0"/>
              <a:t>‹#›</a:t>
            </a:fld>
            <a:endParaRPr lang="en-US"/>
          </a:p>
        </p:txBody>
      </p:sp>
    </p:spTree>
    <p:extLst>
      <p:ext uri="{BB962C8B-B14F-4D97-AF65-F5344CB8AC3E}">
        <p14:creationId xmlns:p14="http://schemas.microsoft.com/office/powerpoint/2010/main" val="3243513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Bartik</a:t>
            </a:r>
            <a:r>
              <a:rPr lang="en-GB" dirty="0"/>
              <a:t>, A.W., Bertrand, M., Cullen, Z., </a:t>
            </a:r>
            <a:r>
              <a:rPr lang="en-GB" dirty="0" err="1"/>
              <a:t>Glaeser</a:t>
            </a:r>
            <a:r>
              <a:rPr lang="en-GB" dirty="0"/>
              <a:t>, E.L., Luca, M. and Stanton, C, 2020)</a:t>
            </a:r>
            <a:endParaRPr lang="en-US" dirty="0"/>
          </a:p>
        </p:txBody>
      </p:sp>
      <p:sp>
        <p:nvSpPr>
          <p:cNvPr id="4" name="Slide Number Placeholder 3"/>
          <p:cNvSpPr>
            <a:spLocks noGrp="1"/>
          </p:cNvSpPr>
          <p:nvPr>
            <p:ph type="sldNum" sz="quarter" idx="5"/>
          </p:nvPr>
        </p:nvSpPr>
        <p:spPr/>
        <p:txBody>
          <a:bodyPr/>
          <a:lstStyle/>
          <a:p>
            <a:fld id="{3D6F2841-2FE7-C24D-ACE9-01D9611FE940}" type="slidenum">
              <a:rPr lang="en-US" smtClean="0"/>
              <a:t>5</a:t>
            </a:fld>
            <a:endParaRPr lang="en-US"/>
          </a:p>
        </p:txBody>
      </p:sp>
    </p:spTree>
    <p:extLst>
      <p:ext uri="{BB962C8B-B14F-4D97-AF65-F5344CB8AC3E}">
        <p14:creationId xmlns:p14="http://schemas.microsoft.com/office/powerpoint/2010/main" val="3718443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(‌VMware, 2022)</a:t>
            </a:r>
            <a:endParaRPr lang="en-US" dirty="0"/>
          </a:p>
          <a:p>
            <a:endParaRPr lang="en-US" dirty="0"/>
          </a:p>
        </p:txBody>
      </p:sp>
      <p:sp>
        <p:nvSpPr>
          <p:cNvPr id="4" name="Slide Number Placeholder 3"/>
          <p:cNvSpPr>
            <a:spLocks noGrp="1"/>
          </p:cNvSpPr>
          <p:nvPr>
            <p:ph type="sldNum" sz="quarter" idx="5"/>
          </p:nvPr>
        </p:nvSpPr>
        <p:spPr/>
        <p:txBody>
          <a:bodyPr/>
          <a:lstStyle/>
          <a:p>
            <a:fld id="{3D6F2841-2FE7-C24D-ACE9-01D9611FE940}" type="slidenum">
              <a:rPr lang="en-US" smtClean="0"/>
              <a:t>7</a:t>
            </a:fld>
            <a:endParaRPr lang="en-US"/>
          </a:p>
        </p:txBody>
      </p:sp>
    </p:spTree>
    <p:extLst>
      <p:ext uri="{BB962C8B-B14F-4D97-AF65-F5344CB8AC3E}">
        <p14:creationId xmlns:p14="http://schemas.microsoft.com/office/powerpoint/2010/main" val="175321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(‌VMware, 2022)</a:t>
            </a:r>
            <a:endParaRPr lang="en-US" dirty="0"/>
          </a:p>
          <a:p>
            <a:endParaRPr lang="en-US" dirty="0"/>
          </a:p>
        </p:txBody>
      </p:sp>
      <p:sp>
        <p:nvSpPr>
          <p:cNvPr id="4" name="Slide Number Placeholder 3"/>
          <p:cNvSpPr>
            <a:spLocks noGrp="1"/>
          </p:cNvSpPr>
          <p:nvPr>
            <p:ph type="sldNum" sz="quarter" idx="5"/>
          </p:nvPr>
        </p:nvSpPr>
        <p:spPr/>
        <p:txBody>
          <a:bodyPr/>
          <a:lstStyle/>
          <a:p>
            <a:fld id="{3D6F2841-2FE7-C24D-ACE9-01D9611FE940}" type="slidenum">
              <a:rPr lang="en-US" smtClean="0"/>
              <a:t>8</a:t>
            </a:fld>
            <a:endParaRPr lang="en-US"/>
          </a:p>
        </p:txBody>
      </p:sp>
    </p:spTree>
    <p:extLst>
      <p:ext uri="{BB962C8B-B14F-4D97-AF65-F5344CB8AC3E}">
        <p14:creationId xmlns:p14="http://schemas.microsoft.com/office/powerpoint/2010/main" val="3505107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(‌VMware, 2022)</a:t>
            </a:r>
            <a:endParaRPr lang="en-US" dirty="0"/>
          </a:p>
          <a:p>
            <a:endParaRPr lang="en-US" dirty="0"/>
          </a:p>
        </p:txBody>
      </p:sp>
      <p:sp>
        <p:nvSpPr>
          <p:cNvPr id="4" name="Slide Number Placeholder 3"/>
          <p:cNvSpPr>
            <a:spLocks noGrp="1"/>
          </p:cNvSpPr>
          <p:nvPr>
            <p:ph type="sldNum" sz="quarter" idx="5"/>
          </p:nvPr>
        </p:nvSpPr>
        <p:spPr/>
        <p:txBody>
          <a:bodyPr/>
          <a:lstStyle/>
          <a:p>
            <a:fld id="{3D6F2841-2FE7-C24D-ACE9-01D9611FE940}" type="slidenum">
              <a:rPr lang="en-US" smtClean="0"/>
              <a:t>9</a:t>
            </a:fld>
            <a:endParaRPr lang="en-US"/>
          </a:p>
        </p:txBody>
      </p:sp>
    </p:spTree>
    <p:extLst>
      <p:ext uri="{BB962C8B-B14F-4D97-AF65-F5344CB8AC3E}">
        <p14:creationId xmlns:p14="http://schemas.microsoft.com/office/powerpoint/2010/main" val="3654047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(‌VMware, 2022)</a:t>
            </a:r>
            <a:endParaRPr lang="en-US" dirty="0"/>
          </a:p>
        </p:txBody>
      </p:sp>
      <p:sp>
        <p:nvSpPr>
          <p:cNvPr id="4" name="Slide Number Placeholder 3"/>
          <p:cNvSpPr>
            <a:spLocks noGrp="1"/>
          </p:cNvSpPr>
          <p:nvPr>
            <p:ph type="sldNum" sz="quarter" idx="5"/>
          </p:nvPr>
        </p:nvSpPr>
        <p:spPr/>
        <p:txBody>
          <a:bodyPr/>
          <a:lstStyle/>
          <a:p>
            <a:fld id="{3D6F2841-2FE7-C24D-ACE9-01D9611FE940}" type="slidenum">
              <a:rPr lang="en-US" smtClean="0"/>
              <a:t>10</a:t>
            </a:fld>
            <a:endParaRPr lang="en-US"/>
          </a:p>
        </p:txBody>
      </p:sp>
    </p:spTree>
    <p:extLst>
      <p:ext uri="{BB962C8B-B14F-4D97-AF65-F5344CB8AC3E}">
        <p14:creationId xmlns:p14="http://schemas.microsoft.com/office/powerpoint/2010/main" val="2725778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65EB1E-440D-5342-9BB7-15876A53B81C}" type="datetimeFigureOut">
              <a:rPr lang="en-US" smtClean="0"/>
              <a:t>8/18/22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EF402D88-2CCF-6144-85DA-9FFA66BDD32F}"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0058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65EB1E-440D-5342-9BB7-15876A53B81C}" type="datetimeFigureOut">
              <a:rPr lang="en-US" smtClean="0"/>
              <a:t>8/18/22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402D88-2CCF-6144-85DA-9FFA66BDD32F}"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1303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D65EB1E-440D-5342-9BB7-15876A53B81C}" type="datetimeFigureOut">
              <a:rPr lang="en-US" smtClean="0"/>
              <a:t>8/18/22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402D88-2CCF-6144-85DA-9FFA66BDD32F}"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2521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65EB1E-440D-5342-9BB7-15876A53B81C}" type="datetimeFigureOut">
              <a:rPr lang="en-US" smtClean="0"/>
              <a:t>8/18/22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402D88-2CCF-6144-85DA-9FFA66BDD32F}"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69831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65EB1E-440D-5342-9BB7-15876A53B81C}" type="datetimeFigureOut">
              <a:rPr lang="en-US" smtClean="0"/>
              <a:t>8/18/22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402D88-2CCF-6144-85DA-9FFA66BDD32F}"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2245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65EB1E-440D-5342-9BB7-15876A53B81C}" type="datetimeFigureOut">
              <a:rPr lang="en-US" smtClean="0"/>
              <a:t>8/18/22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402D88-2CCF-6144-85DA-9FFA66BDD32F}"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1047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65EB1E-440D-5342-9BB7-15876A53B81C}" type="datetimeFigureOut">
              <a:rPr lang="en-US" smtClean="0"/>
              <a:t>8/18/22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402D88-2CCF-6144-85DA-9FFA66BDD32F}" type="slidenum">
              <a:rPr lang="en-US" smtClean="0"/>
              <a:t>‹#›</a:t>
            </a:fld>
            <a:endParaRPr lang="en-US"/>
          </a:p>
        </p:txBody>
      </p:sp>
    </p:spTree>
    <p:extLst>
      <p:ext uri="{BB962C8B-B14F-4D97-AF65-F5344CB8AC3E}">
        <p14:creationId xmlns:p14="http://schemas.microsoft.com/office/powerpoint/2010/main" val="2712971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65EB1E-440D-5342-9BB7-15876A53B81C}" type="datetimeFigureOut">
              <a:rPr lang="en-US" smtClean="0"/>
              <a:t>8/18/22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402D88-2CCF-6144-85DA-9FFA66BDD32F}"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8838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D65EB1E-440D-5342-9BB7-15876A53B81C}" type="datetimeFigureOut">
              <a:rPr lang="en-US" smtClean="0"/>
              <a:t>8/18/22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EF402D88-2CCF-6144-85DA-9FFA66BDD32F}"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8961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65EB1E-440D-5342-9BB7-15876A53B81C}" type="datetimeFigureOut">
              <a:rPr lang="en-US" smtClean="0"/>
              <a:t>8/18/22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402D88-2CCF-6144-85DA-9FFA66BDD32F}"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3840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65EB1E-440D-5342-9BB7-15876A53B81C}" type="datetimeFigureOut">
              <a:rPr lang="en-US" smtClean="0"/>
              <a:t>8/18/22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402D88-2CCF-6144-85DA-9FFA66BDD32F}"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2160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D65EB1E-440D-5342-9BB7-15876A53B81C}" type="datetimeFigureOut">
              <a:rPr lang="en-US" smtClean="0"/>
              <a:t>8/18/22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F402D88-2CCF-6144-85DA-9FFA66BDD32F}"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04989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vendordirectory.shrm.org/category/training-development/diversity-trainin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co.uk/news-views/news-articles/flexible-working#gref" TargetMode="External"/><Relationship Id="rId2" Type="http://schemas.openxmlformats.org/officeDocument/2006/relationships/hyperlink" Target="https://timewise.co.uk/problems-we-solve/inclusion-and-diversity" TargetMode="External"/><Relationship Id="rId1" Type="http://schemas.openxmlformats.org/officeDocument/2006/relationships/slideLayout" Target="../slideLayouts/slideLayout2.xml"/><Relationship Id="rId4" Type="http://schemas.openxmlformats.org/officeDocument/2006/relationships/hyperlink" Target="https://www.vmware.com/company/diversity.html?source=JMGL&amp;utm_source=JMGL&amp;source=JMGL&amp;utm_source=JMGL&amp;gclid=Cj0KCQjworiXBhDJARIsAMuzAuyj0ZvzJjoj23eWSzwQj0X8z5pjUp3iqz_xI2-zspFRY0QjBV4CsuMaAu_PEALw_wc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17B2-D0ED-DD44-B50B-82220F69B9FB}"/>
              </a:ext>
            </a:extLst>
          </p:cNvPr>
          <p:cNvSpPr>
            <a:spLocks noGrp="1"/>
          </p:cNvSpPr>
          <p:nvPr>
            <p:ph type="ctrTitle"/>
          </p:nvPr>
        </p:nvSpPr>
        <p:spPr>
          <a:xfrm>
            <a:off x="2417779" y="802298"/>
            <a:ext cx="8637073" cy="1483702"/>
          </a:xfrm>
        </p:spPr>
        <p:txBody>
          <a:bodyPr>
            <a:normAutofit fontScale="90000"/>
          </a:bodyPr>
          <a:lstStyle/>
          <a:p>
            <a:r>
              <a:rPr lang="en-US" sz="4800" dirty="0"/>
              <a:t>The impact of covid-19 on businesses and staff and</a:t>
            </a:r>
            <a:br>
              <a:rPr lang="en-US" sz="4800" dirty="0"/>
            </a:br>
            <a:r>
              <a:rPr lang="en-US" sz="4800" dirty="0"/>
              <a:t>diversity and inclusion</a:t>
            </a:r>
          </a:p>
        </p:txBody>
      </p:sp>
      <p:sp>
        <p:nvSpPr>
          <p:cNvPr id="3" name="Subtitle 2">
            <a:extLst>
              <a:ext uri="{FF2B5EF4-FFF2-40B4-BE49-F238E27FC236}">
                <a16:creationId xmlns:a16="http://schemas.microsoft.com/office/drawing/2014/main" id="{FF86ED85-DA9F-A84C-B506-B3401C69AFD6}"/>
              </a:ext>
            </a:extLst>
          </p:cNvPr>
          <p:cNvSpPr>
            <a:spLocks noGrp="1"/>
          </p:cNvSpPr>
          <p:nvPr>
            <p:ph type="subTitle" idx="1"/>
          </p:nvPr>
        </p:nvSpPr>
        <p:spPr/>
        <p:txBody>
          <a:bodyPr/>
          <a:lstStyle/>
          <a:p>
            <a:r>
              <a:rPr lang="en-US" dirty="0"/>
              <a:t>STUDENT: IOAN NEMES 1921883</a:t>
            </a:r>
          </a:p>
          <a:p>
            <a:r>
              <a:rPr lang="en-US" dirty="0"/>
              <a:t>managing people COURSE</a:t>
            </a:r>
          </a:p>
          <a:p>
            <a:endParaRPr lang="en-US" dirty="0"/>
          </a:p>
        </p:txBody>
      </p:sp>
    </p:spTree>
    <p:extLst>
      <p:ext uri="{BB962C8B-B14F-4D97-AF65-F5344CB8AC3E}">
        <p14:creationId xmlns:p14="http://schemas.microsoft.com/office/powerpoint/2010/main" val="512671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9B729-444F-3244-9AFF-FC343C02F802}"/>
              </a:ext>
            </a:extLst>
          </p:cNvPr>
          <p:cNvSpPr>
            <a:spLocks noGrp="1"/>
          </p:cNvSpPr>
          <p:nvPr>
            <p:ph type="title"/>
          </p:nvPr>
        </p:nvSpPr>
        <p:spPr/>
        <p:txBody>
          <a:bodyPr/>
          <a:lstStyle/>
          <a:p>
            <a:r>
              <a:rPr lang="en-US" dirty="0"/>
              <a:t>THE SIGNIFICANCE OF COVID-19 ON BUSINESSES</a:t>
            </a:r>
          </a:p>
        </p:txBody>
      </p:sp>
      <p:sp>
        <p:nvSpPr>
          <p:cNvPr id="3" name="Content Placeholder 2">
            <a:extLst>
              <a:ext uri="{FF2B5EF4-FFF2-40B4-BE49-F238E27FC236}">
                <a16:creationId xmlns:a16="http://schemas.microsoft.com/office/drawing/2014/main" id="{1C294CC9-B250-C141-8B5F-BCC506185A7E}"/>
              </a:ext>
            </a:extLst>
          </p:cNvPr>
          <p:cNvSpPr>
            <a:spLocks noGrp="1"/>
          </p:cNvSpPr>
          <p:nvPr>
            <p:ph idx="1"/>
          </p:nvPr>
        </p:nvSpPr>
        <p:spPr/>
        <p:txBody>
          <a:bodyPr/>
          <a:lstStyle/>
          <a:p>
            <a:r>
              <a:rPr lang="en-US" dirty="0"/>
              <a:t>MASSIVE DISRUPTION IN THE BUSINESS SECTOR</a:t>
            </a:r>
          </a:p>
          <a:p>
            <a:r>
              <a:rPr lang="en-US" dirty="0"/>
              <a:t>MASS LAYOFFS AND CLOSURE OCCURRED</a:t>
            </a:r>
          </a:p>
          <a:p>
            <a:r>
              <a:rPr lang="en-US" dirty="0"/>
              <a:t>BUSINESSES BECOMING FINANCIAL FRAGILE </a:t>
            </a:r>
          </a:p>
          <a:p>
            <a:r>
              <a:rPr lang="en-US" dirty="0"/>
              <a:t>SEEK FUNDING FROM GOVERMENT IN ORDER TO RETAIN THE STAFF AND AVOIDE BANKRUCPY </a:t>
            </a:r>
          </a:p>
          <a:p>
            <a:r>
              <a:rPr lang="en-US" dirty="0"/>
              <a:t>RELOCATION OR ADJUSTING TO ONLINE SYSTEM TO AVOID SPREADING THE VIRUS</a:t>
            </a:r>
          </a:p>
        </p:txBody>
      </p:sp>
    </p:spTree>
    <p:extLst>
      <p:ext uri="{BB962C8B-B14F-4D97-AF65-F5344CB8AC3E}">
        <p14:creationId xmlns:p14="http://schemas.microsoft.com/office/powerpoint/2010/main" val="1501987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81FB4-4BFF-0947-8546-BAE910DFE265}"/>
              </a:ext>
            </a:extLst>
          </p:cNvPr>
          <p:cNvSpPr>
            <a:spLocks noGrp="1"/>
          </p:cNvSpPr>
          <p:nvPr>
            <p:ph type="title"/>
          </p:nvPr>
        </p:nvSpPr>
        <p:spPr/>
        <p:txBody>
          <a:bodyPr/>
          <a:lstStyle/>
          <a:p>
            <a:r>
              <a:rPr lang="en-US" dirty="0"/>
              <a:t>WHAT IS FLEXIBLE WORKING?</a:t>
            </a:r>
          </a:p>
        </p:txBody>
      </p:sp>
      <p:sp>
        <p:nvSpPr>
          <p:cNvPr id="3" name="Content Placeholder 2">
            <a:extLst>
              <a:ext uri="{FF2B5EF4-FFF2-40B4-BE49-F238E27FC236}">
                <a16:creationId xmlns:a16="http://schemas.microsoft.com/office/drawing/2014/main" id="{CB35D9E6-75FE-DC4F-B817-E957D55703FC}"/>
              </a:ext>
            </a:extLst>
          </p:cNvPr>
          <p:cNvSpPr>
            <a:spLocks noGrp="1"/>
          </p:cNvSpPr>
          <p:nvPr>
            <p:ph idx="1"/>
          </p:nvPr>
        </p:nvSpPr>
        <p:spPr>
          <a:xfrm>
            <a:off x="1451579" y="2015732"/>
            <a:ext cx="10066344" cy="4349899"/>
          </a:xfrm>
        </p:spPr>
        <p:txBody>
          <a:bodyPr>
            <a:normAutofit/>
          </a:bodyPr>
          <a:lstStyle/>
          <a:p>
            <a:r>
              <a:rPr lang="en-GB" dirty="0"/>
              <a:t>What is flexible working?</a:t>
            </a:r>
          </a:p>
          <a:p>
            <a:r>
              <a:rPr lang="en-GB" dirty="0"/>
              <a:t>Workplace policies that enable employees to change the quantity, timing, or place of their work are referred to as flexible working arrangements. These policies are typically advantageous to both the individual and the organisation.</a:t>
            </a:r>
          </a:p>
          <a:p>
            <a:r>
              <a:rPr lang="en-GB" dirty="0"/>
              <a:t>Specifically, this can cover a wide range of working arrangements, including part-time working, job-sharing, flexitime, compressed and annualised hours, term-time-only working, working from home and mobile working. Many businesses do offer some forms of informal flexibility without necessarily realising that it counts as a form of flexible working. They therefore don’t gain the full potential of investing in flexible working practices in a strategic way.</a:t>
            </a:r>
          </a:p>
          <a:p>
            <a:pPr algn="r"/>
            <a:r>
              <a:rPr lang="en-GB" dirty="0"/>
              <a:t>(Institute of Personnel and Development, 2022)</a:t>
            </a:r>
          </a:p>
          <a:p>
            <a:endParaRPr lang="en-US" dirty="0"/>
          </a:p>
        </p:txBody>
      </p:sp>
    </p:spTree>
    <p:extLst>
      <p:ext uri="{BB962C8B-B14F-4D97-AF65-F5344CB8AC3E}">
        <p14:creationId xmlns:p14="http://schemas.microsoft.com/office/powerpoint/2010/main" val="3108754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DEE0-4E01-0240-918C-F29982C8C969}"/>
              </a:ext>
            </a:extLst>
          </p:cNvPr>
          <p:cNvSpPr>
            <a:spLocks noGrp="1"/>
          </p:cNvSpPr>
          <p:nvPr>
            <p:ph type="title"/>
          </p:nvPr>
        </p:nvSpPr>
        <p:spPr/>
        <p:txBody>
          <a:bodyPr/>
          <a:lstStyle/>
          <a:p>
            <a:r>
              <a:rPr lang="en-US" dirty="0"/>
              <a:t>IMPLEMENTING THE FLEXIBLE WORKING OFTEN KNOWN AS REMOTLY WORK</a:t>
            </a:r>
          </a:p>
        </p:txBody>
      </p:sp>
      <p:sp>
        <p:nvSpPr>
          <p:cNvPr id="3" name="Content Placeholder 2">
            <a:extLst>
              <a:ext uri="{FF2B5EF4-FFF2-40B4-BE49-F238E27FC236}">
                <a16:creationId xmlns:a16="http://schemas.microsoft.com/office/drawing/2014/main" id="{FEF7CEAB-B59E-8A43-A7CA-8B839B00D686}"/>
              </a:ext>
            </a:extLst>
          </p:cNvPr>
          <p:cNvSpPr>
            <a:spLocks noGrp="1"/>
          </p:cNvSpPr>
          <p:nvPr>
            <p:ph idx="1"/>
          </p:nvPr>
        </p:nvSpPr>
        <p:spPr>
          <a:xfrm>
            <a:off x="1451579" y="2015732"/>
            <a:ext cx="9820159" cy="4437822"/>
          </a:xfrm>
        </p:spPr>
        <p:txBody>
          <a:bodyPr>
            <a:normAutofit/>
          </a:bodyPr>
          <a:lstStyle/>
          <a:p>
            <a:r>
              <a:rPr lang="en-US" dirty="0"/>
              <a:t>MANY BUSINESSES HAD TO ADJUST TO THE NEW ONLINE SECTOR AS MUCH AS POSSIBLE</a:t>
            </a:r>
          </a:p>
          <a:p>
            <a:r>
              <a:rPr lang="en-US" dirty="0"/>
              <a:t>MOST OF THE EMPLOYEES HAD BEEN ASSIGNED TO BE WORKING FROM HOME FOR THE WHOLE DURATION OF THE PANDEMIC</a:t>
            </a:r>
          </a:p>
          <a:p>
            <a:r>
              <a:rPr lang="en-US" dirty="0"/>
              <a:t>OFFICES HAD TO IMPLEMENT SAFETY MEASURES IN ORDER TO AVOID SPREADING THE VIRUS</a:t>
            </a:r>
          </a:p>
          <a:p>
            <a:r>
              <a:rPr lang="en-US" dirty="0"/>
              <a:t>BUSINESSES HAD TO IMPLEMENT THE TESTING AMONG EMPLOYEES</a:t>
            </a:r>
          </a:p>
          <a:p>
            <a:r>
              <a:rPr lang="en-US" dirty="0"/>
              <a:t>ADJUST THEIR WORK SYSTEM AND ARANGE FOR EMPLOYEES TO BE ABLE TO WORK FROM HOME</a:t>
            </a:r>
          </a:p>
        </p:txBody>
      </p:sp>
    </p:spTree>
    <p:extLst>
      <p:ext uri="{BB962C8B-B14F-4D97-AF65-F5344CB8AC3E}">
        <p14:creationId xmlns:p14="http://schemas.microsoft.com/office/powerpoint/2010/main" val="2796012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D67-C479-E24F-9B02-6779E3F29998}"/>
              </a:ext>
            </a:extLst>
          </p:cNvPr>
          <p:cNvSpPr>
            <a:spLocks noGrp="1"/>
          </p:cNvSpPr>
          <p:nvPr>
            <p:ph type="title"/>
          </p:nvPr>
        </p:nvSpPr>
        <p:spPr/>
        <p:txBody>
          <a:bodyPr/>
          <a:lstStyle/>
          <a:p>
            <a:r>
              <a:rPr lang="en-US" dirty="0"/>
              <a:t>What is Diversity and inclusion at work?</a:t>
            </a:r>
          </a:p>
        </p:txBody>
      </p:sp>
      <p:sp>
        <p:nvSpPr>
          <p:cNvPr id="3" name="Content Placeholder 2">
            <a:extLst>
              <a:ext uri="{FF2B5EF4-FFF2-40B4-BE49-F238E27FC236}">
                <a16:creationId xmlns:a16="http://schemas.microsoft.com/office/drawing/2014/main" id="{79DF915F-5930-8C41-A01F-0C9DDA02591C}"/>
              </a:ext>
            </a:extLst>
          </p:cNvPr>
          <p:cNvSpPr>
            <a:spLocks noGrp="1"/>
          </p:cNvSpPr>
          <p:nvPr>
            <p:ph idx="1"/>
          </p:nvPr>
        </p:nvSpPr>
        <p:spPr>
          <a:xfrm>
            <a:off x="1451579" y="2015732"/>
            <a:ext cx="9960836" cy="4174053"/>
          </a:xfrm>
        </p:spPr>
        <p:txBody>
          <a:bodyPr>
            <a:normAutofit/>
          </a:bodyPr>
          <a:lstStyle/>
          <a:p>
            <a:r>
              <a:rPr lang="en-GB" dirty="0"/>
              <a:t>Diversity simply refers to difference, hence a varied workforce will include members who reflect a variety of identities across attributes like ethnicity, colour, gender identity, language, socioeconomic class, and disability.</a:t>
            </a:r>
          </a:p>
          <a:p>
            <a:r>
              <a:rPr lang="en-GB" dirty="0"/>
              <a:t>Making everyone feel respected, welcomed, and that they have a chance to contribute is what inclusion is all about. Even if a workforce may be varied, it may not be inclusive. If your company just observes Christian holidays, for instance, non-Christians are likely to feel alienated even if your staff includes people of a variety of religious backgrounds and none at all. Making ensuring diverse views are heard, resources are allocated fairly, and members of various groups engage in decision-making are all ways you can try to increase inclusion.</a:t>
            </a:r>
            <a:endParaRPr lang="en-US" dirty="0"/>
          </a:p>
        </p:txBody>
      </p:sp>
    </p:spTree>
    <p:extLst>
      <p:ext uri="{BB962C8B-B14F-4D97-AF65-F5344CB8AC3E}">
        <p14:creationId xmlns:p14="http://schemas.microsoft.com/office/powerpoint/2010/main" val="666606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D6079-8C12-694E-B712-4A510CC7E849}"/>
              </a:ext>
            </a:extLst>
          </p:cNvPr>
          <p:cNvSpPr>
            <a:spLocks noGrp="1"/>
          </p:cNvSpPr>
          <p:nvPr>
            <p:ph type="title"/>
          </p:nvPr>
        </p:nvSpPr>
        <p:spPr/>
        <p:txBody>
          <a:bodyPr/>
          <a:lstStyle/>
          <a:p>
            <a:r>
              <a:rPr lang="en-US" dirty="0"/>
              <a:t>Diversity goals  and inclusion goals</a:t>
            </a:r>
          </a:p>
        </p:txBody>
      </p:sp>
      <p:sp>
        <p:nvSpPr>
          <p:cNvPr id="3" name="Content Placeholder 2">
            <a:extLst>
              <a:ext uri="{FF2B5EF4-FFF2-40B4-BE49-F238E27FC236}">
                <a16:creationId xmlns:a16="http://schemas.microsoft.com/office/drawing/2014/main" id="{0BA89A6C-A1B7-8D43-881F-B1DF44CE10E0}"/>
              </a:ext>
            </a:extLst>
          </p:cNvPr>
          <p:cNvSpPr>
            <a:spLocks noGrp="1"/>
          </p:cNvSpPr>
          <p:nvPr>
            <p:ph idx="1"/>
          </p:nvPr>
        </p:nvSpPr>
        <p:spPr/>
        <p:txBody>
          <a:bodyPr/>
          <a:lstStyle/>
          <a:p>
            <a:r>
              <a:rPr lang="en-GB" dirty="0"/>
              <a:t>Goals for retention, representation, and recruitment may all fall under the category of </a:t>
            </a:r>
            <a:r>
              <a:rPr lang="en-GB" b="1" dirty="0"/>
              <a:t>diversity goals</a:t>
            </a:r>
            <a:r>
              <a:rPr lang="en-GB" dirty="0"/>
              <a:t>. If you wanted to increase the representation of historically underrepresented groups in senior leadership, for example, you might set a goal to increase the proportion of diverse candidates in your recruitment or hiring efforts..</a:t>
            </a:r>
          </a:p>
          <a:p>
            <a:r>
              <a:rPr lang="en-GB" dirty="0"/>
              <a:t>Increasing the percentage of employees who feel like they belong at the organisation or focusing on the formation of employee resource groups and outreach committees are two examples of </a:t>
            </a:r>
            <a:r>
              <a:rPr lang="en-GB" b="1" dirty="0"/>
              <a:t>inclusion goals</a:t>
            </a:r>
            <a:r>
              <a:rPr lang="en-GB" dirty="0"/>
              <a:t>.</a:t>
            </a:r>
            <a:endParaRPr lang="en-US" dirty="0"/>
          </a:p>
        </p:txBody>
      </p:sp>
    </p:spTree>
    <p:extLst>
      <p:ext uri="{BB962C8B-B14F-4D97-AF65-F5344CB8AC3E}">
        <p14:creationId xmlns:p14="http://schemas.microsoft.com/office/powerpoint/2010/main" val="1092632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8C3E5-88AC-EA4A-AFFB-B5AF25C81F08}"/>
              </a:ext>
            </a:extLst>
          </p:cNvPr>
          <p:cNvSpPr>
            <a:spLocks noGrp="1"/>
          </p:cNvSpPr>
          <p:nvPr>
            <p:ph type="title"/>
          </p:nvPr>
        </p:nvSpPr>
        <p:spPr/>
        <p:txBody>
          <a:bodyPr>
            <a:normAutofit fontScale="90000"/>
          </a:bodyPr>
          <a:lstStyle/>
          <a:p>
            <a:r>
              <a:rPr lang="en-GB" dirty="0"/>
              <a:t>How to promote diversity and inclusion in the FLEXIBLE working?</a:t>
            </a:r>
            <a:br>
              <a:rPr lang="en-GB" dirty="0"/>
            </a:br>
            <a:endParaRPr lang="en-US" dirty="0"/>
          </a:p>
        </p:txBody>
      </p:sp>
      <p:sp>
        <p:nvSpPr>
          <p:cNvPr id="3" name="Content Placeholder 2">
            <a:extLst>
              <a:ext uri="{FF2B5EF4-FFF2-40B4-BE49-F238E27FC236}">
                <a16:creationId xmlns:a16="http://schemas.microsoft.com/office/drawing/2014/main" id="{B4BE3ABD-41B2-D343-85F3-2CA8FA181B53}"/>
              </a:ext>
            </a:extLst>
          </p:cNvPr>
          <p:cNvSpPr>
            <a:spLocks noGrp="1"/>
          </p:cNvSpPr>
          <p:nvPr>
            <p:ph idx="1"/>
          </p:nvPr>
        </p:nvSpPr>
        <p:spPr>
          <a:xfrm>
            <a:off x="1451579" y="2015732"/>
            <a:ext cx="10083929" cy="3910283"/>
          </a:xfrm>
        </p:spPr>
        <p:txBody>
          <a:bodyPr>
            <a:normAutofit fontScale="92500" lnSpcReduction="20000"/>
          </a:bodyPr>
          <a:lstStyle/>
          <a:p>
            <a:r>
              <a:rPr lang="en-GB" dirty="0"/>
              <a:t>Establish accountability and responsibility—from the top down.  Every employee should know what they are responsible for,  even if they work in an office of remotely. This can be achieved in any way, for instance meetings online where achievements and responsibilities are well represented among the staff. </a:t>
            </a:r>
          </a:p>
          <a:p>
            <a:r>
              <a:rPr lang="en-GB" dirty="0"/>
              <a:t>Set up some Employee Resource Groups (ERGs). Employee Resource Groups are networks of employees organized around employee identity or employee experiences. This can be done via teams where people can share their experiences and can socialise as they were in person. </a:t>
            </a:r>
          </a:p>
          <a:p>
            <a:r>
              <a:rPr lang="en-GB" dirty="0"/>
              <a:t>Offer Training. Diversity and inclusion training is now available from </a:t>
            </a:r>
            <a:r>
              <a:rPr lang="en-GB" dirty="0">
                <a:hlinkClick r:id="rId3"/>
              </a:rPr>
              <a:t>a wide range of providers</a:t>
            </a:r>
            <a:r>
              <a:rPr lang="en-GB" dirty="0"/>
              <a:t>, and may be valuable in helping foster an understanding of diversity, and inclusion, promoting positive interaction between employees, and reducing discrimination and prejudice. In particular, unconscious bias training can help people to recognize stereotypes they hold of others—stereotypes they may not even be aware of.</a:t>
            </a:r>
          </a:p>
          <a:p>
            <a:endParaRPr lang="en-GB" dirty="0"/>
          </a:p>
          <a:p>
            <a:endParaRPr lang="en-US" dirty="0"/>
          </a:p>
        </p:txBody>
      </p:sp>
    </p:spTree>
    <p:extLst>
      <p:ext uri="{BB962C8B-B14F-4D97-AF65-F5344CB8AC3E}">
        <p14:creationId xmlns:p14="http://schemas.microsoft.com/office/powerpoint/2010/main" val="728876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76CD-5C65-F741-904B-A67E3D76B3AA}"/>
              </a:ext>
            </a:extLst>
          </p:cNvPr>
          <p:cNvSpPr>
            <a:spLocks noGrp="1"/>
          </p:cNvSpPr>
          <p:nvPr>
            <p:ph type="title"/>
          </p:nvPr>
        </p:nvSpPr>
        <p:spPr/>
        <p:txBody>
          <a:bodyPr>
            <a:normAutofit fontScale="90000"/>
          </a:bodyPr>
          <a:lstStyle/>
          <a:p>
            <a:r>
              <a:rPr lang="en-GB" dirty="0"/>
              <a:t>How to promote diversity and inclusion in the FLEXIBLE working?</a:t>
            </a:r>
            <a:br>
              <a:rPr lang="en-GB" dirty="0"/>
            </a:br>
            <a:endParaRPr lang="en-US" dirty="0"/>
          </a:p>
        </p:txBody>
      </p:sp>
      <p:sp>
        <p:nvSpPr>
          <p:cNvPr id="3" name="Content Placeholder 2">
            <a:extLst>
              <a:ext uri="{FF2B5EF4-FFF2-40B4-BE49-F238E27FC236}">
                <a16:creationId xmlns:a16="http://schemas.microsoft.com/office/drawing/2014/main" id="{CEA3A812-EC20-0E4E-963F-DF27948D5391}"/>
              </a:ext>
            </a:extLst>
          </p:cNvPr>
          <p:cNvSpPr>
            <a:spLocks noGrp="1"/>
          </p:cNvSpPr>
          <p:nvPr>
            <p:ph idx="1"/>
          </p:nvPr>
        </p:nvSpPr>
        <p:spPr/>
        <p:txBody>
          <a:bodyPr/>
          <a:lstStyle/>
          <a:p>
            <a:r>
              <a:rPr lang="en-GB" dirty="0"/>
              <a:t>Share both your achievements and your setbacks. Even if you're not quite meeting your targets yet, it's essential to routinely report on your outcomes in addition to defining diversity and inclusion goals and monitoring progress towards them. Reporting on your success not only helps others recognise the hard work you're putting in, it also shows your dedication to diversity and inclusion to important constituencies including employees, partners, customers, and suppliers. This will put you in a great position to accomplish your objectives and help you create a culture that is more DI-focused, legitimate, and trustworthy.</a:t>
            </a:r>
            <a:endParaRPr lang="en-US" dirty="0"/>
          </a:p>
        </p:txBody>
      </p:sp>
    </p:spTree>
    <p:extLst>
      <p:ext uri="{BB962C8B-B14F-4D97-AF65-F5344CB8AC3E}">
        <p14:creationId xmlns:p14="http://schemas.microsoft.com/office/powerpoint/2010/main" val="3967614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487DC-C2BF-E742-9966-B48267677FCE}"/>
              </a:ext>
            </a:extLst>
          </p:cNvPr>
          <p:cNvSpPr>
            <a:spLocks noGrp="1"/>
          </p:cNvSpPr>
          <p:nvPr>
            <p:ph type="title"/>
          </p:nvPr>
        </p:nvSpPr>
        <p:spPr/>
        <p:txBody>
          <a:bodyPr/>
          <a:lstStyle/>
          <a:p>
            <a:r>
              <a:rPr lang="en-US" dirty="0"/>
              <a:t>How human resource promote diversity and inclusion?</a:t>
            </a:r>
          </a:p>
        </p:txBody>
      </p:sp>
      <p:sp>
        <p:nvSpPr>
          <p:cNvPr id="3" name="Content Placeholder 2">
            <a:extLst>
              <a:ext uri="{FF2B5EF4-FFF2-40B4-BE49-F238E27FC236}">
                <a16:creationId xmlns:a16="http://schemas.microsoft.com/office/drawing/2014/main" id="{E391F7A3-31AD-C941-99A0-98DE9DC74516}"/>
              </a:ext>
            </a:extLst>
          </p:cNvPr>
          <p:cNvSpPr>
            <a:spLocks noGrp="1"/>
          </p:cNvSpPr>
          <p:nvPr>
            <p:ph idx="1"/>
          </p:nvPr>
        </p:nvSpPr>
        <p:spPr>
          <a:xfrm>
            <a:off x="1451579" y="2015732"/>
            <a:ext cx="9603275" cy="4666422"/>
          </a:xfrm>
        </p:spPr>
        <p:txBody>
          <a:bodyPr>
            <a:normAutofit lnSpcReduction="10000"/>
          </a:bodyPr>
          <a:lstStyle/>
          <a:p>
            <a:r>
              <a:rPr lang="en-GB" dirty="0"/>
              <a:t>Flexible working is viewed not just as homeworking but as job sharing or other creative working patterns to help people have a better work/life balance.</a:t>
            </a:r>
          </a:p>
          <a:p>
            <a:r>
              <a:rPr lang="en-GB" dirty="0"/>
              <a:t>The role of HR leaders is to promote inclusive workplace cultures that offer chances to all employees while also coming up with creative solutions to overcome workplace bias. It takes constant effort, dedication, and monitoring to even create a diverse workforce since workplace diversity and inclusion is complex.</a:t>
            </a:r>
          </a:p>
          <a:p>
            <a:r>
              <a:rPr lang="en-GB" dirty="0"/>
              <a:t>Putting out effort implies embracing employees' uniqueness rather than minimising it. Commitment involves putting into practise corporate strategies that proactively identify and support each employee's specific requirements at every step of their employment career. Monitoring also entails criticising corporate behaviours that violate organisational values and fail to treat employees fairly.</a:t>
            </a:r>
            <a:br>
              <a:rPr lang="en-GB" dirty="0"/>
            </a:br>
            <a:endParaRPr lang="en-US" dirty="0"/>
          </a:p>
        </p:txBody>
      </p:sp>
    </p:spTree>
    <p:extLst>
      <p:ext uri="{BB962C8B-B14F-4D97-AF65-F5344CB8AC3E}">
        <p14:creationId xmlns:p14="http://schemas.microsoft.com/office/powerpoint/2010/main" val="3112718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D5F5-8295-9149-8646-0D9DD1AA8E01}"/>
              </a:ext>
            </a:extLst>
          </p:cNvPr>
          <p:cNvSpPr>
            <a:spLocks noGrp="1"/>
          </p:cNvSpPr>
          <p:nvPr>
            <p:ph type="title"/>
          </p:nvPr>
        </p:nvSpPr>
        <p:spPr>
          <a:xfrm>
            <a:off x="1451579" y="369277"/>
            <a:ext cx="9603275" cy="1484477"/>
          </a:xfrm>
        </p:spPr>
        <p:txBody>
          <a:bodyPr>
            <a:normAutofit fontScale="90000"/>
          </a:bodyPr>
          <a:lstStyle/>
          <a:p>
            <a:r>
              <a:rPr lang="en-US" dirty="0"/>
              <a:t>CONCLUSION ON what should hr do when it comes to flexible working AND DIVERSITY INCLUSION</a:t>
            </a:r>
            <a:br>
              <a:rPr lang="en-US" dirty="0"/>
            </a:br>
            <a:endParaRPr lang="en-US" dirty="0"/>
          </a:p>
        </p:txBody>
      </p:sp>
      <p:sp>
        <p:nvSpPr>
          <p:cNvPr id="3" name="Content Placeholder 2">
            <a:extLst>
              <a:ext uri="{FF2B5EF4-FFF2-40B4-BE49-F238E27FC236}">
                <a16:creationId xmlns:a16="http://schemas.microsoft.com/office/drawing/2014/main" id="{29A168DE-6775-6E44-B0B2-2AF06B68C948}"/>
              </a:ext>
            </a:extLst>
          </p:cNvPr>
          <p:cNvSpPr>
            <a:spLocks noGrp="1"/>
          </p:cNvSpPr>
          <p:nvPr>
            <p:ph idx="1"/>
          </p:nvPr>
        </p:nvSpPr>
        <p:spPr>
          <a:xfrm>
            <a:off x="1451579" y="2015732"/>
            <a:ext cx="9603275" cy="3875114"/>
          </a:xfrm>
        </p:spPr>
        <p:txBody>
          <a:bodyPr>
            <a:normAutofit fontScale="77500" lnSpcReduction="20000"/>
          </a:bodyPr>
          <a:lstStyle/>
          <a:p>
            <a:r>
              <a:rPr lang="en-GB" sz="2400" dirty="0"/>
              <a:t>Flexibility in the workplace is essential for particular groups of people. Finding a part-time or flexible job is often the only option for many women, older employees, single parents, and those with physical or mental health conditions who want to work. As a result, they may find themselves unable to work or stuck in low-paying positions.</a:t>
            </a:r>
          </a:p>
          <a:p>
            <a:r>
              <a:rPr lang="en-GB" sz="2400" dirty="0"/>
              <a:t>The majority of businesses have diversity and inclusion goals, and increasing involvement from underrepresented groups can aid in achieving these goals. But there's more to it than just getting a magic number. Employers who are thinking ahead take seriously the need of having a workforce that reflects society because it has many positive effects.</a:t>
            </a:r>
          </a:p>
          <a:p>
            <a:r>
              <a:rPr lang="en-GB" sz="2400" dirty="0"/>
              <a:t>Create positions that are adaptable to a variety of workers. When hiring, be transparent about it to attract applications from a more broad pool of people. And make sure the positions are open across your entire business so your adaptable staff members may advance all the way to the top.</a:t>
            </a:r>
            <a:endParaRPr lang="en-US" dirty="0"/>
          </a:p>
        </p:txBody>
      </p:sp>
    </p:spTree>
    <p:extLst>
      <p:ext uri="{BB962C8B-B14F-4D97-AF65-F5344CB8AC3E}">
        <p14:creationId xmlns:p14="http://schemas.microsoft.com/office/powerpoint/2010/main" val="1890571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67162-2D07-7449-805A-FE26F6B82D4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5C2D8D3-79A5-5247-AAD4-0506C15906EF}"/>
              </a:ext>
            </a:extLst>
          </p:cNvPr>
          <p:cNvSpPr>
            <a:spLocks noGrp="1"/>
          </p:cNvSpPr>
          <p:nvPr>
            <p:ph idx="1"/>
          </p:nvPr>
        </p:nvSpPr>
        <p:spPr>
          <a:xfrm>
            <a:off x="1451579" y="2015731"/>
            <a:ext cx="10101513" cy="5721499"/>
          </a:xfrm>
        </p:spPr>
        <p:txBody>
          <a:bodyPr>
            <a:normAutofit fontScale="85000" lnSpcReduction="20000"/>
          </a:bodyPr>
          <a:lstStyle/>
          <a:p>
            <a:r>
              <a:rPr lang="en-GB" dirty="0"/>
              <a:t>Timewise. (2019). [online] Available at: </a:t>
            </a:r>
            <a:r>
              <a:rPr lang="en-GB" dirty="0">
                <a:hlinkClick r:id="rId2"/>
              </a:rPr>
              <a:t>https://timewise.co.uk/problems-we-solve/inclusion-and-diversity</a:t>
            </a:r>
            <a:endParaRPr lang="en-GB" dirty="0"/>
          </a:p>
          <a:p>
            <a:r>
              <a:rPr lang="en-GB" dirty="0"/>
              <a:t>CIPD. (n.d.). </a:t>
            </a:r>
            <a:r>
              <a:rPr lang="en-GB" i="1" dirty="0"/>
              <a:t>Flexible working: a step to creating more inclusive workplaces</a:t>
            </a:r>
            <a:r>
              <a:rPr lang="en-GB" dirty="0"/>
              <a:t>. [online] Available at: </a:t>
            </a:r>
            <a:r>
              <a:rPr lang="en-GB" dirty="0">
                <a:hlinkClick r:id="rId3"/>
              </a:rPr>
              <a:t>https://www.cipd.co.uk/news-views/news-articles/flexible-working#gref</a:t>
            </a:r>
            <a:endParaRPr lang="en-GB" dirty="0"/>
          </a:p>
          <a:p>
            <a:r>
              <a:rPr lang="en-GB" dirty="0" err="1"/>
              <a:t>Bartik</a:t>
            </a:r>
            <a:r>
              <a:rPr lang="en-GB" dirty="0"/>
              <a:t>, A.W., Bertrand, M., Cullen, Z., </a:t>
            </a:r>
            <a:r>
              <a:rPr lang="en-GB" dirty="0" err="1"/>
              <a:t>Glaeser</a:t>
            </a:r>
            <a:r>
              <a:rPr lang="en-GB" dirty="0"/>
              <a:t>, E.L., Luca, M. and Stanton, C. (2020). The Impact of COVID-19 on Small Business Outcomes and Expectations. </a:t>
            </a:r>
            <a:r>
              <a:rPr lang="en-GB" i="1" dirty="0"/>
              <a:t>Proceedings of the National Academy of Sciences</a:t>
            </a:r>
            <a:r>
              <a:rPr lang="en-GB" dirty="0"/>
              <a:t>, [online] 117(30). doi:10.1073/pnas.2006991117.</a:t>
            </a:r>
          </a:p>
          <a:p>
            <a:r>
              <a:rPr lang="en-GB" dirty="0"/>
              <a:t>‌VMware. (2022). </a:t>
            </a:r>
            <a:r>
              <a:rPr lang="en-GB" i="1" dirty="0"/>
              <a:t>Diversity, Equity and Inclusion</a:t>
            </a:r>
            <a:r>
              <a:rPr lang="en-GB" dirty="0"/>
              <a:t>. [online] Available at: </a:t>
            </a:r>
            <a:r>
              <a:rPr lang="en-GB" dirty="0">
                <a:hlinkClick r:id="rId4"/>
              </a:rPr>
              <a:t>https://www.vmware.com/company/diversity.html?source=JMGL&amp;utm_source=JMGL&amp;source=JMGL&amp;utm_source=JMGL&amp;gclid=Cj0KCQjworiXBhDJARIsAMuzAuyj0ZvzJjoj23eWSzwQj0X8z5pjUp3iqz_xI2-zspFRY0QjBV4CsuMaAu_PEALw_wcB</a:t>
            </a:r>
            <a:r>
              <a:rPr lang="en-GB" dirty="0"/>
              <a:t>  [Accessed 4 Aug. 2022]</a:t>
            </a:r>
          </a:p>
          <a:p>
            <a:r>
              <a:rPr lang="en-GB" dirty="0"/>
              <a:t>‌</a:t>
            </a:r>
          </a:p>
          <a:p>
            <a:endParaRPr lang="en-GB" dirty="0"/>
          </a:p>
          <a:p>
            <a:endParaRPr lang="en-GB" dirty="0"/>
          </a:p>
          <a:p>
            <a:r>
              <a:rPr lang="en-GB" dirty="0"/>
              <a:t>‌</a:t>
            </a:r>
          </a:p>
          <a:p>
            <a:endParaRPr lang="en-GB" dirty="0"/>
          </a:p>
          <a:p>
            <a:r>
              <a:rPr lang="en-GB" dirty="0"/>
              <a:t>‌</a:t>
            </a:r>
          </a:p>
          <a:p>
            <a:endParaRPr lang="en-US" dirty="0"/>
          </a:p>
        </p:txBody>
      </p:sp>
    </p:spTree>
    <p:extLst>
      <p:ext uri="{BB962C8B-B14F-4D97-AF65-F5344CB8AC3E}">
        <p14:creationId xmlns:p14="http://schemas.microsoft.com/office/powerpoint/2010/main" val="126698640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{002AFFB1-D6FA-3C43-B2BD-5D7EC374FD3F}tf10001119</Template>
  <TotalTime>89</TotalTime>
  <Words>1405</Words>
  <Application>Microsoft Macintosh PowerPoint</Application>
  <PresentationFormat>Widescreen</PresentationFormat>
  <Paragraphs>61</Paragraphs>
  <Slides>11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Gallery</vt:lpstr>
      <vt:lpstr>The impact of covid-19 on businesses and staff and diversity and inclusion</vt:lpstr>
      <vt:lpstr>THE SIGNIFICANCE OF COVID-19 ON BUSINESSES</vt:lpstr>
      <vt:lpstr>WHAT IS FLEXIBLE WORKING?</vt:lpstr>
      <vt:lpstr>IMPLEMENTING THE FLEXIBLE WORKING OFTEN KNOWN AS REMOTLY WORK</vt:lpstr>
      <vt:lpstr>What is Diversity and inclusion at work?</vt:lpstr>
      <vt:lpstr>Diversity goals  and inclusion goals</vt:lpstr>
      <vt:lpstr>How to promote diversity and inclusion in the FLEXIBLE working? </vt:lpstr>
      <vt:lpstr>How to promote diversity and inclusion in the FLEXIBLE working? </vt:lpstr>
      <vt:lpstr>How human resource promote diversity and inclusion?</vt:lpstr>
      <vt:lpstr>CONCLUSION ON what should hr do when it comes to flexible working AND DIVERSITY INCLUSION </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covid-19 on businesses and staff</dc:title>
  <dc:creator>Raluca Narcisa</dc:creator>
  <cp:lastModifiedBy>Raluca Narcisa</cp:lastModifiedBy>
  <cp:revision>14</cp:revision>
  <dcterms:created xsi:type="dcterms:W3CDTF">2022-08-06T09:33:24Z</dcterms:created>
  <dcterms:modified xsi:type="dcterms:W3CDTF">2022-08-18T16:43:53Z</dcterms:modified>
</cp:coreProperties>
</file>