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2" r:id="rId3"/>
    <p:sldId id="310" r:id="rId4"/>
    <p:sldId id="332" r:id="rId5"/>
    <p:sldId id="333" r:id="rId6"/>
    <p:sldId id="334" r:id="rId7"/>
    <p:sldId id="335" r:id="rId8"/>
    <p:sldId id="336" r:id="rId9"/>
    <p:sldId id="337" r:id="rId10"/>
    <p:sldId id="338" r:id="rId11"/>
    <p:sldId id="339" r:id="rId12"/>
    <p:sldId id="341" r:id="rId13"/>
    <p:sldId id="340" r:id="rId14"/>
    <p:sldId id="342" r:id="rId15"/>
    <p:sldId id="343" r:id="rId16"/>
    <p:sldId id="344" r:id="rId17"/>
    <p:sldId id="345" r:id="rId18"/>
    <p:sldId id="34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92"/>
    <p:restoredTop sz="95903"/>
  </p:normalViewPr>
  <p:slideViewPr>
    <p:cSldViewPr snapToGrid="0">
      <p:cViewPr varScale="1">
        <p:scale>
          <a:sx n="110" d="100"/>
          <a:sy n="110" d="100"/>
        </p:scale>
        <p:origin x="2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AA58-9584-1D8D-535A-E22D4D18AD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12C2CA-67DF-AEAE-E793-D3D34C500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7AE486-0373-2A89-B823-65E6630E5B7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D6B8FA9-7D8F-F7EE-5656-2531CF3800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66EB8-A97A-DCB9-B71B-9D952E9F7C1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203087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F91C-CEE2-22FB-D6B0-7B26D05870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BCD330-555A-D855-B65F-7C4D1464B0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4A773C-E4FE-357A-1007-9833BFD1B68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92C1B2B4-765F-0882-ED3D-DC12AF342B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4F4E6-5690-8D93-3850-F2EBA797AE53}"/>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45910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489F2-3558-80B9-CEC5-E80D1A726C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D7F348-A3FD-DC3E-A081-383757E718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664E83-96A4-FAF3-4E0B-ED729D55AA10}"/>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13ED5DD6-DE26-F964-A02F-97654A6196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BF542-AD84-9016-0D84-A92DC6DFB0D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79741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33B3D-6B18-D00A-800F-247181E649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C3209E-14B2-82F4-18FF-7DD7BE4197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915D89-D5E6-230E-926F-DB0A452F1E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398F95-A64D-977D-CF7F-22725D237D70}"/>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000BF10D-A644-EF39-D1C1-06CAEB85F1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3BB667-1A50-D751-8408-CB37332374F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73219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C1F4E-756C-3F49-ACF4-D4587B724E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80FBBC-D6EA-556F-EC2F-ED09B47163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BF0C6F-653C-EEE8-EFE0-D9E20F8C29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959D9D-8CEC-229A-313E-7109A98AB1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6E6F8C-82A6-4970-B02F-48C206C7A0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6D22263-0444-FEB2-DFAD-A8C36B98CBD1}"/>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8" name="Footer Placeholder 7">
            <a:extLst>
              <a:ext uri="{FF2B5EF4-FFF2-40B4-BE49-F238E27FC236}">
                <a16:creationId xmlns:a16="http://schemas.microsoft.com/office/drawing/2014/main" id="{B43A4604-4A45-3BB5-D2B5-21FF319102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A5EFFB-7E91-8F6C-F709-C21E7D2282F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942258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B5FE-34AD-2FC0-DB55-1DBB5682CE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538597-D80F-F0B2-FE2D-C057D7C33F02}"/>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4" name="Footer Placeholder 3">
            <a:extLst>
              <a:ext uri="{FF2B5EF4-FFF2-40B4-BE49-F238E27FC236}">
                <a16:creationId xmlns:a16="http://schemas.microsoft.com/office/drawing/2014/main" id="{A5931A98-75FD-E0F8-951F-FC32DD6864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0FAD7-4216-4058-9838-E4813A84FE6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8882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2B246E-3405-55F4-3081-F4B726756381}"/>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3" name="Footer Placeholder 2">
            <a:extLst>
              <a:ext uri="{FF2B5EF4-FFF2-40B4-BE49-F238E27FC236}">
                <a16:creationId xmlns:a16="http://schemas.microsoft.com/office/drawing/2014/main" id="{EFBA3985-5327-13F5-69AE-FAAFBC569E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A7A010-064F-FAB8-1A41-18F4C51EFF4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417981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1BE6D-85D9-8C38-A881-3ACE928C68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0FC0988-F8C9-0122-C464-CF06749C5F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6E62F8-B405-8B66-946C-78E51F10F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CF992-5088-7241-5C80-E1694743B25E}"/>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78A35782-F94E-A3D7-A5A9-1CBC765F3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5DA562-5C9D-5DFA-2ED0-46ADEDBAE69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65218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4F94-75C7-E731-B936-D2FA51BF2C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2BF82A2-80F9-71D7-CB4C-63D00579E9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5F1B00-8385-F3EB-0220-90A8389EF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0399E-2519-2B3F-A0E4-9A55B0F12927}"/>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6" name="Footer Placeholder 5">
            <a:extLst>
              <a:ext uri="{FF2B5EF4-FFF2-40B4-BE49-F238E27FC236}">
                <a16:creationId xmlns:a16="http://schemas.microsoft.com/office/drawing/2014/main" id="{12940C2C-A6E2-86D1-819B-70CEC46FFB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9C929D-505F-3B92-B000-1F6A9CC373F0}"/>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63098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A897-3DBB-2A16-9667-2523AC43F55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A3375B-81F9-829B-0507-B21513D629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E64532-CE9C-2DE5-9B94-0FC2FE17003A}"/>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8BB3A3D-89F5-11CA-FBE0-485F757D0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E9002-27F4-211A-FC1B-A0DECAEECF5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3812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F80C88-994B-8009-7561-350AE964D8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6ADB3C4-BC8C-ED6D-5582-C041B3B35C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A1B8C-1849-77CE-B1A3-376D1AF19534}"/>
              </a:ext>
            </a:extLst>
          </p:cNvPr>
          <p:cNvSpPr>
            <a:spLocks noGrp="1"/>
          </p:cNvSpPr>
          <p:nvPr>
            <p:ph type="dt" sz="half" idx="10"/>
          </p:nvPr>
        </p:nvSpPr>
        <p:spPr/>
        <p:txBody>
          <a:body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45E8855C-5505-7041-C4B0-C5654F6EA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AC899-6F7F-FD51-8F0A-C1AE8F1A375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723523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88BE3A-8D49-DF08-2A62-65BB65876F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663811-6DF5-3EE5-917F-74179EC70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4D65AA-A38E-4BEA-0256-1859794B9A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14F02D-C505-B843-8960-C5DB9FBAB9EC}" type="datetimeFigureOut">
              <a:rPr lang="en-US" smtClean="0"/>
              <a:t>2/20/23</a:t>
            </a:fld>
            <a:endParaRPr lang="en-US"/>
          </a:p>
        </p:txBody>
      </p:sp>
      <p:sp>
        <p:nvSpPr>
          <p:cNvPr id="5" name="Footer Placeholder 4">
            <a:extLst>
              <a:ext uri="{FF2B5EF4-FFF2-40B4-BE49-F238E27FC236}">
                <a16:creationId xmlns:a16="http://schemas.microsoft.com/office/drawing/2014/main" id="{0391B947-7318-CF96-DF7B-67A3827A97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25545BD-6008-1780-C0A5-331F9C3E86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094B6-D601-0847-B0ED-DC876DD2A751}" type="slidenum">
              <a:rPr lang="en-US" smtClean="0"/>
              <a:t>‹#›</a:t>
            </a:fld>
            <a:endParaRPr lang="en-US"/>
          </a:p>
        </p:txBody>
      </p:sp>
    </p:spTree>
    <p:extLst>
      <p:ext uri="{BB962C8B-B14F-4D97-AF65-F5344CB8AC3E}">
        <p14:creationId xmlns:p14="http://schemas.microsoft.com/office/powerpoint/2010/main" val="303795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F8C20-C8E0-D913-F0E5-9D593A403E2A}"/>
              </a:ext>
            </a:extLst>
          </p:cNvPr>
          <p:cNvSpPr>
            <a:spLocks noGrp="1"/>
          </p:cNvSpPr>
          <p:nvPr>
            <p:ph type="ctrTitle"/>
          </p:nvPr>
        </p:nvSpPr>
        <p:spPr/>
        <p:txBody>
          <a:bodyPr/>
          <a:lstStyle/>
          <a:p>
            <a:r>
              <a:rPr lang="en-US" dirty="0"/>
              <a:t>How Computer Works</a:t>
            </a:r>
            <a:br>
              <a:rPr lang="en-US" dirty="0"/>
            </a:br>
            <a:endParaRPr lang="en-US" dirty="0"/>
          </a:p>
        </p:txBody>
      </p:sp>
      <p:sp>
        <p:nvSpPr>
          <p:cNvPr id="3" name="Subtitle 2">
            <a:extLst>
              <a:ext uri="{FF2B5EF4-FFF2-40B4-BE49-F238E27FC236}">
                <a16:creationId xmlns:a16="http://schemas.microsoft.com/office/drawing/2014/main" id="{D77C1381-7BD8-74C6-ADDE-8756A656F671}"/>
              </a:ext>
            </a:extLst>
          </p:cNvPr>
          <p:cNvSpPr>
            <a:spLocks noGrp="1"/>
          </p:cNvSpPr>
          <p:nvPr>
            <p:ph type="subTitle" idx="1"/>
          </p:nvPr>
        </p:nvSpPr>
        <p:spPr/>
        <p:txBody>
          <a:bodyPr/>
          <a:lstStyle/>
          <a:p>
            <a:r>
              <a:rPr lang="en-US" dirty="0"/>
              <a:t>By Dr. Redhwan Al-amri</a:t>
            </a:r>
          </a:p>
        </p:txBody>
      </p:sp>
    </p:spTree>
    <p:extLst>
      <p:ext uri="{BB962C8B-B14F-4D97-AF65-F5344CB8AC3E}">
        <p14:creationId xmlns:p14="http://schemas.microsoft.com/office/powerpoint/2010/main" val="280337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112D-20FF-03E9-A671-1FC67B019396}"/>
              </a:ext>
            </a:extLst>
          </p:cNvPr>
          <p:cNvSpPr>
            <a:spLocks noGrp="1"/>
          </p:cNvSpPr>
          <p:nvPr>
            <p:ph type="title"/>
          </p:nvPr>
        </p:nvSpPr>
        <p:spPr/>
        <p:txBody>
          <a:bodyPr/>
          <a:lstStyle/>
          <a:p>
            <a:r>
              <a:rPr lang="en-US" dirty="0"/>
              <a:t>Objectives </a:t>
            </a:r>
          </a:p>
        </p:txBody>
      </p:sp>
      <p:sp>
        <p:nvSpPr>
          <p:cNvPr id="3" name="Content Placeholder 2">
            <a:extLst>
              <a:ext uri="{FF2B5EF4-FFF2-40B4-BE49-F238E27FC236}">
                <a16:creationId xmlns:a16="http://schemas.microsoft.com/office/drawing/2014/main" id="{79F2B1D2-B8E8-EB9F-513D-D8C810032066}"/>
              </a:ext>
            </a:extLst>
          </p:cNvPr>
          <p:cNvSpPr>
            <a:spLocks noGrp="1"/>
          </p:cNvSpPr>
          <p:nvPr>
            <p:ph idx="1"/>
          </p:nvPr>
        </p:nvSpPr>
        <p:spPr/>
        <p:txBody>
          <a:bodyPr>
            <a:normAutofit/>
          </a:bodyPr>
          <a:lstStyle/>
          <a:p>
            <a:pPr marL="0" indent="0" algn="just">
              <a:lnSpc>
                <a:spcPct val="150000"/>
              </a:lnSpc>
              <a:buNone/>
            </a:pPr>
            <a:r>
              <a:rPr lang="en-US" sz="2400" dirty="0">
                <a:latin typeface="Helvetica" pitchFamily="2" charset="0"/>
              </a:rPr>
              <a:t>Upon completion of this Chapter, you should be able to:</a:t>
            </a:r>
          </a:p>
          <a:p>
            <a:pPr marL="628650" indent="-333375" algn="just">
              <a:lnSpc>
                <a:spcPct val="150000"/>
              </a:lnSpc>
              <a:buFont typeface="Wingdings" panose="05000000000000000000" pitchFamily="2" charset="2"/>
              <a:buChar char="Ø"/>
            </a:pPr>
            <a:r>
              <a:rPr lang="en-US" sz="2000" dirty="0">
                <a:latin typeface="Helvetica" pitchFamily="2" charset="0"/>
              </a:rPr>
              <a:t>Define computer system glossary </a:t>
            </a:r>
          </a:p>
          <a:p>
            <a:pPr marL="628650" indent="-333375" algn="just">
              <a:lnSpc>
                <a:spcPct val="150000"/>
              </a:lnSpc>
              <a:buFont typeface="Wingdings" panose="05000000000000000000" pitchFamily="2" charset="2"/>
              <a:buChar char="Ø"/>
            </a:pPr>
            <a:r>
              <a:rPr lang="en-US" sz="2000" dirty="0">
                <a:latin typeface="Helvetica" pitchFamily="2" charset="0"/>
              </a:rPr>
              <a:t>Describe how computer works.</a:t>
            </a:r>
          </a:p>
          <a:p>
            <a:pPr marL="628650" indent="-333375" algn="just">
              <a:lnSpc>
                <a:spcPct val="150000"/>
              </a:lnSpc>
              <a:buFont typeface="Wingdings" panose="05000000000000000000" pitchFamily="2" charset="2"/>
              <a:buChar char="Ø"/>
            </a:pPr>
            <a:r>
              <a:rPr lang="en-US" sz="2000" dirty="0">
                <a:latin typeface="Helvetica" pitchFamily="2" charset="0"/>
              </a:rPr>
              <a:t>Discuses in a step-by-step the process </a:t>
            </a:r>
            <a:r>
              <a:rPr lang="en-US" sz="2000">
                <a:latin typeface="Helvetica" pitchFamily="2" charset="0"/>
              </a:rPr>
              <a:t>computer booting</a:t>
            </a:r>
            <a:endParaRPr lang="en-US" sz="2000" dirty="0">
              <a:latin typeface="Helvetica" pitchFamily="2" charset="0"/>
            </a:endParaRPr>
          </a:p>
          <a:p>
            <a:endParaRPr lang="en-US" dirty="0"/>
          </a:p>
        </p:txBody>
      </p:sp>
    </p:spTree>
    <p:extLst>
      <p:ext uri="{BB962C8B-B14F-4D97-AF65-F5344CB8AC3E}">
        <p14:creationId xmlns:p14="http://schemas.microsoft.com/office/powerpoint/2010/main" val="3778639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10FA4-6178-5189-C4C7-9B4CCDE0A34E}"/>
              </a:ext>
            </a:extLst>
          </p:cNvPr>
          <p:cNvSpPr>
            <a:spLocks noGrp="1"/>
          </p:cNvSpPr>
          <p:nvPr>
            <p:ph type="title"/>
          </p:nvPr>
        </p:nvSpPr>
        <p:spPr/>
        <p:txBody>
          <a:bodyPr/>
          <a:lstStyle/>
          <a:p>
            <a:r>
              <a:rPr lang="en-US" dirty="0"/>
              <a:t>Computer Systems Glossary</a:t>
            </a:r>
          </a:p>
        </p:txBody>
      </p:sp>
      <p:sp>
        <p:nvSpPr>
          <p:cNvPr id="3" name="Content Placeholder 2">
            <a:extLst>
              <a:ext uri="{FF2B5EF4-FFF2-40B4-BE49-F238E27FC236}">
                <a16:creationId xmlns:a16="http://schemas.microsoft.com/office/drawing/2014/main" id="{CC177CC8-F9B9-CE95-DEC9-54A6D1441CB1}"/>
              </a:ext>
            </a:extLst>
          </p:cNvPr>
          <p:cNvSpPr>
            <a:spLocks noGrp="1"/>
          </p:cNvSpPr>
          <p:nvPr>
            <p:ph idx="1"/>
          </p:nvPr>
        </p:nvSpPr>
        <p:spPr>
          <a:xfrm>
            <a:off x="624840" y="1825624"/>
            <a:ext cx="11292840" cy="4834255"/>
          </a:xfrm>
        </p:spPr>
        <p:txBody>
          <a:bodyPr>
            <a:normAutofit fontScale="85000" lnSpcReduction="20000"/>
          </a:bodyPr>
          <a:lstStyle/>
          <a:p>
            <a:pPr algn="just"/>
            <a:r>
              <a:rPr lang="en-GB" b="1" dirty="0"/>
              <a:t>Computer</a:t>
            </a:r>
          </a:p>
          <a:p>
            <a:pPr marL="457200" lvl="1" indent="0" algn="just">
              <a:buNone/>
            </a:pPr>
            <a:r>
              <a:rPr lang="en-GB" dirty="0"/>
              <a:t>A machine that manipulates data following a list of instructions that have been programmed into it.</a:t>
            </a:r>
          </a:p>
          <a:p>
            <a:pPr marL="228600" lvl="1" algn="just">
              <a:spcBef>
                <a:spcPts val="1000"/>
              </a:spcBef>
            </a:pPr>
            <a:r>
              <a:rPr lang="en-GB" sz="2800" b="1" dirty="0"/>
              <a:t>Computer program</a:t>
            </a:r>
          </a:p>
          <a:p>
            <a:pPr marL="457200" lvl="1" indent="0" algn="just">
              <a:buNone/>
            </a:pPr>
            <a:r>
              <a:rPr lang="en-GB" dirty="0"/>
              <a:t>The list of instructions the computer follows to process input and produce output.</a:t>
            </a:r>
          </a:p>
          <a:p>
            <a:pPr marL="228600" lvl="1" algn="just">
              <a:spcBef>
                <a:spcPts val="1000"/>
              </a:spcBef>
            </a:pPr>
            <a:r>
              <a:rPr lang="en-GB" sz="2800" b="1" dirty="0"/>
              <a:t>Input device</a:t>
            </a:r>
          </a:p>
          <a:p>
            <a:pPr marL="457200" lvl="1" indent="0" algn="just">
              <a:buNone/>
            </a:pPr>
            <a:r>
              <a:rPr lang="en-GB" dirty="0"/>
              <a:t>A component that can function both as an input and as an output device.</a:t>
            </a:r>
          </a:p>
          <a:p>
            <a:pPr marL="228600" lvl="1" algn="just">
              <a:spcBef>
                <a:spcPts val="1000"/>
              </a:spcBef>
            </a:pPr>
            <a:r>
              <a:rPr lang="en-GB" sz="2800" b="1" dirty="0"/>
              <a:t>Internet</a:t>
            </a:r>
          </a:p>
          <a:p>
            <a:pPr marL="457200" lvl="1" indent="0" algn="just">
              <a:buNone/>
            </a:pPr>
            <a:r>
              <a:rPr lang="en-GB" dirty="0"/>
              <a:t>A global network of connected networks.</a:t>
            </a:r>
          </a:p>
          <a:p>
            <a:pPr marL="228600" lvl="1" algn="just">
              <a:spcBef>
                <a:spcPts val="1000"/>
              </a:spcBef>
            </a:pPr>
            <a:r>
              <a:rPr lang="en-GB" sz="2800" b="1" dirty="0"/>
              <a:t>Output device</a:t>
            </a:r>
          </a:p>
          <a:p>
            <a:pPr marL="457200" lvl="1" indent="0" algn="just">
              <a:buNone/>
            </a:pPr>
            <a:r>
              <a:rPr lang="en-GB" dirty="0"/>
              <a:t>Components that present data from a processor.</a:t>
            </a:r>
          </a:p>
          <a:p>
            <a:pPr marL="228600" lvl="1" algn="just">
              <a:spcBef>
                <a:spcPts val="1000"/>
              </a:spcBef>
            </a:pPr>
            <a:r>
              <a:rPr lang="en-GB" sz="2900" b="1" dirty="0"/>
              <a:t>Smart devices</a:t>
            </a:r>
          </a:p>
          <a:p>
            <a:pPr marL="457200" lvl="1" indent="0" algn="just">
              <a:buNone/>
            </a:pPr>
            <a:r>
              <a:rPr lang="en-GB" dirty="0"/>
              <a:t>Devices that can communicate directly with other devices. </a:t>
            </a:r>
          </a:p>
          <a:p>
            <a:pPr marL="228600" lvl="1" algn="just">
              <a:spcBef>
                <a:spcPts val="1000"/>
              </a:spcBef>
            </a:pPr>
            <a:r>
              <a:rPr lang="en-GB" sz="2900" b="1" dirty="0"/>
              <a:t>World Wide Web</a:t>
            </a:r>
          </a:p>
          <a:p>
            <a:pPr marL="457200" lvl="1" indent="0" algn="just">
              <a:buNone/>
            </a:pPr>
            <a:r>
              <a:rPr lang="en-GB" dirty="0"/>
              <a:t>A global collection of resources accessible over the internet.</a:t>
            </a:r>
            <a:endParaRPr lang="en-US" dirty="0"/>
          </a:p>
        </p:txBody>
      </p:sp>
    </p:spTree>
    <p:extLst>
      <p:ext uri="{BB962C8B-B14F-4D97-AF65-F5344CB8AC3E}">
        <p14:creationId xmlns:p14="http://schemas.microsoft.com/office/powerpoint/2010/main" val="2928962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B5D9F-0842-1B8C-EB4D-B737F11248F2}"/>
              </a:ext>
            </a:extLst>
          </p:cNvPr>
          <p:cNvSpPr>
            <a:spLocks noGrp="1"/>
          </p:cNvSpPr>
          <p:nvPr>
            <p:ph type="title"/>
          </p:nvPr>
        </p:nvSpPr>
        <p:spPr/>
        <p:txBody>
          <a:bodyPr/>
          <a:lstStyle/>
          <a:p>
            <a:r>
              <a:rPr lang="en-US" dirty="0"/>
              <a:t>How Computer Works</a:t>
            </a:r>
          </a:p>
        </p:txBody>
      </p:sp>
      <p:sp>
        <p:nvSpPr>
          <p:cNvPr id="3" name="Content Placeholder 2">
            <a:extLst>
              <a:ext uri="{FF2B5EF4-FFF2-40B4-BE49-F238E27FC236}">
                <a16:creationId xmlns:a16="http://schemas.microsoft.com/office/drawing/2014/main" id="{092C5FDC-1BE4-A913-BCAA-CD04C4CD3F24}"/>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entire computer functions can be broadly grouped into four basic operations which include input operations, storage operations, data processing and output operations.</a:t>
            </a:r>
          </a:p>
          <a:p>
            <a:pPr algn="just">
              <a:lnSpc>
                <a:spcPct val="150000"/>
              </a:lnSpc>
            </a:pPr>
            <a:r>
              <a:rPr lang="en-GB" sz="2400" dirty="0">
                <a:effectLst/>
                <a:latin typeface="Helvetica" pitchFamily="2" charset="0"/>
              </a:rPr>
              <a:t>The computer system consists of both hardware components and software components. The software provides a set of instructions which directs the various operations performed by the computer hardware components.</a:t>
            </a:r>
          </a:p>
        </p:txBody>
      </p:sp>
    </p:spTree>
    <p:extLst>
      <p:ext uri="{BB962C8B-B14F-4D97-AF65-F5344CB8AC3E}">
        <p14:creationId xmlns:p14="http://schemas.microsoft.com/office/powerpoint/2010/main" val="1785041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B5D9F-0842-1B8C-EB4D-B737F11248F2}"/>
              </a:ext>
            </a:extLst>
          </p:cNvPr>
          <p:cNvSpPr>
            <a:spLocks noGrp="1"/>
          </p:cNvSpPr>
          <p:nvPr>
            <p:ph type="title"/>
          </p:nvPr>
        </p:nvSpPr>
        <p:spPr/>
        <p:txBody>
          <a:bodyPr/>
          <a:lstStyle/>
          <a:p>
            <a:r>
              <a:rPr lang="en-US" dirty="0"/>
              <a:t>How Computer Works Cont.</a:t>
            </a:r>
          </a:p>
        </p:txBody>
      </p:sp>
      <p:pic>
        <p:nvPicPr>
          <p:cNvPr id="5" name="Content Placeholder 4" descr="Diagram&#10;&#10;Description automatically generated">
            <a:extLst>
              <a:ext uri="{FF2B5EF4-FFF2-40B4-BE49-F238E27FC236}">
                <a16:creationId xmlns:a16="http://schemas.microsoft.com/office/drawing/2014/main" id="{222C960B-4B5B-66B5-BB5F-3ACB1DA43A76}"/>
              </a:ext>
            </a:extLst>
          </p:cNvPr>
          <p:cNvPicPr>
            <a:picLocks noGrp="1" noChangeAspect="1"/>
          </p:cNvPicPr>
          <p:nvPr>
            <p:ph idx="1"/>
          </p:nvPr>
        </p:nvPicPr>
        <p:blipFill>
          <a:blip r:embed="rId2"/>
          <a:stretch>
            <a:fillRect/>
          </a:stretch>
        </p:blipFill>
        <p:spPr>
          <a:xfrm>
            <a:off x="1478280" y="1690688"/>
            <a:ext cx="9235440" cy="5153515"/>
          </a:xfrm>
        </p:spPr>
      </p:pic>
    </p:spTree>
    <p:extLst>
      <p:ext uri="{BB962C8B-B14F-4D97-AF65-F5344CB8AC3E}">
        <p14:creationId xmlns:p14="http://schemas.microsoft.com/office/powerpoint/2010/main" val="308213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4C7B-85E4-4355-2474-C5B29DDBF7BE}"/>
              </a:ext>
            </a:extLst>
          </p:cNvPr>
          <p:cNvSpPr>
            <a:spLocks noGrp="1"/>
          </p:cNvSpPr>
          <p:nvPr>
            <p:ph type="title"/>
          </p:nvPr>
        </p:nvSpPr>
        <p:spPr/>
        <p:txBody>
          <a:bodyPr/>
          <a:lstStyle/>
          <a:p>
            <a:r>
              <a:rPr lang="en-US" dirty="0"/>
              <a:t>How Computer Works - Step By Step</a:t>
            </a:r>
          </a:p>
        </p:txBody>
      </p:sp>
      <p:sp>
        <p:nvSpPr>
          <p:cNvPr id="3" name="Content Placeholder 2">
            <a:extLst>
              <a:ext uri="{FF2B5EF4-FFF2-40B4-BE49-F238E27FC236}">
                <a16:creationId xmlns:a16="http://schemas.microsoft.com/office/drawing/2014/main" id="{8168A772-6CBE-2942-B45D-532938E2041D}"/>
              </a:ext>
            </a:extLst>
          </p:cNvPr>
          <p:cNvSpPr>
            <a:spLocks noGrp="1"/>
          </p:cNvSpPr>
          <p:nvPr>
            <p:ph idx="1"/>
          </p:nvPr>
        </p:nvSpPr>
        <p:spPr>
          <a:xfrm>
            <a:off x="838200" y="1825625"/>
            <a:ext cx="10515600" cy="4667250"/>
          </a:xfrm>
        </p:spPr>
        <p:txBody>
          <a:bodyPr>
            <a:normAutofit/>
          </a:bodyPr>
          <a:lstStyle/>
          <a:p>
            <a:pPr>
              <a:lnSpc>
                <a:spcPct val="150000"/>
              </a:lnSpc>
              <a:buFont typeface="Arial" panose="020B0604020202020204" pitchFamily="34" charset="0"/>
              <a:buChar char="•"/>
            </a:pPr>
            <a:r>
              <a:rPr lang="en-GB" sz="2400" dirty="0">
                <a:effectLst/>
                <a:latin typeface="Helvetica" pitchFamily="2" charset="0"/>
              </a:rPr>
              <a:t>The User starts the computer.</a:t>
            </a:r>
          </a:p>
          <a:p>
            <a:pPr>
              <a:lnSpc>
                <a:spcPct val="150000"/>
              </a:lnSpc>
              <a:buFont typeface="Arial" panose="020B0604020202020204" pitchFamily="34" charset="0"/>
              <a:buChar char="•"/>
            </a:pPr>
            <a:r>
              <a:rPr lang="en-GB" sz="2400" dirty="0">
                <a:effectLst/>
                <a:latin typeface="Helvetica" pitchFamily="2" charset="0"/>
              </a:rPr>
              <a:t>The computer performs a power supply Check ( POST).</a:t>
            </a:r>
          </a:p>
          <a:p>
            <a:pPr>
              <a:lnSpc>
                <a:spcPct val="150000"/>
              </a:lnSpc>
              <a:buFont typeface="Arial" panose="020B0604020202020204" pitchFamily="34" charset="0"/>
              <a:buChar char="•"/>
            </a:pPr>
            <a:r>
              <a:rPr lang="en-GB" sz="2400" dirty="0">
                <a:effectLst/>
                <a:latin typeface="Helvetica" pitchFamily="2" charset="0"/>
              </a:rPr>
              <a:t>The CPU activates BIOS to initiate the booting process.</a:t>
            </a:r>
          </a:p>
          <a:p>
            <a:pPr>
              <a:lnSpc>
                <a:spcPct val="150000"/>
              </a:lnSpc>
              <a:buFont typeface="Arial" panose="020B0604020202020204" pitchFamily="34" charset="0"/>
              <a:buChar char="•"/>
            </a:pPr>
            <a:r>
              <a:rPr lang="en-GB" sz="2400" dirty="0">
                <a:effectLst/>
                <a:latin typeface="Helvetica" pitchFamily="2" charset="0"/>
              </a:rPr>
              <a:t>The BIOS loads the operating system.</a:t>
            </a:r>
          </a:p>
          <a:p>
            <a:pPr>
              <a:lnSpc>
                <a:spcPct val="150000"/>
              </a:lnSpc>
              <a:buFont typeface="Arial" panose="020B0604020202020204" pitchFamily="34" charset="0"/>
              <a:buChar char="•"/>
            </a:pPr>
            <a:r>
              <a:rPr lang="en-GB" sz="2400" dirty="0">
                <a:effectLst/>
                <a:latin typeface="Helvetica" pitchFamily="2" charset="0"/>
              </a:rPr>
              <a:t>The Operating System takes the control of the computer.</a:t>
            </a:r>
          </a:p>
        </p:txBody>
      </p:sp>
    </p:spTree>
    <p:extLst>
      <p:ext uri="{BB962C8B-B14F-4D97-AF65-F5344CB8AC3E}">
        <p14:creationId xmlns:p14="http://schemas.microsoft.com/office/powerpoint/2010/main" val="1165732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C8A51-12C6-130D-1FBA-C38185598016}"/>
              </a:ext>
            </a:extLst>
          </p:cNvPr>
          <p:cNvSpPr>
            <a:spLocks noGrp="1"/>
          </p:cNvSpPr>
          <p:nvPr>
            <p:ph type="title"/>
          </p:nvPr>
        </p:nvSpPr>
        <p:spPr/>
        <p:txBody>
          <a:bodyPr/>
          <a:lstStyle/>
          <a:p>
            <a:r>
              <a:rPr lang="en-US" dirty="0"/>
              <a:t>How Computer Works - Step By Step Cont.</a:t>
            </a:r>
          </a:p>
        </p:txBody>
      </p:sp>
      <p:sp>
        <p:nvSpPr>
          <p:cNvPr id="3" name="Content Placeholder 2">
            <a:extLst>
              <a:ext uri="{FF2B5EF4-FFF2-40B4-BE49-F238E27FC236}">
                <a16:creationId xmlns:a16="http://schemas.microsoft.com/office/drawing/2014/main" id="{F299626A-27AE-2D57-22DA-FDB4BF198CE4}"/>
              </a:ext>
            </a:extLst>
          </p:cNvPr>
          <p:cNvSpPr>
            <a:spLocks noGrp="1"/>
          </p:cNvSpPr>
          <p:nvPr>
            <p:ph idx="1"/>
          </p:nvPr>
        </p:nvSpPr>
        <p:spPr/>
        <p:txBody>
          <a:bodyPr>
            <a:normAutofit/>
          </a:bodyPr>
          <a:lstStyle/>
          <a:p>
            <a:pPr>
              <a:lnSpc>
                <a:spcPct val="150000"/>
              </a:lnSpc>
              <a:buFont typeface="Arial" panose="020B0604020202020204" pitchFamily="34" charset="0"/>
              <a:buChar char="•"/>
            </a:pPr>
            <a:r>
              <a:rPr lang="en-GB" sz="2400" dirty="0">
                <a:effectLst/>
                <a:latin typeface="Helvetica" pitchFamily="2" charset="0"/>
              </a:rPr>
              <a:t>The user initiates the program execution.</a:t>
            </a:r>
          </a:p>
          <a:p>
            <a:pPr>
              <a:lnSpc>
                <a:spcPct val="150000"/>
              </a:lnSpc>
              <a:buFont typeface="Arial" panose="020B0604020202020204" pitchFamily="34" charset="0"/>
              <a:buChar char="•"/>
            </a:pPr>
            <a:r>
              <a:rPr lang="en-GB" sz="2400" dirty="0">
                <a:effectLst/>
                <a:latin typeface="Helvetica" pitchFamily="2" charset="0"/>
              </a:rPr>
              <a:t>The operating system loads a program into the main memory.</a:t>
            </a:r>
          </a:p>
          <a:p>
            <a:pPr>
              <a:lnSpc>
                <a:spcPct val="150000"/>
              </a:lnSpc>
            </a:pPr>
            <a:r>
              <a:rPr lang="en-GB" sz="2400" dirty="0">
                <a:effectLst/>
                <a:latin typeface="Helvetica" pitchFamily="2" charset="0"/>
              </a:rPr>
              <a:t>The CPU initiates the program execution.</a:t>
            </a:r>
          </a:p>
          <a:p>
            <a:pPr>
              <a:lnSpc>
                <a:spcPct val="150000"/>
              </a:lnSpc>
              <a:buFont typeface="Arial" panose="020B0604020202020204" pitchFamily="34" charset="0"/>
              <a:buChar char="•"/>
            </a:pPr>
            <a:r>
              <a:rPr lang="en-GB" sz="2400" dirty="0">
                <a:effectLst/>
                <a:latin typeface="Helvetica" pitchFamily="2" charset="0"/>
              </a:rPr>
              <a:t>The user input data is stored in the main memory.</a:t>
            </a:r>
          </a:p>
          <a:p>
            <a:pPr>
              <a:lnSpc>
                <a:spcPct val="150000"/>
              </a:lnSpc>
              <a:buFont typeface="Arial" panose="020B0604020202020204" pitchFamily="34" charset="0"/>
              <a:buChar char="•"/>
            </a:pPr>
            <a:r>
              <a:rPr lang="en-GB" sz="2400" dirty="0">
                <a:effectLst/>
                <a:latin typeface="Helvetica" pitchFamily="2" charset="0"/>
              </a:rPr>
              <a:t>The processed data is sent to the output device.</a:t>
            </a:r>
          </a:p>
        </p:txBody>
      </p:sp>
    </p:spTree>
    <p:extLst>
      <p:ext uri="{BB962C8B-B14F-4D97-AF65-F5344CB8AC3E}">
        <p14:creationId xmlns:p14="http://schemas.microsoft.com/office/powerpoint/2010/main" val="2513675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A4CA-120E-AE38-3271-522BF7CE5D9A}"/>
              </a:ext>
            </a:extLst>
          </p:cNvPr>
          <p:cNvSpPr>
            <a:spLocks noGrp="1"/>
          </p:cNvSpPr>
          <p:nvPr>
            <p:ph type="title"/>
          </p:nvPr>
        </p:nvSpPr>
        <p:spPr/>
        <p:txBody>
          <a:bodyPr>
            <a:normAutofit fontScale="90000"/>
          </a:bodyPr>
          <a:lstStyle/>
          <a:p>
            <a:r>
              <a:rPr lang="en-US" dirty="0"/>
              <a:t>The computer performs a power supply check (POST)</a:t>
            </a:r>
            <a:br>
              <a:rPr lang="en-US" dirty="0"/>
            </a:br>
            <a:endParaRPr lang="en-US" dirty="0"/>
          </a:p>
        </p:txBody>
      </p:sp>
      <p:sp>
        <p:nvSpPr>
          <p:cNvPr id="3" name="Content Placeholder 2">
            <a:extLst>
              <a:ext uri="{FF2B5EF4-FFF2-40B4-BE49-F238E27FC236}">
                <a16:creationId xmlns:a16="http://schemas.microsoft.com/office/drawing/2014/main" id="{3435BC48-F5CE-DB1C-A050-C8549086F5A4}"/>
              </a:ext>
            </a:extLst>
          </p:cNvPr>
          <p:cNvSpPr>
            <a:spLocks noGrp="1"/>
          </p:cNvSpPr>
          <p:nvPr>
            <p:ph idx="1"/>
          </p:nvPr>
        </p:nvSpPr>
        <p:spPr>
          <a:xfrm>
            <a:off x="838200" y="1825625"/>
            <a:ext cx="10515600" cy="4667250"/>
          </a:xfrm>
        </p:spPr>
        <p:txBody>
          <a:bodyPr>
            <a:normAutofit lnSpcReduction="10000"/>
          </a:bodyPr>
          <a:lstStyle/>
          <a:p>
            <a:pPr algn="just">
              <a:lnSpc>
                <a:spcPct val="150000"/>
              </a:lnSpc>
            </a:pPr>
            <a:r>
              <a:rPr lang="en-GB" sz="2400" dirty="0">
                <a:effectLst/>
                <a:latin typeface="Helvetica" pitchFamily="2" charset="0"/>
              </a:rPr>
              <a:t>When the computer system is first powered on, the first job for the computer is to ensure that the computer is getting adequate and designated power supply to the system.</a:t>
            </a:r>
          </a:p>
          <a:p>
            <a:pPr algn="just">
              <a:lnSpc>
                <a:spcPct val="150000"/>
              </a:lnSpc>
            </a:pPr>
            <a:r>
              <a:rPr lang="en-GB" sz="2400" dirty="0">
                <a:effectLst/>
                <a:latin typeface="Helvetica" pitchFamily="2" charset="0"/>
              </a:rPr>
              <a:t>The system power supply unit carries out a self-test called POST. The POST stands for "Power On Self Test"</a:t>
            </a:r>
          </a:p>
          <a:p>
            <a:pPr algn="just">
              <a:lnSpc>
                <a:spcPct val="150000"/>
              </a:lnSpc>
            </a:pPr>
            <a:r>
              <a:rPr lang="en-GB" sz="2400" dirty="0">
                <a:effectLst/>
                <a:latin typeface="Helvetica" pitchFamily="2" charset="0"/>
              </a:rPr>
              <a:t>The POST test checks the computer system's internal hardware for compatibility, and connection and ensures that no errors exist before loading the operating system.</a:t>
            </a:r>
          </a:p>
        </p:txBody>
      </p:sp>
    </p:spTree>
    <p:extLst>
      <p:ext uri="{BB962C8B-B14F-4D97-AF65-F5344CB8AC3E}">
        <p14:creationId xmlns:p14="http://schemas.microsoft.com/office/powerpoint/2010/main" val="2335096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A4CA-120E-AE38-3271-522BF7CE5D9A}"/>
              </a:ext>
            </a:extLst>
          </p:cNvPr>
          <p:cNvSpPr>
            <a:spLocks noGrp="1"/>
          </p:cNvSpPr>
          <p:nvPr>
            <p:ph type="title"/>
          </p:nvPr>
        </p:nvSpPr>
        <p:spPr/>
        <p:txBody>
          <a:bodyPr>
            <a:normAutofit/>
          </a:bodyPr>
          <a:lstStyle/>
          <a:p>
            <a:r>
              <a:rPr lang="en-US" dirty="0"/>
              <a:t>The computer performs a power supply check (POST) Cont.</a:t>
            </a:r>
          </a:p>
        </p:txBody>
      </p:sp>
      <p:pic>
        <p:nvPicPr>
          <p:cNvPr id="5" name="Content Placeholder 4" descr="Graphical user interface, diagram&#10;&#10;Description automatically generated with medium confidence">
            <a:extLst>
              <a:ext uri="{FF2B5EF4-FFF2-40B4-BE49-F238E27FC236}">
                <a16:creationId xmlns:a16="http://schemas.microsoft.com/office/drawing/2014/main" id="{ECF1B0AD-4CDF-DB00-FFBF-6ED4F848B201}"/>
              </a:ext>
            </a:extLst>
          </p:cNvPr>
          <p:cNvPicPr>
            <a:picLocks noGrp="1" noChangeAspect="1"/>
          </p:cNvPicPr>
          <p:nvPr>
            <p:ph idx="1"/>
          </p:nvPr>
        </p:nvPicPr>
        <p:blipFill>
          <a:blip r:embed="rId2"/>
          <a:stretch>
            <a:fillRect/>
          </a:stretch>
        </p:blipFill>
        <p:spPr>
          <a:xfrm>
            <a:off x="516920" y="2079761"/>
            <a:ext cx="11158160" cy="4413114"/>
          </a:xfrm>
        </p:spPr>
      </p:pic>
    </p:spTree>
    <p:extLst>
      <p:ext uri="{BB962C8B-B14F-4D97-AF65-F5344CB8AC3E}">
        <p14:creationId xmlns:p14="http://schemas.microsoft.com/office/powerpoint/2010/main" val="3933565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BA4CA-120E-AE38-3271-522BF7CE5D9A}"/>
              </a:ext>
            </a:extLst>
          </p:cNvPr>
          <p:cNvSpPr>
            <a:spLocks noGrp="1"/>
          </p:cNvSpPr>
          <p:nvPr>
            <p:ph type="title"/>
          </p:nvPr>
        </p:nvSpPr>
        <p:spPr/>
        <p:txBody>
          <a:bodyPr>
            <a:normAutofit/>
          </a:bodyPr>
          <a:lstStyle/>
          <a:p>
            <a:r>
              <a:rPr lang="en-US" dirty="0"/>
              <a:t>The computer performs a power supply check (POST) Cont.</a:t>
            </a:r>
          </a:p>
        </p:txBody>
      </p:sp>
      <p:sp>
        <p:nvSpPr>
          <p:cNvPr id="4" name="Content Placeholder 3">
            <a:extLst>
              <a:ext uri="{FF2B5EF4-FFF2-40B4-BE49-F238E27FC236}">
                <a16:creationId xmlns:a16="http://schemas.microsoft.com/office/drawing/2014/main" id="{2C5E3AE8-42DB-F2D9-2991-F21440833812}"/>
              </a:ext>
            </a:extLst>
          </p:cNvPr>
          <p:cNvSpPr>
            <a:spLocks noGrp="1"/>
          </p:cNvSpPr>
          <p:nvPr>
            <p:ph idx="1"/>
          </p:nvPr>
        </p:nvSpPr>
        <p:spPr>
          <a:xfrm>
            <a:off x="838200" y="1825625"/>
            <a:ext cx="10515600" cy="4667250"/>
          </a:xfrm>
        </p:spPr>
        <p:txBody>
          <a:bodyPr>
            <a:normAutofit fontScale="77500" lnSpcReduction="20000"/>
          </a:bodyPr>
          <a:lstStyle/>
          <a:p>
            <a:pPr algn="just">
              <a:lnSpc>
                <a:spcPct val="160000"/>
              </a:lnSpc>
            </a:pPr>
            <a:r>
              <a:rPr lang="en-GB" dirty="0">
                <a:effectLst/>
                <a:latin typeface="Helvetica" pitchFamily="2" charset="0"/>
              </a:rPr>
              <a:t>Only after the successful completion of the POST, the bootstrap loader routine on the BIOS chip is invoked to load the operating system. If the POST fails then the computer system will beep for different beep codes.</a:t>
            </a:r>
          </a:p>
          <a:p>
            <a:pPr algn="just">
              <a:lnSpc>
                <a:spcPct val="160000"/>
              </a:lnSpc>
            </a:pPr>
            <a:r>
              <a:rPr lang="en-GB" dirty="0">
                <a:effectLst/>
                <a:latin typeface="Helvetica" pitchFamily="2" charset="0"/>
              </a:rPr>
              <a:t>After successfully completing the POST ( Power On Self Test ), the BIOS then attempt to load the operating system (OS) into the main system memory RAM (Random Access Memory ).</a:t>
            </a:r>
          </a:p>
          <a:p>
            <a:pPr algn="just">
              <a:lnSpc>
                <a:spcPct val="160000"/>
              </a:lnSpc>
            </a:pPr>
            <a:r>
              <a:rPr lang="en-GB" dirty="0">
                <a:effectLst/>
                <a:latin typeface="Helvetica" pitchFamily="2" charset="0"/>
              </a:rPr>
              <a:t>The OS is located either on the internal hard disk attached to the computer system OR from a bootable OS disk in the CD ROM drive. The BIOS will pass the control to the operating system once it is fully loaded</a:t>
            </a:r>
          </a:p>
          <a:p>
            <a:endParaRPr lang="en-US" dirty="0"/>
          </a:p>
        </p:txBody>
      </p:sp>
    </p:spTree>
    <p:extLst>
      <p:ext uri="{BB962C8B-B14F-4D97-AF65-F5344CB8AC3E}">
        <p14:creationId xmlns:p14="http://schemas.microsoft.com/office/powerpoint/2010/main" val="420289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DCE3-9679-DB77-8373-674E07F714C9}"/>
              </a:ext>
            </a:extLst>
          </p:cNvPr>
          <p:cNvSpPr>
            <a:spLocks noGrp="1"/>
          </p:cNvSpPr>
          <p:nvPr>
            <p:ph type="title"/>
          </p:nvPr>
        </p:nvSpPr>
        <p:spPr/>
        <p:txBody>
          <a:bodyPr>
            <a:normAutofit/>
          </a:bodyPr>
          <a:lstStyle/>
          <a:p>
            <a:r>
              <a:rPr lang="en-US" dirty="0"/>
              <a:t>The CPU Activates the BIOS to Initiate the Booting Process</a:t>
            </a:r>
          </a:p>
        </p:txBody>
      </p:sp>
      <p:sp>
        <p:nvSpPr>
          <p:cNvPr id="3" name="Content Placeholder 2">
            <a:extLst>
              <a:ext uri="{FF2B5EF4-FFF2-40B4-BE49-F238E27FC236}">
                <a16:creationId xmlns:a16="http://schemas.microsoft.com/office/drawing/2014/main" id="{9F1C99A3-A3D5-E22E-7E5C-864E93C8CF45}"/>
              </a:ext>
            </a:extLst>
          </p:cNvPr>
          <p:cNvSpPr>
            <a:spLocks noGrp="1"/>
          </p:cNvSpPr>
          <p:nvPr>
            <p:ph idx="1"/>
          </p:nvPr>
        </p:nvSpPr>
        <p:spPr>
          <a:xfrm>
            <a:off x="838200" y="1825624"/>
            <a:ext cx="10515600" cy="4819015"/>
          </a:xfrm>
        </p:spPr>
        <p:txBody>
          <a:bodyPr>
            <a:normAutofit/>
          </a:bodyPr>
          <a:lstStyle/>
          <a:p>
            <a:pPr algn="just">
              <a:lnSpc>
                <a:spcPct val="150000"/>
              </a:lnSpc>
            </a:pPr>
            <a:r>
              <a:rPr lang="en-GB" sz="2400" dirty="0">
                <a:effectLst/>
                <a:latin typeface="Helvetica" pitchFamily="2" charset="0"/>
              </a:rPr>
              <a:t>The user can start using the computer when the operating system is fully loaded and operational. And therefore, the microprocessor’s first job is to locate and initiate the process of loading the operating system every time the computer system is switched on.</a:t>
            </a:r>
          </a:p>
          <a:p>
            <a:pPr algn="just">
              <a:lnSpc>
                <a:spcPct val="150000"/>
              </a:lnSpc>
            </a:pPr>
            <a:r>
              <a:rPr lang="en-GB" sz="2400" dirty="0">
                <a:effectLst/>
                <a:latin typeface="Helvetica" pitchFamily="2" charset="0"/>
              </a:rPr>
              <a:t>The CPU loads the Operating system with the help of another system utility program called BIOS (Basic Input Output System).</a:t>
            </a:r>
          </a:p>
        </p:txBody>
      </p:sp>
    </p:spTree>
    <p:extLst>
      <p:ext uri="{BB962C8B-B14F-4D97-AF65-F5344CB8AC3E}">
        <p14:creationId xmlns:p14="http://schemas.microsoft.com/office/powerpoint/2010/main" val="3806759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DCE3-9679-DB77-8373-674E07F714C9}"/>
              </a:ext>
            </a:extLst>
          </p:cNvPr>
          <p:cNvSpPr>
            <a:spLocks noGrp="1"/>
          </p:cNvSpPr>
          <p:nvPr>
            <p:ph type="title"/>
          </p:nvPr>
        </p:nvSpPr>
        <p:spPr/>
        <p:txBody>
          <a:bodyPr>
            <a:normAutofit/>
          </a:bodyPr>
          <a:lstStyle/>
          <a:p>
            <a:r>
              <a:rPr lang="en-US" dirty="0"/>
              <a:t>The CPU Activates the BIOS to Initiate the Booting Process Cont.</a:t>
            </a:r>
          </a:p>
        </p:txBody>
      </p:sp>
      <p:sp>
        <p:nvSpPr>
          <p:cNvPr id="8" name="Content Placeholder 7">
            <a:extLst>
              <a:ext uri="{FF2B5EF4-FFF2-40B4-BE49-F238E27FC236}">
                <a16:creationId xmlns:a16="http://schemas.microsoft.com/office/drawing/2014/main" id="{43D01084-8F47-936D-FEDE-EB79F2623194}"/>
              </a:ext>
            </a:extLst>
          </p:cNvPr>
          <p:cNvSpPr>
            <a:spLocks noGrp="1"/>
          </p:cNvSpPr>
          <p:nvPr>
            <p:ph idx="1"/>
          </p:nvPr>
        </p:nvSpPr>
        <p:spPr/>
        <p:txBody>
          <a:bodyPr/>
          <a:lstStyle/>
          <a:p>
            <a:pPr algn="just">
              <a:lnSpc>
                <a:spcPct val="150000"/>
              </a:lnSpc>
            </a:pPr>
            <a:r>
              <a:rPr lang="en-GB" sz="2400" dirty="0">
                <a:effectLst/>
                <a:latin typeface="Helvetica" pitchFamily="2" charset="0"/>
              </a:rPr>
              <a:t>BIOS stands for Basic Input Output System. The BIOS is a system utility program which loads the operating system when a computer is switched on.</a:t>
            </a:r>
          </a:p>
          <a:p>
            <a:endParaRPr lang="en-US" dirty="0"/>
          </a:p>
        </p:txBody>
      </p:sp>
      <p:pic>
        <p:nvPicPr>
          <p:cNvPr id="10" name="Picture 9" descr="A close-up of a circuit board&#10;&#10;Description automatically generated with medium confidence">
            <a:extLst>
              <a:ext uri="{FF2B5EF4-FFF2-40B4-BE49-F238E27FC236}">
                <a16:creationId xmlns:a16="http://schemas.microsoft.com/office/drawing/2014/main" id="{9071BB37-46B1-CE8A-21DA-D98299216655}"/>
              </a:ext>
            </a:extLst>
          </p:cNvPr>
          <p:cNvPicPr>
            <a:picLocks noChangeAspect="1"/>
          </p:cNvPicPr>
          <p:nvPr/>
        </p:nvPicPr>
        <p:blipFill>
          <a:blip r:embed="rId2"/>
          <a:stretch>
            <a:fillRect/>
          </a:stretch>
        </p:blipFill>
        <p:spPr>
          <a:xfrm>
            <a:off x="2567159" y="3293386"/>
            <a:ext cx="7057681" cy="3564614"/>
          </a:xfrm>
          <a:prstGeom prst="rect">
            <a:avLst/>
          </a:prstGeom>
        </p:spPr>
      </p:pic>
    </p:spTree>
    <p:extLst>
      <p:ext uri="{BB962C8B-B14F-4D97-AF65-F5344CB8AC3E}">
        <p14:creationId xmlns:p14="http://schemas.microsoft.com/office/powerpoint/2010/main" val="940555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75B4-AE9C-2AA1-A2CF-7BCB2D870408}"/>
              </a:ext>
            </a:extLst>
          </p:cNvPr>
          <p:cNvSpPr>
            <a:spLocks noGrp="1"/>
          </p:cNvSpPr>
          <p:nvPr>
            <p:ph type="title"/>
          </p:nvPr>
        </p:nvSpPr>
        <p:spPr/>
        <p:txBody>
          <a:bodyPr>
            <a:normAutofit/>
          </a:bodyPr>
          <a:lstStyle/>
          <a:p>
            <a:r>
              <a:rPr lang="en-US" dirty="0"/>
              <a:t>The Operating System Loads Program into the Main Memory (RAM)</a:t>
            </a:r>
          </a:p>
        </p:txBody>
      </p:sp>
      <p:sp>
        <p:nvSpPr>
          <p:cNvPr id="3" name="Content Placeholder 2">
            <a:extLst>
              <a:ext uri="{FF2B5EF4-FFF2-40B4-BE49-F238E27FC236}">
                <a16:creationId xmlns:a16="http://schemas.microsoft.com/office/drawing/2014/main" id="{D9C821CE-C613-8939-46C2-9F2AA5FF2A1F}"/>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operating system allocates the necessary resources in terms of memory (RAM) and the processor time required for the program execution.</a:t>
            </a:r>
          </a:p>
          <a:p>
            <a:pPr algn="just">
              <a:lnSpc>
                <a:spcPct val="150000"/>
              </a:lnSpc>
            </a:pPr>
            <a:r>
              <a:rPr lang="en-GB" sz="2400" dirty="0">
                <a:effectLst/>
                <a:latin typeface="Helvetica" pitchFamily="2" charset="0"/>
              </a:rPr>
              <a:t>The operating system then loads the executable copy of the program ( machine code instructions) and associated data into the main memory RAM.</a:t>
            </a:r>
          </a:p>
          <a:p>
            <a:endParaRPr lang="en-US" dirty="0"/>
          </a:p>
        </p:txBody>
      </p:sp>
    </p:spTree>
    <p:extLst>
      <p:ext uri="{BB962C8B-B14F-4D97-AF65-F5344CB8AC3E}">
        <p14:creationId xmlns:p14="http://schemas.microsoft.com/office/powerpoint/2010/main" val="1472626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375B4-AE9C-2AA1-A2CF-7BCB2D870408}"/>
              </a:ext>
            </a:extLst>
          </p:cNvPr>
          <p:cNvSpPr>
            <a:spLocks noGrp="1"/>
          </p:cNvSpPr>
          <p:nvPr>
            <p:ph type="title"/>
          </p:nvPr>
        </p:nvSpPr>
        <p:spPr/>
        <p:txBody>
          <a:bodyPr>
            <a:normAutofit/>
          </a:bodyPr>
          <a:lstStyle/>
          <a:p>
            <a:r>
              <a:rPr lang="en-US" dirty="0"/>
              <a:t>The Operating System Loads Program into the Main Memory (RAM) Cont.</a:t>
            </a:r>
          </a:p>
        </p:txBody>
      </p:sp>
      <p:sp>
        <p:nvSpPr>
          <p:cNvPr id="3" name="Content Placeholder 2">
            <a:extLst>
              <a:ext uri="{FF2B5EF4-FFF2-40B4-BE49-F238E27FC236}">
                <a16:creationId xmlns:a16="http://schemas.microsoft.com/office/drawing/2014/main" id="{D9C821CE-C613-8939-46C2-9F2AA5FF2A1F}"/>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operating system efficiently manages the memory requirement needed for different processes running on the system.</a:t>
            </a:r>
          </a:p>
          <a:p>
            <a:pPr algn="just">
              <a:lnSpc>
                <a:spcPct val="150000"/>
              </a:lnSpc>
            </a:pPr>
            <a:r>
              <a:rPr lang="en-GB" sz="2400" dirty="0">
                <a:effectLst/>
                <a:latin typeface="Helvetica" pitchFamily="2" charset="0"/>
              </a:rPr>
              <a:t>The OS makes use of virtual memory which is an internal mechanism to accommodate the memory requirement for the processes that exceeds the available main memory RAM.</a:t>
            </a:r>
          </a:p>
          <a:p>
            <a:endParaRPr lang="en-US" dirty="0"/>
          </a:p>
        </p:txBody>
      </p:sp>
    </p:spTree>
    <p:extLst>
      <p:ext uri="{BB962C8B-B14F-4D97-AF65-F5344CB8AC3E}">
        <p14:creationId xmlns:p14="http://schemas.microsoft.com/office/powerpoint/2010/main" val="607076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02234-CBD6-443A-3D04-591B547068E3}"/>
              </a:ext>
            </a:extLst>
          </p:cNvPr>
          <p:cNvSpPr>
            <a:spLocks noGrp="1"/>
          </p:cNvSpPr>
          <p:nvPr>
            <p:ph type="title"/>
          </p:nvPr>
        </p:nvSpPr>
        <p:spPr/>
        <p:txBody>
          <a:bodyPr>
            <a:normAutofit/>
          </a:bodyPr>
          <a:lstStyle/>
          <a:p>
            <a:r>
              <a:rPr lang="en-US" dirty="0"/>
              <a:t>The CPU Initiates the Program Execution</a:t>
            </a:r>
          </a:p>
        </p:txBody>
      </p:sp>
      <p:sp>
        <p:nvSpPr>
          <p:cNvPr id="3" name="Content Placeholder 2">
            <a:extLst>
              <a:ext uri="{FF2B5EF4-FFF2-40B4-BE49-F238E27FC236}">
                <a16:creationId xmlns:a16="http://schemas.microsoft.com/office/drawing/2014/main" id="{A9045D3A-3DA1-06F4-9206-E061A63FC6BE}"/>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microprocessor is the brain of the computer system which provides the processing power and the decision-making ability to the system.</a:t>
            </a:r>
          </a:p>
          <a:p>
            <a:pPr algn="just">
              <a:lnSpc>
                <a:spcPct val="150000"/>
              </a:lnSpc>
            </a:pPr>
            <a:r>
              <a:rPr lang="en-GB" sz="2400" dirty="0">
                <a:effectLst/>
                <a:latin typeface="Helvetica" pitchFamily="2" charset="0"/>
              </a:rPr>
              <a:t>The CPU initiates the program execution by fetching the program instructions and the data from the main memory RAM.</a:t>
            </a:r>
          </a:p>
          <a:p>
            <a:pPr algn="just">
              <a:lnSpc>
                <a:spcPct val="150000"/>
              </a:lnSpc>
            </a:pPr>
            <a:r>
              <a:rPr lang="en-GB" sz="2400" dirty="0">
                <a:effectLst/>
                <a:latin typeface="Helvetica" pitchFamily="2" charset="0"/>
              </a:rPr>
              <a:t>The CPU executes the program instructions one by one and operates on the data as per the program instruction.</a:t>
            </a:r>
          </a:p>
          <a:p>
            <a:endParaRPr lang="en-US" dirty="0"/>
          </a:p>
        </p:txBody>
      </p:sp>
    </p:spTree>
    <p:extLst>
      <p:ext uri="{BB962C8B-B14F-4D97-AF65-F5344CB8AC3E}">
        <p14:creationId xmlns:p14="http://schemas.microsoft.com/office/powerpoint/2010/main" val="3132384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BF5B1-5AA9-D55A-6BF4-36F7A9EB7945}"/>
              </a:ext>
            </a:extLst>
          </p:cNvPr>
          <p:cNvSpPr>
            <a:spLocks noGrp="1"/>
          </p:cNvSpPr>
          <p:nvPr>
            <p:ph type="title"/>
          </p:nvPr>
        </p:nvSpPr>
        <p:spPr/>
        <p:txBody>
          <a:bodyPr/>
          <a:lstStyle/>
          <a:p>
            <a:r>
              <a:rPr lang="en-US" dirty="0"/>
              <a:t>CPU Machine Cycle</a:t>
            </a:r>
          </a:p>
        </p:txBody>
      </p:sp>
      <p:sp>
        <p:nvSpPr>
          <p:cNvPr id="3" name="Content Placeholder 2">
            <a:extLst>
              <a:ext uri="{FF2B5EF4-FFF2-40B4-BE49-F238E27FC236}">
                <a16:creationId xmlns:a16="http://schemas.microsoft.com/office/drawing/2014/main" id="{2789E4ED-B7A4-DA24-CC67-C589EB0E0AAD}"/>
              </a:ext>
            </a:extLst>
          </p:cNvPr>
          <p:cNvSpPr>
            <a:spLocks noGrp="1"/>
          </p:cNvSpPr>
          <p:nvPr>
            <p:ph idx="1"/>
          </p:nvPr>
        </p:nvSpPr>
        <p:spPr>
          <a:xfrm>
            <a:off x="838200" y="1825624"/>
            <a:ext cx="10515600" cy="4819015"/>
          </a:xfrm>
        </p:spPr>
        <p:txBody>
          <a:bodyPr>
            <a:normAutofit/>
          </a:bodyPr>
          <a:lstStyle/>
          <a:p>
            <a:pPr algn="just">
              <a:lnSpc>
                <a:spcPct val="150000"/>
              </a:lnSpc>
            </a:pPr>
            <a:r>
              <a:rPr lang="en-GB" sz="2400" dirty="0">
                <a:effectLst/>
                <a:latin typeface="Helvetica" pitchFamily="2" charset="0"/>
              </a:rPr>
              <a:t>In order to execute the program, the CPU repetitively performs a sequence of four steps called a machine cycle. The machine cycle steps include:</a:t>
            </a:r>
          </a:p>
          <a:p>
            <a:pPr marL="0" indent="0" algn="ctr">
              <a:lnSpc>
                <a:spcPct val="150000"/>
              </a:lnSpc>
              <a:buNone/>
            </a:pPr>
            <a:r>
              <a:rPr lang="en-GB" sz="2400" b="1" dirty="0">
                <a:effectLst/>
                <a:latin typeface="Helvetica" pitchFamily="2" charset="0"/>
              </a:rPr>
              <a:t>1. FETCH 2. DECODE 3. EXECUTE 4. STORE</a:t>
            </a:r>
          </a:p>
          <a:p>
            <a:pPr algn="just">
              <a:lnSpc>
                <a:spcPct val="150000"/>
              </a:lnSpc>
            </a:pPr>
            <a:r>
              <a:rPr lang="en-GB" sz="2400" dirty="0">
                <a:effectLst/>
                <a:latin typeface="Helvetica" pitchFamily="2" charset="0"/>
              </a:rPr>
              <a:t>The processed data after the CPU operation is sent back and stored in the main memory. This processed data can be sent to any output device such as a display monitor or printer or secondary storage device for future use.</a:t>
            </a:r>
          </a:p>
        </p:txBody>
      </p:sp>
    </p:spTree>
    <p:extLst>
      <p:ext uri="{BB962C8B-B14F-4D97-AF65-F5344CB8AC3E}">
        <p14:creationId xmlns:p14="http://schemas.microsoft.com/office/powerpoint/2010/main" val="1122962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7398-939A-B9AD-4E19-CA1CD6160683}"/>
              </a:ext>
            </a:extLst>
          </p:cNvPr>
          <p:cNvSpPr>
            <a:spLocks noGrp="1"/>
          </p:cNvSpPr>
          <p:nvPr>
            <p:ph type="title"/>
          </p:nvPr>
        </p:nvSpPr>
        <p:spPr/>
        <p:txBody>
          <a:bodyPr/>
          <a:lstStyle/>
          <a:p>
            <a:r>
              <a:rPr lang="en-US" dirty="0"/>
              <a:t>CPU Instruction Cycle</a:t>
            </a:r>
          </a:p>
        </p:txBody>
      </p:sp>
      <p:sp>
        <p:nvSpPr>
          <p:cNvPr id="3" name="Content Placeholder 2">
            <a:extLst>
              <a:ext uri="{FF2B5EF4-FFF2-40B4-BE49-F238E27FC236}">
                <a16:creationId xmlns:a16="http://schemas.microsoft.com/office/drawing/2014/main" id="{84C2DCAF-6757-7327-E143-D217035344AA}"/>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program is a set of instructions which directs the computer hardware to perform various user-defined operations.</a:t>
            </a:r>
          </a:p>
          <a:p>
            <a:pPr algn="just">
              <a:lnSpc>
                <a:spcPct val="150000"/>
              </a:lnSpc>
            </a:pPr>
            <a:r>
              <a:rPr lang="en-GB" sz="2400" dirty="0">
                <a:effectLst/>
                <a:latin typeface="Helvetica" pitchFamily="2" charset="0"/>
              </a:rPr>
              <a:t>The instruction cycle is the time required by the CPU to execute one program instruction. It is the time taken by the CPU to fetch, decode and execute one single instruction.</a:t>
            </a:r>
          </a:p>
          <a:p>
            <a:pPr algn="just">
              <a:lnSpc>
                <a:spcPct val="150000"/>
              </a:lnSpc>
            </a:pPr>
            <a:r>
              <a:rPr lang="en-GB" sz="2400" dirty="0">
                <a:effectLst/>
                <a:latin typeface="Helvetica" pitchFamily="2" charset="0"/>
              </a:rPr>
              <a:t>Depending upon the processor architecture, the processor takes either one or more machine cycles to complete one instruction cycle.</a:t>
            </a:r>
          </a:p>
          <a:p>
            <a:endParaRPr lang="en-US" dirty="0"/>
          </a:p>
        </p:txBody>
      </p:sp>
    </p:spTree>
    <p:extLst>
      <p:ext uri="{BB962C8B-B14F-4D97-AF65-F5344CB8AC3E}">
        <p14:creationId xmlns:p14="http://schemas.microsoft.com/office/powerpoint/2010/main" val="407089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A9F1-1B24-1F20-C859-F51CDE9EDF46}"/>
              </a:ext>
            </a:extLst>
          </p:cNvPr>
          <p:cNvSpPr>
            <a:spLocks noGrp="1"/>
          </p:cNvSpPr>
          <p:nvPr>
            <p:ph type="title"/>
          </p:nvPr>
        </p:nvSpPr>
        <p:spPr/>
        <p:txBody>
          <a:bodyPr/>
          <a:lstStyle/>
          <a:p>
            <a:r>
              <a:rPr lang="en-US" dirty="0"/>
              <a:t>Test Your Understanding! </a:t>
            </a:r>
          </a:p>
        </p:txBody>
      </p:sp>
      <p:pic>
        <p:nvPicPr>
          <p:cNvPr id="5" name="Content Placeholder 4" descr="Qr code&#10;&#10;Description automatically generated">
            <a:extLst>
              <a:ext uri="{FF2B5EF4-FFF2-40B4-BE49-F238E27FC236}">
                <a16:creationId xmlns:a16="http://schemas.microsoft.com/office/drawing/2014/main" id="{FF9D404E-6FF4-CB3D-EA0D-6C7A4BF495B6}"/>
              </a:ext>
            </a:extLst>
          </p:cNvPr>
          <p:cNvPicPr>
            <a:picLocks noGrp="1" noChangeAspect="1"/>
          </p:cNvPicPr>
          <p:nvPr>
            <p:ph idx="1"/>
          </p:nvPr>
        </p:nvPicPr>
        <p:blipFill>
          <a:blip r:embed="rId2"/>
          <a:stretch>
            <a:fillRect/>
          </a:stretch>
        </p:blipFill>
        <p:spPr>
          <a:xfrm>
            <a:off x="4279900" y="2204244"/>
            <a:ext cx="3632200" cy="3594100"/>
          </a:xfrm>
        </p:spPr>
      </p:pic>
    </p:spTree>
    <p:extLst>
      <p:ext uri="{BB962C8B-B14F-4D97-AF65-F5344CB8AC3E}">
        <p14:creationId xmlns:p14="http://schemas.microsoft.com/office/powerpoint/2010/main" val="1071646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TotalTime>
  <Words>1005</Words>
  <Application>Microsoft Macintosh PowerPoint</Application>
  <PresentationFormat>Widescreen</PresentationFormat>
  <Paragraphs>71</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Helvetica</vt:lpstr>
      <vt:lpstr>Wingdings</vt:lpstr>
      <vt:lpstr>Office Theme</vt:lpstr>
      <vt:lpstr>How Computer Works </vt:lpstr>
      <vt:lpstr>Objectives </vt:lpstr>
      <vt:lpstr>Computer Systems Glossary</vt:lpstr>
      <vt:lpstr>How Computer Works</vt:lpstr>
      <vt:lpstr>How Computer Works Cont.</vt:lpstr>
      <vt:lpstr>How Computer Works - Step By Step</vt:lpstr>
      <vt:lpstr>How Computer Works - Step By Step Cont.</vt:lpstr>
      <vt:lpstr>The computer performs a power supply check (POST) </vt:lpstr>
      <vt:lpstr>The computer performs a power supply check (POST) Cont.</vt:lpstr>
      <vt:lpstr>The computer performs a power supply check (POST) Cont.</vt:lpstr>
      <vt:lpstr>The CPU Activates the BIOS to Initiate the Booting Process</vt:lpstr>
      <vt:lpstr>The CPU Activates the BIOS to Initiate the Booting Process Cont.</vt:lpstr>
      <vt:lpstr>The Operating System Loads Program into the Main Memory (RAM)</vt:lpstr>
      <vt:lpstr>The Operating System Loads Program into the Main Memory (RAM) Cont.</vt:lpstr>
      <vt:lpstr>The CPU Initiates the Program Execution</vt:lpstr>
      <vt:lpstr>CPU Machine Cycle</vt:lpstr>
      <vt:lpstr>CPU Instruction Cycle</vt:lpstr>
      <vt:lpstr>Test Your Understanding!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Computer </dc:title>
  <dc:creator>AJ INTERNATIONAL GROUP UK BRANCH</dc:creator>
  <cp:lastModifiedBy>AJ INTERNATIONAL GROUP UK BRANCH</cp:lastModifiedBy>
  <cp:revision>8</cp:revision>
  <dcterms:created xsi:type="dcterms:W3CDTF">2023-02-11T23:16:38Z</dcterms:created>
  <dcterms:modified xsi:type="dcterms:W3CDTF">2023-02-20T12:18:32Z</dcterms:modified>
</cp:coreProperties>
</file>