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handoutMasterIdLst>
    <p:handoutMasterId r:id="rId26"/>
  </p:handoutMasterIdLst>
  <p:sldIdLst>
    <p:sldId id="256" r:id="rId2"/>
    <p:sldId id="257" r:id="rId3"/>
    <p:sldId id="258" r:id="rId4"/>
    <p:sldId id="259" r:id="rId5"/>
    <p:sldId id="279" r:id="rId6"/>
    <p:sldId id="261" r:id="rId7"/>
    <p:sldId id="282" r:id="rId8"/>
    <p:sldId id="276" r:id="rId9"/>
    <p:sldId id="263" r:id="rId10"/>
    <p:sldId id="264" r:id="rId11"/>
    <p:sldId id="265" r:id="rId12"/>
    <p:sldId id="267" r:id="rId13"/>
    <p:sldId id="268" r:id="rId14"/>
    <p:sldId id="269" r:id="rId15"/>
    <p:sldId id="271" r:id="rId16"/>
    <p:sldId id="281" r:id="rId17"/>
    <p:sldId id="262" r:id="rId18"/>
    <p:sldId id="273" r:id="rId19"/>
    <p:sldId id="280" r:id="rId20"/>
    <p:sldId id="277" r:id="rId21"/>
    <p:sldId id="278" r:id="rId22"/>
    <p:sldId id="274" r:id="rId23"/>
    <p:sldId id="275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23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7F9D19-99FB-40B5-B45E-0D4AD2FDEFF8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C93DC3-B1AA-4DC3-85DD-CF70CA9BB8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327439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10C347-DF73-4D39-A0A7-2B34E420EC9E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534173-FFCF-4150-8A21-F6EB6E6B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32933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22258" y="2320715"/>
            <a:ext cx="571500" cy="828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712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15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000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102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400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345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820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48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258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200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9473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8349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9423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7289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0980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4896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790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C9291DE-3014-45B8-892B-5B3B79FACD60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22258" y="2320715"/>
            <a:ext cx="571500" cy="828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6974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88640"/>
            <a:ext cx="9143999" cy="1656185"/>
          </a:xfrm>
        </p:spPr>
        <p:txBody>
          <a:bodyPr/>
          <a:lstStyle/>
          <a:p>
            <a:pPr algn="ctr"/>
            <a:r>
              <a:rPr lang="en-GB" sz="3600" dirty="0"/>
              <a:t>Globalization and the business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9592" y="3356992"/>
            <a:ext cx="7416824" cy="1941540"/>
          </a:xfrm>
        </p:spPr>
        <p:txBody>
          <a:bodyPr>
            <a:noAutofit/>
          </a:bodyPr>
          <a:lstStyle/>
          <a:p>
            <a:pPr algn="ctr"/>
            <a:r>
              <a:rPr lang="en-GB" sz="2800" b="1" dirty="0"/>
              <a:t>How globalization is changing businesses and societies</a:t>
            </a:r>
          </a:p>
        </p:txBody>
      </p:sp>
    </p:spTree>
    <p:extLst>
      <p:ext uri="{BB962C8B-B14F-4D97-AF65-F5344CB8AC3E}">
        <p14:creationId xmlns:p14="http://schemas.microsoft.com/office/powerpoint/2010/main" val="47716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Summary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484784"/>
            <a:ext cx="6711654" cy="4195481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What is globalization?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Economic development: country differences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Internationalization by MNEs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FDI and the global economy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Globalization across key dimensions of the global environment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Challenges and responsibilities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Conclusions</a:t>
            </a:r>
          </a:p>
        </p:txBody>
      </p:sp>
    </p:spTree>
    <p:extLst>
      <p:ext uri="{BB962C8B-B14F-4D97-AF65-F5344CB8AC3E}">
        <p14:creationId xmlns:p14="http://schemas.microsoft.com/office/powerpoint/2010/main" val="1164517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What is globalization?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340768"/>
            <a:ext cx="6840760" cy="4195481"/>
          </a:xfrm>
        </p:spPr>
        <p:txBody>
          <a:bodyPr>
            <a:normAutofit fontScale="25000" lnSpcReduction="20000"/>
          </a:bodyPr>
          <a:lstStyle/>
          <a:p>
            <a:pPr marL="285750" lvl="0" indent="-285750" fontAlgn="base">
              <a:lnSpc>
                <a:spcPct val="120000"/>
              </a:lnSpc>
              <a:spcAft>
                <a:spcPct val="0"/>
              </a:spcAft>
              <a:buFont typeface="Courier New" pitchFamily="49" charset="0"/>
              <a:buChar char="o"/>
              <a:defRPr/>
            </a:pPr>
            <a:r>
              <a:rPr lang="en-GB" sz="8000" dirty="0">
                <a:latin typeface="Century Gothic" panose="020B0502020202020204" pitchFamily="34" charset="0"/>
              </a:rPr>
              <a:t>Movement of  products, people, money, companies and information across national boundaries</a:t>
            </a:r>
          </a:p>
          <a:p>
            <a:pPr marL="285750" lvl="0" indent="-285750" fontAlgn="base">
              <a:lnSpc>
                <a:spcPct val="120000"/>
              </a:lnSpc>
              <a:spcAft>
                <a:spcPct val="0"/>
              </a:spcAft>
              <a:buFont typeface="Courier New" pitchFamily="49" charset="0"/>
              <a:buChar char="o"/>
              <a:defRPr/>
            </a:pPr>
            <a:r>
              <a:rPr lang="en-GB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Globalization of production</a:t>
            </a:r>
          </a:p>
          <a:p>
            <a:pPr marL="537750" lvl="0" indent="-285750" fontAlgn="base">
              <a:lnSpc>
                <a:spcPct val="120000"/>
              </a:lnSpc>
              <a:spcAft>
                <a:spcPct val="0"/>
              </a:spcAft>
              <a:defRPr/>
            </a:pPr>
            <a:r>
              <a:rPr lang="en-GB" sz="7200" dirty="0">
                <a:latin typeface="Century Gothic" panose="020B0502020202020204" pitchFamily="34" charset="0"/>
              </a:rPr>
              <a:t>MNEs’ ability to locate different stages of production in a variety of locations globally</a:t>
            </a:r>
          </a:p>
          <a:p>
            <a:pPr marL="537750" lvl="0" indent="-285750" fontAlgn="base">
              <a:lnSpc>
                <a:spcPct val="120000"/>
              </a:lnSpc>
              <a:spcAft>
                <a:spcPct val="0"/>
              </a:spcAft>
              <a:defRPr/>
            </a:pPr>
            <a:r>
              <a:rPr lang="en-GB" sz="7200" dirty="0">
                <a:latin typeface="Century Gothic" panose="020B0502020202020204" pitchFamily="34" charset="0"/>
              </a:rPr>
              <a:t>Based on the </a:t>
            </a:r>
            <a:r>
              <a:rPr lang="en-GB" sz="72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value chain</a:t>
            </a:r>
            <a:r>
              <a:rPr lang="en-GB" sz="7200" dirty="0">
                <a:latin typeface="Century Gothic" panose="020B0502020202020204" pitchFamily="34" charset="0"/>
              </a:rPr>
              <a:t>, which envisages successive stages of production, each adding value to the finished product</a:t>
            </a:r>
          </a:p>
          <a:p>
            <a:pPr marL="285750" lvl="0" indent="-285750" fontAlgn="base">
              <a:lnSpc>
                <a:spcPct val="120000"/>
              </a:lnSpc>
              <a:spcAft>
                <a:spcPct val="0"/>
              </a:spcAft>
              <a:buFont typeface="Courier New" pitchFamily="49" charset="0"/>
              <a:buChar char="o"/>
              <a:defRPr/>
            </a:pPr>
            <a:r>
              <a:rPr lang="en-GB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Globalization of markets</a:t>
            </a:r>
          </a:p>
          <a:p>
            <a:pPr marL="537750" lvl="0" indent="-285750" fontAlgn="base">
              <a:lnSpc>
                <a:spcPct val="120000"/>
              </a:lnSpc>
              <a:spcAft>
                <a:spcPct val="0"/>
              </a:spcAft>
              <a:defRPr/>
            </a:pPr>
            <a:r>
              <a:rPr lang="en-GB" sz="7200" dirty="0">
                <a:latin typeface="Century Gothic" panose="020B0502020202020204" pitchFamily="34" charset="0"/>
              </a:rPr>
              <a:t>MNEs’ ability to serve customers with their products around the world</a:t>
            </a:r>
          </a:p>
          <a:p>
            <a:pPr marL="537750" lvl="0" indent="-285750" fontAlgn="base">
              <a:lnSpc>
                <a:spcPct val="120000"/>
              </a:lnSpc>
              <a:spcAft>
                <a:spcPct val="0"/>
              </a:spcAft>
              <a:defRPr/>
            </a:pPr>
            <a:r>
              <a:rPr lang="en-GB" sz="7200" dirty="0">
                <a:latin typeface="Century Gothic" panose="020B0502020202020204" pitchFamily="34" charset="0"/>
              </a:rPr>
              <a:t>Ability to adapt to differing needs in differing countries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588905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Perspectives on globalization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772816"/>
            <a:ext cx="7128792" cy="3608323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latin typeface="Century Gothic" panose="020B0502020202020204" pitchFamily="34" charset="0"/>
              </a:rPr>
              <a:t>‘</a:t>
            </a:r>
            <a:r>
              <a:rPr lang="en-GB" b="1" dirty="0" err="1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Hyperglobalization</a:t>
            </a:r>
            <a:r>
              <a:rPr lang="en-GB" dirty="0">
                <a:latin typeface="Century Gothic" panose="020B0502020202020204" pitchFamily="34" charset="0"/>
              </a:rPr>
              <a:t>’ – positive view focusing on empowerment of individuals and organizations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Sceptical perspective  </a:t>
            </a:r>
          </a:p>
          <a:p>
            <a:pPr lvl="1"/>
            <a:r>
              <a:rPr lang="en-GB" dirty="0">
                <a:latin typeface="Century Gothic" panose="020B0502020202020204" pitchFamily="34" charset="0"/>
              </a:rPr>
              <a:t>Inequalities among countries remain</a:t>
            </a:r>
          </a:p>
          <a:p>
            <a:pPr lvl="1"/>
            <a:r>
              <a:rPr lang="en-GB" dirty="0">
                <a:latin typeface="Century Gothic" panose="020B0502020202020204" pitchFamily="34" charset="0"/>
              </a:rPr>
              <a:t>Negative impacts on the environment</a:t>
            </a:r>
          </a:p>
          <a:p>
            <a:pPr lvl="1"/>
            <a:r>
              <a:rPr lang="en-GB" dirty="0">
                <a:latin typeface="Century Gothic" panose="020B0502020202020204" pitchFamily="34" charset="0"/>
              </a:rPr>
              <a:t>Growing power of MNEs</a:t>
            </a:r>
          </a:p>
        </p:txBody>
      </p:sp>
    </p:spTree>
    <p:extLst>
      <p:ext uri="{BB962C8B-B14F-4D97-AF65-F5344CB8AC3E}">
        <p14:creationId xmlns:p14="http://schemas.microsoft.com/office/powerpoint/2010/main" val="2655075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4394"/>
          <a:stretch/>
        </p:blipFill>
        <p:spPr>
          <a:xfrm>
            <a:off x="2004164" y="1556792"/>
            <a:ext cx="5232132" cy="392613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67544" y="331025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Globalization processes</a:t>
            </a:r>
          </a:p>
        </p:txBody>
      </p:sp>
    </p:spTree>
    <p:extLst>
      <p:ext uri="{BB962C8B-B14F-4D97-AF65-F5344CB8AC3E}">
        <p14:creationId xmlns:p14="http://schemas.microsoft.com/office/powerpoint/2010/main" val="2976854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31640" y="1628800"/>
            <a:ext cx="6408712" cy="46320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000"/>
              </a:spcBef>
            </a:pPr>
            <a:r>
              <a:rPr lang="en-GB" altLang="en-US" sz="2000" dirty="0" smtClean="0">
                <a:latin typeface="Century Gothic" panose="020B0502020202020204" pitchFamily="34" charset="0"/>
              </a:rPr>
              <a:t>Distinctive Characteristics that might influence the nature of the economic activities of each country</a:t>
            </a: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endParaRPr lang="en-GB" altLang="en-US" sz="2000" dirty="0" smtClean="0">
              <a:latin typeface="Century Gothic" panose="020B0502020202020204" pitchFamily="34" charset="0"/>
            </a:endParaRP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altLang="en-US" sz="2000" dirty="0" smtClean="0">
                <a:latin typeface="Century Gothic" panose="020B0502020202020204" pitchFamily="34" charset="0"/>
              </a:rPr>
              <a:t>Primary production</a:t>
            </a:r>
          </a:p>
          <a:p>
            <a:pPr>
              <a:spcBef>
                <a:spcPts val="1000"/>
              </a:spcBef>
            </a:pPr>
            <a:r>
              <a:rPr lang="en-GB" altLang="en-US" sz="2000" dirty="0" smtClean="0">
                <a:latin typeface="Century Gothic" panose="020B0502020202020204" pitchFamily="34" charset="0"/>
              </a:rPr>
              <a:t>Agriculture, Mining, Fishing</a:t>
            </a:r>
            <a:endParaRPr lang="en-GB" altLang="en-US" sz="2000" dirty="0">
              <a:latin typeface="Century Gothic" panose="020B0502020202020204" pitchFamily="34" charset="0"/>
            </a:endParaRP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endParaRPr lang="en-GB" altLang="en-US" sz="2000" dirty="0" smtClean="0">
              <a:latin typeface="Century Gothic" panose="020B0502020202020204" pitchFamily="34" charset="0"/>
            </a:endParaRP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altLang="en-US" sz="2000" dirty="0" smtClean="0">
                <a:latin typeface="Century Gothic" panose="020B0502020202020204" pitchFamily="34" charset="0"/>
              </a:rPr>
              <a:t>Secondary production</a:t>
            </a:r>
          </a:p>
          <a:p>
            <a:pPr>
              <a:spcBef>
                <a:spcPts val="1000"/>
              </a:spcBef>
            </a:pPr>
            <a:r>
              <a:rPr lang="en-GB" altLang="en-US" sz="2000" dirty="0" smtClean="0">
                <a:latin typeface="Century Gothic" panose="020B0502020202020204" pitchFamily="34" charset="0"/>
              </a:rPr>
              <a:t>Industrial production</a:t>
            </a: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endParaRPr lang="en-GB" altLang="en-US" sz="2000" dirty="0" smtClean="0">
              <a:latin typeface="Century Gothic" panose="020B0502020202020204" pitchFamily="34" charset="0"/>
            </a:endParaRP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altLang="en-US" sz="2000" dirty="0" smtClean="0">
                <a:latin typeface="Century Gothic" panose="020B0502020202020204" pitchFamily="34" charset="0"/>
              </a:rPr>
              <a:t>Tertiary production</a:t>
            </a:r>
            <a:endParaRPr lang="en-GB" altLang="en-US" sz="2000" dirty="0">
              <a:latin typeface="Century Gothic" panose="020B0502020202020204" pitchFamily="34" charset="0"/>
            </a:endParaRPr>
          </a:p>
          <a:p>
            <a:pPr>
              <a:spcBef>
                <a:spcPts val="1000"/>
              </a:spcBef>
            </a:pPr>
            <a:r>
              <a:rPr lang="en-GB" altLang="en-US" sz="2000" dirty="0" smtClean="0">
                <a:latin typeface="Century Gothic" panose="020B0502020202020204" pitchFamily="34" charset="0"/>
              </a:rPr>
              <a:t>Service based industry mainly financial services</a:t>
            </a:r>
            <a:endParaRPr lang="en-GB" altLang="en-US" sz="2000" dirty="0" smtClean="0">
              <a:latin typeface="Century Gothic" panose="020B0502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8056" y="370917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Country differences</a:t>
            </a:r>
          </a:p>
        </p:txBody>
      </p:sp>
    </p:spTree>
    <p:extLst>
      <p:ext uri="{BB962C8B-B14F-4D97-AF65-F5344CB8AC3E}">
        <p14:creationId xmlns:p14="http://schemas.microsoft.com/office/powerpoint/2010/main" val="1867152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31640" y="1628800"/>
            <a:ext cx="6408712" cy="38625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altLang="en-US" sz="2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Economic development </a:t>
            </a:r>
            <a:r>
              <a:rPr lang="en-GB" altLang="en-US" sz="2000" dirty="0">
                <a:latin typeface="Century Gothic" panose="020B0502020202020204" pitchFamily="34" charset="0"/>
              </a:rPr>
              <a:t>transforms economies and societies</a:t>
            </a: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altLang="en-US" sz="2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Industrialization</a:t>
            </a:r>
            <a:r>
              <a:rPr lang="en-GB" altLang="en-US" sz="2000" dirty="0">
                <a:latin typeface="Century Gothic" panose="020B0502020202020204" pitchFamily="34" charset="0"/>
              </a:rPr>
              <a:t> – transforming an economy from mainly agricultural production to factory production</a:t>
            </a: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altLang="en-US" sz="2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Developed countries </a:t>
            </a:r>
            <a:r>
              <a:rPr lang="en-GB" altLang="en-US" sz="2000" dirty="0">
                <a:latin typeface="Century Gothic" panose="020B0502020202020204" pitchFamily="34" charset="0"/>
              </a:rPr>
              <a:t>– those whose industrialization has reached maturity, and whose economies have become more services-based</a:t>
            </a: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altLang="en-US" sz="2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Developing countries </a:t>
            </a:r>
            <a:r>
              <a:rPr lang="en-GB" altLang="en-US" sz="2000" dirty="0">
                <a:latin typeface="Century Gothic" panose="020B0502020202020204" pitchFamily="34" charset="0"/>
              </a:rPr>
              <a:t>– those in the process of industrialization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8056" y="370917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Country differences</a:t>
            </a:r>
          </a:p>
        </p:txBody>
      </p:sp>
    </p:spTree>
    <p:extLst>
      <p:ext uri="{BB962C8B-B14F-4D97-AF65-F5344CB8AC3E}">
        <p14:creationId xmlns:p14="http://schemas.microsoft.com/office/powerpoint/2010/main" val="2465471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Country differences </a:t>
            </a:r>
            <a:r>
              <a:rPr lang="en-GB" sz="2400" dirty="0"/>
              <a:t>(cont’d)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628800"/>
            <a:ext cx="6552728" cy="4195481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altLang="en-US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Transition economies </a:t>
            </a:r>
            <a:r>
              <a:rPr lang="en-GB" altLang="en-US" dirty="0"/>
              <a:t>– economies shifting from state planning to market-based systems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Least-developed countries </a:t>
            </a:r>
            <a:r>
              <a:rPr lang="en-GB" altLang="en-US" dirty="0"/>
              <a:t>– the poorest and least-developed of the group of developing countries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Emerging economies </a:t>
            </a:r>
            <a:r>
              <a:rPr lang="en-GB" altLang="en-US" dirty="0"/>
              <a:t>– fast-growing developing economies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63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Emerging economies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1484784"/>
            <a:ext cx="6912768" cy="4195481"/>
          </a:xfrm>
        </p:spPr>
        <p:txBody>
          <a:bodyPr>
            <a:no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Grouping of the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BRIC</a:t>
            </a:r>
            <a:r>
              <a:rPr lang="en-GB" dirty="0"/>
              <a:t> countries (Brazil, Russia, India and China): large in area and population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Diversity among the BRICs economically:</a:t>
            </a:r>
          </a:p>
          <a:p>
            <a:pPr lvl="1"/>
            <a:r>
              <a:rPr lang="en-GB" dirty="0"/>
              <a:t>China as a manufacturing superpower</a:t>
            </a:r>
          </a:p>
          <a:p>
            <a:pPr lvl="1"/>
            <a:r>
              <a:rPr lang="en-GB" dirty="0"/>
              <a:t>Brazil and Russia rely on resource wealth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Other emerging economies:  Indonesia, Mexico, South Africa (all developing economies)</a:t>
            </a:r>
          </a:p>
        </p:txBody>
      </p:sp>
    </p:spTree>
    <p:extLst>
      <p:ext uri="{BB962C8B-B14F-4D97-AF65-F5344CB8AC3E}">
        <p14:creationId xmlns:p14="http://schemas.microsoft.com/office/powerpoint/2010/main" val="251684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7976458" cy="1400530"/>
          </a:xfrm>
        </p:spPr>
        <p:txBody>
          <a:bodyPr>
            <a:normAutofit/>
          </a:bodyPr>
          <a:lstStyle/>
          <a:p>
            <a:r>
              <a:rPr lang="en-GB" sz="3600" dirty="0"/>
              <a:t>Why do MNEs internationalize?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412776"/>
            <a:ext cx="7128792" cy="4195481"/>
          </a:xfrm>
        </p:spPr>
        <p:txBody>
          <a:bodyPr>
            <a:noAutofit/>
          </a:bodyPr>
          <a:lstStyle/>
          <a:p>
            <a:pPr marL="285750" indent="-285750">
              <a:spcBef>
                <a:spcPts val="0"/>
              </a:spcBef>
              <a:spcAft>
                <a:spcPts val="1000"/>
              </a:spcAft>
              <a:buFont typeface="Courier New" pitchFamily="49" charset="0"/>
              <a:buChar char="o"/>
              <a:defRPr/>
            </a:pPr>
            <a:r>
              <a:rPr lang="en-GB" sz="24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Pull factors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>
                <a:latin typeface="Century Gothic" panose="020B0502020202020204" pitchFamily="34" charset="0"/>
              </a:rPr>
              <a:t>New markets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>
                <a:latin typeface="Century Gothic" panose="020B0502020202020204" pitchFamily="34" charset="0"/>
              </a:rPr>
              <a:t>Greater efficiency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>
                <a:latin typeface="Century Gothic" panose="020B0502020202020204" pitchFamily="34" charset="0"/>
              </a:rPr>
              <a:t>Proximity to resources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>
                <a:latin typeface="Century Gothic" panose="020B0502020202020204" pitchFamily="34" charset="0"/>
              </a:rPr>
              <a:t>Access to technology and skills</a:t>
            </a:r>
          </a:p>
          <a:p>
            <a:pPr marL="594900">
              <a:spcBef>
                <a:spcPts val="600"/>
              </a:spcBef>
              <a:defRPr/>
            </a:pPr>
            <a:r>
              <a:rPr lang="en-GB" sz="1800" dirty="0">
                <a:latin typeface="Century Gothic" panose="020B0502020202020204" pitchFamily="34" charset="0"/>
              </a:rPr>
              <a:t>Proximity to customers</a:t>
            </a:r>
          </a:p>
          <a:p>
            <a:pPr marL="285750" indent="-285750">
              <a:spcAft>
                <a:spcPts val="600"/>
              </a:spcAft>
              <a:buFont typeface="Courier New" pitchFamily="49" charset="0"/>
              <a:buChar char="o"/>
              <a:defRPr/>
            </a:pPr>
            <a:r>
              <a:rPr lang="en-GB" sz="24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Push factors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>
                <a:latin typeface="Century Gothic" panose="020B0502020202020204" pitchFamily="34" charset="0"/>
              </a:rPr>
              <a:t>Market saturation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>
                <a:latin typeface="Century Gothic" panose="020B0502020202020204" pitchFamily="34" charset="0"/>
              </a:rPr>
              <a:t>Economic downturn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>
                <a:latin typeface="Century Gothic" panose="020B0502020202020204" pitchFamily="34" charset="0"/>
              </a:rPr>
              <a:t>Taxation and regulatory changes</a:t>
            </a:r>
          </a:p>
        </p:txBody>
      </p:sp>
    </p:spTree>
    <p:extLst>
      <p:ext uri="{BB962C8B-B14F-4D97-AF65-F5344CB8AC3E}">
        <p14:creationId xmlns:p14="http://schemas.microsoft.com/office/powerpoint/2010/main" val="731572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211144" cy="922114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The internationalization decision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268760"/>
            <a:ext cx="7920880" cy="453650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2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Modes of internationalization </a:t>
            </a:r>
            <a:r>
              <a:rPr lang="en-GB" sz="2200" dirty="0"/>
              <a:t>– differing methods by which companies expand </a:t>
            </a:r>
          </a:p>
          <a:p>
            <a:pPr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2200" dirty="0"/>
              <a:t>The mode can differ between locations and between different stages of production</a:t>
            </a:r>
          </a:p>
          <a:p>
            <a:pPr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2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Exporting</a:t>
            </a:r>
            <a:r>
              <a:rPr lang="en-GB" sz="2200" dirty="0"/>
              <a:t> is often chosen as an entry mode</a:t>
            </a:r>
          </a:p>
          <a:p>
            <a:pPr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2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Foreign direct investment (FDI) </a:t>
            </a:r>
            <a:r>
              <a:rPr lang="en-GB" sz="2200" dirty="0"/>
              <a:t>involves ownership and control of foreign assets</a:t>
            </a:r>
          </a:p>
          <a:p>
            <a:pPr marL="594900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GB" sz="1900" dirty="0"/>
              <a:t>Higher risk and longer term commitment involved</a:t>
            </a:r>
          </a:p>
          <a:p>
            <a:pPr marL="594900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GB" sz="1900" dirty="0"/>
              <a:t>Often carried out through a </a:t>
            </a:r>
            <a:r>
              <a:rPr lang="en-GB" sz="19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joint venture</a:t>
            </a:r>
            <a:r>
              <a:rPr lang="en-GB" sz="1900" dirty="0"/>
              <a:t>, where partners set up a new entity for the purpose of market entry</a:t>
            </a:r>
          </a:p>
          <a:p>
            <a:pPr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2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Outsourced production </a:t>
            </a:r>
            <a:r>
              <a:rPr lang="en-GB" sz="2200" dirty="0"/>
              <a:t>(manufacturing by another company under licence) is often preferred to FDI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566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055380" cy="888050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Modes of internationalization</a:t>
            </a:r>
          </a:p>
        </p:txBody>
      </p:sp>
      <p:pic>
        <p:nvPicPr>
          <p:cNvPr id="2053" name="Picture 1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4" t="6504" r="24187" b="14594"/>
          <a:stretch/>
        </p:blipFill>
        <p:spPr bwMode="auto">
          <a:xfrm>
            <a:off x="2123728" y="1628800"/>
            <a:ext cx="4935255" cy="3958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03619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600" dirty="0"/>
              <a:t>Theories of FDI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268760"/>
            <a:ext cx="7704856" cy="4421088"/>
          </a:xfrm>
        </p:spPr>
        <p:txBody>
          <a:bodyPr>
            <a:normAutofit fontScale="25000" lnSpcReduction="20000"/>
          </a:bodyPr>
          <a:lstStyle/>
          <a:p>
            <a:pPr marL="285750" indent="-285750"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</a:rPr>
              <a:t>Location advantages </a:t>
            </a:r>
            <a:r>
              <a:rPr lang="en-GB" sz="8000" dirty="0">
                <a:latin typeface="+mj-lt"/>
              </a:rPr>
              <a:t>(highlighted by </a:t>
            </a:r>
            <a:r>
              <a:rPr lang="en-GB" sz="8000" dirty="0" err="1">
                <a:latin typeface="+mj-lt"/>
              </a:rPr>
              <a:t>Hymer</a:t>
            </a:r>
            <a:r>
              <a:rPr lang="en-GB" sz="8000" dirty="0">
                <a:latin typeface="+mj-lt"/>
              </a:rPr>
              <a:t>) were the basis of early theories of FDI.</a:t>
            </a:r>
          </a:p>
          <a:p>
            <a:pPr marL="285750" indent="-285750"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</a:rPr>
              <a:t>Product life cycle theory </a:t>
            </a:r>
            <a:r>
              <a:rPr lang="en-GB" sz="8000" dirty="0">
                <a:latin typeface="+mj-lt"/>
              </a:rPr>
              <a:t>(Vernon) focused on the shift in manufacturing to lower cost locations.</a:t>
            </a:r>
          </a:p>
          <a:p>
            <a:pPr marL="285750" indent="-285750"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8000" dirty="0">
                <a:latin typeface="+mj-lt"/>
              </a:rPr>
              <a:t>Dunning’s eclectic paradigm, or </a:t>
            </a:r>
            <a:r>
              <a:rPr lang="en-GB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</a:rPr>
              <a:t>OLI paradigm</a:t>
            </a:r>
            <a:r>
              <a:rPr lang="en-GB" sz="8000" dirty="0">
                <a:latin typeface="+mj-lt"/>
              </a:rPr>
              <a:t>, takes in three sets of advantages: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7200" b="1" i="1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</a:rPr>
              <a:t>Ownership</a:t>
            </a:r>
            <a:r>
              <a:rPr lang="en-GB" sz="7200" dirty="0">
                <a:latin typeface="+mj-lt"/>
              </a:rPr>
              <a:t> advantages (O) – includes rights over property (such as intellectual property (IP)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7200" b="1" i="1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</a:rPr>
              <a:t>Location</a:t>
            </a:r>
            <a:r>
              <a:rPr lang="en-GB" sz="7200" b="1" dirty="0">
                <a:latin typeface="+mj-lt"/>
              </a:rPr>
              <a:t> </a:t>
            </a:r>
            <a:r>
              <a:rPr lang="en-GB" sz="7200" dirty="0">
                <a:latin typeface="+mj-lt"/>
              </a:rPr>
              <a:t>advantages (L) – includes all dimensions of a country’s environment, e.g. low-cost labour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7200" b="1" i="1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</a:rPr>
              <a:t>Internalization</a:t>
            </a:r>
            <a:r>
              <a:rPr lang="en-GB" sz="7200" b="1" dirty="0">
                <a:latin typeface="+mj-lt"/>
              </a:rPr>
              <a:t> </a:t>
            </a:r>
            <a:r>
              <a:rPr lang="en-GB" sz="7200" dirty="0">
                <a:latin typeface="+mj-lt"/>
              </a:rPr>
              <a:t>advantages (I) – by taking over control of other companies in the supply chain (vertical integration), the MNE relies less on markets.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9270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571" y="476672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dirty="0"/>
              <a:t>Trends in FDI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628800"/>
            <a:ext cx="7259996" cy="4133056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latin typeface="Century Gothic" panose="020B0502020202020204" pitchFamily="34" charset="0"/>
              </a:rPr>
              <a:t>FDI flows increasingly targeting developing countries for location advantages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latin typeface="Century Gothic" panose="020B0502020202020204" pitchFamily="34" charset="0"/>
              </a:rPr>
              <a:t>China is the largest recipient of</a:t>
            </a:r>
            <a:r>
              <a:rPr lang="en-GB" dirty="0">
                <a:solidFill>
                  <a:srgbClr val="FF0000"/>
                </a:solidFill>
                <a:latin typeface="Century Gothic" panose="020B0502020202020204" pitchFamily="34" charset="0"/>
              </a:rPr>
              <a:t>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inward FDI</a:t>
            </a:r>
            <a:r>
              <a:rPr lang="en-GB" dirty="0">
                <a:latin typeface="Century Gothic" panose="020B0502020202020204" pitchFamily="34" charset="0"/>
              </a:rPr>
              <a:t>, but inward flows have slowed in recent years as economic growth has slowed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Outward FDI </a:t>
            </a:r>
            <a:r>
              <a:rPr lang="en-GB" dirty="0">
                <a:latin typeface="Century Gothic" panose="020B0502020202020204" pitchFamily="34" charset="0"/>
              </a:rPr>
              <a:t>from developing countries (emerging MNEs) have grown</a:t>
            </a:r>
          </a:p>
          <a:p>
            <a:pPr lvl="1"/>
            <a:r>
              <a:rPr lang="en-GB" dirty="0">
                <a:latin typeface="Century Gothic" panose="020B0502020202020204" pitchFamily="34" charset="0"/>
              </a:rPr>
              <a:t>Notable examples are Brazil, India and China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9914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sz="3600" dirty="0"/>
              <a:t>FDI: benefits and drawbacks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412776"/>
            <a:ext cx="7056784" cy="4195481"/>
          </a:xfrm>
        </p:spPr>
        <p:txBody>
          <a:bodyPr>
            <a:normAutofit fontScale="25000" lnSpcReduction="20000"/>
          </a:bodyPr>
          <a:lstStyle/>
          <a:p>
            <a:pPr marL="285750" indent="-285750"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8000" b="1" dirty="0"/>
              <a:t>Benefits</a:t>
            </a:r>
            <a:r>
              <a:rPr lang="en-GB" sz="8000" dirty="0"/>
              <a:t> of FDI 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7200" dirty="0"/>
              <a:t>Can promote economic development and technology transfer - </a:t>
            </a:r>
            <a:r>
              <a:rPr lang="en-GB" sz="7200" b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Spillover</a:t>
            </a:r>
            <a:r>
              <a:rPr lang="en-GB" sz="7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effects </a:t>
            </a:r>
            <a:r>
              <a:rPr lang="en-GB" sz="7200" dirty="0"/>
              <a:t>to local firms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7200" dirty="0"/>
              <a:t>Foreign capital and skills can aid host countries (e.g. in the oil industry)</a:t>
            </a:r>
          </a:p>
          <a:p>
            <a:pPr marL="285750" indent="-285750"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8000" b="1" dirty="0"/>
              <a:t>Drawbacks</a:t>
            </a:r>
            <a:r>
              <a:rPr lang="en-GB" sz="8000" dirty="0"/>
              <a:t> of FDI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7200" dirty="0"/>
              <a:t>Foreign investors tend to leave when location advantages shift.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7200" dirty="0"/>
              <a:t>Host countries sometimes lose out on jobs in FDI projects.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7200" dirty="0"/>
              <a:t>Trade deals linked to FDI tend to benefit the investing country, not the host country</a:t>
            </a:r>
            <a:r>
              <a:rPr lang="en-GB" sz="80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4733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9206"/>
          <a:stretch/>
        </p:blipFill>
        <p:spPr>
          <a:xfrm>
            <a:off x="1691679" y="1700808"/>
            <a:ext cx="6271745" cy="3898812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000" dirty="0" smtClean="0"/>
              <a:t>Who gains and loses from FDI?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665500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UN Human Development Index (HDI)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2060848"/>
            <a:ext cx="6624736" cy="4195481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Development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dirty="0"/>
              <a:t>comprises economic and other indicators of well-being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HDI</a:t>
            </a:r>
            <a:r>
              <a:rPr lang="en-GB" dirty="0"/>
              <a:t> is a combination of three indicators to give a fuller picture of well-being than economic data </a:t>
            </a:r>
            <a:r>
              <a:rPr lang="en-GB" dirty="0" smtClean="0"/>
              <a:t>alone:</a:t>
            </a:r>
            <a:endParaRPr lang="en-GB" dirty="0"/>
          </a:p>
          <a:p>
            <a:pPr lvl="1"/>
            <a:r>
              <a:rPr lang="en-GB" dirty="0"/>
              <a:t>Economic indicators</a:t>
            </a:r>
          </a:p>
          <a:p>
            <a:pPr lvl="1"/>
            <a:r>
              <a:rPr lang="en-GB" dirty="0"/>
              <a:t>Health, including life expectancy</a:t>
            </a:r>
          </a:p>
          <a:p>
            <a:pPr lvl="1"/>
            <a:r>
              <a:rPr lang="en-GB" dirty="0"/>
              <a:t>Education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015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Impacts of globalization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166" y="1196752"/>
            <a:ext cx="8229600" cy="442108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altLang="en-US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</a:rPr>
              <a:t>Economic</a:t>
            </a:r>
            <a:r>
              <a:rPr lang="en-GB" altLang="en-US" sz="8000" b="1" dirty="0">
                <a:latin typeface="+mj-lt"/>
              </a:rPr>
              <a:t> </a:t>
            </a:r>
            <a:r>
              <a:rPr lang="en-GB" altLang="en-US" sz="8000" dirty="0">
                <a:latin typeface="+mj-lt"/>
              </a:rPr>
              <a:t>- Inequality between countries and within countries</a:t>
            </a:r>
          </a:p>
          <a:p>
            <a:pPr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altLang="en-US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</a:rPr>
              <a:t>Political</a:t>
            </a:r>
            <a:r>
              <a:rPr lang="en-GB" altLang="en-US" sz="8000" dirty="0">
                <a:latin typeface="+mj-lt"/>
              </a:rPr>
              <a:t> - Greater co-operation and interdependence between sovereign states, promoted by the UN </a:t>
            </a:r>
          </a:p>
          <a:p>
            <a:pPr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altLang="en-US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</a:rPr>
              <a:t>Legal</a:t>
            </a:r>
            <a:r>
              <a:rPr lang="en-GB" altLang="en-US" sz="8000" b="1" dirty="0">
                <a:latin typeface="+mj-lt"/>
              </a:rPr>
              <a:t> </a:t>
            </a:r>
            <a:r>
              <a:rPr lang="en-GB" altLang="en-US" sz="8000" dirty="0">
                <a:latin typeface="+mj-lt"/>
              </a:rPr>
              <a:t>- Growth </a:t>
            </a:r>
            <a:r>
              <a:rPr lang="en-GB" altLang="en-US" sz="8000" dirty="0"/>
              <a:t>in international law and</a:t>
            </a:r>
            <a:r>
              <a:rPr lang="en-GB" altLang="en-US" sz="8000" dirty="0">
                <a:latin typeface="+mj-lt"/>
              </a:rPr>
              <a:t> international legal </a:t>
            </a:r>
            <a:r>
              <a:rPr lang="en-GB" altLang="en-US" sz="8000" dirty="0"/>
              <a:t>activity, including cross-border lawsuits</a:t>
            </a:r>
            <a:endParaRPr lang="en-GB" altLang="en-US" sz="8000" dirty="0">
              <a:latin typeface="+mj-lt"/>
            </a:endParaRPr>
          </a:p>
          <a:p>
            <a:pPr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altLang="en-US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</a:rPr>
              <a:t>Financial</a:t>
            </a:r>
            <a:r>
              <a:rPr lang="en-GB" altLang="en-US" sz="8000" dirty="0">
                <a:latin typeface="+mj-lt"/>
              </a:rPr>
              <a:t> - Growth in global financial flows, but risks evident in financial crisis of 2008 </a:t>
            </a:r>
          </a:p>
          <a:p>
            <a:pPr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altLang="en-US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</a:rPr>
              <a:t>Cultural</a:t>
            </a:r>
            <a:r>
              <a:rPr lang="en-GB" altLang="en-US" sz="8000" dirty="0">
                <a:latin typeface="+mj-lt"/>
              </a:rPr>
              <a:t> – Growth of the global middle class </a:t>
            </a:r>
            <a:r>
              <a:rPr lang="en-GB" altLang="en-US" sz="8000" i="1" dirty="0">
                <a:latin typeface="+mj-lt"/>
              </a:rPr>
              <a:t>versus</a:t>
            </a:r>
            <a:r>
              <a:rPr lang="en-GB" altLang="en-US" sz="8000" dirty="0">
                <a:latin typeface="+mj-lt"/>
              </a:rPr>
              <a:t> persistence of traditional cultural values </a:t>
            </a:r>
          </a:p>
          <a:p>
            <a:pPr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altLang="en-US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</a:rPr>
              <a:t>Technological</a:t>
            </a:r>
            <a:r>
              <a:rPr lang="en-GB" altLang="en-US" sz="8000" b="1" dirty="0">
                <a:latin typeface="+mj-lt"/>
              </a:rPr>
              <a:t> </a:t>
            </a:r>
            <a:r>
              <a:rPr lang="en-GB" altLang="en-US" sz="8000" dirty="0">
                <a:latin typeface="+mj-lt"/>
              </a:rPr>
              <a:t>– Technology transfer; technological innovation is now widely dispersed globally</a:t>
            </a:r>
          </a:p>
          <a:p>
            <a:pPr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altLang="en-US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</a:rPr>
              <a:t>Ecological</a:t>
            </a:r>
            <a:r>
              <a:rPr lang="en-GB" altLang="en-US" sz="8000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</a:rPr>
              <a:t> </a:t>
            </a:r>
            <a:r>
              <a:rPr lang="en-GB" altLang="en-US" sz="8000" dirty="0">
                <a:latin typeface="+mj-lt"/>
              </a:rPr>
              <a:t>– Pollution and environmental degradation caused by rapid industrialization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3816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72" y="1340768"/>
            <a:ext cx="6264696" cy="4458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039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Tensions within the global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844824"/>
            <a:ext cx="6912768" cy="419548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Integration of national economies – risks that weakness in one will spread to others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Political co-operation facilitated by the UN, but national interests often come first for governments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International law (e.g. human rights) is now enacted in most national legal systems, affecting MNEs and their operations worldwide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 Developing countries have been reluctant to accept the global need for reduced emissions, but have agreed to the Paris Climate Change Accord</a:t>
            </a:r>
          </a:p>
        </p:txBody>
      </p:sp>
    </p:spTree>
    <p:extLst>
      <p:ext uri="{BB962C8B-B14F-4D97-AF65-F5344CB8AC3E}">
        <p14:creationId xmlns:p14="http://schemas.microsoft.com/office/powerpoint/2010/main" val="3106588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Tensions within the global environment </a:t>
            </a:r>
            <a:r>
              <a:rPr lang="en-GB" sz="2400" dirty="0"/>
              <a:t>(cont’d)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916832"/>
            <a:ext cx="7200800" cy="4195481"/>
          </a:xfrm>
        </p:spPr>
        <p:txBody>
          <a:bodyPr/>
          <a:lstStyle/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Disruptive effects of technological innovation; raise issues for societies and regulators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Globalization of financial markets: risks to financial systems exposed to global capital flows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Cultural and social environments remain distinctive, while globalization has impacted on consumer behaviour and lifestyles everywhere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Societies becoming more multi-cultural, often through immigration, but there exist underlying tensions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51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dirty="0"/>
              <a:t>Challenges and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484784"/>
            <a:ext cx="7056784" cy="4421088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Harnessing globalization to improve well-being for all in society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FDI and global supply chains: MNEs bear responsibility for social impacts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Government incentives to inward investors: issues of sustainable development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Resource-rich developing countries: how to promote inclusive economic growth</a:t>
            </a:r>
          </a:p>
        </p:txBody>
      </p:sp>
    </p:spTree>
    <p:extLst>
      <p:ext uri="{BB962C8B-B14F-4D97-AF65-F5344CB8AC3E}">
        <p14:creationId xmlns:p14="http://schemas.microsoft.com/office/powerpoint/2010/main" val="3260838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71560"/>
            <a:ext cx="8229600" cy="1008112"/>
          </a:xfrm>
        </p:spPr>
        <p:txBody>
          <a:bodyPr>
            <a:normAutofit/>
          </a:bodyPr>
          <a:lstStyle/>
          <a:p>
            <a:r>
              <a:rPr lang="en-GB" sz="3600" dirty="0"/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412776"/>
            <a:ext cx="7056784" cy="4824536"/>
          </a:xfrm>
        </p:spPr>
        <p:txBody>
          <a:bodyPr>
            <a:no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Globalization has seen growing interconnectedness and interdependence of countries and organization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MNEs as drivers of globalization </a:t>
            </a:r>
          </a:p>
          <a:p>
            <a:pPr lvl="1"/>
            <a:r>
              <a:rPr lang="en-GB" dirty="0"/>
              <a:t>FDI strategies in developing countries,  seeking low-cost labour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Rising wages and economic growth in developing countries that attract FDI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/>
              <a:t>Disappearing manufacturing jobs in developed countries – de-industrialization</a:t>
            </a:r>
          </a:p>
          <a:p>
            <a:endParaRPr lang="en-GB" sz="2400" dirty="0">
              <a:latin typeface="Calibri" panose="020F0502020204030204" pitchFamily="34" charset="0"/>
            </a:endParaRPr>
          </a:p>
          <a:p>
            <a:pPr marL="457207" lvl="1" indent="0">
              <a:buNone/>
            </a:pPr>
            <a:r>
              <a:rPr lang="en-GB" sz="2400" dirty="0">
                <a:latin typeface="Calibri" panose="020F0502020204030204" pitchFamily="34" charset="0"/>
              </a:rPr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70714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531</TotalTime>
  <Words>1075</Words>
  <Application>Microsoft Office PowerPoint</Application>
  <PresentationFormat>On-screen Show (4:3)</PresentationFormat>
  <Paragraphs>129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Ion</vt:lpstr>
      <vt:lpstr>Globalization and the business environment</vt:lpstr>
      <vt:lpstr>Summary of contents</vt:lpstr>
      <vt:lpstr>What is globalization?</vt:lpstr>
      <vt:lpstr>Perspectives on globalization</vt:lpstr>
      <vt:lpstr>PowerPoint Presentation</vt:lpstr>
      <vt:lpstr>PowerPoint Presentation</vt:lpstr>
      <vt:lpstr>PowerPoint Presentation</vt:lpstr>
      <vt:lpstr>Country differences (cont’d)</vt:lpstr>
      <vt:lpstr>Emerging economies</vt:lpstr>
      <vt:lpstr>Why do MNEs internationalize?</vt:lpstr>
      <vt:lpstr>The internationalization decision</vt:lpstr>
      <vt:lpstr>Modes of internationalization</vt:lpstr>
      <vt:lpstr>Theories of FDI</vt:lpstr>
      <vt:lpstr>Trends in FDI</vt:lpstr>
      <vt:lpstr>FDI: benefits and drawbacks</vt:lpstr>
      <vt:lpstr>PowerPoint Presentation</vt:lpstr>
      <vt:lpstr>UN Human Development Index (HDI)</vt:lpstr>
      <vt:lpstr>Impacts of globalization</vt:lpstr>
      <vt:lpstr>PowerPoint Presentation</vt:lpstr>
      <vt:lpstr>Tensions within the global environment</vt:lpstr>
      <vt:lpstr>Tensions within the global environment (cont’d)</vt:lpstr>
      <vt:lpstr>Challenges and responsibilities</vt:lpstr>
      <vt:lpstr>Conclusions</vt:lpstr>
    </vt:vector>
  </TitlesOfParts>
  <Company>Macmillan Publishing Ltd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Jayatunga, Nikini</dc:creator>
  <cp:lastModifiedBy>T</cp:lastModifiedBy>
  <cp:revision>35</cp:revision>
  <dcterms:created xsi:type="dcterms:W3CDTF">2016-09-21T12:49:42Z</dcterms:created>
  <dcterms:modified xsi:type="dcterms:W3CDTF">2018-10-16T23:20:01Z</dcterms:modified>
</cp:coreProperties>
</file>