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304" r:id="rId2"/>
    <p:sldId id="306" r:id="rId3"/>
    <p:sldId id="258" r:id="rId4"/>
    <p:sldId id="345" r:id="rId5"/>
    <p:sldId id="347" r:id="rId6"/>
    <p:sldId id="346" r:id="rId7"/>
    <p:sldId id="305" r:id="rId8"/>
    <p:sldId id="359" r:id="rId9"/>
    <p:sldId id="352" r:id="rId10"/>
    <p:sldId id="356" r:id="rId11"/>
    <p:sldId id="342" r:id="rId12"/>
    <p:sldId id="335" r:id="rId13"/>
    <p:sldId id="364" r:id="rId14"/>
    <p:sldId id="358" r:id="rId15"/>
    <p:sldId id="349" r:id="rId16"/>
    <p:sldId id="365" r:id="rId17"/>
    <p:sldId id="366" r:id="rId18"/>
    <p:sldId id="353" r:id="rId19"/>
    <p:sldId id="355" r:id="rId20"/>
    <p:sldId id="351" r:id="rId21"/>
    <p:sldId id="361" r:id="rId22"/>
    <p:sldId id="333" r:id="rId23"/>
    <p:sldId id="363" r:id="rId24"/>
    <p:sldId id="362" r:id="rId25"/>
    <p:sldId id="350" r:id="rId26"/>
    <p:sldId id="36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50" autoAdjust="0"/>
  </p:normalViewPr>
  <p:slideViewPr>
    <p:cSldViewPr snapToGrid="0">
      <p:cViewPr varScale="1">
        <p:scale>
          <a:sx n="86" d="100"/>
          <a:sy n="86" d="100"/>
        </p:scale>
        <p:origin x="1382" y="5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5198A9-804D-40D1-8C60-0B231F52BBB0}" type="doc">
      <dgm:prSet loTypeId="urn:microsoft.com/office/officeart/2005/8/layout/default" loCatId="list" qsTypeId="urn:microsoft.com/office/officeart/2005/8/quickstyle/simple3" qsCatId="simple" csTypeId="urn:microsoft.com/office/officeart/2005/8/colors/colorful5" csCatId="colorful" phldr="1"/>
      <dgm:spPr/>
      <dgm:t>
        <a:bodyPr/>
        <a:lstStyle/>
        <a:p>
          <a:endParaRPr lang="en-US"/>
        </a:p>
      </dgm:t>
    </dgm:pt>
    <dgm:pt modelId="{D9C6B1EC-F041-4B83-A69A-B5B943AA88E7}">
      <dgm:prSet phldrT="[Text]"/>
      <dgm:spPr/>
      <dgm:t>
        <a:bodyPr/>
        <a:lstStyle/>
        <a:p>
          <a:r>
            <a:rPr lang="en-US" b="1" dirty="0"/>
            <a:t>Two or many international markets</a:t>
          </a:r>
        </a:p>
      </dgm:t>
    </dgm:pt>
    <dgm:pt modelId="{43E0D2A0-2B54-4E89-B257-203978BBCB33}" type="parTrans" cxnId="{5D837CD5-972D-4F68-8D14-49B2C6DFBCC4}">
      <dgm:prSet/>
      <dgm:spPr/>
      <dgm:t>
        <a:bodyPr/>
        <a:lstStyle/>
        <a:p>
          <a:endParaRPr lang="en-US"/>
        </a:p>
      </dgm:t>
    </dgm:pt>
    <dgm:pt modelId="{CE2C4236-4243-446E-BFFD-AA8B5A0CD954}" type="sibTrans" cxnId="{5D837CD5-972D-4F68-8D14-49B2C6DFBCC4}">
      <dgm:prSet/>
      <dgm:spPr/>
      <dgm:t>
        <a:bodyPr/>
        <a:lstStyle/>
        <a:p>
          <a:endParaRPr lang="en-US"/>
        </a:p>
      </dgm:t>
    </dgm:pt>
    <dgm:pt modelId="{3FAC046B-E5E6-43EA-A4BF-B3DD3FB398C8}">
      <dgm:prSet phldrT="[Text]"/>
      <dgm:spPr/>
      <dgm:t>
        <a:bodyPr/>
        <a:lstStyle/>
        <a:p>
          <a:r>
            <a:rPr lang="en-US" b="1" dirty="0"/>
            <a:t>Differences in markets</a:t>
          </a:r>
        </a:p>
      </dgm:t>
    </dgm:pt>
    <dgm:pt modelId="{5AC98259-79A7-4D45-81F5-CC90DA2584AF}" type="parTrans" cxnId="{98FCCF9E-C4A4-4E6C-9C13-83E29BFE2AA8}">
      <dgm:prSet/>
      <dgm:spPr/>
      <dgm:t>
        <a:bodyPr/>
        <a:lstStyle/>
        <a:p>
          <a:endParaRPr lang="en-US"/>
        </a:p>
      </dgm:t>
    </dgm:pt>
    <dgm:pt modelId="{56CCEB3E-B002-4F33-B984-830C9986B6A3}" type="sibTrans" cxnId="{98FCCF9E-C4A4-4E6C-9C13-83E29BFE2AA8}">
      <dgm:prSet/>
      <dgm:spPr/>
      <dgm:t>
        <a:bodyPr/>
        <a:lstStyle/>
        <a:p>
          <a:endParaRPr lang="en-US"/>
        </a:p>
      </dgm:t>
    </dgm:pt>
    <dgm:pt modelId="{F74E006C-BA16-4F33-A621-0C70996D4B14}">
      <dgm:prSet phldrT="[Text]"/>
      <dgm:spPr/>
      <dgm:t>
        <a:bodyPr/>
        <a:lstStyle/>
        <a:p>
          <a:r>
            <a:rPr lang="en-US" b="1" dirty="0"/>
            <a:t>More Challenges</a:t>
          </a:r>
        </a:p>
      </dgm:t>
    </dgm:pt>
    <dgm:pt modelId="{7976D276-36C8-4C0F-99B9-4CC038625861}" type="parTrans" cxnId="{569A9506-5D75-4C87-8F52-46198511D97F}">
      <dgm:prSet/>
      <dgm:spPr/>
      <dgm:t>
        <a:bodyPr/>
        <a:lstStyle/>
        <a:p>
          <a:endParaRPr lang="en-US"/>
        </a:p>
      </dgm:t>
    </dgm:pt>
    <dgm:pt modelId="{333A4C13-D5E1-4CC9-9E95-CB331C0E2660}" type="sibTrans" cxnId="{569A9506-5D75-4C87-8F52-46198511D97F}">
      <dgm:prSet/>
      <dgm:spPr/>
      <dgm:t>
        <a:bodyPr/>
        <a:lstStyle/>
        <a:p>
          <a:endParaRPr lang="en-US"/>
        </a:p>
      </dgm:t>
    </dgm:pt>
    <dgm:pt modelId="{C309840C-906C-4436-B5DA-F725733CB1B6}">
      <dgm:prSet phldrT="[Text]"/>
      <dgm:spPr/>
      <dgm:t>
        <a:bodyPr/>
        <a:lstStyle/>
        <a:p>
          <a:r>
            <a:rPr lang="en-GB" dirty="0"/>
            <a:t>The firm’s </a:t>
          </a:r>
          <a:r>
            <a:rPr lang="en-GB" b="1" dirty="0"/>
            <a:t>resources and competences</a:t>
          </a:r>
          <a:r>
            <a:rPr lang="en-US" b="1" dirty="0"/>
            <a:t>. </a:t>
          </a:r>
        </a:p>
      </dgm:t>
    </dgm:pt>
    <dgm:pt modelId="{5EA30E3A-B788-4D8B-8559-45BA728E6904}" type="parTrans" cxnId="{8BB62F11-5BC3-44D7-99C5-249020F09161}">
      <dgm:prSet/>
      <dgm:spPr/>
      <dgm:t>
        <a:bodyPr/>
        <a:lstStyle/>
        <a:p>
          <a:endParaRPr lang="en-US"/>
        </a:p>
      </dgm:t>
    </dgm:pt>
    <dgm:pt modelId="{77A4ED98-39D2-4E58-8E35-5321ECE7C6DC}" type="sibTrans" cxnId="{8BB62F11-5BC3-44D7-99C5-249020F09161}">
      <dgm:prSet/>
      <dgm:spPr/>
      <dgm:t>
        <a:bodyPr/>
        <a:lstStyle/>
        <a:p>
          <a:endParaRPr lang="en-US"/>
        </a:p>
      </dgm:t>
    </dgm:pt>
    <dgm:pt modelId="{CBD6E7B8-A53B-46FD-94A0-9760A3F63570}">
      <dgm:prSet/>
      <dgm:spPr/>
      <dgm:t>
        <a:bodyPr/>
        <a:lstStyle/>
        <a:p>
          <a:r>
            <a:rPr lang="en-US" dirty="0"/>
            <a:t>Varied customer behaviors, </a:t>
          </a:r>
          <a:r>
            <a:rPr lang="en-US" b="1" dirty="0"/>
            <a:t>values and expectations</a:t>
          </a:r>
        </a:p>
      </dgm:t>
    </dgm:pt>
    <dgm:pt modelId="{D5DE659B-9AC3-44E7-8175-742DFCE50668}" type="parTrans" cxnId="{2367ED2C-8EC4-43A5-938F-1E3E824BE50D}">
      <dgm:prSet/>
      <dgm:spPr/>
      <dgm:t>
        <a:bodyPr/>
        <a:lstStyle/>
        <a:p>
          <a:endParaRPr lang="en-US"/>
        </a:p>
      </dgm:t>
    </dgm:pt>
    <dgm:pt modelId="{466A45DC-4550-45DF-838D-06E4E337B5F8}" type="sibTrans" cxnId="{2367ED2C-8EC4-43A5-938F-1E3E824BE50D}">
      <dgm:prSet/>
      <dgm:spPr/>
      <dgm:t>
        <a:bodyPr/>
        <a:lstStyle/>
        <a:p>
          <a:endParaRPr lang="en-US"/>
        </a:p>
      </dgm:t>
    </dgm:pt>
    <dgm:pt modelId="{D6BC9C30-0D64-4DE0-9C2A-0F99D0EB706F}">
      <dgm:prSet phldrT="[Text]"/>
      <dgm:spPr/>
      <dgm:t>
        <a:bodyPr/>
        <a:lstStyle/>
        <a:p>
          <a:r>
            <a:rPr lang="en-US" b="1" dirty="0"/>
            <a:t>Complicated</a:t>
          </a:r>
        </a:p>
      </dgm:t>
    </dgm:pt>
    <dgm:pt modelId="{5A6918AF-54B7-4E5B-BC46-E2EAA01FDCC7}" type="parTrans" cxnId="{45ACEB34-EAFB-4292-9265-A0D813F5EC3A}">
      <dgm:prSet/>
      <dgm:spPr/>
      <dgm:t>
        <a:bodyPr/>
        <a:lstStyle/>
        <a:p>
          <a:endParaRPr lang="en-US"/>
        </a:p>
      </dgm:t>
    </dgm:pt>
    <dgm:pt modelId="{10946F29-8EA5-4251-BECA-889B8CD44045}" type="sibTrans" cxnId="{45ACEB34-EAFB-4292-9265-A0D813F5EC3A}">
      <dgm:prSet/>
      <dgm:spPr/>
      <dgm:t>
        <a:bodyPr/>
        <a:lstStyle/>
        <a:p>
          <a:endParaRPr lang="en-US"/>
        </a:p>
      </dgm:t>
    </dgm:pt>
    <dgm:pt modelId="{5F5E79E3-5C69-4F43-93AE-605170537949}" type="pres">
      <dgm:prSet presAssocID="{D15198A9-804D-40D1-8C60-0B231F52BBB0}" presName="diagram" presStyleCnt="0">
        <dgm:presLayoutVars>
          <dgm:dir/>
          <dgm:resizeHandles val="exact"/>
        </dgm:presLayoutVars>
      </dgm:prSet>
      <dgm:spPr/>
    </dgm:pt>
    <dgm:pt modelId="{C512B46F-4B5C-474C-83D7-03400CECC581}" type="pres">
      <dgm:prSet presAssocID="{D9C6B1EC-F041-4B83-A69A-B5B943AA88E7}" presName="node" presStyleLbl="node1" presStyleIdx="0" presStyleCnt="6">
        <dgm:presLayoutVars>
          <dgm:bulletEnabled val="1"/>
        </dgm:presLayoutVars>
      </dgm:prSet>
      <dgm:spPr/>
    </dgm:pt>
    <dgm:pt modelId="{AB3DE362-297D-48D1-A9B4-0B5037837298}" type="pres">
      <dgm:prSet presAssocID="{CE2C4236-4243-446E-BFFD-AA8B5A0CD954}" presName="sibTrans" presStyleCnt="0"/>
      <dgm:spPr/>
    </dgm:pt>
    <dgm:pt modelId="{E5E80A0E-FCA7-47DE-88C8-59E940A3F543}" type="pres">
      <dgm:prSet presAssocID="{F74E006C-BA16-4F33-A621-0C70996D4B14}" presName="node" presStyleLbl="node1" presStyleIdx="1" presStyleCnt="6">
        <dgm:presLayoutVars>
          <dgm:bulletEnabled val="1"/>
        </dgm:presLayoutVars>
      </dgm:prSet>
      <dgm:spPr/>
    </dgm:pt>
    <dgm:pt modelId="{A4AE15A6-C0C4-4FFF-9C2C-F6A04958D708}" type="pres">
      <dgm:prSet presAssocID="{333A4C13-D5E1-4CC9-9E95-CB331C0E2660}" presName="sibTrans" presStyleCnt="0"/>
      <dgm:spPr/>
    </dgm:pt>
    <dgm:pt modelId="{88C77FC3-5D2E-4418-954E-5D14A50A385F}" type="pres">
      <dgm:prSet presAssocID="{D6BC9C30-0D64-4DE0-9C2A-0F99D0EB706F}" presName="node" presStyleLbl="node1" presStyleIdx="2" presStyleCnt="6">
        <dgm:presLayoutVars>
          <dgm:bulletEnabled val="1"/>
        </dgm:presLayoutVars>
      </dgm:prSet>
      <dgm:spPr/>
    </dgm:pt>
    <dgm:pt modelId="{31D747F6-293D-4542-A743-0821CFD2F8B0}" type="pres">
      <dgm:prSet presAssocID="{10946F29-8EA5-4251-BECA-889B8CD44045}" presName="sibTrans" presStyleCnt="0"/>
      <dgm:spPr/>
    </dgm:pt>
    <dgm:pt modelId="{D3469AB8-B77D-4813-AF39-9A3B725DF555}" type="pres">
      <dgm:prSet presAssocID="{3FAC046B-E5E6-43EA-A4BF-B3DD3FB398C8}" presName="node" presStyleLbl="node1" presStyleIdx="3" presStyleCnt="6" custLinFactNeighborX="1411" custLinFactNeighborY="-611">
        <dgm:presLayoutVars>
          <dgm:bulletEnabled val="1"/>
        </dgm:presLayoutVars>
      </dgm:prSet>
      <dgm:spPr/>
    </dgm:pt>
    <dgm:pt modelId="{558B3024-17C0-415E-8580-45AB43CDE0F0}" type="pres">
      <dgm:prSet presAssocID="{56CCEB3E-B002-4F33-B984-830C9986B6A3}" presName="sibTrans" presStyleCnt="0"/>
      <dgm:spPr/>
    </dgm:pt>
    <dgm:pt modelId="{134497CD-A0F0-459F-8C2C-A559CC965ED6}" type="pres">
      <dgm:prSet presAssocID="{C309840C-906C-4436-B5DA-F725733CB1B6}" presName="node" presStyleLbl="node1" presStyleIdx="4" presStyleCnt="6">
        <dgm:presLayoutVars>
          <dgm:bulletEnabled val="1"/>
        </dgm:presLayoutVars>
      </dgm:prSet>
      <dgm:spPr/>
    </dgm:pt>
    <dgm:pt modelId="{C96EC923-2E34-4DF9-8236-1D5C48CC9EE4}" type="pres">
      <dgm:prSet presAssocID="{77A4ED98-39D2-4E58-8E35-5321ECE7C6DC}" presName="sibTrans" presStyleCnt="0"/>
      <dgm:spPr/>
    </dgm:pt>
    <dgm:pt modelId="{D6939720-D35A-4251-B053-ECE40866AAE0}" type="pres">
      <dgm:prSet presAssocID="{CBD6E7B8-A53B-46FD-94A0-9760A3F63570}" presName="node" presStyleLbl="node1" presStyleIdx="5" presStyleCnt="6">
        <dgm:presLayoutVars>
          <dgm:bulletEnabled val="1"/>
        </dgm:presLayoutVars>
      </dgm:prSet>
      <dgm:spPr/>
    </dgm:pt>
  </dgm:ptLst>
  <dgm:cxnLst>
    <dgm:cxn modelId="{569A9506-5D75-4C87-8F52-46198511D97F}" srcId="{D15198A9-804D-40D1-8C60-0B231F52BBB0}" destId="{F74E006C-BA16-4F33-A621-0C70996D4B14}" srcOrd="1" destOrd="0" parTransId="{7976D276-36C8-4C0F-99B9-4CC038625861}" sibTransId="{333A4C13-D5E1-4CC9-9E95-CB331C0E2660}"/>
    <dgm:cxn modelId="{8BB62F11-5BC3-44D7-99C5-249020F09161}" srcId="{D15198A9-804D-40D1-8C60-0B231F52BBB0}" destId="{C309840C-906C-4436-B5DA-F725733CB1B6}" srcOrd="4" destOrd="0" parTransId="{5EA30E3A-B788-4D8B-8559-45BA728E6904}" sibTransId="{77A4ED98-39D2-4E58-8E35-5321ECE7C6DC}"/>
    <dgm:cxn modelId="{682A3517-2E2D-42BC-A4DB-A0CDD5CBFF65}" type="presOf" srcId="{D15198A9-804D-40D1-8C60-0B231F52BBB0}" destId="{5F5E79E3-5C69-4F43-93AE-605170537949}" srcOrd="0" destOrd="0" presId="urn:microsoft.com/office/officeart/2005/8/layout/default"/>
    <dgm:cxn modelId="{2367ED2C-8EC4-43A5-938F-1E3E824BE50D}" srcId="{D15198A9-804D-40D1-8C60-0B231F52BBB0}" destId="{CBD6E7B8-A53B-46FD-94A0-9760A3F63570}" srcOrd="5" destOrd="0" parTransId="{D5DE659B-9AC3-44E7-8175-742DFCE50668}" sibTransId="{466A45DC-4550-45DF-838D-06E4E337B5F8}"/>
    <dgm:cxn modelId="{45ACEB34-EAFB-4292-9265-A0D813F5EC3A}" srcId="{D15198A9-804D-40D1-8C60-0B231F52BBB0}" destId="{D6BC9C30-0D64-4DE0-9C2A-0F99D0EB706F}" srcOrd="2" destOrd="0" parTransId="{5A6918AF-54B7-4E5B-BC46-E2EAA01FDCC7}" sibTransId="{10946F29-8EA5-4251-BECA-889B8CD44045}"/>
    <dgm:cxn modelId="{AD2CCB48-24C6-44D3-9AB0-ABF85E1E4B25}" type="presOf" srcId="{D9C6B1EC-F041-4B83-A69A-B5B943AA88E7}" destId="{C512B46F-4B5C-474C-83D7-03400CECC581}" srcOrd="0" destOrd="0" presId="urn:microsoft.com/office/officeart/2005/8/layout/default"/>
    <dgm:cxn modelId="{1E6EDC4E-03A2-4047-9041-FB71EAABA642}" type="presOf" srcId="{F74E006C-BA16-4F33-A621-0C70996D4B14}" destId="{E5E80A0E-FCA7-47DE-88C8-59E940A3F543}" srcOrd="0" destOrd="0" presId="urn:microsoft.com/office/officeart/2005/8/layout/default"/>
    <dgm:cxn modelId="{18E3616F-F77B-411E-A7DA-187BB231A381}" type="presOf" srcId="{D6BC9C30-0D64-4DE0-9C2A-0F99D0EB706F}" destId="{88C77FC3-5D2E-4418-954E-5D14A50A385F}" srcOrd="0" destOrd="0" presId="urn:microsoft.com/office/officeart/2005/8/layout/default"/>
    <dgm:cxn modelId="{6CCFF770-8B91-4A9D-96F9-5E2E01D819F2}" type="presOf" srcId="{3FAC046B-E5E6-43EA-A4BF-B3DD3FB398C8}" destId="{D3469AB8-B77D-4813-AF39-9A3B725DF555}" srcOrd="0" destOrd="0" presId="urn:microsoft.com/office/officeart/2005/8/layout/default"/>
    <dgm:cxn modelId="{F66F2B7F-2EA0-47B3-8A6C-676AB2F2FC78}" type="presOf" srcId="{C309840C-906C-4436-B5DA-F725733CB1B6}" destId="{134497CD-A0F0-459F-8C2C-A559CC965ED6}" srcOrd="0" destOrd="0" presId="urn:microsoft.com/office/officeart/2005/8/layout/default"/>
    <dgm:cxn modelId="{5DC4859D-E0E1-471C-B365-37A780CD75FC}" type="presOf" srcId="{CBD6E7B8-A53B-46FD-94A0-9760A3F63570}" destId="{D6939720-D35A-4251-B053-ECE40866AAE0}" srcOrd="0" destOrd="0" presId="urn:microsoft.com/office/officeart/2005/8/layout/default"/>
    <dgm:cxn modelId="{98FCCF9E-C4A4-4E6C-9C13-83E29BFE2AA8}" srcId="{D15198A9-804D-40D1-8C60-0B231F52BBB0}" destId="{3FAC046B-E5E6-43EA-A4BF-B3DD3FB398C8}" srcOrd="3" destOrd="0" parTransId="{5AC98259-79A7-4D45-81F5-CC90DA2584AF}" sibTransId="{56CCEB3E-B002-4F33-B984-830C9986B6A3}"/>
    <dgm:cxn modelId="{5D837CD5-972D-4F68-8D14-49B2C6DFBCC4}" srcId="{D15198A9-804D-40D1-8C60-0B231F52BBB0}" destId="{D9C6B1EC-F041-4B83-A69A-B5B943AA88E7}" srcOrd="0" destOrd="0" parTransId="{43E0D2A0-2B54-4E89-B257-203978BBCB33}" sibTransId="{CE2C4236-4243-446E-BFFD-AA8B5A0CD954}"/>
    <dgm:cxn modelId="{C5FC17EA-CB79-4951-B8CD-5F20F45A413C}" type="presParOf" srcId="{5F5E79E3-5C69-4F43-93AE-605170537949}" destId="{C512B46F-4B5C-474C-83D7-03400CECC581}" srcOrd="0" destOrd="0" presId="urn:microsoft.com/office/officeart/2005/8/layout/default"/>
    <dgm:cxn modelId="{66C60D29-1493-4F7B-9A8D-E9A37923F950}" type="presParOf" srcId="{5F5E79E3-5C69-4F43-93AE-605170537949}" destId="{AB3DE362-297D-48D1-A9B4-0B5037837298}" srcOrd="1" destOrd="0" presId="urn:microsoft.com/office/officeart/2005/8/layout/default"/>
    <dgm:cxn modelId="{92BB5C36-F3E4-44CA-B81A-3C967AA1FAD6}" type="presParOf" srcId="{5F5E79E3-5C69-4F43-93AE-605170537949}" destId="{E5E80A0E-FCA7-47DE-88C8-59E940A3F543}" srcOrd="2" destOrd="0" presId="urn:microsoft.com/office/officeart/2005/8/layout/default"/>
    <dgm:cxn modelId="{91C623F1-018E-44CF-9223-44116B1955B9}" type="presParOf" srcId="{5F5E79E3-5C69-4F43-93AE-605170537949}" destId="{A4AE15A6-C0C4-4FFF-9C2C-F6A04958D708}" srcOrd="3" destOrd="0" presId="urn:microsoft.com/office/officeart/2005/8/layout/default"/>
    <dgm:cxn modelId="{D7DB197D-D00F-45A4-A769-0777767F83B4}" type="presParOf" srcId="{5F5E79E3-5C69-4F43-93AE-605170537949}" destId="{88C77FC3-5D2E-4418-954E-5D14A50A385F}" srcOrd="4" destOrd="0" presId="urn:microsoft.com/office/officeart/2005/8/layout/default"/>
    <dgm:cxn modelId="{C3AA4A89-39CD-4941-8AD9-3A4112D70259}" type="presParOf" srcId="{5F5E79E3-5C69-4F43-93AE-605170537949}" destId="{31D747F6-293D-4542-A743-0821CFD2F8B0}" srcOrd="5" destOrd="0" presId="urn:microsoft.com/office/officeart/2005/8/layout/default"/>
    <dgm:cxn modelId="{D5B38E3F-169F-44BA-BA9D-BAE42473B9BC}" type="presParOf" srcId="{5F5E79E3-5C69-4F43-93AE-605170537949}" destId="{D3469AB8-B77D-4813-AF39-9A3B725DF555}" srcOrd="6" destOrd="0" presId="urn:microsoft.com/office/officeart/2005/8/layout/default"/>
    <dgm:cxn modelId="{6F6C0F00-74BD-4B7A-A9E3-61D4849BB973}" type="presParOf" srcId="{5F5E79E3-5C69-4F43-93AE-605170537949}" destId="{558B3024-17C0-415E-8580-45AB43CDE0F0}" srcOrd="7" destOrd="0" presId="urn:microsoft.com/office/officeart/2005/8/layout/default"/>
    <dgm:cxn modelId="{7E5EB411-AF9D-4F71-B65E-92744AED9FE8}" type="presParOf" srcId="{5F5E79E3-5C69-4F43-93AE-605170537949}" destId="{134497CD-A0F0-459F-8C2C-A559CC965ED6}" srcOrd="8" destOrd="0" presId="urn:microsoft.com/office/officeart/2005/8/layout/default"/>
    <dgm:cxn modelId="{46F77426-53B5-45CF-B95B-779690B598E5}" type="presParOf" srcId="{5F5E79E3-5C69-4F43-93AE-605170537949}" destId="{C96EC923-2E34-4DF9-8236-1D5C48CC9EE4}" srcOrd="9" destOrd="0" presId="urn:microsoft.com/office/officeart/2005/8/layout/default"/>
    <dgm:cxn modelId="{634B1B18-6732-49AE-A3BD-57FC351619FF}" type="presParOf" srcId="{5F5E79E3-5C69-4F43-93AE-605170537949}" destId="{D6939720-D35A-4251-B053-ECE40866AAE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2B46F-4B5C-474C-83D7-03400CECC581}">
      <dsp:nvSpPr>
        <dsp:cNvPr id="0" name=""/>
        <dsp:cNvSpPr/>
      </dsp:nvSpPr>
      <dsp:spPr>
        <a:xfrm>
          <a:off x="0" y="456510"/>
          <a:ext cx="2516305" cy="1509783"/>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Two or many international markets</a:t>
          </a:r>
        </a:p>
      </dsp:txBody>
      <dsp:txXfrm>
        <a:off x="0" y="456510"/>
        <a:ext cx="2516305" cy="1509783"/>
      </dsp:txXfrm>
    </dsp:sp>
    <dsp:sp modelId="{E5E80A0E-FCA7-47DE-88C8-59E940A3F543}">
      <dsp:nvSpPr>
        <dsp:cNvPr id="0" name=""/>
        <dsp:cNvSpPr/>
      </dsp:nvSpPr>
      <dsp:spPr>
        <a:xfrm>
          <a:off x="2767936" y="456510"/>
          <a:ext cx="2516305" cy="1509783"/>
        </a:xfrm>
        <a:prstGeom prst="rect">
          <a:avLst/>
        </a:prstGeom>
        <a:gradFill rotWithShape="0">
          <a:gsLst>
            <a:gs pos="0">
              <a:schemeClr val="accent5">
                <a:hueOff val="-1986775"/>
                <a:satOff val="7962"/>
                <a:lumOff val="1726"/>
                <a:alphaOff val="0"/>
                <a:tint val="50000"/>
                <a:satMod val="300000"/>
              </a:schemeClr>
            </a:gs>
            <a:gs pos="35000">
              <a:schemeClr val="accent5">
                <a:hueOff val="-1986775"/>
                <a:satOff val="7962"/>
                <a:lumOff val="1726"/>
                <a:alphaOff val="0"/>
                <a:tint val="37000"/>
                <a:satMod val="300000"/>
              </a:schemeClr>
            </a:gs>
            <a:gs pos="100000">
              <a:schemeClr val="accent5">
                <a:hueOff val="-1986775"/>
                <a:satOff val="7962"/>
                <a:lumOff val="172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More Challenges</a:t>
          </a:r>
        </a:p>
      </dsp:txBody>
      <dsp:txXfrm>
        <a:off x="2767936" y="456510"/>
        <a:ext cx="2516305" cy="1509783"/>
      </dsp:txXfrm>
    </dsp:sp>
    <dsp:sp modelId="{88C77FC3-5D2E-4418-954E-5D14A50A385F}">
      <dsp:nvSpPr>
        <dsp:cNvPr id="0" name=""/>
        <dsp:cNvSpPr/>
      </dsp:nvSpPr>
      <dsp:spPr>
        <a:xfrm>
          <a:off x="5535873" y="456510"/>
          <a:ext cx="2516305" cy="1509783"/>
        </a:xfrm>
        <a:prstGeom prst="rect">
          <a:avLst/>
        </a:prstGeom>
        <a:gradFill rotWithShape="0">
          <a:gsLst>
            <a:gs pos="0">
              <a:schemeClr val="accent5">
                <a:hueOff val="-3973551"/>
                <a:satOff val="15924"/>
                <a:lumOff val="3451"/>
                <a:alphaOff val="0"/>
                <a:tint val="50000"/>
                <a:satMod val="300000"/>
              </a:schemeClr>
            </a:gs>
            <a:gs pos="35000">
              <a:schemeClr val="accent5">
                <a:hueOff val="-3973551"/>
                <a:satOff val="15924"/>
                <a:lumOff val="3451"/>
                <a:alphaOff val="0"/>
                <a:tint val="37000"/>
                <a:satMod val="300000"/>
              </a:schemeClr>
            </a:gs>
            <a:gs pos="100000">
              <a:schemeClr val="accent5">
                <a:hueOff val="-3973551"/>
                <a:satOff val="15924"/>
                <a:lumOff val="3451"/>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Complicated</a:t>
          </a:r>
        </a:p>
      </dsp:txBody>
      <dsp:txXfrm>
        <a:off x="5535873" y="456510"/>
        <a:ext cx="2516305" cy="1509783"/>
      </dsp:txXfrm>
    </dsp:sp>
    <dsp:sp modelId="{D3469AB8-B77D-4813-AF39-9A3B725DF555}">
      <dsp:nvSpPr>
        <dsp:cNvPr id="0" name=""/>
        <dsp:cNvSpPr/>
      </dsp:nvSpPr>
      <dsp:spPr>
        <a:xfrm>
          <a:off x="35505" y="2208700"/>
          <a:ext cx="2516305" cy="1509783"/>
        </a:xfrm>
        <a:prstGeom prst="rect">
          <a:avLst/>
        </a:prstGeom>
        <a:gradFill rotWithShape="0">
          <a:gsLst>
            <a:gs pos="0">
              <a:schemeClr val="accent5">
                <a:hueOff val="-5960326"/>
                <a:satOff val="23887"/>
                <a:lumOff val="5177"/>
                <a:alphaOff val="0"/>
                <a:tint val="50000"/>
                <a:satMod val="300000"/>
              </a:schemeClr>
            </a:gs>
            <a:gs pos="35000">
              <a:schemeClr val="accent5">
                <a:hueOff val="-5960326"/>
                <a:satOff val="23887"/>
                <a:lumOff val="5177"/>
                <a:alphaOff val="0"/>
                <a:tint val="37000"/>
                <a:satMod val="300000"/>
              </a:schemeClr>
            </a:gs>
            <a:gs pos="100000">
              <a:schemeClr val="accent5">
                <a:hueOff val="-5960326"/>
                <a:satOff val="23887"/>
                <a:lumOff val="517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Differences in markets</a:t>
          </a:r>
        </a:p>
      </dsp:txBody>
      <dsp:txXfrm>
        <a:off x="35505" y="2208700"/>
        <a:ext cx="2516305" cy="1509783"/>
      </dsp:txXfrm>
    </dsp:sp>
    <dsp:sp modelId="{134497CD-A0F0-459F-8C2C-A559CC965ED6}">
      <dsp:nvSpPr>
        <dsp:cNvPr id="0" name=""/>
        <dsp:cNvSpPr/>
      </dsp:nvSpPr>
      <dsp:spPr>
        <a:xfrm>
          <a:off x="2767936" y="2217924"/>
          <a:ext cx="2516305" cy="1509783"/>
        </a:xfrm>
        <a:prstGeom prst="rect">
          <a:avLst/>
        </a:prstGeom>
        <a:gradFill rotWithShape="0">
          <a:gsLst>
            <a:gs pos="0">
              <a:schemeClr val="accent5">
                <a:hueOff val="-7947101"/>
                <a:satOff val="31849"/>
                <a:lumOff val="6902"/>
                <a:alphaOff val="0"/>
                <a:tint val="50000"/>
                <a:satMod val="300000"/>
              </a:schemeClr>
            </a:gs>
            <a:gs pos="35000">
              <a:schemeClr val="accent5">
                <a:hueOff val="-7947101"/>
                <a:satOff val="31849"/>
                <a:lumOff val="6902"/>
                <a:alphaOff val="0"/>
                <a:tint val="37000"/>
                <a:satMod val="300000"/>
              </a:schemeClr>
            </a:gs>
            <a:gs pos="100000">
              <a:schemeClr val="accent5">
                <a:hueOff val="-7947101"/>
                <a:satOff val="31849"/>
                <a:lumOff val="690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 firm’s </a:t>
          </a:r>
          <a:r>
            <a:rPr lang="en-GB" sz="2200" b="1" kern="1200" dirty="0"/>
            <a:t>resources and competences</a:t>
          </a:r>
          <a:r>
            <a:rPr lang="en-US" sz="2200" b="1" kern="1200" dirty="0"/>
            <a:t>. </a:t>
          </a:r>
        </a:p>
      </dsp:txBody>
      <dsp:txXfrm>
        <a:off x="2767936" y="2217924"/>
        <a:ext cx="2516305" cy="1509783"/>
      </dsp:txXfrm>
    </dsp:sp>
    <dsp:sp modelId="{D6939720-D35A-4251-B053-ECE40866AAE0}">
      <dsp:nvSpPr>
        <dsp:cNvPr id="0" name=""/>
        <dsp:cNvSpPr/>
      </dsp:nvSpPr>
      <dsp:spPr>
        <a:xfrm>
          <a:off x="5535873" y="2217924"/>
          <a:ext cx="2516305" cy="1509783"/>
        </a:xfrm>
        <a:prstGeom prst="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Varied customer behaviors, </a:t>
          </a:r>
          <a:r>
            <a:rPr lang="en-US" sz="2200" b="1" kern="1200" dirty="0"/>
            <a:t>values and expectations</a:t>
          </a:r>
        </a:p>
      </dsp:txBody>
      <dsp:txXfrm>
        <a:off x="5535873" y="2217924"/>
        <a:ext cx="2516305" cy="150978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12/09/2023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3</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1" dirty="0"/>
              <a:t>Trait:</a:t>
            </a:r>
            <a:r>
              <a:rPr lang="en-US" sz="1200" dirty="0"/>
              <a:t> Bringing influencing qualities: </a:t>
            </a:r>
            <a:r>
              <a:rPr lang="en-US" b="0" i="1" dirty="0"/>
              <a:t>Trait</a:t>
            </a:r>
            <a:r>
              <a:rPr lang="en-US" b="1" dirty="0"/>
              <a:t> </a:t>
            </a:r>
            <a:r>
              <a:rPr lang="en-US" baseline="0" dirty="0"/>
              <a:t>is </a:t>
            </a:r>
            <a:r>
              <a:rPr lang="en-US" sz="1200" kern="1200" dirty="0">
                <a:solidFill>
                  <a:schemeClr val="tx1"/>
                </a:solidFill>
                <a:effectLst/>
                <a:latin typeface="+mn-lt"/>
                <a:ea typeface="+mn-ea"/>
                <a:cs typeface="+mn-cs"/>
              </a:rPr>
              <a:t>a distinguishing quality of an individual and defining leadership as a trait means that each individual brings to the table certain qualities that influence the way he or she leads.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Belief that traits are innate: Saying that leadership is a trait places a great deal of emphasis on the leader and on the leader’s special gifts. It follows the often-expressed belief “leaders are born, not made,” that leadership traits are innate rather than learned. </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All have unique traits: A</a:t>
            </a:r>
            <a:r>
              <a:rPr lang="en-US" sz="1200" kern="1200" dirty="0">
                <a:solidFill>
                  <a:schemeClr val="tx1"/>
                </a:solidFill>
                <a:effectLst/>
                <a:latin typeface="+mn-lt"/>
                <a:ea typeface="+mn-ea"/>
                <a:cs typeface="+mn-cs"/>
              </a:rPr>
              <a:t>ll of us are born with a wide array of unique traits and that many of these traits can have a positive impact on our leadership. </a:t>
            </a:r>
            <a:r>
              <a:rPr lang="en-US" sz="1200" kern="1200" baseline="0" dirty="0">
                <a:solidFill>
                  <a:schemeClr val="tx1"/>
                </a:solidFill>
                <a:effectLst/>
                <a:latin typeface="+mn-lt"/>
                <a:ea typeface="+mn-ea"/>
                <a:cs typeface="+mn-cs"/>
              </a:rPr>
              <a:t>It is possible to modify or change these traits to become an effective leader.</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Right trait in right situation: </a:t>
            </a:r>
            <a:r>
              <a:rPr lang="en-US" sz="1200" kern="1200" dirty="0">
                <a:solidFill>
                  <a:schemeClr val="tx1"/>
                </a:solidFill>
                <a:effectLst/>
                <a:latin typeface="+mn-lt"/>
                <a:ea typeface="+mn-ea"/>
                <a:cs typeface="+mn-cs"/>
              </a:rPr>
              <a:t>Although there are many important leadership traits, what is most important for leaders is having the required traits that a particular situation demands. Effective leadership results when the leader engages the right traits in the right place at the right time.</a:t>
            </a:r>
            <a:endParaRPr lang="en-US"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1474356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9/12/2023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9/12/2023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9/12/2023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9/12/2023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9/12/2023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9/12/2023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9/12/2023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9/12/2023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9/12/2023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9/12/2023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9/12/2023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9/12/2023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dirty="0">
                <a:solidFill>
                  <a:schemeClr val="accent2">
                    <a:lumMod val="20000"/>
                    <a:lumOff val="80000"/>
                  </a:schemeClr>
                </a:solidFill>
              </a:rPr>
              <a:t>International Marketing</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Introduction and Overview</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a:t>
            </a:r>
            <a:r>
              <a:rPr lang="en-GB" b="1" dirty="0"/>
              <a:t>eek 01 – Learning outcomes</a:t>
            </a:r>
          </a:p>
        </p:txBody>
      </p:sp>
      <p:sp>
        <p:nvSpPr>
          <p:cNvPr id="3" name="Content Placeholder 2"/>
          <p:cNvSpPr>
            <a:spLocks noGrp="1"/>
          </p:cNvSpPr>
          <p:nvPr>
            <p:ph idx="1"/>
          </p:nvPr>
        </p:nvSpPr>
        <p:spPr/>
        <p:txBody>
          <a:bodyPr/>
          <a:lstStyle/>
          <a:p>
            <a:pPr marL="514350" indent="-457200"/>
            <a:r>
              <a:rPr lang="en-GB" dirty="0"/>
              <a:t>To Discuss key Topics covered weekly</a:t>
            </a:r>
          </a:p>
          <a:p>
            <a:pPr marL="57150" indent="0">
              <a:buNone/>
            </a:pPr>
            <a:endParaRPr lang="en-GB" dirty="0"/>
          </a:p>
          <a:p>
            <a:pPr marL="514350" indent="-457200"/>
            <a:r>
              <a:rPr lang="en-GB" dirty="0"/>
              <a:t>To Explain Indicative Contents and Assessment </a:t>
            </a:r>
          </a:p>
          <a:p>
            <a:pPr marL="57150" indent="0">
              <a:buNone/>
            </a:pPr>
            <a:endParaRPr lang="en-GB" dirty="0"/>
          </a:p>
          <a:p>
            <a:pPr marL="514350" indent="-457200"/>
            <a:r>
              <a:rPr lang="en-GB" dirty="0"/>
              <a:t>To Understand International Marketing </a:t>
            </a:r>
          </a:p>
        </p:txBody>
      </p:sp>
    </p:spTree>
    <p:extLst>
      <p:ext uri="{BB962C8B-B14F-4D97-AF65-F5344CB8AC3E}">
        <p14:creationId xmlns:p14="http://schemas.microsoft.com/office/powerpoint/2010/main" val="1085810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457200" y="13316"/>
            <a:ext cx="8229600" cy="1143000"/>
          </a:xfrm>
        </p:spPr>
        <p:txBody>
          <a:bodyPr>
            <a:normAutofit/>
          </a:bodyPr>
          <a:lstStyle/>
          <a:p>
            <a:r>
              <a:rPr lang="en-US" b="1" dirty="0">
                <a:solidFill>
                  <a:srgbClr val="0070C0"/>
                </a:solidFill>
                <a:latin typeface="Corbel" panose="020B0503020204020204" pitchFamily="34" charset="0"/>
              </a:rPr>
              <a:t>Module Learning Outcomes</a:t>
            </a:r>
          </a:p>
        </p:txBody>
      </p:sp>
      <p:sp>
        <p:nvSpPr>
          <p:cNvPr id="5" name="Title 1">
            <a:extLst>
              <a:ext uri="{FF2B5EF4-FFF2-40B4-BE49-F238E27FC236}">
                <a16:creationId xmlns:a16="http://schemas.microsoft.com/office/drawing/2014/main" id="{5E6387E0-7873-7643-B10F-EF5254558214}"/>
              </a:ext>
            </a:extLst>
          </p:cNvPr>
          <p:cNvSpPr txBox="1">
            <a:spLocks/>
          </p:cNvSpPr>
          <p:nvPr/>
        </p:nvSpPr>
        <p:spPr>
          <a:xfrm>
            <a:off x="257452" y="1156316"/>
            <a:ext cx="8429348" cy="4383350"/>
          </a:xfrm>
          <a:prstGeom prst="rect">
            <a:avLst/>
          </a:prstGeom>
        </p:spPr>
        <p:txBody>
          <a:bodyPr vert="horz" lIns="91440" tIns="45720" rIns="91440" bIns="45720" rtlCol="0" anchor="ctr">
            <a:noAutofit/>
          </a:bodyPr>
          <a:lstStyle>
            <a:lvl1pPr algn="ctr" defTabSz="685800" rtl="0" eaLnBrk="1" latinLnBrk="0" hangingPunct="1">
              <a:spcBef>
                <a:spcPct val="0"/>
              </a:spcBef>
              <a:buNone/>
              <a:defRPr sz="3300" kern="1200">
                <a:solidFill>
                  <a:schemeClr val="tx1"/>
                </a:solidFill>
                <a:latin typeface="+mj-lt"/>
                <a:ea typeface="+mj-ea"/>
                <a:cs typeface="+mj-cs"/>
              </a:defRPr>
            </a:lvl1pPr>
          </a:lstStyle>
          <a:p>
            <a:pPr algn="just"/>
            <a:r>
              <a:rPr lang="en-US" sz="1800" b="0" i="0" u="none" strike="noStrike" baseline="0" dirty="0">
                <a:solidFill>
                  <a:srgbClr val="000000"/>
                </a:solidFill>
                <a:latin typeface="Arial" panose="020B0604020202020204" pitchFamily="34" charset="0"/>
              </a:rPr>
              <a:t>The aim of this module is to provide students with a comprehensive understanding of contemporary marketing theories and practices in an international environment.</a:t>
            </a:r>
            <a:endParaRPr lang="en-GB" sz="1800" b="1" dirty="0"/>
          </a:p>
          <a:p>
            <a:pPr algn="just"/>
            <a:endParaRPr lang="en-GB" sz="1800" b="1" dirty="0"/>
          </a:p>
          <a:p>
            <a:pPr algn="just"/>
            <a:r>
              <a:rPr lang="en-GB" sz="1800" dirty="0"/>
              <a:t>Upon the successful completion of this module, the student should be able to demonstrate the ability to: </a:t>
            </a:r>
          </a:p>
          <a:p>
            <a:endParaRPr lang="en-US" sz="1800" b="0" i="1" u="none" strike="noStrike" baseline="0" dirty="0">
              <a:solidFill>
                <a:srgbClr val="000000"/>
              </a:solidFill>
              <a:latin typeface="Arial" panose="020B0604020202020204" pitchFamily="34" charset="0"/>
            </a:endParaRPr>
          </a:p>
          <a:p>
            <a:pPr algn="l"/>
            <a:r>
              <a:rPr lang="en-US" sz="1800" b="0" i="1" u="none" strike="noStrike" baseline="0" dirty="0">
                <a:solidFill>
                  <a:srgbClr val="000000"/>
                </a:solidFill>
                <a:latin typeface="Arial" panose="020B0604020202020204" pitchFamily="34" charset="0"/>
              </a:rPr>
              <a:t>• critically compare and contrast the impact of cultural differences and similarities between nations in a marketing context; </a:t>
            </a:r>
          </a:p>
          <a:p>
            <a:pPr algn="l"/>
            <a:endParaRPr lang="en-US" sz="1800" b="0" i="1" u="none" strike="noStrike" baseline="0" dirty="0">
              <a:solidFill>
                <a:srgbClr val="000000"/>
              </a:solidFill>
              <a:latin typeface="Arial" panose="020B0604020202020204" pitchFamily="34" charset="0"/>
            </a:endParaRPr>
          </a:p>
          <a:p>
            <a:pPr algn="l"/>
            <a:r>
              <a:rPr lang="en-US" sz="1800" b="0" i="1" u="none" strike="noStrike" baseline="0" dirty="0">
                <a:solidFill>
                  <a:srgbClr val="000000"/>
                </a:solidFill>
                <a:latin typeface="Arial" panose="020B0604020202020204" pitchFamily="34" charset="0"/>
              </a:rPr>
              <a:t>• identify and critically reflect on the contemporary ethical and practical frameworks of marketing within a global context. </a:t>
            </a:r>
          </a:p>
          <a:p>
            <a:pPr algn="just"/>
            <a:endParaRPr lang="en-GB" sz="2000" b="1" dirty="0"/>
          </a:p>
        </p:txBody>
      </p:sp>
    </p:spTree>
    <p:extLst>
      <p:ext uri="{BB962C8B-B14F-4D97-AF65-F5344CB8AC3E}">
        <p14:creationId xmlns:p14="http://schemas.microsoft.com/office/powerpoint/2010/main" val="123279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18401-EE15-22BF-7EBC-03C2DE984C91}"/>
              </a:ext>
            </a:extLst>
          </p:cNvPr>
          <p:cNvSpPr>
            <a:spLocks noGrp="1"/>
          </p:cNvSpPr>
          <p:nvPr>
            <p:ph type="title"/>
          </p:nvPr>
        </p:nvSpPr>
        <p:spPr>
          <a:xfrm>
            <a:off x="306279" y="683011"/>
            <a:ext cx="8229600" cy="453331"/>
          </a:xfrm>
        </p:spPr>
        <p:txBody>
          <a:bodyPr>
            <a:normAutofit fontScale="90000"/>
          </a:bodyPr>
          <a:lstStyle/>
          <a:p>
            <a:r>
              <a:rPr lang="en-GB" sz="3600" b="1" dirty="0">
                <a:solidFill>
                  <a:srgbClr val="000000"/>
                </a:solidFill>
                <a:latin typeface="Arial" panose="020B0604020202020204" pitchFamily="34" charset="0"/>
              </a:rPr>
              <a:t>INDICATIVE CONTENT </a:t>
            </a:r>
            <a:br>
              <a:rPr lang="en-GB" sz="3600" dirty="0">
                <a:solidFill>
                  <a:srgbClr val="00000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E5AA68A-1ABA-6AC5-59E7-1808C0DE8F6D}"/>
              </a:ext>
            </a:extLst>
          </p:cNvPr>
          <p:cNvSpPr>
            <a:spLocks noGrp="1"/>
          </p:cNvSpPr>
          <p:nvPr>
            <p:ph idx="1"/>
          </p:nvPr>
        </p:nvSpPr>
        <p:spPr>
          <a:xfrm>
            <a:off x="457200" y="1136342"/>
            <a:ext cx="8229600" cy="4380891"/>
          </a:xfrm>
        </p:spPr>
        <p:txBody>
          <a:bodyPr>
            <a:normAutofit fontScale="92500" lnSpcReduction="20000"/>
          </a:bodyPr>
          <a:lstStyle/>
          <a:p>
            <a:r>
              <a:rPr lang="en-US" sz="1800" b="0" i="0" u="none" strike="noStrike" baseline="0" dirty="0">
                <a:solidFill>
                  <a:srgbClr val="000000"/>
                </a:solidFill>
                <a:latin typeface="Arial" panose="020B0604020202020204" pitchFamily="34" charset="0"/>
              </a:rPr>
              <a:t>The global marketplace and economic environmental issues such as barriers to free trade. </a:t>
            </a:r>
          </a:p>
          <a:p>
            <a:r>
              <a:rPr lang="en-US" sz="1800" b="0" i="0" u="none" strike="noStrike" baseline="0" dirty="0">
                <a:solidFill>
                  <a:srgbClr val="000000"/>
                </a:solidFill>
                <a:latin typeface="Arial" panose="020B0604020202020204" pitchFamily="34" charset="0"/>
              </a:rPr>
              <a:t>Cultural and social forces and their impact on marketing activities and consumer buying </a:t>
            </a:r>
            <a:r>
              <a:rPr lang="en-US" sz="1800" b="0" i="0" u="none" strike="noStrike" baseline="0" dirty="0" err="1">
                <a:solidFill>
                  <a:srgbClr val="000000"/>
                </a:solidFill>
                <a:latin typeface="Arial" panose="020B0604020202020204" pitchFamily="34" charset="0"/>
              </a:rPr>
              <a:t>behaviour</a:t>
            </a:r>
            <a:r>
              <a:rPr lang="en-US" sz="1800" b="0" i="0" u="none" strike="noStrike" baseline="0" dirty="0">
                <a:solidFill>
                  <a:srgbClr val="000000"/>
                </a:solidFill>
                <a:latin typeface="Arial" panose="020B0604020202020204" pitchFamily="34" charset="0"/>
              </a:rPr>
              <a:t>. </a:t>
            </a:r>
          </a:p>
          <a:p>
            <a:r>
              <a:rPr lang="en-US" sz="1800" b="0" i="0" u="none" strike="noStrike" baseline="0" dirty="0">
                <a:solidFill>
                  <a:srgbClr val="000000"/>
                </a:solidFill>
                <a:latin typeface="Arial" panose="020B0604020202020204" pitchFamily="34" charset="0"/>
              </a:rPr>
              <a:t>International market research including sources of information, primary and secondary research and data collection issues in an international context. </a:t>
            </a:r>
          </a:p>
          <a:p>
            <a:r>
              <a:rPr lang="en-US" sz="1800" b="0" i="0" u="none" strike="noStrike" baseline="0" dirty="0">
                <a:solidFill>
                  <a:srgbClr val="000000"/>
                </a:solidFill>
                <a:latin typeface="Arial" panose="020B0604020202020204" pitchFamily="34" charset="0"/>
              </a:rPr>
              <a:t>The development of global marketing strategies and international communications such as advertising, sales promotion public relations and sponsorship. </a:t>
            </a:r>
          </a:p>
          <a:p>
            <a:r>
              <a:rPr lang="en-US" sz="1800" b="0" i="0" u="none" strike="noStrike" baseline="0" dirty="0">
                <a:solidFill>
                  <a:srgbClr val="000000"/>
                </a:solidFill>
                <a:latin typeface="Arial" panose="020B0604020202020204" pitchFamily="34" charset="0"/>
              </a:rPr>
              <a:t>Global branding and the cultural implications and ethical issues on a multinational and local scale. </a:t>
            </a:r>
          </a:p>
          <a:p>
            <a:r>
              <a:rPr lang="en-US" sz="1800" b="0" i="0" u="none" strike="noStrike" baseline="0" dirty="0">
                <a:solidFill>
                  <a:srgbClr val="000000"/>
                </a:solidFill>
                <a:latin typeface="Arial" panose="020B0604020202020204" pitchFamily="34" charset="0"/>
              </a:rPr>
              <a:t>The considerations involved in the planning of international marketing entry strategies and the use of appropriate channels. </a:t>
            </a:r>
          </a:p>
          <a:p>
            <a:r>
              <a:rPr lang="en-US" sz="1800" b="0" i="0" u="none" strike="noStrike" baseline="0" dirty="0">
                <a:solidFill>
                  <a:srgbClr val="000000"/>
                </a:solidFill>
                <a:latin typeface="Arial" panose="020B0604020202020204" pitchFamily="34" charset="0"/>
              </a:rPr>
              <a:t>International pricing issues including export pricing and pricing strategies and issues such as the ‘dumping’ of goods. </a:t>
            </a:r>
          </a:p>
          <a:p>
            <a:r>
              <a:rPr lang="en-US" sz="1800" b="0" i="0" u="none" strike="noStrike" baseline="0" dirty="0">
                <a:solidFill>
                  <a:srgbClr val="000000"/>
                </a:solidFill>
                <a:latin typeface="Arial" panose="020B0604020202020204" pitchFamily="34" charset="0"/>
              </a:rPr>
              <a:t>Issues of application of marketing tools and techniques in an international setting. </a:t>
            </a:r>
          </a:p>
          <a:p>
            <a:endParaRPr lang="en-GB" dirty="0"/>
          </a:p>
        </p:txBody>
      </p:sp>
    </p:spTree>
    <p:extLst>
      <p:ext uri="{BB962C8B-B14F-4D97-AF65-F5344CB8AC3E}">
        <p14:creationId xmlns:p14="http://schemas.microsoft.com/office/powerpoint/2010/main" val="3682029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D2142-905A-6635-D3F9-A2E5219FCCF1}"/>
              </a:ext>
            </a:extLst>
          </p:cNvPr>
          <p:cNvSpPr>
            <a:spLocks noGrp="1"/>
          </p:cNvSpPr>
          <p:nvPr>
            <p:ph type="title"/>
          </p:nvPr>
        </p:nvSpPr>
        <p:spPr/>
        <p:txBody>
          <a:bodyPr/>
          <a:lstStyle/>
          <a:p>
            <a:r>
              <a:rPr lang="en-US" b="1" dirty="0"/>
              <a:t>Assessment</a:t>
            </a:r>
            <a:endParaRPr lang="en-GB" b="1" dirty="0"/>
          </a:p>
        </p:txBody>
      </p:sp>
      <p:pic>
        <p:nvPicPr>
          <p:cNvPr id="5" name="Picture 4">
            <a:extLst>
              <a:ext uri="{FF2B5EF4-FFF2-40B4-BE49-F238E27FC236}">
                <a16:creationId xmlns:a16="http://schemas.microsoft.com/office/drawing/2014/main" id="{5F6A6790-AF35-BA7C-EBDF-73A6F8FBF041}"/>
              </a:ext>
            </a:extLst>
          </p:cNvPr>
          <p:cNvPicPr>
            <a:picLocks noChangeAspect="1"/>
          </p:cNvPicPr>
          <p:nvPr/>
        </p:nvPicPr>
        <p:blipFill>
          <a:blip r:embed="rId2"/>
          <a:stretch>
            <a:fillRect/>
          </a:stretch>
        </p:blipFill>
        <p:spPr>
          <a:xfrm>
            <a:off x="159798" y="1430776"/>
            <a:ext cx="8655728" cy="3996447"/>
          </a:xfrm>
          <a:prstGeom prst="rect">
            <a:avLst/>
          </a:prstGeom>
        </p:spPr>
      </p:pic>
    </p:spTree>
    <p:extLst>
      <p:ext uri="{BB962C8B-B14F-4D97-AF65-F5344CB8AC3E}">
        <p14:creationId xmlns:p14="http://schemas.microsoft.com/office/powerpoint/2010/main" val="1523264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E89400-02B8-98CC-A92B-22D4F724FC7B}"/>
              </a:ext>
            </a:extLst>
          </p:cNvPr>
          <p:cNvPicPr>
            <a:picLocks noGrp="1" noChangeAspect="1"/>
          </p:cNvPicPr>
          <p:nvPr>
            <p:ph idx="1"/>
          </p:nvPr>
        </p:nvPicPr>
        <p:blipFill>
          <a:blip r:embed="rId2"/>
          <a:stretch>
            <a:fillRect/>
          </a:stretch>
        </p:blipFill>
        <p:spPr>
          <a:xfrm>
            <a:off x="133165" y="479394"/>
            <a:ext cx="8851037" cy="5037169"/>
          </a:xfrm>
        </p:spPr>
      </p:pic>
    </p:spTree>
    <p:extLst>
      <p:ext uri="{BB962C8B-B14F-4D97-AF65-F5344CB8AC3E}">
        <p14:creationId xmlns:p14="http://schemas.microsoft.com/office/powerpoint/2010/main" val="4072825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116632"/>
            <a:ext cx="8229600" cy="336129"/>
          </a:xfrm>
        </p:spPr>
        <p:txBody>
          <a:bodyPr>
            <a:normAutofit fontScale="90000"/>
          </a:bodyPr>
          <a:lstStyle/>
          <a:p>
            <a:r>
              <a:rPr lang="en-GB" b="1" dirty="0"/>
              <a:t>Key Topics per Week</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54182146"/>
              </p:ext>
            </p:extLst>
          </p:nvPr>
        </p:nvGraphicFramePr>
        <p:xfrm>
          <a:off x="71022" y="550417"/>
          <a:ext cx="8975324" cy="4779304"/>
        </p:xfrm>
        <a:graphic>
          <a:graphicData uri="http://schemas.openxmlformats.org/drawingml/2006/table">
            <a:tbl>
              <a:tblPr firstRow="1" bandRow="1">
                <a:tableStyleId>{5C22544A-7EE6-4342-B048-85BDC9FD1C3A}</a:tableStyleId>
              </a:tblPr>
              <a:tblGrid>
                <a:gridCol w="1272231">
                  <a:extLst>
                    <a:ext uri="{9D8B030D-6E8A-4147-A177-3AD203B41FA5}">
                      <a16:colId xmlns:a16="http://schemas.microsoft.com/office/drawing/2014/main" val="3508980973"/>
                    </a:ext>
                  </a:extLst>
                </a:gridCol>
                <a:gridCol w="7703093">
                  <a:extLst>
                    <a:ext uri="{9D8B030D-6E8A-4147-A177-3AD203B41FA5}">
                      <a16:colId xmlns:a16="http://schemas.microsoft.com/office/drawing/2014/main" val="2941425508"/>
                    </a:ext>
                  </a:extLst>
                </a:gridCol>
              </a:tblGrid>
              <a:tr h="427168">
                <a:tc>
                  <a:txBody>
                    <a:bodyPr/>
                    <a:lstStyle/>
                    <a:p>
                      <a:r>
                        <a:rPr lang="en-GB" sz="2000" dirty="0"/>
                        <a:t>WEEK</a:t>
                      </a:r>
                    </a:p>
                  </a:txBody>
                  <a:tcPr/>
                </a:tc>
                <a:tc>
                  <a:txBody>
                    <a:bodyPr/>
                    <a:lstStyle/>
                    <a:p>
                      <a:r>
                        <a:rPr lang="en-GB" sz="2000" dirty="0"/>
                        <a:t>TOPICS</a:t>
                      </a:r>
                    </a:p>
                  </a:txBody>
                  <a:tcPr/>
                </a:tc>
                <a:extLst>
                  <a:ext uri="{0D108BD9-81ED-4DB2-BD59-A6C34878D82A}">
                    <a16:rowId xmlns:a16="http://schemas.microsoft.com/office/drawing/2014/main" val="1455651282"/>
                  </a:ext>
                </a:extLst>
              </a:tr>
              <a:tr h="427168">
                <a:tc>
                  <a:txBody>
                    <a:bodyPr/>
                    <a:lstStyle/>
                    <a:p>
                      <a:r>
                        <a:rPr lang="en-GB" sz="2000" dirty="0"/>
                        <a:t>WEEK 1</a:t>
                      </a:r>
                    </a:p>
                  </a:txBody>
                  <a:tcPr/>
                </a:tc>
                <a:tc>
                  <a:txBody>
                    <a:bodyPr/>
                    <a:lstStyle/>
                    <a:p>
                      <a:r>
                        <a:rPr lang="en-GB" sz="2000" dirty="0"/>
                        <a:t>Introduction and</a:t>
                      </a:r>
                      <a:r>
                        <a:rPr lang="en-GB" sz="2000" baseline="0" dirty="0"/>
                        <a:t> Overview of International Marketing</a:t>
                      </a:r>
                      <a:endParaRPr lang="en-GB" sz="2000" dirty="0"/>
                    </a:p>
                  </a:txBody>
                  <a:tcPr/>
                </a:tc>
                <a:extLst>
                  <a:ext uri="{0D108BD9-81ED-4DB2-BD59-A6C34878D82A}">
                    <a16:rowId xmlns:a16="http://schemas.microsoft.com/office/drawing/2014/main" val="1378505061"/>
                  </a:ext>
                </a:extLst>
              </a:tr>
              <a:tr h="427168">
                <a:tc>
                  <a:txBody>
                    <a:bodyPr/>
                    <a:lstStyle/>
                    <a:p>
                      <a:r>
                        <a:rPr lang="en-GB" sz="2000" dirty="0"/>
                        <a:t>WEEK 2</a:t>
                      </a:r>
                    </a:p>
                  </a:txBody>
                  <a:tcPr/>
                </a:tc>
                <a:tc>
                  <a:txBody>
                    <a:bodyPr/>
                    <a:lstStyle/>
                    <a:p>
                      <a:r>
                        <a:rPr lang="en-GB" sz="2000" dirty="0"/>
                        <a:t>Global Marketplace and International Marketing Environment</a:t>
                      </a:r>
                    </a:p>
                  </a:txBody>
                  <a:tcPr/>
                </a:tc>
                <a:extLst>
                  <a:ext uri="{0D108BD9-81ED-4DB2-BD59-A6C34878D82A}">
                    <a16:rowId xmlns:a16="http://schemas.microsoft.com/office/drawing/2014/main" val="258109216"/>
                  </a:ext>
                </a:extLst>
              </a:tr>
              <a:tr h="427168">
                <a:tc>
                  <a:txBody>
                    <a:bodyPr/>
                    <a:lstStyle/>
                    <a:p>
                      <a:r>
                        <a:rPr lang="en-GB" sz="2000" dirty="0"/>
                        <a:t>WEEK 3</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latin typeface="+mn-lt"/>
                          <a:ea typeface="+mn-ea"/>
                          <a:cs typeface="+mn-cs"/>
                        </a:rPr>
                        <a:t>Cultural and Social Impacts on International Marketing</a:t>
                      </a:r>
                      <a:endParaRPr lang="en-GB" sz="2000" dirty="0"/>
                    </a:p>
                  </a:txBody>
                  <a:tcPr/>
                </a:tc>
                <a:extLst>
                  <a:ext uri="{0D108BD9-81ED-4DB2-BD59-A6C34878D82A}">
                    <a16:rowId xmlns:a16="http://schemas.microsoft.com/office/drawing/2014/main" val="421082560"/>
                  </a:ext>
                </a:extLst>
              </a:tr>
              <a:tr h="427168">
                <a:tc>
                  <a:txBody>
                    <a:bodyPr/>
                    <a:lstStyle/>
                    <a:p>
                      <a:r>
                        <a:rPr lang="en-GB" sz="2000" dirty="0"/>
                        <a:t>WEEK 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International Market Orientation</a:t>
                      </a:r>
                      <a:endParaRPr lang="en-GB" sz="2000" kern="1200" dirty="0">
                        <a:solidFill>
                          <a:schemeClr val="dk1"/>
                        </a:solidFill>
                        <a:latin typeface="+mn-lt"/>
                        <a:ea typeface="+mn-ea"/>
                        <a:cs typeface="+mn-cs"/>
                      </a:endParaRPr>
                    </a:p>
                  </a:txBody>
                  <a:tcPr/>
                </a:tc>
                <a:extLst>
                  <a:ext uri="{0D108BD9-81ED-4DB2-BD59-A6C34878D82A}">
                    <a16:rowId xmlns:a16="http://schemas.microsoft.com/office/drawing/2014/main" val="1525412374"/>
                  </a:ext>
                </a:extLst>
              </a:tr>
              <a:tr h="4271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latin typeface="+mn-lt"/>
                          <a:ea typeface="+mn-ea"/>
                          <a:cs typeface="+mn-cs"/>
                        </a:rPr>
                        <a:t>WEEK 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kern="1200" dirty="0">
                          <a:solidFill>
                            <a:schemeClr val="dk1"/>
                          </a:solidFill>
                          <a:latin typeface="+mn-lt"/>
                          <a:ea typeface="+mn-ea"/>
                          <a:cs typeface="+mn-cs"/>
                        </a:rPr>
                        <a:t>International Marketing Research</a:t>
                      </a:r>
                      <a:endParaRPr lang="en-GB" sz="2000" kern="1200" dirty="0">
                        <a:solidFill>
                          <a:schemeClr val="dk1"/>
                        </a:solidFill>
                        <a:latin typeface="+mn-lt"/>
                        <a:ea typeface="+mn-ea"/>
                        <a:cs typeface="+mn-cs"/>
                      </a:endParaRPr>
                    </a:p>
                  </a:txBody>
                  <a:tcPr/>
                </a:tc>
                <a:extLst>
                  <a:ext uri="{0D108BD9-81ED-4DB2-BD59-A6C34878D82A}">
                    <a16:rowId xmlns:a16="http://schemas.microsoft.com/office/drawing/2014/main" val="3590033289"/>
                  </a:ext>
                </a:extLst>
              </a:tr>
              <a:tr h="438992">
                <a:tc>
                  <a:txBody>
                    <a:bodyPr/>
                    <a:lstStyle/>
                    <a:p>
                      <a:r>
                        <a:rPr lang="en-GB" sz="2000" dirty="0"/>
                        <a:t>WEEK 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International Market Entry Strategies - 01</a:t>
                      </a:r>
                      <a:endParaRPr lang="en-GB" sz="2000" dirty="0"/>
                    </a:p>
                  </a:txBody>
                  <a:tcPr/>
                </a:tc>
                <a:extLst>
                  <a:ext uri="{0D108BD9-81ED-4DB2-BD59-A6C34878D82A}">
                    <a16:rowId xmlns:a16="http://schemas.microsoft.com/office/drawing/2014/main" val="307989824"/>
                  </a:ext>
                </a:extLst>
              </a:tr>
              <a:tr h="495800">
                <a:tc>
                  <a:txBody>
                    <a:bodyPr/>
                    <a:lstStyle/>
                    <a:p>
                      <a:r>
                        <a:rPr lang="en-GB" sz="2000" dirty="0"/>
                        <a:t>WEEK 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International Market Entry Strategies </a:t>
                      </a:r>
                      <a:r>
                        <a:rPr lang="en-US" sz="2000"/>
                        <a:t>- 02</a:t>
                      </a:r>
                      <a:endParaRPr lang="en-GB" sz="2000" dirty="0"/>
                    </a:p>
                  </a:txBody>
                  <a:tcPr/>
                </a:tc>
                <a:extLst>
                  <a:ext uri="{0D108BD9-81ED-4DB2-BD59-A6C34878D82A}">
                    <a16:rowId xmlns:a16="http://schemas.microsoft.com/office/drawing/2014/main" val="1382191698"/>
                  </a:ext>
                </a:extLst>
              </a:tr>
              <a:tr h="427168">
                <a:tc>
                  <a:txBody>
                    <a:bodyPr/>
                    <a:lstStyle/>
                    <a:p>
                      <a:r>
                        <a:rPr lang="en-GB" sz="2000" dirty="0"/>
                        <a:t>WEEK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International </a:t>
                      </a:r>
                      <a:r>
                        <a:rPr lang="en-US" sz="2000"/>
                        <a:t>Marketing Mix</a:t>
                      </a:r>
                      <a:endParaRPr lang="en-GB" sz="2000" dirty="0"/>
                    </a:p>
                  </a:txBody>
                  <a:tcPr/>
                </a:tc>
                <a:extLst>
                  <a:ext uri="{0D108BD9-81ED-4DB2-BD59-A6C34878D82A}">
                    <a16:rowId xmlns:a16="http://schemas.microsoft.com/office/drawing/2014/main" val="3497332834"/>
                  </a:ext>
                </a:extLst>
              </a:tr>
              <a:tr h="427168">
                <a:tc>
                  <a:txBody>
                    <a:bodyPr/>
                    <a:lstStyle/>
                    <a:p>
                      <a:r>
                        <a:rPr lang="en-GB" sz="2000" dirty="0"/>
                        <a:t>WEEK 9</a:t>
                      </a:r>
                    </a:p>
                  </a:txBody>
                  <a:tcPr>
                    <a:solidFill>
                      <a:schemeClr val="tx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Workshop</a:t>
                      </a:r>
                    </a:p>
                  </a:txBody>
                  <a:tcPr>
                    <a:solidFill>
                      <a:schemeClr val="tx2">
                        <a:lumMod val="20000"/>
                        <a:lumOff val="80000"/>
                      </a:schemeClr>
                    </a:solidFill>
                  </a:tcPr>
                </a:tc>
                <a:extLst>
                  <a:ext uri="{0D108BD9-81ED-4DB2-BD59-A6C34878D82A}">
                    <a16:rowId xmlns:a16="http://schemas.microsoft.com/office/drawing/2014/main" val="3822482138"/>
                  </a:ext>
                </a:extLst>
              </a:tr>
              <a:tr h="427168">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000" dirty="0"/>
                        <a:t>WEEK 10</a:t>
                      </a:r>
                    </a:p>
                  </a:txBody>
                  <a:tcPr>
                    <a:solidFill>
                      <a:schemeClr val="accent5">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Feedbacks and Assignment Submission</a:t>
                      </a:r>
                      <a:endParaRPr lang="en-GB" sz="2000" dirty="0"/>
                    </a:p>
                  </a:txBody>
                  <a:tcPr>
                    <a:solidFill>
                      <a:schemeClr val="accent5">
                        <a:lumMod val="20000"/>
                        <a:lumOff val="80000"/>
                      </a:schemeClr>
                    </a:solidFill>
                  </a:tcPr>
                </a:tc>
                <a:extLst>
                  <a:ext uri="{0D108BD9-81ED-4DB2-BD59-A6C34878D82A}">
                    <a16:rowId xmlns:a16="http://schemas.microsoft.com/office/drawing/2014/main" val="1860462693"/>
                  </a:ext>
                </a:extLst>
              </a:tr>
            </a:tbl>
          </a:graphicData>
        </a:graphic>
      </p:graphicFrame>
    </p:spTree>
    <p:extLst>
      <p:ext uri="{BB962C8B-B14F-4D97-AF65-F5344CB8AC3E}">
        <p14:creationId xmlns:p14="http://schemas.microsoft.com/office/powerpoint/2010/main" val="8533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C2854-1EE5-8C08-6813-50F00960BD76}"/>
              </a:ext>
            </a:extLst>
          </p:cNvPr>
          <p:cNvSpPr>
            <a:spLocks noGrp="1"/>
          </p:cNvSpPr>
          <p:nvPr>
            <p:ph type="title"/>
          </p:nvPr>
        </p:nvSpPr>
        <p:spPr/>
        <p:txBody>
          <a:bodyPr/>
          <a:lstStyle/>
          <a:p>
            <a:r>
              <a:rPr lang="en-US" b="1" dirty="0"/>
              <a:t>What is Marketing? </a:t>
            </a:r>
            <a:endParaRPr lang="en-GB" b="1" dirty="0"/>
          </a:p>
        </p:txBody>
      </p:sp>
      <p:sp>
        <p:nvSpPr>
          <p:cNvPr id="3" name="Content Placeholder 2">
            <a:extLst>
              <a:ext uri="{FF2B5EF4-FFF2-40B4-BE49-F238E27FC236}">
                <a16:creationId xmlns:a16="http://schemas.microsoft.com/office/drawing/2014/main" id="{4DCA74D5-842C-5DEF-B38D-BC5F56D62E9E}"/>
              </a:ext>
            </a:extLst>
          </p:cNvPr>
          <p:cNvSpPr>
            <a:spLocks noGrp="1"/>
          </p:cNvSpPr>
          <p:nvPr>
            <p:ph idx="1"/>
          </p:nvPr>
        </p:nvSpPr>
        <p:spPr>
          <a:xfrm>
            <a:off x="124287" y="1600201"/>
            <a:ext cx="4864963" cy="3939465"/>
          </a:xfrm>
        </p:spPr>
        <p:txBody>
          <a:bodyPr>
            <a:normAutofit fontScale="70000" lnSpcReduction="20000"/>
          </a:bodyPr>
          <a:lstStyle/>
          <a:p>
            <a:r>
              <a:rPr lang="en-US" dirty="0"/>
              <a:t> “the science and art of exploring, creating and delivering value to satisfy the needs of a target market at a profit. Marketing identifies unfulfilled needs and desires. It defines, measures and quantifies the size of the identified market and the profit potential. It pinpoints which segments the company is capable of serving best and it designs and promotes the appropriate products and services.” (Kotler, 2012)</a:t>
            </a:r>
          </a:p>
          <a:p>
            <a:pPr marL="0" indent="0">
              <a:buNone/>
            </a:pPr>
            <a:endParaRPr lang="en-US" dirty="0"/>
          </a:p>
          <a:p>
            <a:r>
              <a:rPr lang="en-US" dirty="0"/>
              <a:t>Marketing is the activity, set of institutions, and processes for creating, communicating, delivering, and exchanging offerings that have value for customers, clients, partners, and society at large (American Marketing Association)</a:t>
            </a:r>
            <a:endParaRPr lang="en-GB" dirty="0"/>
          </a:p>
        </p:txBody>
      </p:sp>
      <p:pic>
        <p:nvPicPr>
          <p:cNvPr id="4" name="Picture 3">
            <a:extLst>
              <a:ext uri="{FF2B5EF4-FFF2-40B4-BE49-F238E27FC236}">
                <a16:creationId xmlns:a16="http://schemas.microsoft.com/office/drawing/2014/main" id="{71ADD319-213F-41CD-D4EA-6234DD80C010}"/>
              </a:ext>
            </a:extLst>
          </p:cNvPr>
          <p:cNvPicPr>
            <a:picLocks noChangeAspect="1"/>
          </p:cNvPicPr>
          <p:nvPr/>
        </p:nvPicPr>
        <p:blipFill>
          <a:blip r:embed="rId2"/>
          <a:stretch>
            <a:fillRect/>
          </a:stretch>
        </p:blipFill>
        <p:spPr>
          <a:xfrm>
            <a:off x="5137520" y="1748901"/>
            <a:ext cx="3882193" cy="3686452"/>
          </a:xfrm>
          <a:prstGeom prst="rect">
            <a:avLst/>
          </a:prstGeom>
        </p:spPr>
      </p:pic>
    </p:spTree>
    <p:extLst>
      <p:ext uri="{BB962C8B-B14F-4D97-AF65-F5344CB8AC3E}">
        <p14:creationId xmlns:p14="http://schemas.microsoft.com/office/powerpoint/2010/main" val="163146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CD816-86DF-AC6D-D591-498EBB67D651}"/>
              </a:ext>
            </a:extLst>
          </p:cNvPr>
          <p:cNvSpPr>
            <a:spLocks noGrp="1"/>
          </p:cNvSpPr>
          <p:nvPr>
            <p:ph type="title"/>
          </p:nvPr>
        </p:nvSpPr>
        <p:spPr>
          <a:xfrm>
            <a:off x="457200" y="274638"/>
            <a:ext cx="8229600" cy="710783"/>
          </a:xfrm>
        </p:spPr>
        <p:txBody>
          <a:bodyPr/>
          <a:lstStyle/>
          <a:p>
            <a:r>
              <a:rPr lang="en-US" b="1" dirty="0"/>
              <a:t>Different Levels of Marketing</a:t>
            </a:r>
            <a:endParaRPr lang="en-GB" b="1" dirty="0"/>
          </a:p>
        </p:txBody>
      </p:sp>
      <p:sp>
        <p:nvSpPr>
          <p:cNvPr id="3" name="Content Placeholder 2">
            <a:extLst>
              <a:ext uri="{FF2B5EF4-FFF2-40B4-BE49-F238E27FC236}">
                <a16:creationId xmlns:a16="http://schemas.microsoft.com/office/drawing/2014/main" id="{668583DA-F1B4-7E45-672D-4BB4D5525D99}"/>
              </a:ext>
            </a:extLst>
          </p:cNvPr>
          <p:cNvSpPr>
            <a:spLocks noGrp="1"/>
          </p:cNvSpPr>
          <p:nvPr>
            <p:ph idx="1"/>
          </p:nvPr>
        </p:nvSpPr>
        <p:spPr>
          <a:xfrm>
            <a:off x="186431" y="1189608"/>
            <a:ext cx="8500369" cy="4327625"/>
          </a:xfrm>
        </p:spPr>
        <p:txBody>
          <a:bodyPr>
            <a:normAutofit lnSpcReduction="10000"/>
          </a:bodyPr>
          <a:lstStyle/>
          <a:p>
            <a:pPr>
              <a:defRPr/>
            </a:pPr>
            <a:r>
              <a:rPr lang="en-GB" b="1" dirty="0"/>
              <a:t>Domestic marketing </a:t>
            </a:r>
            <a:r>
              <a:rPr lang="en-GB" dirty="0"/>
              <a:t>- involves the company manipulating a series of controllable variables in a largely uncontrollable external environment that is made up of different economic structures, competitors, cultural values and legal infrastructure within specific political or geographic country boundaries.</a:t>
            </a:r>
          </a:p>
          <a:p>
            <a:pPr>
              <a:defRPr/>
            </a:pPr>
            <a:endParaRPr lang="en-GB" dirty="0"/>
          </a:p>
          <a:p>
            <a:pPr>
              <a:defRPr/>
            </a:pPr>
            <a:r>
              <a:rPr lang="en-GB" b="1" dirty="0"/>
              <a:t>International marketing </a:t>
            </a:r>
            <a:r>
              <a:rPr lang="en-GB" dirty="0"/>
              <a:t>- which involves operating across a number of foreign country markets in which not only do the uncontrollable variables differ significantly between one market and another, but the controllable factors are also likely to differ significantly. </a:t>
            </a:r>
          </a:p>
          <a:p>
            <a:pPr marL="0" indent="0">
              <a:buNone/>
              <a:defRPr/>
            </a:pPr>
            <a:endParaRPr lang="en-GB" dirty="0"/>
          </a:p>
          <a:p>
            <a:endParaRPr lang="en-GB" dirty="0"/>
          </a:p>
        </p:txBody>
      </p:sp>
    </p:spTree>
    <p:extLst>
      <p:ext uri="{BB962C8B-B14F-4D97-AF65-F5344CB8AC3E}">
        <p14:creationId xmlns:p14="http://schemas.microsoft.com/office/powerpoint/2010/main" val="67405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FED32-889B-6925-BE5C-FAFA60D3EF53}"/>
              </a:ext>
            </a:extLst>
          </p:cNvPr>
          <p:cNvSpPr>
            <a:spLocks noGrp="1"/>
          </p:cNvSpPr>
          <p:nvPr>
            <p:ph type="title"/>
          </p:nvPr>
        </p:nvSpPr>
        <p:spPr>
          <a:xfrm>
            <a:off x="457200" y="274638"/>
            <a:ext cx="8229600" cy="826193"/>
          </a:xfrm>
        </p:spPr>
        <p:txBody>
          <a:bodyPr/>
          <a:lstStyle/>
          <a:p>
            <a:r>
              <a:rPr lang="en-US" b="1" dirty="0"/>
              <a:t>Domestic Marketing</a:t>
            </a:r>
            <a:endParaRPr lang="en-GB" b="1" dirty="0"/>
          </a:p>
        </p:txBody>
      </p:sp>
      <p:sp>
        <p:nvSpPr>
          <p:cNvPr id="3" name="Content Placeholder 2">
            <a:extLst>
              <a:ext uri="{FF2B5EF4-FFF2-40B4-BE49-F238E27FC236}">
                <a16:creationId xmlns:a16="http://schemas.microsoft.com/office/drawing/2014/main" id="{0232E903-FA0B-9859-364E-FC7C71E5114C}"/>
              </a:ext>
            </a:extLst>
          </p:cNvPr>
          <p:cNvSpPr>
            <a:spLocks noGrp="1"/>
          </p:cNvSpPr>
          <p:nvPr>
            <p:ph idx="1"/>
          </p:nvPr>
        </p:nvSpPr>
        <p:spPr>
          <a:xfrm>
            <a:off x="177553" y="1100832"/>
            <a:ext cx="8509247" cy="4554244"/>
          </a:xfrm>
        </p:spPr>
        <p:txBody>
          <a:bodyPr>
            <a:normAutofit fontScale="92500" lnSpcReduction="10000"/>
          </a:bodyPr>
          <a:lstStyle/>
          <a:p>
            <a:r>
              <a:rPr lang="en-US" b="0" i="0" dirty="0">
                <a:solidFill>
                  <a:srgbClr val="000000"/>
                </a:solidFill>
                <a:effectLst/>
                <a:latin typeface="Arial" panose="020B0604020202020204" pitchFamily="34" charset="0"/>
                <a:cs typeface="Arial" panose="020B0604020202020204" pitchFamily="34" charset="0"/>
              </a:rPr>
              <a:t>Marketing tactics that are specifically designed for the home market and meet the preferences and needs of the relatively small domestic client base are referred to as domestic marketing.</a:t>
            </a:r>
          </a:p>
          <a:p>
            <a:pPr marL="0" indent="0">
              <a:buNone/>
            </a:pPr>
            <a:endParaRPr lang="en-US" b="0" i="0" dirty="0">
              <a:solidFill>
                <a:srgbClr val="000000"/>
              </a:solidFill>
              <a:effectLst/>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Firm can easily predict consumer preferences and can understand its own market niche</a:t>
            </a:r>
          </a:p>
          <a:p>
            <a:pPr marL="0" indent="0">
              <a:buNone/>
            </a:pPr>
            <a:endParaRPr lang="en-US" b="0" i="0" dirty="0">
              <a:solidFill>
                <a:srgbClr val="000000"/>
              </a:solidFill>
              <a:effectLst/>
              <a:latin typeface="Arial" panose="020B0604020202020204" pitchFamily="34" charset="0"/>
              <a:cs typeface="Arial" panose="020B0604020202020204" pitchFamily="34" charset="0"/>
            </a:endParaRPr>
          </a:p>
          <a:p>
            <a:r>
              <a:rPr lang="en-US" i="0" dirty="0">
                <a:solidFill>
                  <a:srgbClr val="000000"/>
                </a:solidFill>
                <a:effectLst/>
                <a:latin typeface="Arial" panose="020B0604020202020204" pitchFamily="34" charset="0"/>
                <a:cs typeface="Arial" panose="020B0604020202020204" pitchFamily="34" charset="0"/>
              </a:rPr>
              <a:t>There are less cultural, communication and operational barriers in domestic marketing compared to international marketing.</a:t>
            </a:r>
          </a:p>
          <a:p>
            <a:endParaRPr lang="en-US" i="0" dirty="0">
              <a:solidFill>
                <a:srgbClr val="000000"/>
              </a:solidFill>
              <a:effectLst/>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Limited target market size when compared to international markets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5133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Defining International Marketing </a:t>
            </a:r>
          </a:p>
        </p:txBody>
      </p:sp>
      <p:sp>
        <p:nvSpPr>
          <p:cNvPr id="3" name="Content Placeholder 2"/>
          <p:cNvSpPr>
            <a:spLocks noGrp="1"/>
          </p:cNvSpPr>
          <p:nvPr>
            <p:ph idx="1"/>
          </p:nvPr>
        </p:nvSpPr>
        <p:spPr>
          <a:xfrm>
            <a:off x="457199" y="1600201"/>
            <a:ext cx="7790155" cy="3917032"/>
          </a:xfrm>
        </p:spPr>
        <p:txBody>
          <a:bodyPr>
            <a:normAutofit/>
          </a:bodyPr>
          <a:lstStyle/>
          <a:p>
            <a:pPr marL="0" indent="0">
              <a:buNone/>
            </a:pPr>
            <a:r>
              <a:rPr lang="en-GB" sz="2000" b="1" dirty="0"/>
              <a:t>Activity 1.1</a:t>
            </a:r>
          </a:p>
          <a:p>
            <a:endParaRPr lang="en-GB" sz="2000" dirty="0"/>
          </a:p>
          <a:p>
            <a:r>
              <a:rPr lang="en-GB" sz="2000" dirty="0"/>
              <a:t>Go to the Internet and search for the definition of International Marketing. Highlight the key words / phrases in the International Marketing definition and let’s discuss. </a:t>
            </a:r>
          </a:p>
          <a:p>
            <a:endParaRPr lang="en-GB" sz="2000" dirty="0"/>
          </a:p>
          <a:p>
            <a:pPr marL="0" indent="0">
              <a:buNone/>
            </a:pPr>
            <a:endParaRPr lang="en-GB" sz="2000" dirty="0"/>
          </a:p>
        </p:txBody>
      </p:sp>
    </p:spTree>
    <p:extLst>
      <p:ext uri="{BB962C8B-B14F-4D97-AF65-F5344CB8AC3E}">
        <p14:creationId xmlns:p14="http://schemas.microsoft.com/office/powerpoint/2010/main" val="3730652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210048" y="103332"/>
            <a:ext cx="8359253" cy="512329"/>
          </a:xfrm>
          <a:prstGeom prst="rect">
            <a:avLst/>
          </a:prstGeom>
        </p:spPr>
        <p:txBody>
          <a:bodyPr vert="horz" lIns="91440" tIns="45720" rIns="91440" bIns="45720" rtlCol="0" anchor="ctr">
            <a:normAutofit fontScale="92500" lnSpcReduction="20000"/>
          </a:bodyPr>
          <a:lstStyle>
            <a:lvl1pPr algn="ctr" defTabSz="685800" rtl="0" eaLnBrk="1" latinLnBrk="0" hangingPunct="1">
              <a:spcBef>
                <a:spcPct val="0"/>
              </a:spcBef>
              <a:buNone/>
              <a:defRPr sz="3300" kern="1200">
                <a:solidFill>
                  <a:schemeClr val="tx1"/>
                </a:solidFill>
                <a:latin typeface="+mj-lt"/>
                <a:ea typeface="+mj-ea"/>
                <a:cs typeface="+mj-cs"/>
              </a:defRPr>
            </a:lvl1pPr>
          </a:lstStyle>
          <a:p>
            <a:r>
              <a:rPr lang="en-US" sz="3600" b="1" dirty="0">
                <a:solidFill>
                  <a:schemeClr val="tx2">
                    <a:lumMod val="50000"/>
                  </a:schemeClr>
                </a:solidFill>
                <a:latin typeface="Corbel" panose="020B0503020204020204" pitchFamily="34" charset="0"/>
              </a:rPr>
              <a:t>What is International Marketing ? </a:t>
            </a:r>
            <a:endParaRPr lang="en-US" sz="2400" b="1" dirty="0">
              <a:solidFill>
                <a:schemeClr val="tx2">
                  <a:lumMod val="50000"/>
                </a:schemeClr>
              </a:solidFill>
              <a:latin typeface="Corbel" panose="020B0503020204020204" pitchFamily="34" charset="0"/>
            </a:endParaRPr>
          </a:p>
        </p:txBody>
      </p:sp>
      <p:sp>
        <p:nvSpPr>
          <p:cNvPr id="6" name="Rectangle 5"/>
          <p:cNvSpPr/>
          <p:nvPr/>
        </p:nvSpPr>
        <p:spPr>
          <a:xfrm>
            <a:off x="124287" y="532660"/>
            <a:ext cx="8780016" cy="2131717"/>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tx1"/>
                </a:solidFill>
                <a:latin typeface="Arial" panose="020B0604020202020204" pitchFamily="34" charset="0"/>
                <a:cs typeface="Arial" panose="020B0604020202020204" pitchFamily="34" charset="0"/>
              </a:rPr>
              <a:t>International marketing is the performance of business activities that direct the flow of a company’s goods and services to consumers or users in more than one nation for a profit (</a:t>
            </a:r>
            <a:r>
              <a:rPr lang="en-GB" sz="1600" b="0" i="0" dirty="0" err="1">
                <a:solidFill>
                  <a:srgbClr val="000000"/>
                </a:solidFill>
                <a:effectLst/>
                <a:latin typeface="Arial" panose="020B0604020202020204" pitchFamily="34" charset="0"/>
                <a:cs typeface="Arial" panose="020B0604020202020204" pitchFamily="34" charset="0"/>
              </a:rPr>
              <a:t>Cateora</a:t>
            </a:r>
            <a:r>
              <a:rPr lang="en-GB" sz="1600" b="0" i="0" dirty="0">
                <a:solidFill>
                  <a:srgbClr val="000000"/>
                </a:solidFill>
                <a:effectLst/>
                <a:latin typeface="Arial" panose="020B0604020202020204" pitchFamily="34" charset="0"/>
                <a:cs typeface="Arial" panose="020B0604020202020204" pitchFamily="34" charset="0"/>
              </a:rPr>
              <a:t> and </a:t>
            </a:r>
            <a:r>
              <a:rPr lang="en-GB" sz="1600" b="0" i="0" dirty="0" err="1">
                <a:solidFill>
                  <a:srgbClr val="000000"/>
                </a:solidFill>
                <a:effectLst/>
                <a:latin typeface="Arial" panose="020B0604020202020204" pitchFamily="34" charset="0"/>
                <a:cs typeface="Arial" panose="020B0604020202020204" pitchFamily="34" charset="0"/>
              </a:rPr>
              <a:t>Ghauri</a:t>
            </a:r>
            <a:r>
              <a:rPr lang="en-GB" sz="1600" dirty="0">
                <a:solidFill>
                  <a:srgbClr val="000000"/>
                </a:solidFill>
                <a:latin typeface="Arial" panose="020B0604020202020204" pitchFamily="34" charset="0"/>
                <a:cs typeface="Arial" panose="020B0604020202020204" pitchFamily="34" charset="0"/>
              </a:rPr>
              <a:t>, </a:t>
            </a:r>
            <a:r>
              <a:rPr lang="en-GB" sz="1600" b="0" i="0" dirty="0">
                <a:solidFill>
                  <a:srgbClr val="000000"/>
                </a:solidFill>
                <a:effectLst/>
                <a:latin typeface="Arial" panose="020B0604020202020204" pitchFamily="34" charset="0"/>
                <a:cs typeface="Arial" panose="020B0604020202020204" pitchFamily="34" charset="0"/>
              </a:rPr>
              <a:t>1999). </a:t>
            </a:r>
          </a:p>
          <a:p>
            <a:pPr algn="just"/>
            <a:endParaRPr lang="en-GB" sz="1600" dirty="0">
              <a:solidFill>
                <a:srgbClr val="000000"/>
              </a:solidFill>
              <a:latin typeface="Arial" panose="020B0604020202020204" pitchFamily="34" charset="0"/>
              <a:cs typeface="Arial" panose="020B0604020202020204" pitchFamily="34" charset="0"/>
            </a:endParaRPr>
          </a:p>
          <a:p>
            <a:pPr algn="just"/>
            <a:r>
              <a:rPr lang="en-US" sz="1600" b="0" i="0" dirty="0">
                <a:solidFill>
                  <a:srgbClr val="000000"/>
                </a:solidFill>
                <a:effectLst/>
                <a:latin typeface="Arial" panose="020B0604020202020204" pitchFamily="34" charset="0"/>
                <a:cs typeface="Arial" panose="020B0604020202020204" pitchFamily="34" charset="0"/>
              </a:rPr>
              <a:t>International marketing is the application of marketing orientation and marketing capabilities to international business (</a:t>
            </a:r>
            <a:r>
              <a:rPr lang="de-DE" sz="1600" b="0" i="0" dirty="0" err="1">
                <a:solidFill>
                  <a:srgbClr val="000000"/>
                </a:solidFill>
                <a:effectLst/>
                <a:latin typeface="Arial" panose="020B0604020202020204" pitchFamily="34" charset="0"/>
                <a:cs typeface="Arial" panose="020B0604020202020204" pitchFamily="34" charset="0"/>
              </a:rPr>
              <a:t>Muhlbacher</a:t>
            </a:r>
            <a:r>
              <a:rPr lang="de-DE" sz="1600" b="0" i="0" dirty="0">
                <a:solidFill>
                  <a:srgbClr val="000000"/>
                </a:solidFill>
                <a:effectLst/>
                <a:latin typeface="Arial" panose="020B0604020202020204" pitchFamily="34" charset="0"/>
                <a:cs typeface="Arial" panose="020B0604020202020204" pitchFamily="34" charset="0"/>
              </a:rPr>
              <a:t>, Helmuth, and </a:t>
            </a:r>
            <a:r>
              <a:rPr lang="de-DE" sz="1600" b="0" i="0" dirty="0" err="1">
                <a:solidFill>
                  <a:srgbClr val="000000"/>
                </a:solidFill>
                <a:effectLst/>
                <a:latin typeface="Arial" panose="020B0604020202020204" pitchFamily="34" charset="0"/>
                <a:cs typeface="Arial" panose="020B0604020202020204" pitchFamily="34" charset="0"/>
              </a:rPr>
              <a:t>Dahringer</a:t>
            </a:r>
            <a:r>
              <a:rPr lang="de-DE" sz="1600" dirty="0">
                <a:solidFill>
                  <a:srgbClr val="000000"/>
                </a:solidFill>
                <a:latin typeface="Arial" panose="020B0604020202020204" pitchFamily="34" charset="0"/>
                <a:cs typeface="Arial" panose="020B0604020202020204" pitchFamily="34" charset="0"/>
              </a:rPr>
              <a:t>, </a:t>
            </a:r>
            <a:r>
              <a:rPr lang="de-DE" sz="1600" b="0" i="0" dirty="0">
                <a:solidFill>
                  <a:srgbClr val="000000"/>
                </a:solidFill>
                <a:effectLst/>
                <a:latin typeface="Arial" panose="020B0604020202020204" pitchFamily="34" charset="0"/>
                <a:cs typeface="Arial" panose="020B0604020202020204" pitchFamily="34" charset="0"/>
              </a:rPr>
              <a:t>2006)</a:t>
            </a:r>
            <a:endParaRPr lang="en-GB" sz="1600" dirty="0">
              <a:latin typeface="Arial" panose="020B0604020202020204" pitchFamily="34" charset="0"/>
              <a:cs typeface="Arial" panose="020B0604020202020204" pitchFamily="34" charset="0"/>
            </a:endParaRPr>
          </a:p>
        </p:txBody>
      </p:sp>
      <p:sp>
        <p:nvSpPr>
          <p:cNvPr id="9" name="TextBox 8"/>
          <p:cNvSpPr txBox="1"/>
          <p:nvPr/>
        </p:nvSpPr>
        <p:spPr>
          <a:xfrm>
            <a:off x="124287" y="2769435"/>
            <a:ext cx="8877670" cy="2246769"/>
          </a:xfrm>
          <a:prstGeom prst="rect">
            <a:avLst/>
          </a:prstGeom>
          <a:noFill/>
          <a:ln w="38100">
            <a:solidFill>
              <a:schemeClr val="tx2">
                <a:lumMod val="60000"/>
                <a:lumOff val="40000"/>
              </a:schemeClr>
            </a:solidFill>
          </a:ln>
        </p:spPr>
        <p:txBody>
          <a:bodyPr wrap="square" rtlCol="0">
            <a:spAutoFit/>
          </a:bodyPr>
          <a:lstStyle/>
          <a:p>
            <a:pPr marL="285750" indent="-285750">
              <a:buFont typeface="Wingdings" panose="05000000000000000000" pitchFamily="2" charset="2"/>
              <a:buChar char="Ø"/>
            </a:pPr>
            <a:r>
              <a:rPr lang="en-GB" sz="2800" dirty="0"/>
              <a:t>Involvement of more than one country</a:t>
            </a:r>
          </a:p>
          <a:p>
            <a:pPr marL="285750" indent="-285750">
              <a:buFont typeface="Wingdings" panose="05000000000000000000" pitchFamily="2" charset="2"/>
              <a:buChar char="Ø"/>
            </a:pPr>
            <a:r>
              <a:rPr lang="en-GB" sz="2800" dirty="0"/>
              <a:t>Often deals with different customer behaviours and tastes</a:t>
            </a:r>
          </a:p>
          <a:p>
            <a:pPr marL="285750" indent="-285750">
              <a:buFont typeface="Wingdings" panose="05000000000000000000" pitchFamily="2" charset="2"/>
              <a:buChar char="Ø"/>
            </a:pPr>
            <a:r>
              <a:rPr lang="en-GB" sz="2800" dirty="0"/>
              <a:t>Different market segments</a:t>
            </a:r>
          </a:p>
          <a:p>
            <a:r>
              <a:rPr lang="en-GB" sz="2800" dirty="0"/>
              <a:t>  </a:t>
            </a:r>
          </a:p>
        </p:txBody>
      </p:sp>
      <p:sp>
        <p:nvSpPr>
          <p:cNvPr id="2" name="Rectangle 1">
            <a:extLst>
              <a:ext uri="{FF2B5EF4-FFF2-40B4-BE49-F238E27FC236}">
                <a16:creationId xmlns:a16="http://schemas.microsoft.com/office/drawing/2014/main" id="{CD4D8BB2-2A02-F28B-A8DB-C2A8F1346168}"/>
              </a:ext>
            </a:extLst>
          </p:cNvPr>
          <p:cNvSpPr/>
          <p:nvPr/>
        </p:nvSpPr>
        <p:spPr>
          <a:xfrm>
            <a:off x="124287" y="4690375"/>
            <a:ext cx="8877670" cy="932155"/>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b="1" dirty="0">
                <a:solidFill>
                  <a:srgbClr val="FF0000"/>
                </a:solidFill>
              </a:rPr>
              <a:t>Domestic or International ? Which one is more challenging? Why?</a:t>
            </a:r>
            <a:endParaRPr lang="en-GB" b="1" dirty="0">
              <a:solidFill>
                <a:srgbClr val="FF0000"/>
              </a:solidFill>
            </a:endParaRPr>
          </a:p>
        </p:txBody>
      </p:sp>
    </p:spTree>
    <p:extLst>
      <p:ext uri="{BB962C8B-B14F-4D97-AF65-F5344CB8AC3E}">
        <p14:creationId xmlns:p14="http://schemas.microsoft.com/office/powerpoint/2010/main" val="355203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063D1-8F72-965E-33C8-8CA8B6C4769B}"/>
              </a:ext>
            </a:extLst>
          </p:cNvPr>
          <p:cNvSpPr>
            <a:spLocks noGrp="1"/>
          </p:cNvSpPr>
          <p:nvPr>
            <p:ph type="title"/>
          </p:nvPr>
        </p:nvSpPr>
        <p:spPr>
          <a:xfrm>
            <a:off x="217504" y="141473"/>
            <a:ext cx="8229600" cy="604251"/>
          </a:xfrm>
        </p:spPr>
        <p:txBody>
          <a:bodyPr/>
          <a:lstStyle/>
          <a:p>
            <a:r>
              <a:rPr lang="en-US" b="1" dirty="0"/>
              <a:t>Examples for International Marketing…</a:t>
            </a:r>
            <a:endParaRPr lang="en-GB" b="1" dirty="0"/>
          </a:p>
        </p:txBody>
      </p:sp>
      <p:sp>
        <p:nvSpPr>
          <p:cNvPr id="7" name="TextBox 6">
            <a:extLst>
              <a:ext uri="{FF2B5EF4-FFF2-40B4-BE49-F238E27FC236}">
                <a16:creationId xmlns:a16="http://schemas.microsoft.com/office/drawing/2014/main" id="{E2869478-2587-4FD9-7A0E-6D049F1AB730}"/>
              </a:ext>
            </a:extLst>
          </p:cNvPr>
          <p:cNvSpPr txBox="1"/>
          <p:nvPr/>
        </p:nvSpPr>
        <p:spPr>
          <a:xfrm>
            <a:off x="217504" y="1016819"/>
            <a:ext cx="7603724" cy="4770537"/>
          </a:xfrm>
          <a:prstGeom prst="rect">
            <a:avLst/>
          </a:prstGeom>
          <a:noFill/>
        </p:spPr>
        <p:txBody>
          <a:bodyPr wrap="square">
            <a:spAutoFit/>
          </a:bodyPr>
          <a:lstStyle/>
          <a:p>
            <a:pPr marL="285750" indent="-285750">
              <a:buFont typeface="Arial" panose="020B0604020202020204" pitchFamily="34" charset="0"/>
              <a:buChar char="•"/>
            </a:pPr>
            <a:r>
              <a:rPr lang="en-US" sz="1600" dirty="0"/>
              <a:t>Think about Sharia financial products, which are only offered in Islamic countries or Muslim clients in non-Muslim countries - or meat that is forbidden from the Israeli or Muslim diet.</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b="0" i="0" dirty="0">
                <a:effectLst/>
                <a:latin typeface="NotoSansLight"/>
              </a:rPr>
              <a:t>Netflix operates in more than 190 countries and customizes content offerings for individual markets with subtitles and programming in local languages. </a:t>
            </a:r>
          </a:p>
          <a:p>
            <a:endParaRPr lang="en-US" sz="1600" dirty="0"/>
          </a:p>
          <a:p>
            <a:pPr marL="285750" indent="-285750">
              <a:buFont typeface="Arial" panose="020B0604020202020204" pitchFamily="34" charset="0"/>
              <a:buChar char="•"/>
            </a:pPr>
            <a:r>
              <a:rPr lang="en-US" sz="1600" dirty="0"/>
              <a:t>As for the budget of a global marketing team, it is managed directly from headquarters. For example, Nike sets a global marketing budget, which then leaks to local offices.</a:t>
            </a:r>
          </a:p>
          <a:p>
            <a:endParaRPr lang="en-US" sz="1600" dirty="0"/>
          </a:p>
          <a:p>
            <a:pPr marL="285750" indent="-285750">
              <a:buFont typeface="Arial" panose="020B0604020202020204" pitchFamily="34" charset="0"/>
              <a:buChar char="•"/>
            </a:pPr>
            <a:r>
              <a:rPr lang="en-US" sz="1600" dirty="0"/>
              <a:t>In international marketing, however, budget issues are negotiated and treated locally within the subsidiary. For example, McDonald, running some local promotions and advertisements that we can not normally find in another country. </a:t>
            </a:r>
          </a:p>
          <a:p>
            <a:endParaRPr lang="en-US" sz="1600" dirty="0"/>
          </a:p>
          <a:p>
            <a:pPr marL="285750" indent="-285750">
              <a:buFont typeface="Arial" panose="020B0604020202020204" pitchFamily="34" charset="0"/>
              <a:buChar char="•"/>
            </a:pPr>
            <a:r>
              <a:rPr lang="en-US" sz="1600" dirty="0"/>
              <a:t>When it comes to promotion tactics, global marketing teams are trying to deliver ads and other communication programs that are synchronized with a global audience.</a:t>
            </a:r>
            <a:endParaRPr lang="en-GB" sz="1600" dirty="0"/>
          </a:p>
        </p:txBody>
      </p:sp>
      <p:pic>
        <p:nvPicPr>
          <p:cNvPr id="10" name="Picture 9">
            <a:extLst>
              <a:ext uri="{FF2B5EF4-FFF2-40B4-BE49-F238E27FC236}">
                <a16:creationId xmlns:a16="http://schemas.microsoft.com/office/drawing/2014/main" id="{93BB87FD-9322-891A-5BB3-4C7613571428}"/>
              </a:ext>
            </a:extLst>
          </p:cNvPr>
          <p:cNvPicPr>
            <a:picLocks noChangeAspect="1"/>
          </p:cNvPicPr>
          <p:nvPr/>
        </p:nvPicPr>
        <p:blipFill>
          <a:blip r:embed="rId2"/>
          <a:stretch>
            <a:fillRect/>
          </a:stretch>
        </p:blipFill>
        <p:spPr>
          <a:xfrm>
            <a:off x="7563281" y="1852216"/>
            <a:ext cx="1437416" cy="1007015"/>
          </a:xfrm>
          <a:prstGeom prst="rect">
            <a:avLst/>
          </a:prstGeom>
        </p:spPr>
      </p:pic>
      <p:pic>
        <p:nvPicPr>
          <p:cNvPr id="12" name="Picture 11">
            <a:extLst>
              <a:ext uri="{FF2B5EF4-FFF2-40B4-BE49-F238E27FC236}">
                <a16:creationId xmlns:a16="http://schemas.microsoft.com/office/drawing/2014/main" id="{EC3F57CD-CB53-0173-48F0-36C419CA6E00}"/>
              </a:ext>
            </a:extLst>
          </p:cNvPr>
          <p:cNvPicPr>
            <a:picLocks noChangeAspect="1"/>
          </p:cNvPicPr>
          <p:nvPr/>
        </p:nvPicPr>
        <p:blipFill>
          <a:blip r:embed="rId3"/>
          <a:stretch>
            <a:fillRect/>
          </a:stretch>
        </p:blipFill>
        <p:spPr>
          <a:xfrm>
            <a:off x="7410879" y="632305"/>
            <a:ext cx="1589818" cy="769028"/>
          </a:xfrm>
          <a:prstGeom prst="rect">
            <a:avLst/>
          </a:prstGeom>
        </p:spPr>
      </p:pic>
      <p:pic>
        <p:nvPicPr>
          <p:cNvPr id="14" name="Picture 13">
            <a:extLst>
              <a:ext uri="{FF2B5EF4-FFF2-40B4-BE49-F238E27FC236}">
                <a16:creationId xmlns:a16="http://schemas.microsoft.com/office/drawing/2014/main" id="{D7B3AF29-8B6E-EB1C-8C24-55E8E96F03EF}"/>
              </a:ext>
            </a:extLst>
          </p:cNvPr>
          <p:cNvPicPr>
            <a:picLocks noChangeAspect="1"/>
          </p:cNvPicPr>
          <p:nvPr/>
        </p:nvPicPr>
        <p:blipFill>
          <a:blip r:embed="rId4"/>
          <a:stretch>
            <a:fillRect/>
          </a:stretch>
        </p:blipFill>
        <p:spPr>
          <a:xfrm>
            <a:off x="7482290" y="4376691"/>
            <a:ext cx="1518407" cy="1034591"/>
          </a:xfrm>
          <a:prstGeom prst="rect">
            <a:avLst/>
          </a:prstGeom>
        </p:spPr>
      </p:pic>
      <p:pic>
        <p:nvPicPr>
          <p:cNvPr id="18" name="Picture 17">
            <a:extLst>
              <a:ext uri="{FF2B5EF4-FFF2-40B4-BE49-F238E27FC236}">
                <a16:creationId xmlns:a16="http://schemas.microsoft.com/office/drawing/2014/main" id="{BF791FD8-DFD3-F837-58F6-EA5CE015F22A}"/>
              </a:ext>
            </a:extLst>
          </p:cNvPr>
          <p:cNvPicPr>
            <a:picLocks noChangeAspect="1"/>
          </p:cNvPicPr>
          <p:nvPr/>
        </p:nvPicPr>
        <p:blipFill>
          <a:blip r:embed="rId5"/>
          <a:stretch>
            <a:fillRect/>
          </a:stretch>
        </p:blipFill>
        <p:spPr>
          <a:xfrm>
            <a:off x="7862348" y="2971241"/>
            <a:ext cx="839282" cy="1246206"/>
          </a:xfrm>
          <a:prstGeom prst="rect">
            <a:avLst/>
          </a:prstGeom>
        </p:spPr>
      </p:pic>
    </p:spTree>
    <p:extLst>
      <p:ext uri="{BB962C8B-B14F-4D97-AF65-F5344CB8AC3E}">
        <p14:creationId xmlns:p14="http://schemas.microsoft.com/office/powerpoint/2010/main" val="1569904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7CFD-79D1-CC36-D20A-E81FCD35EF7B}"/>
              </a:ext>
            </a:extLst>
          </p:cNvPr>
          <p:cNvSpPr>
            <a:spLocks noGrp="1"/>
          </p:cNvSpPr>
          <p:nvPr>
            <p:ph type="title"/>
          </p:nvPr>
        </p:nvSpPr>
        <p:spPr>
          <a:xfrm>
            <a:off x="328474" y="274638"/>
            <a:ext cx="8358326" cy="604251"/>
          </a:xfrm>
        </p:spPr>
        <p:txBody>
          <a:bodyPr>
            <a:normAutofit fontScale="90000"/>
          </a:bodyPr>
          <a:lstStyle/>
          <a:p>
            <a:r>
              <a:rPr lang="en-US" b="1" dirty="0"/>
              <a:t>Difference between Domestic and International Marketing </a:t>
            </a:r>
            <a:endParaRPr lang="en-GB" b="1" dirty="0"/>
          </a:p>
        </p:txBody>
      </p:sp>
      <p:graphicFrame>
        <p:nvGraphicFramePr>
          <p:cNvPr id="4" name="Table 4">
            <a:extLst>
              <a:ext uri="{FF2B5EF4-FFF2-40B4-BE49-F238E27FC236}">
                <a16:creationId xmlns:a16="http://schemas.microsoft.com/office/drawing/2014/main" id="{97396EC8-B7C8-9A9B-80DE-B097D4D577CA}"/>
              </a:ext>
            </a:extLst>
          </p:cNvPr>
          <p:cNvGraphicFramePr>
            <a:graphicFrameLocks noGrp="1"/>
          </p:cNvGraphicFramePr>
          <p:nvPr>
            <p:ph idx="1"/>
            <p:extLst>
              <p:ext uri="{D42A27DB-BD31-4B8C-83A1-F6EECF244321}">
                <p14:modId xmlns:p14="http://schemas.microsoft.com/office/powerpoint/2010/main" val="1957957410"/>
              </p:ext>
            </p:extLst>
          </p:nvPr>
        </p:nvGraphicFramePr>
        <p:xfrm>
          <a:off x="177553" y="1154097"/>
          <a:ext cx="8877670" cy="4557594"/>
        </p:xfrm>
        <a:graphic>
          <a:graphicData uri="http://schemas.openxmlformats.org/drawingml/2006/table">
            <a:tbl>
              <a:tblPr firstRow="1" bandRow="1">
                <a:tableStyleId>{5C22544A-7EE6-4342-B048-85BDC9FD1C3A}</a:tableStyleId>
              </a:tblPr>
              <a:tblGrid>
                <a:gridCol w="4438835">
                  <a:extLst>
                    <a:ext uri="{9D8B030D-6E8A-4147-A177-3AD203B41FA5}">
                      <a16:colId xmlns:a16="http://schemas.microsoft.com/office/drawing/2014/main" val="1945349292"/>
                    </a:ext>
                  </a:extLst>
                </a:gridCol>
                <a:gridCol w="4438835">
                  <a:extLst>
                    <a:ext uri="{9D8B030D-6E8A-4147-A177-3AD203B41FA5}">
                      <a16:colId xmlns:a16="http://schemas.microsoft.com/office/drawing/2014/main" val="2175160208"/>
                    </a:ext>
                  </a:extLst>
                </a:gridCol>
              </a:tblGrid>
              <a:tr h="419934">
                <a:tc>
                  <a:txBody>
                    <a:bodyPr/>
                    <a:lstStyle/>
                    <a:p>
                      <a:r>
                        <a:rPr lang="en-US" dirty="0"/>
                        <a:t>Domestic Marketing</a:t>
                      </a:r>
                      <a:endParaRPr lang="en-GB" dirty="0"/>
                    </a:p>
                  </a:txBody>
                  <a:tcPr/>
                </a:tc>
                <a:tc>
                  <a:txBody>
                    <a:bodyPr/>
                    <a:lstStyle/>
                    <a:p>
                      <a:r>
                        <a:rPr lang="en-US" dirty="0"/>
                        <a:t>International Marketing</a:t>
                      </a:r>
                      <a:endParaRPr lang="en-GB" dirty="0"/>
                    </a:p>
                  </a:txBody>
                  <a:tcPr/>
                </a:tc>
                <a:extLst>
                  <a:ext uri="{0D108BD9-81ED-4DB2-BD59-A6C34878D82A}">
                    <a16:rowId xmlns:a16="http://schemas.microsoft.com/office/drawing/2014/main" val="4274018276"/>
                  </a:ext>
                </a:extLst>
              </a:tr>
              <a:tr h="45503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50" b="0" i="0" kern="1200" dirty="0">
                          <a:solidFill>
                            <a:schemeClr val="dk1"/>
                          </a:solidFill>
                          <a:effectLst/>
                          <a:latin typeface="+mn-lt"/>
                          <a:ea typeface="+mn-ea"/>
                          <a:cs typeface="+mn-cs"/>
                        </a:rPr>
                        <a:t>smaller business scope within more local target markets</a:t>
                      </a:r>
                    </a:p>
                    <a:p>
                      <a:endParaRPr lang="en-GB" dirty="0"/>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50" b="0" i="0" kern="1200" dirty="0">
                          <a:solidFill>
                            <a:schemeClr val="dk1"/>
                          </a:solidFill>
                          <a:effectLst/>
                          <a:latin typeface="+mn-lt"/>
                          <a:ea typeface="+mn-ea"/>
                          <a:cs typeface="+mn-cs"/>
                        </a:rPr>
                        <a:t>wider business scope and geographical target markets</a:t>
                      </a:r>
                    </a:p>
                    <a:p>
                      <a:endParaRPr lang="en-GB" dirty="0"/>
                    </a:p>
                  </a:txBody>
                  <a:tcPr/>
                </a:tc>
                <a:extLst>
                  <a:ext uri="{0D108BD9-81ED-4DB2-BD59-A6C34878D82A}">
                    <a16:rowId xmlns:a16="http://schemas.microsoft.com/office/drawing/2014/main" val="1129914087"/>
                  </a:ext>
                </a:extLst>
              </a:tr>
              <a:tr h="641185">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50" b="0" i="0" kern="1200" dirty="0">
                          <a:solidFill>
                            <a:schemeClr val="dk1"/>
                          </a:solidFill>
                          <a:effectLst/>
                          <a:latin typeface="+mn-lt"/>
                          <a:ea typeface="+mn-ea"/>
                          <a:cs typeface="+mn-cs"/>
                        </a:rPr>
                        <a:t>more control over marketing activities and greater familiarity with markets</a:t>
                      </a:r>
                      <a:endParaRPr lang="en-GB" dirty="0"/>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50" b="0" i="0" kern="1200" dirty="0">
                          <a:solidFill>
                            <a:schemeClr val="dk1"/>
                          </a:solidFill>
                          <a:effectLst/>
                          <a:latin typeface="+mn-lt"/>
                          <a:ea typeface="+mn-ea"/>
                          <a:cs typeface="+mn-cs"/>
                        </a:rPr>
                        <a:t>less control over marketing activities and lack of familiarity with markets</a:t>
                      </a:r>
                    </a:p>
                    <a:p>
                      <a:endParaRPr lang="en-GB" dirty="0"/>
                    </a:p>
                  </a:txBody>
                  <a:tcPr/>
                </a:tc>
                <a:extLst>
                  <a:ext uri="{0D108BD9-81ED-4DB2-BD59-A6C34878D82A}">
                    <a16:rowId xmlns:a16="http://schemas.microsoft.com/office/drawing/2014/main" val="926391604"/>
                  </a:ext>
                </a:extLst>
              </a:tr>
              <a:tr h="455034">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350" b="0" i="0" kern="1200" dirty="0">
                          <a:solidFill>
                            <a:schemeClr val="dk1"/>
                          </a:solidFill>
                          <a:effectLst/>
                          <a:latin typeface="+mn-lt"/>
                          <a:ea typeface="+mn-ea"/>
                          <a:cs typeface="+mn-cs"/>
                        </a:rPr>
                        <a:t>less financial investment</a:t>
                      </a:r>
                    </a:p>
                    <a:p>
                      <a:endParaRPr lang="en-GB" dirty="0"/>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350" b="0" i="0" kern="1200" dirty="0">
                          <a:solidFill>
                            <a:schemeClr val="dk1"/>
                          </a:solidFill>
                          <a:effectLst/>
                          <a:latin typeface="+mn-lt"/>
                          <a:ea typeface="+mn-ea"/>
                          <a:cs typeface="+mn-cs"/>
                        </a:rPr>
                        <a:t>greater financial investment</a:t>
                      </a:r>
                    </a:p>
                    <a:p>
                      <a:endParaRPr lang="en-GB" dirty="0"/>
                    </a:p>
                  </a:txBody>
                  <a:tcPr/>
                </a:tc>
                <a:extLst>
                  <a:ext uri="{0D108BD9-81ED-4DB2-BD59-A6C34878D82A}">
                    <a16:rowId xmlns:a16="http://schemas.microsoft.com/office/drawing/2014/main" val="3496080124"/>
                  </a:ext>
                </a:extLst>
              </a:tr>
              <a:tr h="641185">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50" b="0" i="0" kern="1200" dirty="0">
                          <a:solidFill>
                            <a:schemeClr val="dk1"/>
                          </a:solidFill>
                          <a:effectLst/>
                          <a:latin typeface="+mn-lt"/>
                          <a:ea typeface="+mn-ea"/>
                          <a:cs typeface="+mn-cs"/>
                        </a:rPr>
                        <a:t>use of national language(s) and currency</a:t>
                      </a:r>
                    </a:p>
                    <a:p>
                      <a:endParaRPr lang="en-GB" dirty="0"/>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50" b="0" i="0" kern="1200" dirty="0">
                          <a:solidFill>
                            <a:schemeClr val="dk1"/>
                          </a:solidFill>
                          <a:effectLst/>
                          <a:latin typeface="+mn-lt"/>
                          <a:ea typeface="+mn-ea"/>
                          <a:cs typeface="+mn-cs"/>
                        </a:rPr>
                        <a:t>diverse currencies, potential language barriers and greater cultural differences</a:t>
                      </a:r>
                    </a:p>
                    <a:p>
                      <a:endParaRPr lang="en-GB" dirty="0"/>
                    </a:p>
                  </a:txBody>
                  <a:tcPr/>
                </a:tc>
                <a:extLst>
                  <a:ext uri="{0D108BD9-81ED-4DB2-BD59-A6C34878D82A}">
                    <a16:rowId xmlns:a16="http://schemas.microsoft.com/office/drawing/2014/main" val="1083963685"/>
                  </a:ext>
                </a:extLst>
              </a:tr>
              <a:tr h="641185">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50" b="0" i="0" kern="1200" dirty="0">
                          <a:solidFill>
                            <a:schemeClr val="dk1"/>
                          </a:solidFill>
                          <a:effectLst/>
                          <a:latin typeface="+mn-lt"/>
                          <a:ea typeface="+mn-ea"/>
                          <a:cs typeface="+mn-cs"/>
                        </a:rPr>
                        <a:t>adherence to local government, governance and legal considerations.</a:t>
                      </a:r>
                    </a:p>
                    <a:p>
                      <a:endParaRPr lang="en-GB" dirty="0"/>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50" b="0" i="0" kern="1200" dirty="0">
                          <a:solidFill>
                            <a:schemeClr val="dk1"/>
                          </a:solidFill>
                          <a:effectLst/>
                          <a:latin typeface="+mn-lt"/>
                          <a:ea typeface="+mn-ea"/>
                          <a:cs typeface="+mn-cs"/>
                        </a:rPr>
                        <a:t>adherence to global government, governance and legal considerations.</a:t>
                      </a:r>
                    </a:p>
                    <a:p>
                      <a:endParaRPr lang="en-GB" dirty="0"/>
                    </a:p>
                  </a:txBody>
                  <a:tcPr/>
                </a:tc>
                <a:extLst>
                  <a:ext uri="{0D108BD9-81ED-4DB2-BD59-A6C34878D82A}">
                    <a16:rowId xmlns:a16="http://schemas.microsoft.com/office/drawing/2014/main" val="2437618237"/>
                  </a:ext>
                </a:extLst>
              </a:tr>
              <a:tr h="455034">
                <a:tc>
                  <a:txBody>
                    <a:bodyPr/>
                    <a:lstStyle/>
                    <a:p>
                      <a:r>
                        <a:rPr lang="en-US" sz="1350" b="0" i="0" kern="1200" dirty="0">
                          <a:solidFill>
                            <a:schemeClr val="dk1"/>
                          </a:solidFill>
                          <a:effectLst/>
                          <a:latin typeface="+mn-lt"/>
                          <a:ea typeface="+mn-ea"/>
                          <a:cs typeface="+mn-cs"/>
                        </a:rPr>
                        <a:t>marketing plans that cover the entire area inside a country's borders.</a:t>
                      </a:r>
                      <a:endParaRPr lang="en-GB" dirty="0"/>
                    </a:p>
                  </a:txBody>
                  <a:tcPr/>
                </a:tc>
                <a:tc>
                  <a:txBody>
                    <a:bodyPr/>
                    <a:lstStyle/>
                    <a:p>
                      <a:r>
                        <a:rPr lang="en-US" sz="1350" b="0" i="0" kern="1200" dirty="0">
                          <a:solidFill>
                            <a:schemeClr val="dk1"/>
                          </a:solidFill>
                          <a:effectLst/>
                          <a:latin typeface="+mn-lt"/>
                          <a:ea typeface="+mn-ea"/>
                          <a:cs typeface="+mn-cs"/>
                        </a:rPr>
                        <a:t>tactics for marketing that extend beyond the borders of a country.</a:t>
                      </a:r>
                      <a:endParaRPr lang="en-GB" dirty="0"/>
                    </a:p>
                  </a:txBody>
                  <a:tcPr/>
                </a:tc>
                <a:extLst>
                  <a:ext uri="{0D108BD9-81ED-4DB2-BD59-A6C34878D82A}">
                    <a16:rowId xmlns:a16="http://schemas.microsoft.com/office/drawing/2014/main" val="2635049102"/>
                  </a:ext>
                </a:extLst>
              </a:tr>
              <a:tr h="455034">
                <a:tc>
                  <a:txBody>
                    <a:bodyPr/>
                    <a:lstStyle/>
                    <a:p>
                      <a:r>
                        <a:rPr lang="en-US" sz="1350" b="0" i="0" kern="1200" dirty="0">
                          <a:solidFill>
                            <a:schemeClr val="dk1"/>
                          </a:solidFill>
                          <a:effectLst/>
                          <a:latin typeface="+mn-lt"/>
                          <a:ea typeface="+mn-ea"/>
                          <a:cs typeface="+mn-cs"/>
                        </a:rPr>
                        <a:t>Domestic customers make up a smaller base.</a:t>
                      </a:r>
                      <a:endParaRPr lang="en-GB" dirty="0"/>
                    </a:p>
                  </a:txBody>
                  <a:tcPr/>
                </a:tc>
                <a:tc>
                  <a:txBody>
                    <a:bodyPr/>
                    <a:lstStyle/>
                    <a:p>
                      <a:r>
                        <a:rPr lang="en-US" sz="1350" b="0" i="0" kern="1200" dirty="0">
                          <a:solidFill>
                            <a:schemeClr val="dk1"/>
                          </a:solidFill>
                          <a:effectLst/>
                          <a:latin typeface="+mn-lt"/>
                          <a:ea typeface="+mn-ea"/>
                          <a:cs typeface="+mn-cs"/>
                        </a:rPr>
                        <a:t>a larger client base made up of several domestic marketplaces.</a:t>
                      </a:r>
                      <a:endParaRPr lang="en-GB" dirty="0"/>
                    </a:p>
                  </a:txBody>
                  <a:tcPr/>
                </a:tc>
                <a:extLst>
                  <a:ext uri="{0D108BD9-81ED-4DB2-BD59-A6C34878D82A}">
                    <a16:rowId xmlns:a16="http://schemas.microsoft.com/office/drawing/2014/main" val="291053042"/>
                  </a:ext>
                </a:extLst>
              </a:tr>
            </a:tbl>
          </a:graphicData>
        </a:graphic>
      </p:graphicFrame>
    </p:spTree>
    <p:extLst>
      <p:ext uri="{BB962C8B-B14F-4D97-AF65-F5344CB8AC3E}">
        <p14:creationId xmlns:p14="http://schemas.microsoft.com/office/powerpoint/2010/main" val="1240461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A1C76-8F69-947B-FC4A-3B8CC52698A6}"/>
              </a:ext>
            </a:extLst>
          </p:cNvPr>
          <p:cNvSpPr>
            <a:spLocks noGrp="1"/>
          </p:cNvSpPr>
          <p:nvPr>
            <p:ph type="title"/>
          </p:nvPr>
        </p:nvSpPr>
        <p:spPr/>
        <p:txBody>
          <a:bodyPr/>
          <a:lstStyle/>
          <a:p>
            <a:r>
              <a:rPr lang="en-US" b="1" dirty="0"/>
              <a:t>Home country and Host Country</a:t>
            </a:r>
            <a:endParaRPr lang="en-GB" b="1" dirty="0"/>
          </a:p>
        </p:txBody>
      </p:sp>
      <p:sp>
        <p:nvSpPr>
          <p:cNvPr id="3" name="Content Placeholder 2">
            <a:extLst>
              <a:ext uri="{FF2B5EF4-FFF2-40B4-BE49-F238E27FC236}">
                <a16:creationId xmlns:a16="http://schemas.microsoft.com/office/drawing/2014/main" id="{DA12E024-94EE-B29D-42F4-F1DF0CFF4509}"/>
              </a:ext>
            </a:extLst>
          </p:cNvPr>
          <p:cNvSpPr>
            <a:spLocks noGrp="1"/>
          </p:cNvSpPr>
          <p:nvPr>
            <p:ph idx="1"/>
          </p:nvPr>
        </p:nvSpPr>
        <p:spPr/>
        <p:txBody>
          <a:bodyPr>
            <a:normAutofit fontScale="92500"/>
          </a:bodyPr>
          <a:lstStyle/>
          <a:p>
            <a:r>
              <a:rPr lang="en-US" b="1" dirty="0"/>
              <a:t>Home / Parent Country </a:t>
            </a:r>
            <a:r>
              <a:rPr lang="en-US" dirty="0"/>
              <a:t>– is the nation in which the business is located or the country that houses the company’s main headquarters</a:t>
            </a:r>
          </a:p>
          <a:p>
            <a:endParaRPr lang="en-US" dirty="0"/>
          </a:p>
          <a:p>
            <a:r>
              <a:rPr lang="en-US" b="1" dirty="0"/>
              <a:t>Host Country </a:t>
            </a:r>
            <a:r>
              <a:rPr lang="en-US" dirty="0"/>
              <a:t>– is the nation being targeted for expansion. </a:t>
            </a:r>
          </a:p>
          <a:p>
            <a:endParaRPr lang="en-US" dirty="0"/>
          </a:p>
          <a:p>
            <a:r>
              <a:rPr lang="en-US" dirty="0"/>
              <a:t>Example: Nestle’s home country is Switzerland. If the marketing team at Nestle decides to enter the nation of Belarus by selling chocolate products, Belarus becomes the host country. </a:t>
            </a:r>
            <a:endParaRPr lang="en-GB" dirty="0"/>
          </a:p>
        </p:txBody>
      </p:sp>
    </p:spTree>
    <p:extLst>
      <p:ext uri="{BB962C8B-B14F-4D97-AF65-F5344CB8AC3E}">
        <p14:creationId xmlns:p14="http://schemas.microsoft.com/office/powerpoint/2010/main" val="3703131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5B33-D575-F859-2642-D9FDD4F6C926}"/>
              </a:ext>
            </a:extLst>
          </p:cNvPr>
          <p:cNvSpPr>
            <a:spLocks noGrp="1"/>
          </p:cNvSpPr>
          <p:nvPr>
            <p:ph type="title"/>
          </p:nvPr>
        </p:nvSpPr>
        <p:spPr/>
        <p:txBody>
          <a:bodyPr>
            <a:normAutofit/>
          </a:bodyPr>
          <a:lstStyle/>
          <a:p>
            <a:r>
              <a:rPr lang="en-US" dirty="0"/>
              <a:t>Globalization, Internationalization and Localization</a:t>
            </a:r>
            <a:endParaRPr lang="en-GB" dirty="0"/>
          </a:p>
        </p:txBody>
      </p:sp>
      <p:sp>
        <p:nvSpPr>
          <p:cNvPr id="3" name="Content Placeholder 2">
            <a:extLst>
              <a:ext uri="{FF2B5EF4-FFF2-40B4-BE49-F238E27FC236}">
                <a16:creationId xmlns:a16="http://schemas.microsoft.com/office/drawing/2014/main" id="{DC526B4F-6768-CC7B-6A28-19ACBBD13E71}"/>
              </a:ext>
            </a:extLst>
          </p:cNvPr>
          <p:cNvSpPr>
            <a:spLocks noGrp="1"/>
          </p:cNvSpPr>
          <p:nvPr>
            <p:ph idx="1"/>
          </p:nvPr>
        </p:nvSpPr>
        <p:spPr>
          <a:xfrm>
            <a:off x="457200" y="1600201"/>
            <a:ext cx="7026676" cy="3917032"/>
          </a:xfrm>
        </p:spPr>
        <p:txBody>
          <a:bodyPr>
            <a:normAutofit/>
          </a:bodyPr>
          <a:lstStyle/>
          <a:p>
            <a:pPr algn="l" fontAlgn="auto"/>
            <a:r>
              <a:rPr lang="en-US" b="1" i="1" dirty="0">
                <a:effectLst/>
                <a:latin typeface="-apple-system"/>
              </a:rPr>
              <a:t>Globalization</a:t>
            </a:r>
            <a:r>
              <a:rPr lang="en-US" b="0" i="0" dirty="0">
                <a:effectLst/>
                <a:latin typeface="-apple-system"/>
              </a:rPr>
              <a:t> refers to the processes by which a company brings its business to the rest of the world.</a:t>
            </a:r>
          </a:p>
          <a:p>
            <a:pPr marL="0" indent="0" algn="l" fontAlgn="auto">
              <a:buNone/>
            </a:pPr>
            <a:endParaRPr lang="en-US" b="0" i="0" dirty="0">
              <a:effectLst/>
              <a:latin typeface="-apple-system"/>
            </a:endParaRPr>
          </a:p>
          <a:p>
            <a:pPr algn="l" fontAlgn="auto"/>
            <a:r>
              <a:rPr lang="en-US" b="1" i="1" dirty="0">
                <a:effectLst/>
                <a:latin typeface="-apple-system"/>
              </a:rPr>
              <a:t>Internationalization</a:t>
            </a:r>
            <a:r>
              <a:rPr lang="en-US" b="0" i="0" dirty="0">
                <a:effectLst/>
                <a:latin typeface="-apple-system"/>
              </a:rPr>
              <a:t> is the practice of designing products, services and internal operations to facilitate expansion into international markets.</a:t>
            </a:r>
          </a:p>
          <a:p>
            <a:pPr marL="0" indent="0" algn="l" fontAlgn="auto">
              <a:buNone/>
            </a:pPr>
            <a:endParaRPr lang="en-US" b="0" i="0" dirty="0">
              <a:effectLst/>
              <a:latin typeface="-apple-system"/>
            </a:endParaRPr>
          </a:p>
          <a:p>
            <a:pPr algn="l" fontAlgn="auto"/>
            <a:r>
              <a:rPr lang="en-US" b="1" i="1" dirty="0">
                <a:effectLst/>
                <a:latin typeface="-apple-system"/>
              </a:rPr>
              <a:t>Localization</a:t>
            </a:r>
            <a:r>
              <a:rPr lang="en-US" b="0" i="0" dirty="0">
                <a:effectLst/>
                <a:latin typeface="-apple-system"/>
              </a:rPr>
              <a:t> is the adaptation of a particular product or service to one of those markets.</a:t>
            </a:r>
          </a:p>
          <a:p>
            <a:endParaRPr lang="en-GB" dirty="0"/>
          </a:p>
        </p:txBody>
      </p:sp>
    </p:spTree>
    <p:extLst>
      <p:ext uri="{BB962C8B-B14F-4D97-AF65-F5344CB8AC3E}">
        <p14:creationId xmlns:p14="http://schemas.microsoft.com/office/powerpoint/2010/main" val="1245140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35B244-AB96-62E3-32C5-134FBA9A9341}"/>
              </a:ext>
            </a:extLst>
          </p:cNvPr>
          <p:cNvPicPr>
            <a:picLocks noChangeAspect="1"/>
          </p:cNvPicPr>
          <p:nvPr/>
        </p:nvPicPr>
        <p:blipFill>
          <a:blip r:embed="rId2"/>
          <a:stretch>
            <a:fillRect/>
          </a:stretch>
        </p:blipFill>
        <p:spPr>
          <a:xfrm>
            <a:off x="479394" y="137905"/>
            <a:ext cx="8309499" cy="5382029"/>
          </a:xfrm>
          <a:prstGeom prst="rect">
            <a:avLst/>
          </a:prstGeom>
        </p:spPr>
      </p:pic>
    </p:spTree>
    <p:extLst>
      <p:ext uri="{BB962C8B-B14F-4D97-AF65-F5344CB8AC3E}">
        <p14:creationId xmlns:p14="http://schemas.microsoft.com/office/powerpoint/2010/main" val="195940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C9FFD-D696-2EB3-F6C6-6C008816C5DB}"/>
              </a:ext>
            </a:extLst>
          </p:cNvPr>
          <p:cNvSpPr>
            <a:spLocks noGrp="1"/>
          </p:cNvSpPr>
          <p:nvPr>
            <p:ph type="title"/>
          </p:nvPr>
        </p:nvSpPr>
        <p:spPr>
          <a:xfrm>
            <a:off x="457200" y="274638"/>
            <a:ext cx="8229600" cy="568741"/>
          </a:xfrm>
        </p:spPr>
        <p:txBody>
          <a:bodyPr>
            <a:normAutofit fontScale="90000"/>
          </a:bodyPr>
          <a:lstStyle/>
          <a:p>
            <a:r>
              <a:rPr lang="en-US" altLang="en-US" sz="3600" b="1" dirty="0"/>
              <a:t>Levels of Global Participation</a:t>
            </a:r>
            <a:endParaRPr lang="en-GB" b="1" dirty="0"/>
          </a:p>
        </p:txBody>
      </p:sp>
      <p:pic>
        <p:nvPicPr>
          <p:cNvPr id="4" name="Content Placeholder 5" descr="noe81470_1501.jpg">
            <a:extLst>
              <a:ext uri="{FF2B5EF4-FFF2-40B4-BE49-F238E27FC236}">
                <a16:creationId xmlns:a16="http://schemas.microsoft.com/office/drawing/2014/main" id="{7B0D9378-3146-CA4B-1AC1-B38D8448A028}"/>
              </a:ext>
            </a:extLst>
          </p:cNvPr>
          <p:cNvPicPr>
            <a:picLocks noChangeAspect="1"/>
          </p:cNvPicPr>
          <p:nvPr/>
        </p:nvPicPr>
        <p:blipFill>
          <a:blip r:embed="rId2">
            <a:lum bright="-4000"/>
            <a:extLst>
              <a:ext uri="{28A0092B-C50C-407E-A947-70E740481C1C}">
                <a14:useLocalDpi xmlns:a14="http://schemas.microsoft.com/office/drawing/2010/main" val="0"/>
              </a:ext>
            </a:extLst>
          </a:blip>
          <a:srcRect t="-28941" b="-28941"/>
          <a:stretch>
            <a:fillRect/>
          </a:stretch>
        </p:blipFill>
        <p:spPr>
          <a:xfrm>
            <a:off x="159799" y="961008"/>
            <a:ext cx="8717871" cy="4596413"/>
          </a:xfrm>
          <a:prstGeom prst="rect">
            <a:avLst/>
          </a:prstGeom>
          <a:solidFill>
            <a:srgbClr val="FFAE37"/>
          </a:solidFill>
        </p:spPr>
      </p:pic>
    </p:spTree>
    <p:extLst>
      <p:ext uri="{BB962C8B-B14F-4D97-AF65-F5344CB8AC3E}">
        <p14:creationId xmlns:p14="http://schemas.microsoft.com/office/powerpoint/2010/main" val="1932418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48F7CBFD-5CAF-9E13-CDFA-7249B91DDB74}"/>
              </a:ext>
            </a:extLst>
          </p:cNvPr>
          <p:cNvSpPr>
            <a:spLocks noGrp="1"/>
          </p:cNvSpPr>
          <p:nvPr>
            <p:ph type="title"/>
          </p:nvPr>
        </p:nvSpPr>
        <p:spPr>
          <a:xfrm>
            <a:off x="457200" y="274638"/>
            <a:ext cx="8229600" cy="639762"/>
          </a:xfrm>
        </p:spPr>
        <p:txBody>
          <a:bodyPr/>
          <a:lstStyle/>
          <a:p>
            <a:r>
              <a:rPr lang="en-US" altLang="en-US" b="1" dirty="0"/>
              <a:t>Levels of Global Participation</a:t>
            </a:r>
            <a:endParaRPr lang="en-GB" altLang="en-US" b="1" dirty="0"/>
          </a:p>
        </p:txBody>
      </p:sp>
      <p:sp>
        <p:nvSpPr>
          <p:cNvPr id="9219" name="Content Placeholder 3">
            <a:extLst>
              <a:ext uri="{FF2B5EF4-FFF2-40B4-BE49-F238E27FC236}">
                <a16:creationId xmlns:a16="http://schemas.microsoft.com/office/drawing/2014/main" id="{B16D4F7B-4177-8E44-9A54-2E4C1A4094F6}"/>
              </a:ext>
            </a:extLst>
          </p:cNvPr>
          <p:cNvSpPr>
            <a:spLocks noGrp="1"/>
          </p:cNvSpPr>
          <p:nvPr>
            <p:ph idx="1"/>
          </p:nvPr>
        </p:nvSpPr>
        <p:spPr>
          <a:xfrm>
            <a:off x="304800" y="1371601"/>
            <a:ext cx="8610600" cy="4114800"/>
          </a:xfrm>
        </p:spPr>
        <p:txBody>
          <a:bodyPr>
            <a:normAutofit fontScale="92500" lnSpcReduction="20000"/>
          </a:bodyPr>
          <a:lstStyle/>
          <a:p>
            <a:pPr>
              <a:defRPr/>
            </a:pPr>
            <a:r>
              <a:rPr lang="en-GB" dirty="0"/>
              <a:t>Domestic: Limits its operations, mission, vision to the national political boundaries (Domestic market opportunities, domestic customers and suppliers). selling from the home country</a:t>
            </a:r>
          </a:p>
          <a:p>
            <a:pPr marL="0" indent="0">
              <a:buNone/>
              <a:defRPr/>
            </a:pPr>
            <a:endParaRPr lang="en-GB" dirty="0"/>
          </a:p>
          <a:p>
            <a:pPr>
              <a:defRPr/>
            </a:pPr>
            <a:r>
              <a:rPr lang="en-GB" dirty="0"/>
              <a:t>International: when a significant proportion of operations are outside the home country and these operations are managed as a separate area</a:t>
            </a:r>
          </a:p>
          <a:p>
            <a:pPr marL="0" indent="0">
              <a:buNone/>
              <a:defRPr/>
            </a:pPr>
            <a:endParaRPr lang="en-GB" dirty="0"/>
          </a:p>
          <a:p>
            <a:pPr>
              <a:defRPr/>
            </a:pPr>
            <a:r>
              <a:rPr lang="en-GB" dirty="0"/>
              <a:t>Multinational: when a company operates in many countries, though it may still have a home base</a:t>
            </a:r>
          </a:p>
          <a:p>
            <a:pPr marL="0" indent="0">
              <a:buNone/>
              <a:defRPr/>
            </a:pPr>
            <a:endParaRPr lang="en-GB" dirty="0"/>
          </a:p>
          <a:p>
            <a:pPr>
              <a:defRPr/>
            </a:pPr>
            <a:r>
              <a:rPr lang="en-GB" dirty="0"/>
              <a:t>Global: when a company treats the whole world as one market and one source of supply</a:t>
            </a:r>
          </a:p>
        </p:txBody>
      </p:sp>
    </p:spTree>
    <p:extLst>
      <p:ext uri="{BB962C8B-B14F-4D97-AF65-F5344CB8AC3E}">
        <p14:creationId xmlns:p14="http://schemas.microsoft.com/office/powerpoint/2010/main" val="268207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A87D-F1A5-BA63-3738-0018F75D040B}"/>
              </a:ext>
            </a:extLst>
          </p:cNvPr>
          <p:cNvSpPr>
            <a:spLocks noGrp="1"/>
          </p:cNvSpPr>
          <p:nvPr>
            <p:ph type="title"/>
          </p:nvPr>
        </p:nvSpPr>
        <p:spPr>
          <a:xfrm>
            <a:off x="266329" y="274638"/>
            <a:ext cx="8646851" cy="515475"/>
          </a:xfrm>
        </p:spPr>
        <p:txBody>
          <a:bodyPr>
            <a:normAutofit fontScale="90000"/>
          </a:bodyPr>
          <a:lstStyle/>
          <a:p>
            <a:r>
              <a:rPr lang="en-GB" b="1" dirty="0"/>
              <a:t>Drivers of International Marketing</a:t>
            </a:r>
          </a:p>
        </p:txBody>
      </p:sp>
      <p:graphicFrame>
        <p:nvGraphicFramePr>
          <p:cNvPr id="4" name="Rectangle 60">
            <a:extLst>
              <a:ext uri="{FF2B5EF4-FFF2-40B4-BE49-F238E27FC236}">
                <a16:creationId xmlns:a16="http://schemas.microsoft.com/office/drawing/2014/main" id="{B8B4D251-2D85-2BBF-3EA8-EA83F7ABDEF6}"/>
              </a:ext>
            </a:extLst>
          </p:cNvPr>
          <p:cNvGraphicFramePr>
            <a:graphicFrameLocks/>
          </p:cNvGraphicFramePr>
          <p:nvPr>
            <p:extLst>
              <p:ext uri="{D42A27DB-BD31-4B8C-83A1-F6EECF244321}">
                <p14:modId xmlns:p14="http://schemas.microsoft.com/office/powerpoint/2010/main" val="3069925305"/>
              </p:ext>
            </p:extLst>
          </p:nvPr>
        </p:nvGraphicFramePr>
        <p:xfrm>
          <a:off x="124288" y="890657"/>
          <a:ext cx="8717872" cy="4693856"/>
        </p:xfrm>
        <a:graphic>
          <a:graphicData uri="http://schemas.openxmlformats.org/drawingml/2006/table">
            <a:tbl>
              <a:tblPr/>
              <a:tblGrid>
                <a:gridCol w="4358936">
                  <a:extLst>
                    <a:ext uri="{9D8B030D-6E8A-4147-A177-3AD203B41FA5}">
                      <a16:colId xmlns:a16="http://schemas.microsoft.com/office/drawing/2014/main" val="20000"/>
                    </a:ext>
                  </a:extLst>
                </a:gridCol>
                <a:gridCol w="4358936">
                  <a:extLst>
                    <a:ext uri="{9D8B030D-6E8A-4147-A177-3AD203B41FA5}">
                      <a16:colId xmlns:a16="http://schemas.microsoft.com/office/drawing/2014/main" val="20001"/>
                    </a:ext>
                  </a:extLst>
                </a:gridCol>
              </a:tblGrid>
              <a:tr h="65853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Unicode MS" pitchFamily="34" charset="-128"/>
                        </a:rPr>
                        <a:t>Market-based </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Unicode MS" pitchFamily="34" charset="-128"/>
                        </a:rPr>
                        <a:t>Exploit cultural/</a:t>
                      </a:r>
                      <a:br>
                        <a:rPr kumimoji="0" lang="en-GB" sz="2000" b="1" i="0" u="none" strike="noStrike" cap="none" normalizeH="0" baseline="0" dirty="0">
                          <a:ln>
                            <a:noFill/>
                          </a:ln>
                          <a:solidFill>
                            <a:schemeClr val="tx1"/>
                          </a:solidFill>
                          <a:effectLst/>
                          <a:latin typeface="Arial Unicode MS" pitchFamily="34" charset="-128"/>
                        </a:rPr>
                      </a:br>
                      <a:r>
                        <a:rPr kumimoji="0" lang="en-GB" sz="2000" b="1" i="0" u="none" strike="noStrike" cap="none" normalizeH="0" baseline="0" dirty="0">
                          <a:ln>
                            <a:noFill/>
                          </a:ln>
                          <a:solidFill>
                            <a:schemeClr val="tx1"/>
                          </a:solidFill>
                          <a:effectLst/>
                          <a:latin typeface="Arial Unicode MS" pitchFamily="34" charset="-128"/>
                        </a:rPr>
                        <a:t>geographic differences</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65853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Globalisation of markets &amp; competition</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Cash in on differences in culture</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65853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New market segments customers and opportunities. </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Administrative differences</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65853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Bypass limitations in home market</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Specific geographical/</a:t>
                      </a:r>
                      <a:br>
                        <a:rPr kumimoji="0" lang="en-GB" sz="2000" b="0" i="0" u="none" strike="noStrike" cap="none" normalizeH="0" baseline="0" dirty="0">
                          <a:ln>
                            <a:noFill/>
                          </a:ln>
                          <a:solidFill>
                            <a:schemeClr val="tx1"/>
                          </a:solidFill>
                          <a:effectLst/>
                          <a:latin typeface="Arial Unicode MS" pitchFamily="34" charset="-128"/>
                        </a:rPr>
                      </a:br>
                      <a:r>
                        <a:rPr kumimoji="0" lang="en-GB" sz="2000" b="0" i="0" u="none" strike="noStrike" cap="none" normalizeH="0" baseline="0" dirty="0">
                          <a:ln>
                            <a:noFill/>
                          </a:ln>
                          <a:solidFill>
                            <a:schemeClr val="tx1"/>
                          </a:solidFill>
                          <a:effectLst/>
                          <a:latin typeface="Arial Unicode MS" pitchFamily="34" charset="-128"/>
                        </a:rPr>
                        <a:t>economic differences</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372212">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Unicode MS" pitchFamily="34" charset="-128"/>
                        </a:rPr>
                        <a:t>Utilise strategic capabilities</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Unicode MS" pitchFamily="34" charset="-128"/>
                        </a:rPr>
                        <a:t>Economic benefits</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r h="372212">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Broaden market size</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Economies of scale</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5"/>
                  </a:ext>
                </a:extLst>
              </a:tr>
              <a:tr h="65853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Internationalise value-adding activities</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Stabilisation of earnings across markets</a:t>
                      </a: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6"/>
                  </a:ext>
                </a:extLst>
              </a:tr>
              <a:tr h="372212">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Unicode MS" pitchFamily="34" charset="-128"/>
                        </a:rPr>
                        <a:t>Enhance knowledge</a:t>
                      </a:r>
                    </a:p>
                  </a:txBody>
                  <a:tcPr marT="45716" marB="4571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Unicode MS" pitchFamily="34" charset="-128"/>
                        </a:rPr>
                        <a:t>Comparative Advantage</a:t>
                      </a:r>
                      <a:endParaRPr kumimoji="0" lang="en-GB" sz="2000" b="0" i="0" u="none" strike="noStrike" cap="none" normalizeH="0" baseline="0" dirty="0">
                        <a:ln>
                          <a:noFill/>
                        </a:ln>
                        <a:solidFill>
                          <a:schemeClr val="tx1"/>
                        </a:solidFill>
                        <a:effectLst/>
                        <a:latin typeface="Arial Unicode MS" pitchFamily="34" charset="-128"/>
                      </a:endParaRPr>
                    </a:p>
                  </a:txBody>
                  <a:tcPr marT="45716" marB="4571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73206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27BF-1428-C949-B48B-CD946BDAB3E8}"/>
              </a:ext>
            </a:extLst>
          </p:cNvPr>
          <p:cNvSpPr>
            <a:spLocks noGrp="1"/>
          </p:cNvSpPr>
          <p:nvPr>
            <p:ph type="title"/>
          </p:nvPr>
        </p:nvSpPr>
        <p:spPr>
          <a:xfrm>
            <a:off x="0" y="274638"/>
            <a:ext cx="8686800" cy="622007"/>
          </a:xfrm>
        </p:spPr>
        <p:txBody>
          <a:bodyPr/>
          <a:lstStyle/>
          <a:p>
            <a:r>
              <a:rPr lang="en-US" dirty="0"/>
              <a:t>Global Marketing and International Marketing</a:t>
            </a:r>
            <a:endParaRPr lang="en-GB" dirty="0"/>
          </a:p>
        </p:txBody>
      </p:sp>
      <p:sp>
        <p:nvSpPr>
          <p:cNvPr id="3" name="Content Placeholder 2">
            <a:extLst>
              <a:ext uri="{FF2B5EF4-FFF2-40B4-BE49-F238E27FC236}">
                <a16:creationId xmlns:a16="http://schemas.microsoft.com/office/drawing/2014/main" id="{73583B6C-1CE0-C690-3EFF-DDAC81CB1CFA}"/>
              </a:ext>
            </a:extLst>
          </p:cNvPr>
          <p:cNvSpPr>
            <a:spLocks noGrp="1"/>
          </p:cNvSpPr>
          <p:nvPr>
            <p:ph idx="1"/>
          </p:nvPr>
        </p:nvSpPr>
        <p:spPr>
          <a:xfrm>
            <a:off x="301841" y="1154097"/>
            <a:ext cx="8384959" cy="4363136"/>
          </a:xfrm>
        </p:spPr>
        <p:txBody>
          <a:bodyPr>
            <a:normAutofit fontScale="92500" lnSpcReduction="20000"/>
          </a:bodyPr>
          <a:lstStyle/>
          <a:p>
            <a:r>
              <a:rPr lang="en-US" dirty="0"/>
              <a:t> </a:t>
            </a:r>
            <a:r>
              <a:rPr lang="en-US" b="0" i="0" dirty="0">
                <a:solidFill>
                  <a:srgbClr val="000000"/>
                </a:solidFill>
                <a:effectLst/>
                <a:latin typeface="arial" panose="020B0604020202020204" pitchFamily="34" charset="0"/>
              </a:rPr>
              <a:t>Global marketing can be achieved the company's global goals using a single marketing strategy to sell its products/services worldwide across different countries.</a:t>
            </a:r>
          </a:p>
          <a:p>
            <a:pPr marL="0" indent="0">
              <a:buNone/>
            </a:pPr>
            <a:endParaRPr lang="en-US" b="0" i="0" dirty="0">
              <a:solidFill>
                <a:srgbClr val="000000"/>
              </a:solidFill>
              <a:effectLst/>
              <a:latin typeface="arial" panose="020B0604020202020204" pitchFamily="34" charset="0"/>
            </a:endParaRPr>
          </a:p>
          <a:p>
            <a:pPr marL="0" indent="0">
              <a:buNone/>
            </a:pPr>
            <a:r>
              <a:rPr lang="en-US" b="0" i="0" dirty="0">
                <a:solidFill>
                  <a:srgbClr val="000000"/>
                </a:solidFill>
                <a:effectLst/>
                <a:latin typeface="arial" panose="020B0604020202020204" pitchFamily="34" charset="0"/>
              </a:rPr>
              <a:t>Ex: Coca-Cola is a great exa</a:t>
            </a:r>
            <a:r>
              <a:rPr lang="en-US" dirty="0">
                <a:solidFill>
                  <a:srgbClr val="000000"/>
                </a:solidFill>
                <a:latin typeface="arial" panose="020B0604020202020204" pitchFamily="34" charset="0"/>
              </a:rPr>
              <a:t>mple for the global marketing. Their marketing strategies are designed globally.  </a:t>
            </a:r>
            <a:endParaRPr lang="en-US" b="0" i="0" dirty="0">
              <a:solidFill>
                <a:srgbClr val="000000"/>
              </a:solidFill>
              <a:effectLst/>
              <a:latin typeface="arial" panose="020B0604020202020204" pitchFamily="34" charset="0"/>
            </a:endParaRPr>
          </a:p>
          <a:p>
            <a:pPr marL="0" indent="0">
              <a:buNone/>
            </a:pPr>
            <a:endParaRPr lang="en-US" b="0" i="0" dirty="0">
              <a:solidFill>
                <a:srgbClr val="000000"/>
              </a:solidFill>
              <a:effectLst/>
              <a:latin typeface="arial" panose="020B0604020202020204" pitchFamily="34" charset="0"/>
            </a:endParaRPr>
          </a:p>
          <a:p>
            <a:r>
              <a:rPr lang="en-US" b="0" i="0" dirty="0">
                <a:solidFill>
                  <a:srgbClr val="000000"/>
                </a:solidFill>
                <a:effectLst/>
                <a:latin typeface="arial" panose="020B0604020202020204" pitchFamily="34" charset="0"/>
              </a:rPr>
              <a:t>International marketing can be applied to strategies that fit each market in different countries.</a:t>
            </a:r>
            <a:endParaRPr lang="en-US" dirty="0"/>
          </a:p>
          <a:p>
            <a:endParaRPr lang="en-US" b="0" i="0" dirty="0">
              <a:solidFill>
                <a:srgbClr val="000000"/>
              </a:solidFill>
              <a:effectLst/>
              <a:latin typeface="arial" panose="020B0604020202020204" pitchFamily="34" charset="0"/>
            </a:endParaRPr>
          </a:p>
          <a:p>
            <a:pPr marL="0" indent="0">
              <a:buNone/>
            </a:pPr>
            <a:r>
              <a:rPr lang="en-US" b="0" i="0" dirty="0">
                <a:solidFill>
                  <a:srgbClr val="000000"/>
                </a:solidFill>
                <a:effectLst/>
                <a:latin typeface="arial" panose="020B0604020202020204" pitchFamily="34" charset="0"/>
              </a:rPr>
              <a:t>Ex: McDonalds is a great example of international marketing. It operates in almost 100 countries around the world. The fast-food chain customized its marketing strategies according to the target countries.</a:t>
            </a:r>
            <a:endParaRPr lang="en-GB" dirty="0"/>
          </a:p>
        </p:txBody>
      </p:sp>
    </p:spTree>
    <p:extLst>
      <p:ext uri="{BB962C8B-B14F-4D97-AF65-F5344CB8AC3E}">
        <p14:creationId xmlns:p14="http://schemas.microsoft.com/office/powerpoint/2010/main" val="2254901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TextBox 76"/>
          <p:cNvSpPr txBox="1"/>
          <p:nvPr/>
        </p:nvSpPr>
        <p:spPr>
          <a:xfrm>
            <a:off x="3842776" y="6475864"/>
            <a:ext cx="3924024" cy="369332"/>
          </a:xfrm>
          <a:prstGeom prst="rect">
            <a:avLst/>
          </a:prstGeom>
          <a:noFill/>
        </p:spPr>
        <p:txBody>
          <a:bodyPr wrap="square" rtlCol="0">
            <a:spAutoFit/>
          </a:bodyPr>
          <a:lstStyle/>
          <a:p>
            <a:r>
              <a:rPr lang="en-GB" dirty="0">
                <a:solidFill>
                  <a:schemeClr val="bg1"/>
                </a:solidFill>
              </a:rPr>
              <a:t>Source: David, Ali, and Al-</a:t>
            </a:r>
            <a:r>
              <a:rPr lang="en-GB" dirty="0" err="1">
                <a:solidFill>
                  <a:schemeClr val="bg1"/>
                </a:solidFill>
              </a:rPr>
              <a:t>Aali</a:t>
            </a:r>
            <a:r>
              <a:rPr lang="en-GB" dirty="0">
                <a:solidFill>
                  <a:schemeClr val="bg1"/>
                </a:solidFill>
              </a:rPr>
              <a:t> (2009 )</a:t>
            </a:r>
          </a:p>
        </p:txBody>
      </p:sp>
      <p:sp>
        <p:nvSpPr>
          <p:cNvPr id="3" name="TextBox 2"/>
          <p:cNvSpPr txBox="1"/>
          <p:nvPr/>
        </p:nvSpPr>
        <p:spPr>
          <a:xfrm>
            <a:off x="1214650" y="266130"/>
            <a:ext cx="7055893" cy="461665"/>
          </a:xfrm>
          <a:prstGeom prst="rect">
            <a:avLst/>
          </a:prstGeom>
          <a:solidFill>
            <a:schemeClr val="accent1">
              <a:lumMod val="50000"/>
            </a:schemeClr>
          </a:solidFill>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Characteristics of International Marketing</a:t>
            </a:r>
          </a:p>
        </p:txBody>
      </p:sp>
      <p:graphicFrame>
        <p:nvGraphicFramePr>
          <p:cNvPr id="27" name="Diagram 26"/>
          <p:cNvGraphicFramePr/>
          <p:nvPr/>
        </p:nvGraphicFramePr>
        <p:xfrm>
          <a:off x="641445" y="1220294"/>
          <a:ext cx="8052179" cy="4184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7740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7"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72C4B-A549-DABC-AB09-7877812BBCFB}"/>
              </a:ext>
            </a:extLst>
          </p:cNvPr>
          <p:cNvSpPr>
            <a:spLocks noGrp="1"/>
          </p:cNvSpPr>
          <p:nvPr>
            <p:ph type="title"/>
          </p:nvPr>
        </p:nvSpPr>
        <p:spPr/>
        <p:txBody>
          <a:bodyPr/>
          <a:lstStyle/>
          <a:p>
            <a:r>
              <a:rPr lang="en-US" b="1" dirty="0"/>
              <a:t>Challenges for International Marketing</a:t>
            </a:r>
            <a:endParaRPr lang="en-GB" b="1" dirty="0"/>
          </a:p>
        </p:txBody>
      </p:sp>
      <p:sp>
        <p:nvSpPr>
          <p:cNvPr id="3" name="Content Placeholder 2">
            <a:extLst>
              <a:ext uri="{FF2B5EF4-FFF2-40B4-BE49-F238E27FC236}">
                <a16:creationId xmlns:a16="http://schemas.microsoft.com/office/drawing/2014/main" id="{7D451E21-C1ED-2CE0-456F-1C944D3353DF}"/>
              </a:ext>
            </a:extLst>
          </p:cNvPr>
          <p:cNvSpPr>
            <a:spLocks noGrp="1"/>
          </p:cNvSpPr>
          <p:nvPr>
            <p:ph idx="1"/>
          </p:nvPr>
        </p:nvSpPr>
        <p:spPr>
          <a:xfrm>
            <a:off x="457200" y="1600201"/>
            <a:ext cx="4532050" cy="3917032"/>
          </a:xfrm>
        </p:spPr>
        <p:txBody>
          <a:bodyPr>
            <a:normAutofit/>
          </a:bodyPr>
          <a:lstStyle/>
          <a:p>
            <a:r>
              <a:rPr lang="en-US" dirty="0"/>
              <a:t>Political barriers</a:t>
            </a:r>
          </a:p>
          <a:p>
            <a:r>
              <a:rPr lang="en-US" dirty="0"/>
              <a:t>Economical barriers</a:t>
            </a:r>
          </a:p>
          <a:p>
            <a:r>
              <a:rPr lang="en-US" dirty="0"/>
              <a:t>Social barriers</a:t>
            </a:r>
          </a:p>
          <a:p>
            <a:r>
              <a:rPr lang="en-US" dirty="0"/>
              <a:t>Technological Barriers</a:t>
            </a:r>
          </a:p>
          <a:p>
            <a:r>
              <a:rPr lang="en-US" dirty="0"/>
              <a:t>Legal Barriers</a:t>
            </a:r>
          </a:p>
          <a:p>
            <a:r>
              <a:rPr lang="en-US" dirty="0"/>
              <a:t>Communication </a:t>
            </a:r>
          </a:p>
          <a:p>
            <a:r>
              <a:rPr lang="en-US" dirty="0"/>
              <a:t>Operational challenges</a:t>
            </a:r>
          </a:p>
          <a:p>
            <a:r>
              <a:rPr lang="en-US" dirty="0"/>
              <a:t>Cultural differences </a:t>
            </a:r>
          </a:p>
          <a:p>
            <a:pPr marL="0" indent="0">
              <a:buNone/>
            </a:pPr>
            <a:endParaRPr lang="en-US" dirty="0"/>
          </a:p>
          <a:p>
            <a:endParaRPr lang="en-US" dirty="0"/>
          </a:p>
          <a:p>
            <a:endParaRPr lang="en-GB" dirty="0"/>
          </a:p>
        </p:txBody>
      </p:sp>
      <p:pic>
        <p:nvPicPr>
          <p:cNvPr id="1028" name="Picture 4" descr="5 Major Challenges In CRO Outsourcing — And How To Overcome Them">
            <a:extLst>
              <a:ext uri="{FF2B5EF4-FFF2-40B4-BE49-F238E27FC236}">
                <a16:creationId xmlns:a16="http://schemas.microsoft.com/office/drawing/2014/main" id="{05586764-A617-3B1C-CAAE-71ECD29681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4925" y="1696836"/>
            <a:ext cx="3571875" cy="3203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2176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465D-C6DE-AD8B-7EAF-2E8619028AA5}"/>
              </a:ext>
            </a:extLst>
          </p:cNvPr>
          <p:cNvSpPr>
            <a:spLocks noGrp="1"/>
          </p:cNvSpPr>
          <p:nvPr>
            <p:ph type="title"/>
          </p:nvPr>
        </p:nvSpPr>
        <p:spPr>
          <a:xfrm>
            <a:off x="457200" y="274638"/>
            <a:ext cx="8229600" cy="542108"/>
          </a:xfrm>
        </p:spPr>
        <p:txBody>
          <a:bodyPr>
            <a:normAutofit fontScale="90000"/>
          </a:bodyPr>
          <a:lstStyle/>
          <a:p>
            <a:r>
              <a:rPr lang="en-US" b="1" dirty="0"/>
              <a:t>Summary</a:t>
            </a:r>
            <a:endParaRPr lang="en-GB" b="1" dirty="0"/>
          </a:p>
        </p:txBody>
      </p:sp>
      <p:sp>
        <p:nvSpPr>
          <p:cNvPr id="3" name="Content Placeholder 2">
            <a:extLst>
              <a:ext uri="{FF2B5EF4-FFF2-40B4-BE49-F238E27FC236}">
                <a16:creationId xmlns:a16="http://schemas.microsoft.com/office/drawing/2014/main" id="{57B90E8E-9199-1AF4-0FB9-202293791126}"/>
              </a:ext>
            </a:extLst>
          </p:cNvPr>
          <p:cNvSpPr>
            <a:spLocks noGrp="1"/>
          </p:cNvSpPr>
          <p:nvPr>
            <p:ph idx="1"/>
          </p:nvPr>
        </p:nvSpPr>
        <p:spPr/>
        <p:txBody>
          <a:bodyPr>
            <a:normAutofit fontScale="85000" lnSpcReduction="20000"/>
          </a:bodyPr>
          <a:lstStyle/>
          <a:p>
            <a:endParaRPr lang="en-US" b="0" i="0" dirty="0">
              <a:solidFill>
                <a:srgbClr val="444444"/>
              </a:solidFill>
              <a:effectLst/>
              <a:latin typeface="rubik"/>
            </a:endParaRPr>
          </a:p>
          <a:p>
            <a:r>
              <a:rPr lang="en-US" b="0" i="0" dirty="0">
                <a:solidFill>
                  <a:srgbClr val="444444"/>
                </a:solidFill>
                <a:effectLst/>
                <a:latin typeface="rubik"/>
              </a:rPr>
              <a:t>International marketing involves </a:t>
            </a:r>
            <a:r>
              <a:rPr lang="en-US" b="0" i="0" dirty="0" err="1">
                <a:solidFill>
                  <a:srgbClr val="444444"/>
                </a:solidFill>
                <a:effectLst/>
                <a:latin typeface="rubik"/>
              </a:rPr>
              <a:t>recognising</a:t>
            </a:r>
            <a:r>
              <a:rPr lang="en-US" b="0" i="0" dirty="0">
                <a:solidFill>
                  <a:srgbClr val="444444"/>
                </a:solidFill>
                <a:effectLst/>
                <a:latin typeface="rubik"/>
              </a:rPr>
              <a:t> that people all over the world have different needs. </a:t>
            </a:r>
          </a:p>
          <a:p>
            <a:pPr marL="0" indent="0">
              <a:buNone/>
            </a:pPr>
            <a:endParaRPr lang="en-US" b="0" i="0" dirty="0">
              <a:solidFill>
                <a:srgbClr val="444444"/>
              </a:solidFill>
              <a:effectLst/>
              <a:latin typeface="rubik"/>
            </a:endParaRPr>
          </a:p>
          <a:p>
            <a:r>
              <a:rPr lang="en-US" b="0" i="0" dirty="0">
                <a:solidFill>
                  <a:srgbClr val="444444"/>
                </a:solidFill>
                <a:effectLst/>
                <a:latin typeface="rubik"/>
              </a:rPr>
              <a:t>While many of the products that these businesses sell are targeted at a global audience using a consistent marketing mix, it is also necessary to understand regional differences, hence the importance of international marketing.</a:t>
            </a:r>
          </a:p>
          <a:p>
            <a:pPr marL="0" indent="0">
              <a:buNone/>
            </a:pPr>
            <a:endParaRPr lang="en-US" dirty="0">
              <a:solidFill>
                <a:srgbClr val="444444"/>
              </a:solidFill>
              <a:latin typeface="rubik"/>
            </a:endParaRPr>
          </a:p>
          <a:p>
            <a:r>
              <a:rPr lang="en-US" b="0" i="0" dirty="0">
                <a:solidFill>
                  <a:srgbClr val="444444"/>
                </a:solidFill>
                <a:effectLst/>
                <a:latin typeface="rubik"/>
              </a:rPr>
              <a:t>The potential market size, degree and type of competition, price, promotional differences, product differences as well as barriers to trade have to be </a:t>
            </a:r>
            <a:r>
              <a:rPr lang="en-US" b="0" i="0" dirty="0" err="1">
                <a:solidFill>
                  <a:srgbClr val="444444"/>
                </a:solidFill>
                <a:effectLst/>
                <a:latin typeface="rubik"/>
              </a:rPr>
              <a:t>analysed</a:t>
            </a:r>
            <a:r>
              <a:rPr lang="en-US" b="0" i="0" dirty="0">
                <a:solidFill>
                  <a:srgbClr val="444444"/>
                </a:solidFill>
                <a:effectLst/>
                <a:latin typeface="rubik"/>
              </a:rPr>
              <a:t> alongside the cost-effectiveness of various types of transport.</a:t>
            </a:r>
            <a:endParaRPr lang="en-GB" dirty="0"/>
          </a:p>
        </p:txBody>
      </p:sp>
    </p:spTree>
    <p:extLst>
      <p:ext uri="{BB962C8B-B14F-4D97-AF65-F5344CB8AC3E}">
        <p14:creationId xmlns:p14="http://schemas.microsoft.com/office/powerpoint/2010/main" val="741263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E558-12DE-EABD-FDAB-3CDB82151945}"/>
              </a:ext>
            </a:extLst>
          </p:cNvPr>
          <p:cNvSpPr>
            <a:spLocks noGrp="1"/>
          </p:cNvSpPr>
          <p:nvPr>
            <p:ph type="title"/>
          </p:nvPr>
        </p:nvSpPr>
        <p:spPr/>
        <p:txBody>
          <a:bodyPr/>
          <a:lstStyle/>
          <a:p>
            <a:r>
              <a:rPr lang="en-US" b="1" dirty="0"/>
              <a:t>Case Study</a:t>
            </a:r>
            <a:endParaRPr lang="en-GB" b="1" dirty="0"/>
          </a:p>
        </p:txBody>
      </p:sp>
      <p:sp>
        <p:nvSpPr>
          <p:cNvPr id="3" name="Content Placeholder 2">
            <a:extLst>
              <a:ext uri="{FF2B5EF4-FFF2-40B4-BE49-F238E27FC236}">
                <a16:creationId xmlns:a16="http://schemas.microsoft.com/office/drawing/2014/main" id="{F9799255-B4BC-22FB-260C-6816BB7A4C8E}"/>
              </a:ext>
            </a:extLst>
          </p:cNvPr>
          <p:cNvSpPr>
            <a:spLocks noGrp="1"/>
          </p:cNvSpPr>
          <p:nvPr>
            <p:ph idx="1"/>
          </p:nvPr>
        </p:nvSpPr>
        <p:spPr/>
        <p:txBody>
          <a:bodyPr/>
          <a:lstStyle/>
          <a:p>
            <a:r>
              <a:rPr lang="en-US" dirty="0"/>
              <a:t>Read the case study provided and Explain the drivers behind the international marketing.</a:t>
            </a:r>
            <a:endParaRPr lang="en-GB" dirty="0"/>
          </a:p>
        </p:txBody>
      </p:sp>
    </p:spTree>
    <p:extLst>
      <p:ext uri="{BB962C8B-B14F-4D97-AF65-F5344CB8AC3E}">
        <p14:creationId xmlns:p14="http://schemas.microsoft.com/office/powerpoint/2010/main" val="17031523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46592A-627C-4FCB-D929-CB243F8EE53E}"/>
              </a:ext>
            </a:extLst>
          </p:cNvPr>
          <p:cNvSpPr>
            <a:spLocks noGrp="1"/>
          </p:cNvSpPr>
          <p:nvPr>
            <p:ph idx="1"/>
          </p:nvPr>
        </p:nvSpPr>
        <p:spPr>
          <a:xfrm>
            <a:off x="1087515" y="1846555"/>
            <a:ext cx="6671569" cy="1162974"/>
          </a:xfrm>
        </p:spPr>
        <p:txBody>
          <a:bodyPr>
            <a:normAutofit/>
          </a:bodyPr>
          <a:lstStyle/>
          <a:p>
            <a:pPr marL="0" indent="0" algn="ctr">
              <a:buNone/>
            </a:pPr>
            <a:r>
              <a:rPr lang="en-US" sz="4400" b="1" dirty="0"/>
              <a:t>Thank you !!!</a:t>
            </a:r>
            <a:endParaRPr lang="en-GB" sz="4400" b="1" dirty="0"/>
          </a:p>
        </p:txBody>
      </p:sp>
    </p:spTree>
    <p:extLst>
      <p:ext uri="{BB962C8B-B14F-4D97-AF65-F5344CB8AC3E}">
        <p14:creationId xmlns:p14="http://schemas.microsoft.com/office/powerpoint/2010/main" val="24575223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1772</Words>
  <Application>Microsoft Office PowerPoint</Application>
  <PresentationFormat>On-screen Show (4:3)</PresentationFormat>
  <Paragraphs>187</Paragraphs>
  <Slides>26</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-apple-system</vt:lpstr>
      <vt:lpstr>Arial</vt:lpstr>
      <vt:lpstr>Arial</vt:lpstr>
      <vt:lpstr>Arial Unicode MS</vt:lpstr>
      <vt:lpstr>Calibri</vt:lpstr>
      <vt:lpstr>Corbel</vt:lpstr>
      <vt:lpstr>Myriad Pro</vt:lpstr>
      <vt:lpstr>NotoSansLight</vt:lpstr>
      <vt:lpstr>rubik</vt:lpstr>
      <vt:lpstr>Wingdings</vt:lpstr>
      <vt:lpstr>20140311PresentationUWTSDTemplate</vt:lpstr>
      <vt:lpstr>Master of Business Administration   International Marketing  Introduction and Overview</vt:lpstr>
      <vt:lpstr>Week 01 – Learning outcomes</vt:lpstr>
      <vt:lpstr>Module Learning Outcomes</vt:lpstr>
      <vt:lpstr>INDICATIVE CONTENT  </vt:lpstr>
      <vt:lpstr>Assessment</vt:lpstr>
      <vt:lpstr>PowerPoint Presentation</vt:lpstr>
      <vt:lpstr>Key Topics per Week</vt:lpstr>
      <vt:lpstr>What is Marketing? </vt:lpstr>
      <vt:lpstr>Different Levels of Marketing</vt:lpstr>
      <vt:lpstr>Domestic Marketing</vt:lpstr>
      <vt:lpstr>Defining International Marketing </vt:lpstr>
      <vt:lpstr>PowerPoint Presentation</vt:lpstr>
      <vt:lpstr>Examples for International Marketing…</vt:lpstr>
      <vt:lpstr>Difference between Domestic and International Marketing </vt:lpstr>
      <vt:lpstr>Home country and Host Country</vt:lpstr>
      <vt:lpstr>Globalization, Internationalization and Localization</vt:lpstr>
      <vt:lpstr>PowerPoint Presentation</vt:lpstr>
      <vt:lpstr>Levels of Global Participation</vt:lpstr>
      <vt:lpstr>Levels of Global Participation</vt:lpstr>
      <vt:lpstr>Drivers of International Marketing</vt:lpstr>
      <vt:lpstr>Global Marketing and International Marketing</vt:lpstr>
      <vt:lpstr>PowerPoint Presentation</vt:lpstr>
      <vt:lpstr>Challenges for International Marketing</vt:lpstr>
      <vt:lpstr>Summary</vt:lpstr>
      <vt:lpstr>Case Study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Rodrigo, Liyanage</cp:lastModifiedBy>
  <cp:revision>72</cp:revision>
  <dcterms:created xsi:type="dcterms:W3CDTF">2020-04-06T13:34:42Z</dcterms:created>
  <dcterms:modified xsi:type="dcterms:W3CDTF">2023-09-12T06:25:25Z</dcterms:modified>
</cp:coreProperties>
</file>