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3"/>
  </p:sldMasterIdLst>
  <p:notesMasterIdLst>
    <p:notesMasterId r:id="rId33"/>
  </p:notesMasterIdLst>
  <p:handoutMasterIdLst>
    <p:handoutMasterId r:id="rId34"/>
  </p:handoutMasterIdLst>
  <p:sldIdLst>
    <p:sldId id="256" r:id="rId4"/>
    <p:sldId id="257" r:id="rId5"/>
    <p:sldId id="333" r:id="rId6"/>
    <p:sldId id="298" r:id="rId7"/>
    <p:sldId id="335" r:id="rId8"/>
    <p:sldId id="336" r:id="rId9"/>
    <p:sldId id="334" r:id="rId10"/>
    <p:sldId id="311" r:id="rId11"/>
    <p:sldId id="317" r:id="rId12"/>
    <p:sldId id="337" r:id="rId13"/>
    <p:sldId id="318" r:id="rId14"/>
    <p:sldId id="321" r:id="rId15"/>
    <p:sldId id="304" r:id="rId16"/>
    <p:sldId id="322" r:id="rId17"/>
    <p:sldId id="305" r:id="rId18"/>
    <p:sldId id="306" r:id="rId19"/>
    <p:sldId id="319" r:id="rId20"/>
    <p:sldId id="325" r:id="rId21"/>
    <p:sldId id="326" r:id="rId22"/>
    <p:sldId id="327" r:id="rId23"/>
    <p:sldId id="328" r:id="rId24"/>
    <p:sldId id="331" r:id="rId25"/>
    <p:sldId id="332" r:id="rId26"/>
    <p:sldId id="295" r:id="rId27"/>
    <p:sldId id="338" r:id="rId28"/>
    <p:sldId id="339" r:id="rId29"/>
    <p:sldId id="340" r:id="rId30"/>
    <p:sldId id="341" r:id="rId31"/>
    <p:sldId id="342" r:id="rId3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emi Ademoye" initials="KA" lastIdx="0" clrIdx="0">
    <p:extLst>
      <p:ext uri="{19B8F6BF-5375-455C-9EA6-DF929625EA0E}">
        <p15:presenceInfo xmlns:p15="http://schemas.microsoft.com/office/powerpoint/2012/main" userId="S-1-5-21-809251214-2178901256-4152538893-2668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1BC6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8609" autoAdjust="0"/>
  </p:normalViewPr>
  <p:slideViewPr>
    <p:cSldViewPr>
      <p:cViewPr varScale="1">
        <p:scale>
          <a:sx n="95" d="100"/>
          <a:sy n="95" d="100"/>
        </p:scale>
        <p:origin x="1928" y="17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ableStyles" Target="tableStyles.xml"/><Relationship Id="rId21" Type="http://schemas.openxmlformats.org/officeDocument/2006/relationships/slide" Target="slides/slide18.xml"/><Relationship Id="rId34" Type="http://schemas.openxmlformats.org/officeDocument/2006/relationships/handoutMaster" Target="handoutMasters/handout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presProps" Target="pres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commentAuthors" Target="commentAuthors.xml"/><Relationship Id="rId8" Type="http://schemas.openxmlformats.org/officeDocument/2006/relationships/slide" Target="slides/slide5.xml"/><Relationship Id="rId3"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859A93B2-AC31-4CC8-8888-43B06E0E59AB}" type="datetimeFigureOut">
              <a:rPr lang="en-GB" smtClean="0"/>
              <a:t>13/10/2025</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E06CB166-AF45-45F0-8AC9-283301A83121}" type="slidenum">
              <a:rPr lang="en-GB" smtClean="0"/>
              <a:t>‹#›</a:t>
            </a:fld>
            <a:endParaRPr lang="en-GB"/>
          </a:p>
        </p:txBody>
      </p:sp>
    </p:spTree>
    <p:extLst>
      <p:ext uri="{BB962C8B-B14F-4D97-AF65-F5344CB8AC3E}">
        <p14:creationId xmlns:p14="http://schemas.microsoft.com/office/powerpoint/2010/main" val="235138552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709BF45-866D-408B-BE41-63D4CBED4D11}" type="datetimeFigureOut">
              <a:rPr lang="en-US" smtClean="0"/>
              <a:pPr/>
              <a:t>10/13/25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C97F37A7-6CD5-480C-8A9C-8A14678CA55C}" type="slidenum">
              <a:rPr lang="en-GB" smtClean="0"/>
              <a:pPr/>
              <a:t>‹#›</a:t>
            </a:fld>
            <a:endParaRPr lang="en-GB"/>
          </a:p>
        </p:txBody>
      </p:sp>
    </p:spTree>
    <p:extLst>
      <p:ext uri="{BB962C8B-B14F-4D97-AF65-F5344CB8AC3E}">
        <p14:creationId xmlns:p14="http://schemas.microsoft.com/office/powerpoint/2010/main" val="2102162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a:t>
            </a:fld>
            <a:endParaRPr lang="en-GB"/>
          </a:p>
        </p:txBody>
      </p:sp>
    </p:spTree>
    <p:extLst>
      <p:ext uri="{BB962C8B-B14F-4D97-AF65-F5344CB8AC3E}">
        <p14:creationId xmlns:p14="http://schemas.microsoft.com/office/powerpoint/2010/main" val="30774404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links for identifying nouns</a:t>
            </a:r>
            <a:r>
              <a:rPr lang="en-GB" baseline="0" dirty="0"/>
              <a:t> and verbs:</a:t>
            </a:r>
          </a:p>
          <a:p>
            <a:pPr marL="171450" indent="-171450">
              <a:buFont typeface="Arial" panose="020B0604020202020204" pitchFamily="34" charset="0"/>
              <a:buChar char="•"/>
            </a:pPr>
            <a:r>
              <a:rPr lang="en-GB" dirty="0"/>
              <a:t>https://www.grammarly.com/blog/verbs/</a:t>
            </a:r>
          </a:p>
          <a:p>
            <a:pPr marL="171450" indent="-171450">
              <a:buFont typeface="Arial" panose="020B0604020202020204" pitchFamily="34" charset="0"/>
              <a:buChar char="•"/>
            </a:pPr>
            <a:r>
              <a:rPr lang="en-GB" dirty="0"/>
              <a:t>https://en.oxforddictionaries.com/grammar/word-classes/verbs</a:t>
            </a:r>
          </a:p>
          <a:p>
            <a:pPr marL="171450" indent="-171450">
              <a:buFont typeface="Arial" panose="020B0604020202020204" pitchFamily="34" charset="0"/>
              <a:buChar char="•"/>
            </a:pPr>
            <a:r>
              <a:rPr lang="en-GB" dirty="0"/>
              <a:t>https://www.grammarly.com/blog/nouns/</a:t>
            </a:r>
          </a:p>
          <a:p>
            <a:pPr marL="171450" indent="-171450">
              <a:buFont typeface="Arial" panose="020B0604020202020204" pitchFamily="34" charset="0"/>
              <a:buChar char="•"/>
            </a:pPr>
            <a:r>
              <a:rPr lang="en-GB" dirty="0"/>
              <a:t>https://en.oxforddictionaries.com/grammar/word-classes/nouns</a:t>
            </a:r>
          </a:p>
          <a:p>
            <a:pPr marL="171450" indent="-171450">
              <a:buFont typeface="Arial" panose="020B0604020202020204" pitchFamily="34" charset="0"/>
              <a:buChar char="•"/>
            </a:pPr>
            <a:r>
              <a:rPr lang="en-GB" dirty="0"/>
              <a:t>https://learnenglish.britishcouncil.org/en/english-grammar/adjectives/noun-modifiers</a:t>
            </a:r>
          </a:p>
        </p:txBody>
      </p:sp>
      <p:sp>
        <p:nvSpPr>
          <p:cNvPr id="4" name="Slide Number Placeholder 3"/>
          <p:cNvSpPr>
            <a:spLocks noGrp="1"/>
          </p:cNvSpPr>
          <p:nvPr>
            <p:ph type="sldNum" sz="quarter" idx="10"/>
          </p:nvPr>
        </p:nvSpPr>
        <p:spPr/>
        <p:txBody>
          <a:bodyPr/>
          <a:lstStyle/>
          <a:p>
            <a:fld id="{C97F37A7-6CD5-480C-8A9C-8A14678CA55C}" type="slidenum">
              <a:rPr lang="en-GB" smtClean="0"/>
              <a:pPr/>
              <a:t>15</a:t>
            </a:fld>
            <a:endParaRPr lang="en-GB"/>
          </a:p>
        </p:txBody>
      </p:sp>
    </p:spTree>
    <p:extLst>
      <p:ext uri="{BB962C8B-B14F-4D97-AF65-F5344CB8AC3E}">
        <p14:creationId xmlns:p14="http://schemas.microsoft.com/office/powerpoint/2010/main" val="40789297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Tips are the extra amount of money a customer pays to say thank you when they are happy with a service.</a:t>
            </a:r>
          </a:p>
          <a:p>
            <a:endParaRPr lang="en-GB" dirty="0"/>
          </a:p>
        </p:txBody>
      </p:sp>
      <p:sp>
        <p:nvSpPr>
          <p:cNvPr id="4" name="Slide Number Placeholder 3"/>
          <p:cNvSpPr>
            <a:spLocks noGrp="1"/>
          </p:cNvSpPr>
          <p:nvPr>
            <p:ph type="sldNum" sz="quarter" idx="10"/>
          </p:nvPr>
        </p:nvSpPr>
        <p:spPr/>
        <p:txBody>
          <a:bodyPr/>
          <a:lstStyle/>
          <a:p>
            <a:fld id="{C97F37A7-6CD5-480C-8A9C-8A14678CA55C}" type="slidenum">
              <a:rPr lang="en-GB" smtClean="0"/>
              <a:pPr/>
              <a:t>16</a:t>
            </a:fld>
            <a:endParaRPr lang="en-GB"/>
          </a:p>
        </p:txBody>
      </p:sp>
    </p:spTree>
    <p:extLst>
      <p:ext uri="{BB962C8B-B14F-4D97-AF65-F5344CB8AC3E}">
        <p14:creationId xmlns:p14="http://schemas.microsoft.com/office/powerpoint/2010/main" val="421384174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FD89C59-280D-43ED-8FC0-545418D6ECAE}" type="datetimeFigureOut">
              <a:rPr lang="en-US" smtClean="0"/>
              <a:pPr/>
              <a:t>10/13/25</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A6EA856F-7FCD-4AED-824B-82A47E56E707}" type="slidenum">
              <a:rPr lang="en-GB" smtClean="0"/>
              <a:pPr/>
              <a:t>‹#›</a:t>
            </a:fld>
            <a:endParaRPr lang="en-GB"/>
          </a:p>
        </p:txBody>
      </p:sp>
      <p:pic>
        <p:nvPicPr>
          <p:cNvPr id="4" name="Picture 3"/>
          <p:cNvPicPr>
            <a:picLocks noChangeAspect="1"/>
          </p:cNvPicPr>
          <p:nvPr userDrawn="1"/>
        </p:nvPicPr>
        <p:blipFill>
          <a:blip r:embed="rId2"/>
          <a:stretch>
            <a:fillRect/>
          </a:stretch>
        </p:blipFill>
        <p:spPr>
          <a:xfrm>
            <a:off x="108000" y="108000"/>
            <a:ext cx="2857500" cy="1000125"/>
          </a:xfrm>
          <a:prstGeom prst="rect">
            <a:avLst/>
          </a:prstGeom>
        </p:spPr>
      </p:pic>
      <p:pic>
        <p:nvPicPr>
          <p:cNvPr id="16" name="Picture 15"/>
          <p:cNvPicPr>
            <a:picLocks noChangeAspect="1"/>
          </p:cNvPicPr>
          <p:nvPr userDrawn="1"/>
        </p:nvPicPr>
        <p:blipFill>
          <a:blip r:embed="rId3"/>
          <a:stretch>
            <a:fillRect/>
          </a:stretch>
        </p:blipFill>
        <p:spPr>
          <a:xfrm>
            <a:off x="7596000" y="108000"/>
            <a:ext cx="1543050" cy="1143000"/>
          </a:xfrm>
          <a:prstGeom prst="rect">
            <a:avLst/>
          </a:prstGeom>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dirty="0"/>
              <a:t>Click to edit Master title style</a:t>
            </a:r>
          </a:p>
        </p:txBody>
      </p:sp>
      <p:sp>
        <p:nvSpPr>
          <p:cNvPr id="4" name="Date Placeholder 3"/>
          <p:cNvSpPr>
            <a:spLocks noGrp="1"/>
          </p:cNvSpPr>
          <p:nvPr>
            <p:ph type="dt" sz="half" idx="10"/>
          </p:nvPr>
        </p:nvSpPr>
        <p:spPr/>
        <p:txBody>
          <a:bodyPr/>
          <a:lstStyle/>
          <a:p>
            <a:fld id="{EFD89C59-280D-43ED-8FC0-545418D6ECAE}" type="datetimeFigureOut">
              <a:rPr lang="en-US" smtClean="0"/>
              <a:pPr/>
              <a:t>10/13/25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a:t>Click to edit Master title style</a:t>
            </a:r>
          </a:p>
        </p:txBody>
      </p:sp>
      <p:sp>
        <p:nvSpPr>
          <p:cNvPr id="12" name="Date Placeholder 11"/>
          <p:cNvSpPr>
            <a:spLocks noGrp="1"/>
          </p:cNvSpPr>
          <p:nvPr>
            <p:ph type="dt" sz="half" idx="10"/>
          </p:nvPr>
        </p:nvSpPr>
        <p:spPr/>
        <p:txBody>
          <a:bodyPr/>
          <a:lstStyle/>
          <a:p>
            <a:fld id="{EFD89C59-280D-43ED-8FC0-545418D6ECAE}" type="datetimeFigureOut">
              <a:rPr lang="en-US" smtClean="0"/>
              <a:pPr/>
              <a:t>10/13/25</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8" name="Date Placeholder 7"/>
          <p:cNvSpPr>
            <a:spLocks noGrp="1"/>
          </p:cNvSpPr>
          <p:nvPr>
            <p:ph type="dt" sz="half" idx="15"/>
          </p:nvPr>
        </p:nvSpPr>
        <p:spPr/>
        <p:txBody>
          <a:bodyPr rtlCol="0"/>
          <a:lstStyle/>
          <a:p>
            <a:fld id="{EFD89C59-280D-43ED-8FC0-545418D6ECAE}" type="datetimeFigureOut">
              <a:rPr lang="en-US" smtClean="0"/>
              <a:pPr/>
              <a:t>10/13/25</a:t>
            </a:fld>
            <a:endParaRPr lang="en-GB"/>
          </a:p>
        </p:txBody>
      </p:sp>
      <p:sp>
        <p:nvSpPr>
          <p:cNvPr id="10" name="Slide Number Placeholder 9"/>
          <p:cNvSpPr>
            <a:spLocks noGrp="1"/>
          </p:cNvSpPr>
          <p:nvPr>
            <p:ph type="sldNum" sz="quarter" idx="16"/>
          </p:nvPr>
        </p:nvSpPr>
        <p:spPr/>
        <p:txBody>
          <a:bodyPr rtlCol="0"/>
          <a:lstStyle/>
          <a:p>
            <a:fld id="{A6EA856F-7FCD-4AED-824B-82A47E56E70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a:t>Click to edit Master title style</a:t>
            </a:r>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Date Placeholder 9"/>
          <p:cNvSpPr>
            <a:spLocks noGrp="1"/>
          </p:cNvSpPr>
          <p:nvPr>
            <p:ph type="dt" sz="half" idx="15"/>
          </p:nvPr>
        </p:nvSpPr>
        <p:spPr/>
        <p:txBody>
          <a:bodyPr rtlCol="0"/>
          <a:lstStyle/>
          <a:p>
            <a:fld id="{EFD89C59-280D-43ED-8FC0-545418D6ECAE}" type="datetimeFigureOut">
              <a:rPr lang="en-US" smtClean="0"/>
              <a:pPr/>
              <a:t>10/13/25</a:t>
            </a:fld>
            <a:endParaRPr lang="en-GB"/>
          </a:p>
        </p:txBody>
      </p:sp>
      <p:sp>
        <p:nvSpPr>
          <p:cNvPr id="12" name="Slide Number Placeholder 11"/>
          <p:cNvSpPr>
            <a:spLocks noGrp="1"/>
          </p:cNvSpPr>
          <p:nvPr>
            <p:ph type="sldNum" sz="quarter" idx="16"/>
          </p:nvPr>
        </p:nvSpPr>
        <p:spPr/>
        <p:txBody>
          <a:bodyPr rtlCol="0"/>
          <a:lstStyle/>
          <a:p>
            <a:fld id="{A6EA856F-7FCD-4AED-824B-82A47E56E70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FD89C59-280D-43ED-8FC0-545418D6ECAE}" type="datetimeFigureOut">
              <a:rPr lang="en-US" smtClean="0"/>
              <a:pPr/>
              <a:t>10/13/25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FD89C59-280D-43ED-8FC0-545418D6ECAE}" type="datetimeFigureOut">
              <a:rPr lang="en-US" smtClean="0"/>
              <a:pPr/>
              <a:t>10/13/25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A6EA856F-7FCD-4AED-824B-82A47E56E70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a:t>Click to edit Master title style</a:t>
            </a:r>
          </a:p>
        </p:txBody>
      </p:sp>
      <p:sp>
        <p:nvSpPr>
          <p:cNvPr id="5" name="Date Placeholder 4"/>
          <p:cNvSpPr>
            <a:spLocks noGrp="1"/>
          </p:cNvSpPr>
          <p:nvPr>
            <p:ph type="dt" sz="half" idx="10"/>
          </p:nvPr>
        </p:nvSpPr>
        <p:spPr/>
        <p:txBody>
          <a:bodyPr/>
          <a:lstStyle/>
          <a:p>
            <a:fld id="{EFD89C59-280D-43ED-8FC0-545418D6ECAE}" type="datetimeFigureOut">
              <a:rPr lang="en-US" smtClean="0"/>
              <a:pPr/>
              <a:t>10/13/25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A6EA856F-7FCD-4AED-824B-82A47E56E70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a:t>Click to edit Master title style</a:t>
            </a:r>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FD89C59-280D-43ED-8FC0-545418D6ECAE}" type="datetimeFigureOut">
              <a:rPr lang="en-US" smtClean="0"/>
              <a:pPr/>
              <a:t>10/13/25</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A6EA856F-7FCD-4AED-824B-82A47E56E70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EFD89C59-280D-43ED-8FC0-545418D6ECAE}" type="datetimeFigureOut">
              <a:rPr lang="en-US" smtClean="0"/>
              <a:pPr/>
              <a:t>10/13/25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6EA856F-7FCD-4AED-824B-82A47E56E70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FD89C59-280D-43ED-8FC0-545418D6ECAE}" type="datetimeFigureOut">
              <a:rPr lang="en-US" smtClean="0"/>
              <a:pPr/>
              <a:t>10/13/25</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A6EA856F-7FCD-4AED-824B-82A47E56E707}"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dirty="0"/>
              <a:t>Click to edit Master title style</a:t>
            </a:r>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FD89C59-280D-43ED-8FC0-545418D6ECAE}" type="datetimeFigureOut">
              <a:rPr lang="en-US" smtClean="0"/>
              <a:pPr/>
              <a:t>10/13/25</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dirty="0"/>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A6EA856F-7FCD-4AED-824B-82A47E56E70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grammarly.com/blog/noun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en.oxforddictionaries.com/grammar/word-classes/verbs" TargetMode="External"/><Relationship Id="rId4" Type="http://schemas.openxmlformats.org/officeDocument/2006/relationships/hyperlink" Target="https://learnenglish.britishcouncil.org/en/english-grammar/adjectives/noun-modifiers"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decomposition</a:t>
            </a:r>
          </a:p>
        </p:txBody>
      </p:sp>
      <p:sp>
        <p:nvSpPr>
          <p:cNvPr id="3" name="Subtitle 2"/>
          <p:cNvSpPr>
            <a:spLocks noGrp="1"/>
          </p:cNvSpPr>
          <p:nvPr>
            <p:ph type="subTitle" idx="1"/>
          </p:nvPr>
        </p:nvSpPr>
        <p:spPr/>
        <p:txBody>
          <a:bodyPr>
            <a:normAutofit fontScale="77500" lnSpcReduction="20000"/>
          </a:bodyPr>
          <a:lstStyle/>
          <a:p>
            <a:r>
              <a:rPr lang="en-GB" dirty="0"/>
              <a:t>Lecture 2: Analysing &amp; Solving Problems</a:t>
            </a:r>
          </a:p>
          <a:p>
            <a:r>
              <a:rPr lang="en-GB" dirty="0"/>
              <a:t>By: Dr Redhwan Al-amri</a:t>
            </a:r>
          </a:p>
        </p:txBody>
      </p:sp>
      <p:sp>
        <p:nvSpPr>
          <p:cNvPr id="5" name="Date Placeholder 4"/>
          <p:cNvSpPr>
            <a:spLocks noGrp="1"/>
          </p:cNvSpPr>
          <p:nvPr>
            <p:ph type="dt" sz="half" idx="10"/>
          </p:nvPr>
        </p:nvSpPr>
        <p:spPr/>
        <p:txBody>
          <a:bodyPr/>
          <a:lstStyle/>
          <a:p>
            <a:r>
              <a:rPr lang="en-US" dirty="0"/>
              <a:t>Week:</a:t>
            </a:r>
          </a:p>
          <a:p>
            <a:r>
              <a:rPr lang="en-US" dirty="0"/>
              <a:t>03-Oct-2024</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Today’s Lecture</a:t>
            </a:r>
          </a:p>
        </p:txBody>
      </p:sp>
      <p:sp>
        <p:nvSpPr>
          <p:cNvPr id="3" name="Content Placeholder 2"/>
          <p:cNvSpPr>
            <a:spLocks noGrp="1"/>
          </p:cNvSpPr>
          <p:nvPr>
            <p:ph sz="quarter" idx="1"/>
          </p:nvPr>
        </p:nvSpPr>
        <p:spPr/>
        <p:txBody>
          <a:bodyPr/>
          <a:lstStyle/>
          <a:p>
            <a:r>
              <a:rPr lang="en-GB" dirty="0"/>
              <a:t>Decomposition</a:t>
            </a:r>
          </a:p>
          <a:p>
            <a:r>
              <a:rPr lang="en-GB" dirty="0"/>
              <a:t>Input, Process(</a:t>
            </a:r>
            <a:r>
              <a:rPr lang="en-GB" dirty="0" err="1"/>
              <a:t>es</a:t>
            </a:r>
            <a:r>
              <a:rPr lang="en-GB" dirty="0"/>
              <a:t>) and Output</a:t>
            </a:r>
          </a:p>
        </p:txBody>
      </p:sp>
    </p:spTree>
    <p:extLst>
      <p:ext uri="{BB962C8B-B14F-4D97-AF65-F5344CB8AC3E}">
        <p14:creationId xmlns:p14="http://schemas.microsoft.com/office/powerpoint/2010/main" val="2573950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F727DA-F52E-F478-4EBB-0FBFA26D237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0ACBB4-ACB1-35A4-0D88-48EA668FF9E6}"/>
              </a:ext>
            </a:extLst>
          </p:cNvPr>
          <p:cNvSpPr>
            <a:spLocks noGrp="1"/>
          </p:cNvSpPr>
          <p:nvPr>
            <p:ph type="title"/>
          </p:nvPr>
        </p:nvSpPr>
        <p:spPr/>
        <p:txBody>
          <a:bodyPr/>
          <a:lstStyle/>
          <a:p>
            <a:r>
              <a:rPr lang="en-GB" dirty="0"/>
              <a:t>What is Computational Thinking?</a:t>
            </a:r>
          </a:p>
        </p:txBody>
      </p:sp>
      <p:sp>
        <p:nvSpPr>
          <p:cNvPr id="12" name="Content Placeholder 11">
            <a:extLst>
              <a:ext uri="{FF2B5EF4-FFF2-40B4-BE49-F238E27FC236}">
                <a16:creationId xmlns:a16="http://schemas.microsoft.com/office/drawing/2014/main" id="{EE85F034-9D4F-5D28-A542-ACBCC8FD2F4B}"/>
              </a:ext>
            </a:extLst>
          </p:cNvPr>
          <p:cNvSpPr>
            <a:spLocks noGrp="1"/>
          </p:cNvSpPr>
          <p:nvPr>
            <p:ph sz="quarter" idx="1"/>
          </p:nvPr>
        </p:nvSpPr>
        <p:spPr/>
        <p:txBody>
          <a:bodyPr>
            <a:normAutofit fontScale="92500" lnSpcReduction="20000"/>
          </a:bodyPr>
          <a:lstStyle/>
          <a:p>
            <a:r>
              <a:rPr lang="en-GB" dirty="0"/>
              <a:t>A problem-solving approach used by computer scientists.</a:t>
            </a:r>
          </a:p>
          <a:p>
            <a:r>
              <a:rPr lang="en-GB" dirty="0"/>
              <a:t>It's a way of thinking that allows us to take a complex problem and develop a solution that a computer can execute.</a:t>
            </a:r>
          </a:p>
          <a:p>
            <a:r>
              <a:rPr lang="en-GB" b="1" dirty="0"/>
              <a:t>Four Key Pillars:</a:t>
            </a:r>
            <a:endParaRPr lang="en-GB" dirty="0"/>
          </a:p>
          <a:p>
            <a:pPr lvl="1"/>
            <a:r>
              <a:rPr lang="en-GB" b="1" dirty="0"/>
              <a:t>Decomposition:</a:t>
            </a:r>
            <a:r>
              <a:rPr lang="en-GB" dirty="0"/>
              <a:t> Breaking down a problem. (Our focus today!)</a:t>
            </a:r>
          </a:p>
          <a:p>
            <a:pPr lvl="1"/>
            <a:r>
              <a:rPr lang="en-GB" b="1" dirty="0"/>
              <a:t>Pattern Recognition:</a:t>
            </a:r>
            <a:r>
              <a:rPr lang="en-GB" dirty="0"/>
              <a:t> Finding similarities.</a:t>
            </a:r>
          </a:p>
          <a:p>
            <a:pPr lvl="1"/>
            <a:r>
              <a:rPr lang="en-GB" b="1" dirty="0"/>
              <a:t>Abstraction:</a:t>
            </a:r>
            <a:r>
              <a:rPr lang="en-GB" dirty="0"/>
              <a:t> Focusing on what's important, ignoring irrelevant detail.</a:t>
            </a:r>
          </a:p>
          <a:p>
            <a:pPr lvl="1"/>
            <a:r>
              <a:rPr lang="en-GB" b="1" dirty="0"/>
              <a:t>Algorithms:</a:t>
            </a:r>
            <a:r>
              <a:rPr lang="en-GB" dirty="0"/>
              <a:t> Designing step-by-step instructions.</a:t>
            </a:r>
          </a:p>
          <a:p>
            <a:endParaRPr lang="en-GB" dirty="0"/>
          </a:p>
        </p:txBody>
      </p:sp>
    </p:spTree>
    <p:extLst>
      <p:ext uri="{BB962C8B-B14F-4D97-AF65-F5344CB8AC3E}">
        <p14:creationId xmlns:p14="http://schemas.microsoft.com/office/powerpoint/2010/main" val="39040569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Decomposition</a:t>
            </a:r>
          </a:p>
        </p:txBody>
      </p:sp>
      <p:sp>
        <p:nvSpPr>
          <p:cNvPr id="16" name="Rectangle 3">
            <a:extLst>
              <a:ext uri="{FF2B5EF4-FFF2-40B4-BE49-F238E27FC236}">
                <a16:creationId xmlns:a16="http://schemas.microsoft.com/office/drawing/2014/main" id="{CA49C817-2E35-65CB-5F56-4F68A0693F0F}"/>
              </a:ext>
            </a:extLst>
          </p:cNvPr>
          <p:cNvSpPr>
            <a:spLocks noChangeArrowheads="1"/>
          </p:cNvSpPr>
          <p:nvPr/>
        </p:nvSpPr>
        <p:spPr bwMode="auto">
          <a:xfrm>
            <a:off x="386744" y="1988840"/>
            <a:ext cx="8370512" cy="39018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Definition:</a:t>
            </a:r>
            <a:r>
              <a:rPr kumimoji="0" lang="en-US" altLang="en-US" sz="2400" b="0" i="0" u="none" strike="noStrike" cap="none" normalizeH="0" baseline="0" dirty="0">
                <a:ln>
                  <a:noFill/>
                </a:ln>
                <a:solidFill>
                  <a:schemeClr val="tx1"/>
                </a:solidFill>
                <a:effectLst/>
                <a:latin typeface="Arial" panose="020B0604020202020204" pitchFamily="34" charset="0"/>
              </a:rPr>
              <a:t> The process of breaking a large, complex problem into smaller, more manageable, and understandable sub-problems.</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2400" b="0" i="0" u="none" strike="noStrike" cap="none" normalizeH="0" baseline="0" dirty="0">
                <a:ln>
                  <a:noFill/>
                </a:ln>
                <a:solidFill>
                  <a:schemeClr val="tx1"/>
                </a:solidFill>
                <a:effectLst/>
                <a:latin typeface="Arial" panose="020B0604020202020204" pitchFamily="34" charset="0"/>
              </a:rPr>
              <a:t>It is the </a:t>
            </a:r>
            <a:r>
              <a:rPr kumimoji="0" lang="en-US" altLang="en-US" sz="2400" b="1" i="0" u="none" strike="noStrike" cap="none" normalizeH="0" baseline="0" dirty="0">
                <a:ln>
                  <a:noFill/>
                </a:ln>
                <a:solidFill>
                  <a:schemeClr val="tx1"/>
                </a:solidFill>
                <a:effectLst/>
                <a:latin typeface="Arial" panose="020B0604020202020204" pitchFamily="34" charset="0"/>
              </a:rPr>
              <a:t>first and most critical step</a:t>
            </a:r>
            <a:r>
              <a:rPr kumimoji="0" lang="en-US" altLang="en-US" sz="2400" b="0" i="0" u="none" strike="noStrike" cap="none" normalizeH="0" baseline="0" dirty="0">
                <a:ln>
                  <a:noFill/>
                </a:ln>
                <a:solidFill>
                  <a:schemeClr val="tx1"/>
                </a:solidFill>
                <a:effectLst/>
                <a:latin typeface="Arial" panose="020B0604020202020204" pitchFamily="34" charset="0"/>
              </a:rPr>
              <a:t> in computational thinking.</a:t>
            </a:r>
          </a:p>
          <a:p>
            <a:pPr marL="0" marR="0" lvl="0" indent="0" algn="just"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Arial" panose="020B0604020202020204" pitchFamily="34" charset="0"/>
              </a:rPr>
              <a:t>Goal:</a:t>
            </a:r>
            <a:r>
              <a:rPr kumimoji="0" lang="en-US" altLang="en-US" sz="2400" b="0" i="0" u="none" strike="noStrike" cap="none" normalizeH="0" baseline="0" dirty="0">
                <a:ln>
                  <a:noFill/>
                </a:ln>
                <a:solidFill>
                  <a:schemeClr val="tx1"/>
                </a:solidFill>
                <a:effectLst/>
                <a:latin typeface="Arial" panose="020B0604020202020204" pitchFamily="34" charset="0"/>
              </a:rPr>
              <a:t> To create a logical </a:t>
            </a:r>
            <a:r>
              <a:rPr kumimoji="0" lang="en-US" altLang="en-US" sz="2400" b="1" i="0" u="none" strike="noStrike" cap="none" normalizeH="0" baseline="0" dirty="0">
                <a:ln>
                  <a:noFill/>
                </a:ln>
                <a:solidFill>
                  <a:schemeClr val="tx1"/>
                </a:solidFill>
                <a:effectLst/>
                <a:latin typeface="Arial" panose="020B0604020202020204" pitchFamily="34" charset="0"/>
              </a:rPr>
              <a:t>hierarchy of tasks</a:t>
            </a:r>
            <a:r>
              <a:rPr kumimoji="0" lang="en-US" altLang="en-US" sz="2400" b="0" i="0" u="none" strike="noStrike" cap="none" normalizeH="0" baseline="0" dirty="0">
                <a:ln>
                  <a:noFill/>
                </a:ln>
                <a:solidFill>
                  <a:schemeClr val="tx1"/>
                </a:solidFill>
                <a:effectLst/>
                <a:latin typeface="Arial" panose="020B0604020202020204" pitchFamily="34" charset="0"/>
              </a:rPr>
              <a:t>, from the general to the specific.</a:t>
            </a:r>
          </a:p>
        </p:txBody>
      </p:sp>
    </p:spTree>
    <p:extLst>
      <p:ext uri="{BB962C8B-B14F-4D97-AF65-F5344CB8AC3E}">
        <p14:creationId xmlns:p14="http://schemas.microsoft.com/office/powerpoint/2010/main" val="7873045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A29AB-AD30-F0FD-B763-7DFCA8B737F1}"/>
              </a:ext>
            </a:extLst>
          </p:cNvPr>
          <p:cNvSpPr>
            <a:spLocks noGrp="1"/>
          </p:cNvSpPr>
          <p:nvPr>
            <p:ph type="title"/>
          </p:nvPr>
        </p:nvSpPr>
        <p:spPr/>
        <p:txBody>
          <a:bodyPr>
            <a:normAutofit fontScale="90000"/>
          </a:bodyPr>
          <a:lstStyle/>
          <a:p>
            <a:r>
              <a:rPr lang="en-GB" b="1" dirty="0"/>
              <a:t>Why is Decomposition so Important?</a:t>
            </a:r>
            <a:endParaRPr lang="en-GB" dirty="0"/>
          </a:p>
        </p:txBody>
      </p:sp>
      <p:sp>
        <p:nvSpPr>
          <p:cNvPr id="3" name="Content Placeholder 2">
            <a:extLst>
              <a:ext uri="{FF2B5EF4-FFF2-40B4-BE49-F238E27FC236}">
                <a16:creationId xmlns:a16="http://schemas.microsoft.com/office/drawing/2014/main" id="{CEC50F9A-A6BC-C0AC-8C97-D99D76BE4EA6}"/>
              </a:ext>
            </a:extLst>
          </p:cNvPr>
          <p:cNvSpPr>
            <a:spLocks noGrp="1"/>
          </p:cNvSpPr>
          <p:nvPr>
            <p:ph sz="quarter" idx="1"/>
          </p:nvPr>
        </p:nvSpPr>
        <p:spPr/>
        <p:txBody>
          <a:bodyPr>
            <a:normAutofit lnSpcReduction="10000"/>
          </a:bodyPr>
          <a:lstStyle/>
          <a:p>
            <a:r>
              <a:rPr lang="en-GB" b="1" dirty="0"/>
              <a:t>Reduces Complexity:</a:t>
            </a:r>
            <a:r>
              <a:rPr lang="en-GB" dirty="0"/>
              <a:t> Allows you to focus on one small piece at a time, preventing overwhelm.</a:t>
            </a:r>
          </a:p>
          <a:p>
            <a:r>
              <a:rPr lang="en-GB" b="1" dirty="0"/>
              <a:t>Enables Teamwork &amp; Collaboration:</a:t>
            </a:r>
            <a:r>
              <a:rPr lang="en-GB" dirty="0"/>
              <a:t> Different teams can work on different parts of the problem simultaneously.</a:t>
            </a:r>
          </a:p>
          <a:p>
            <a:r>
              <a:rPr lang="en-GB" b="1" dirty="0"/>
              <a:t>Simplifies Testing &amp; Debugging:</a:t>
            </a:r>
            <a:r>
              <a:rPr lang="en-GB" dirty="0"/>
              <a:t> It's far easier to find and fix errors in small, isolated modules.</a:t>
            </a:r>
          </a:p>
          <a:p>
            <a:r>
              <a:rPr lang="en-GB" b="1" dirty="0"/>
              <a:t>Improves Understanding &amp; Planning:</a:t>
            </a:r>
            <a:r>
              <a:rPr lang="en-GB" dirty="0"/>
              <a:t> Forces a detailed consideration of the entire problem, leading to better solutions.</a:t>
            </a:r>
          </a:p>
          <a:p>
            <a:endParaRPr lang="en-GB" dirty="0"/>
          </a:p>
        </p:txBody>
      </p:sp>
    </p:spTree>
    <p:extLst>
      <p:ext uri="{BB962C8B-B14F-4D97-AF65-F5344CB8AC3E}">
        <p14:creationId xmlns:p14="http://schemas.microsoft.com/office/powerpoint/2010/main" val="3173370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A5E1B-02FB-429D-EF3A-0B14E9DBB902}"/>
              </a:ext>
            </a:extLst>
          </p:cNvPr>
          <p:cNvSpPr>
            <a:spLocks noGrp="1"/>
          </p:cNvSpPr>
          <p:nvPr>
            <p:ph type="title"/>
          </p:nvPr>
        </p:nvSpPr>
        <p:spPr/>
        <p:txBody>
          <a:bodyPr>
            <a:normAutofit/>
          </a:bodyPr>
          <a:lstStyle/>
          <a:p>
            <a:r>
              <a:rPr lang="en-GB" b="1" dirty="0"/>
              <a:t>Analogy: Building a House</a:t>
            </a:r>
            <a:endParaRPr lang="en-GB" dirty="0"/>
          </a:p>
        </p:txBody>
      </p:sp>
      <p:sp>
        <p:nvSpPr>
          <p:cNvPr id="3" name="Content Placeholder 2">
            <a:extLst>
              <a:ext uri="{FF2B5EF4-FFF2-40B4-BE49-F238E27FC236}">
                <a16:creationId xmlns:a16="http://schemas.microsoft.com/office/drawing/2014/main" id="{A8DBADEF-57DA-3E6E-FFF9-128EB33E4819}"/>
              </a:ext>
            </a:extLst>
          </p:cNvPr>
          <p:cNvSpPr>
            <a:spLocks noGrp="1"/>
          </p:cNvSpPr>
          <p:nvPr>
            <p:ph sz="quarter" idx="1"/>
          </p:nvPr>
        </p:nvSpPr>
        <p:spPr/>
        <p:txBody>
          <a:bodyPr>
            <a:normAutofit fontScale="85000" lnSpcReduction="10000"/>
          </a:bodyPr>
          <a:lstStyle/>
          <a:p>
            <a:r>
              <a:rPr lang="en-GB" b="1" dirty="0"/>
              <a:t>The Problem:</a:t>
            </a:r>
            <a:r>
              <a:rPr lang="en-GB" dirty="0"/>
              <a:t> 'Build a House' is too large and complex.</a:t>
            </a:r>
          </a:p>
          <a:p>
            <a:r>
              <a:rPr lang="en-GB" b="1" dirty="0"/>
              <a:t>Level 1 Decomposition (Major Phases):</a:t>
            </a:r>
            <a:endParaRPr lang="en-GB" dirty="0"/>
          </a:p>
          <a:p>
            <a:pPr lvl="1"/>
            <a:r>
              <a:rPr lang="en-GB" dirty="0"/>
              <a:t>Lay Foundation, Erect Framing, Install Roofing, Electrical, Plumbing.</a:t>
            </a:r>
          </a:p>
          <a:p>
            <a:r>
              <a:rPr lang="en-GB" b="1" dirty="0"/>
              <a:t>Level 2 Decomposition (e.g., Plumbing):</a:t>
            </a:r>
            <a:endParaRPr lang="en-GB" dirty="0"/>
          </a:p>
          <a:p>
            <a:pPr lvl="1"/>
            <a:r>
              <a:rPr lang="en-GB" dirty="0"/>
              <a:t>Install Kitchen Plumbing, Install Bathroom Plumbing, Connect Heating.</a:t>
            </a:r>
          </a:p>
          <a:p>
            <a:r>
              <a:rPr lang="en-GB" b="1" dirty="0"/>
              <a:t>Level 3 Decomposition (e.g., Bathroom Plumbing):</a:t>
            </a:r>
            <a:endParaRPr lang="en-GB" dirty="0"/>
          </a:p>
          <a:p>
            <a:pPr lvl="1"/>
            <a:r>
              <a:rPr lang="en-GB" dirty="0"/>
              <a:t>Fit the shower, Connect the sink, Install the toilet.</a:t>
            </a:r>
          </a:p>
          <a:p>
            <a:r>
              <a:rPr lang="en-GB" b="1" dirty="0"/>
              <a:t>Key Idea:</a:t>
            </a:r>
            <a:r>
              <a:rPr lang="en-GB" dirty="0"/>
              <a:t> This layered, hierarchical approach makes an impossible task achievable.</a:t>
            </a:r>
          </a:p>
          <a:p>
            <a:endParaRPr lang="en-GB" dirty="0"/>
          </a:p>
        </p:txBody>
      </p:sp>
    </p:spTree>
    <p:extLst>
      <p:ext uri="{BB962C8B-B14F-4D97-AF65-F5344CB8AC3E}">
        <p14:creationId xmlns:p14="http://schemas.microsoft.com/office/powerpoint/2010/main" val="287276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3096A8-C97D-81F0-5A09-8325C14CB6E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61F4ED-22DC-9765-9442-54F75C8B9573}"/>
              </a:ext>
            </a:extLst>
          </p:cNvPr>
          <p:cNvSpPr>
            <a:spLocks noGrp="1"/>
          </p:cNvSpPr>
          <p:nvPr>
            <p:ph type="title"/>
          </p:nvPr>
        </p:nvSpPr>
        <p:spPr/>
        <p:txBody>
          <a:bodyPr/>
          <a:lstStyle/>
          <a:p>
            <a:r>
              <a:rPr lang="en-GB" dirty="0"/>
              <a:t>Decomposition</a:t>
            </a:r>
          </a:p>
        </p:txBody>
      </p:sp>
      <p:sp>
        <p:nvSpPr>
          <p:cNvPr id="3" name="Content Placeholder 2">
            <a:extLst>
              <a:ext uri="{FF2B5EF4-FFF2-40B4-BE49-F238E27FC236}">
                <a16:creationId xmlns:a16="http://schemas.microsoft.com/office/drawing/2014/main" id="{FB685A02-FDB4-32F1-D7BC-CD8F81A9315A}"/>
              </a:ext>
            </a:extLst>
          </p:cNvPr>
          <p:cNvSpPr>
            <a:spLocks noGrp="1"/>
          </p:cNvSpPr>
          <p:nvPr>
            <p:ph sz="quarter" idx="1"/>
          </p:nvPr>
        </p:nvSpPr>
        <p:spPr/>
        <p:txBody>
          <a:bodyPr/>
          <a:lstStyle/>
          <a:p>
            <a:r>
              <a:rPr lang="en-GB" dirty="0"/>
              <a:t>Decomposition is the first step of problem solving!</a:t>
            </a:r>
          </a:p>
          <a:p>
            <a:r>
              <a:rPr lang="en-GB" dirty="0"/>
              <a:t>It involves breaking a problem, or system, down into </a:t>
            </a:r>
            <a:r>
              <a:rPr lang="en-GB" b="1" i="1" dirty="0"/>
              <a:t>smaller parts that are more manageable and easier to understand</a:t>
            </a:r>
            <a:r>
              <a:rPr lang="en-GB" dirty="0"/>
              <a:t>.</a:t>
            </a:r>
          </a:p>
          <a:p>
            <a:endParaRPr lang="en-GB" dirty="0"/>
          </a:p>
        </p:txBody>
      </p:sp>
      <p:grpSp>
        <p:nvGrpSpPr>
          <p:cNvPr id="4" name="Group 3">
            <a:extLst>
              <a:ext uri="{FF2B5EF4-FFF2-40B4-BE49-F238E27FC236}">
                <a16:creationId xmlns:a16="http://schemas.microsoft.com/office/drawing/2014/main" id="{37F6CEC6-7886-814D-3EE2-492521FAD330}"/>
              </a:ext>
            </a:extLst>
          </p:cNvPr>
          <p:cNvGrpSpPr/>
          <p:nvPr/>
        </p:nvGrpSpPr>
        <p:grpSpPr>
          <a:xfrm>
            <a:off x="1642818" y="4005064"/>
            <a:ext cx="5498324" cy="2736304"/>
            <a:chOff x="1642818" y="4005064"/>
            <a:chExt cx="5498324" cy="2736304"/>
          </a:xfrm>
        </p:grpSpPr>
        <p:sp>
          <p:nvSpPr>
            <p:cNvPr id="5" name="Rectangle 4">
              <a:extLst>
                <a:ext uri="{FF2B5EF4-FFF2-40B4-BE49-F238E27FC236}">
                  <a16:creationId xmlns:a16="http://schemas.microsoft.com/office/drawing/2014/main" id="{6475EA66-D3DA-0A4B-550F-B562AD170CCA}"/>
                </a:ext>
              </a:extLst>
            </p:cNvPr>
            <p:cNvSpPr/>
            <p:nvPr/>
          </p:nvSpPr>
          <p:spPr>
            <a:xfrm>
              <a:off x="3635896" y="4005064"/>
              <a:ext cx="1512168"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Hard Problem</a:t>
              </a:r>
            </a:p>
          </p:txBody>
        </p:sp>
        <p:sp>
          <p:nvSpPr>
            <p:cNvPr id="6" name="Rectangle 5">
              <a:extLst>
                <a:ext uri="{FF2B5EF4-FFF2-40B4-BE49-F238E27FC236}">
                  <a16:creationId xmlns:a16="http://schemas.microsoft.com/office/drawing/2014/main" id="{BEA85EBD-D9AA-125D-E41C-85F3DBE6919B}"/>
                </a:ext>
              </a:extLst>
            </p:cNvPr>
            <p:cNvSpPr/>
            <p:nvPr/>
          </p:nvSpPr>
          <p:spPr>
            <a:xfrm>
              <a:off x="3635896" y="5047685"/>
              <a:ext cx="1512168" cy="64807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Hard </a:t>
              </a:r>
              <a:br>
                <a:rPr lang="en-GB" dirty="0"/>
              </a:br>
              <a:r>
                <a:rPr lang="en-GB" dirty="0"/>
                <a:t>Sub-Problem</a:t>
              </a:r>
            </a:p>
          </p:txBody>
        </p:sp>
        <p:sp>
          <p:nvSpPr>
            <p:cNvPr id="7" name="Rectangle 6">
              <a:extLst>
                <a:ext uri="{FF2B5EF4-FFF2-40B4-BE49-F238E27FC236}">
                  <a16:creationId xmlns:a16="http://schemas.microsoft.com/office/drawing/2014/main" id="{EBD42684-7097-54BE-AF51-C68361A6DF20}"/>
                </a:ext>
              </a:extLst>
            </p:cNvPr>
            <p:cNvSpPr/>
            <p:nvPr/>
          </p:nvSpPr>
          <p:spPr>
            <a:xfrm>
              <a:off x="1642818" y="5054221"/>
              <a:ext cx="1512168" cy="64807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Easy</a:t>
              </a:r>
              <a:br>
                <a:rPr lang="en-GB" dirty="0"/>
              </a:br>
              <a:r>
                <a:rPr lang="en-GB" dirty="0"/>
                <a:t>Sub-Problem</a:t>
              </a:r>
            </a:p>
          </p:txBody>
        </p:sp>
        <p:sp>
          <p:nvSpPr>
            <p:cNvPr id="8" name="Rectangle 7">
              <a:extLst>
                <a:ext uri="{FF2B5EF4-FFF2-40B4-BE49-F238E27FC236}">
                  <a16:creationId xmlns:a16="http://schemas.microsoft.com/office/drawing/2014/main" id="{07FF4AC5-3D64-E118-CD61-68C78CD822B6}"/>
                </a:ext>
              </a:extLst>
            </p:cNvPr>
            <p:cNvSpPr/>
            <p:nvPr/>
          </p:nvSpPr>
          <p:spPr>
            <a:xfrm>
              <a:off x="5628974" y="5054221"/>
              <a:ext cx="1512168" cy="64807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Easy</a:t>
              </a:r>
              <a:br>
                <a:rPr lang="en-GB" dirty="0"/>
              </a:br>
              <a:r>
                <a:rPr lang="en-GB" dirty="0"/>
                <a:t>Sub-Problem</a:t>
              </a:r>
            </a:p>
          </p:txBody>
        </p:sp>
        <p:sp>
          <p:nvSpPr>
            <p:cNvPr id="9" name="Rectangle 8">
              <a:extLst>
                <a:ext uri="{FF2B5EF4-FFF2-40B4-BE49-F238E27FC236}">
                  <a16:creationId xmlns:a16="http://schemas.microsoft.com/office/drawing/2014/main" id="{39E8DBD7-7031-ECBF-8267-451CE622F48B}"/>
                </a:ext>
              </a:extLst>
            </p:cNvPr>
            <p:cNvSpPr/>
            <p:nvPr/>
          </p:nvSpPr>
          <p:spPr>
            <a:xfrm>
              <a:off x="2483768" y="6092816"/>
              <a:ext cx="1512168" cy="64807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Easy</a:t>
              </a:r>
              <a:br>
                <a:rPr lang="en-GB" dirty="0"/>
              </a:br>
              <a:r>
                <a:rPr lang="en-GB" dirty="0"/>
                <a:t>Sub-Problem</a:t>
              </a:r>
            </a:p>
          </p:txBody>
        </p:sp>
        <p:sp>
          <p:nvSpPr>
            <p:cNvPr id="10" name="Rectangle 9">
              <a:extLst>
                <a:ext uri="{FF2B5EF4-FFF2-40B4-BE49-F238E27FC236}">
                  <a16:creationId xmlns:a16="http://schemas.microsoft.com/office/drawing/2014/main" id="{A115EFD4-9E25-E4E7-DF44-B75FE36E3672}"/>
                </a:ext>
              </a:extLst>
            </p:cNvPr>
            <p:cNvSpPr/>
            <p:nvPr/>
          </p:nvSpPr>
          <p:spPr>
            <a:xfrm>
              <a:off x="4872890" y="6093296"/>
              <a:ext cx="1512168" cy="648072"/>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r>
                <a:rPr lang="en-GB" dirty="0"/>
                <a:t>Easy</a:t>
              </a:r>
              <a:br>
                <a:rPr lang="en-GB" dirty="0"/>
              </a:br>
              <a:r>
                <a:rPr lang="en-GB" dirty="0"/>
                <a:t>Sub-Problem</a:t>
              </a:r>
            </a:p>
          </p:txBody>
        </p:sp>
        <p:cxnSp>
          <p:nvCxnSpPr>
            <p:cNvPr id="20" name="Elbow Connector 19">
              <a:extLst>
                <a:ext uri="{FF2B5EF4-FFF2-40B4-BE49-F238E27FC236}">
                  <a16:creationId xmlns:a16="http://schemas.microsoft.com/office/drawing/2014/main" id="{10BFFC86-7D54-973B-DA9F-8BD8AF3459FE}"/>
                </a:ext>
              </a:extLst>
            </p:cNvPr>
            <p:cNvCxnSpPr>
              <a:stCxn id="5" idx="2"/>
              <a:endCxn id="7" idx="0"/>
            </p:cNvCxnSpPr>
            <p:nvPr/>
          </p:nvCxnSpPr>
          <p:spPr>
            <a:xfrm rot="5400000">
              <a:off x="3194899" y="3857139"/>
              <a:ext cx="401085" cy="1993078"/>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22" name="Elbow Connector 21">
              <a:extLst>
                <a:ext uri="{FF2B5EF4-FFF2-40B4-BE49-F238E27FC236}">
                  <a16:creationId xmlns:a16="http://schemas.microsoft.com/office/drawing/2014/main" id="{86A92B6A-C73B-9158-8943-730DF0AEBF4F}"/>
                </a:ext>
              </a:extLst>
            </p:cNvPr>
            <p:cNvCxnSpPr>
              <a:stCxn id="5" idx="2"/>
              <a:endCxn id="8" idx="0"/>
            </p:cNvCxnSpPr>
            <p:nvPr/>
          </p:nvCxnSpPr>
          <p:spPr>
            <a:xfrm rot="16200000" flipH="1">
              <a:off x="5187977" y="3857139"/>
              <a:ext cx="401085" cy="1993078"/>
            </a:xfrm>
            <a:prstGeom prst="bentConnector3">
              <a:avLst>
                <a:gd name="adj1" fmla="val 50000"/>
              </a:avLst>
            </a:prstGeom>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4C906174-F423-E51D-9F43-7F881C83B1DA}"/>
                </a:ext>
              </a:extLst>
            </p:cNvPr>
            <p:cNvCxnSpPr>
              <a:stCxn id="5" idx="2"/>
              <a:endCxn id="6" idx="0"/>
            </p:cNvCxnSpPr>
            <p:nvPr/>
          </p:nvCxnSpPr>
          <p:spPr>
            <a:xfrm>
              <a:off x="4391980" y="4653136"/>
              <a:ext cx="0" cy="394549"/>
            </a:xfrm>
            <a:prstGeom prst="line">
              <a:avLst/>
            </a:prstGeom>
          </p:spPr>
          <p:style>
            <a:lnRef idx="1">
              <a:schemeClr val="accent1"/>
            </a:lnRef>
            <a:fillRef idx="0">
              <a:schemeClr val="accent1"/>
            </a:fillRef>
            <a:effectRef idx="0">
              <a:schemeClr val="accent1"/>
            </a:effectRef>
            <a:fontRef idx="minor">
              <a:schemeClr val="tx1"/>
            </a:fontRef>
          </p:style>
        </p:cxnSp>
        <p:cxnSp>
          <p:nvCxnSpPr>
            <p:cNvPr id="28" name="Elbow Connector 27">
              <a:extLst>
                <a:ext uri="{FF2B5EF4-FFF2-40B4-BE49-F238E27FC236}">
                  <a16:creationId xmlns:a16="http://schemas.microsoft.com/office/drawing/2014/main" id="{3550A1EE-9BF5-6AA4-4F4C-43FDD664DE7E}"/>
                </a:ext>
              </a:extLst>
            </p:cNvPr>
            <p:cNvCxnSpPr>
              <a:stCxn id="6" idx="2"/>
              <a:endCxn id="9" idx="0"/>
            </p:cNvCxnSpPr>
            <p:nvPr/>
          </p:nvCxnSpPr>
          <p:spPr>
            <a:xfrm rot="5400000">
              <a:off x="3617387" y="5318222"/>
              <a:ext cx="397059" cy="1152128"/>
            </a:xfrm>
            <a:prstGeom prst="bentConnector3">
              <a:avLst/>
            </a:prstGeom>
          </p:spPr>
          <p:style>
            <a:lnRef idx="1">
              <a:schemeClr val="accent1"/>
            </a:lnRef>
            <a:fillRef idx="0">
              <a:schemeClr val="accent1"/>
            </a:fillRef>
            <a:effectRef idx="0">
              <a:schemeClr val="accent1"/>
            </a:effectRef>
            <a:fontRef idx="minor">
              <a:schemeClr val="tx1"/>
            </a:fontRef>
          </p:style>
        </p:cxnSp>
        <p:cxnSp>
          <p:nvCxnSpPr>
            <p:cNvPr id="30" name="Elbow Connector 29">
              <a:extLst>
                <a:ext uri="{FF2B5EF4-FFF2-40B4-BE49-F238E27FC236}">
                  <a16:creationId xmlns:a16="http://schemas.microsoft.com/office/drawing/2014/main" id="{DA5D8DDA-A677-912E-BA2C-F3A23431E3B1}"/>
                </a:ext>
              </a:extLst>
            </p:cNvPr>
            <p:cNvCxnSpPr>
              <a:stCxn id="6" idx="2"/>
              <a:endCxn id="10" idx="0"/>
            </p:cNvCxnSpPr>
            <p:nvPr/>
          </p:nvCxnSpPr>
          <p:spPr>
            <a:xfrm rot="16200000" flipH="1">
              <a:off x="4811708" y="5276029"/>
              <a:ext cx="397539" cy="1236994"/>
            </a:xfrm>
            <a:prstGeom prst="bentConnector3">
              <a:avLst/>
            </a:prstGeom>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8293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Breaking a problem down</a:t>
            </a:r>
          </a:p>
        </p:txBody>
      </p:sp>
      <p:sp>
        <p:nvSpPr>
          <p:cNvPr id="3" name="Content Placeholder 2"/>
          <p:cNvSpPr>
            <a:spLocks noGrp="1"/>
          </p:cNvSpPr>
          <p:nvPr>
            <p:ph sz="quarter" idx="1"/>
          </p:nvPr>
        </p:nvSpPr>
        <p:spPr/>
        <p:txBody>
          <a:bodyPr/>
          <a:lstStyle/>
          <a:p>
            <a:r>
              <a:rPr lang="en-GB" dirty="0"/>
              <a:t>You actually practice decomposition on a daily basis.</a:t>
            </a:r>
          </a:p>
          <a:p>
            <a:r>
              <a:rPr lang="en-GB" dirty="0"/>
              <a:t>Here are some tasks most people perform on a daily basis that they break into smaller steps without thinking about them:</a:t>
            </a:r>
          </a:p>
          <a:p>
            <a:pPr lvl="1"/>
            <a:r>
              <a:rPr lang="en-GB" dirty="0"/>
              <a:t>Brushing our teeth</a:t>
            </a:r>
          </a:p>
          <a:p>
            <a:pPr lvl="1"/>
            <a:r>
              <a:rPr lang="en-GB" dirty="0"/>
              <a:t>Making a cup of tea/coffee</a:t>
            </a:r>
          </a:p>
          <a:p>
            <a:r>
              <a:rPr lang="en-GB" dirty="0"/>
              <a:t>What steps do you follow to make a cup of tea/coffee?</a:t>
            </a:r>
          </a:p>
          <a:p>
            <a:endParaRPr lang="en-GB" dirty="0"/>
          </a:p>
        </p:txBody>
      </p:sp>
    </p:spTree>
    <p:extLst>
      <p:ext uri="{BB962C8B-B14F-4D97-AF65-F5344CB8AC3E}">
        <p14:creationId xmlns:p14="http://schemas.microsoft.com/office/powerpoint/2010/main" val="3209115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Breaking a problem down</a:t>
            </a:r>
          </a:p>
        </p:txBody>
      </p:sp>
      <p:sp>
        <p:nvSpPr>
          <p:cNvPr id="3" name="Content Placeholder 2"/>
          <p:cNvSpPr>
            <a:spLocks noGrp="1"/>
          </p:cNvSpPr>
          <p:nvPr>
            <p:ph sz="quarter" idx="1"/>
          </p:nvPr>
        </p:nvSpPr>
        <p:spPr/>
        <p:txBody>
          <a:bodyPr/>
          <a:lstStyle/>
          <a:p>
            <a:r>
              <a:rPr lang="en-GB" dirty="0"/>
              <a:t>There are also plenty of tasks you perform daily on the computer that you break into smaller steps without thinking about.</a:t>
            </a:r>
          </a:p>
          <a:p>
            <a:r>
              <a:rPr lang="en-GB" dirty="0"/>
              <a:t>You need to send an email to someone.</a:t>
            </a:r>
          </a:p>
          <a:p>
            <a:pPr lvl="1"/>
            <a:r>
              <a:rPr lang="en-GB" dirty="0"/>
              <a:t>How do you subconsciously break this task down into smaller steps to complete it?</a:t>
            </a:r>
          </a:p>
          <a:p>
            <a:r>
              <a:rPr lang="en-GB" dirty="0"/>
              <a:t>You want to buy a couple of items from Amazon.</a:t>
            </a:r>
          </a:p>
          <a:p>
            <a:pPr lvl="1"/>
            <a:r>
              <a:rPr lang="en-GB" dirty="0"/>
              <a:t>Break this task down into smaller steps.</a:t>
            </a:r>
          </a:p>
        </p:txBody>
      </p:sp>
    </p:spTree>
    <p:extLst>
      <p:ext uri="{BB962C8B-B14F-4D97-AF65-F5344CB8AC3E}">
        <p14:creationId xmlns:p14="http://schemas.microsoft.com/office/powerpoint/2010/main" val="748492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E9AD2-EA51-FE76-C534-DCF9DA7ED90A}"/>
              </a:ext>
            </a:extLst>
          </p:cNvPr>
          <p:cNvSpPr>
            <a:spLocks noGrp="1"/>
          </p:cNvSpPr>
          <p:nvPr>
            <p:ph type="title"/>
          </p:nvPr>
        </p:nvSpPr>
        <p:spPr/>
        <p:txBody>
          <a:bodyPr>
            <a:normAutofit/>
          </a:bodyPr>
          <a:lstStyle/>
          <a:p>
            <a:r>
              <a:rPr lang="en-GB" b="1" dirty="0"/>
              <a:t>Decomposition in Everyday Life</a:t>
            </a:r>
            <a:endParaRPr lang="en-GB" dirty="0"/>
          </a:p>
        </p:txBody>
      </p:sp>
      <p:sp>
        <p:nvSpPr>
          <p:cNvPr id="3" name="Content Placeholder 2">
            <a:extLst>
              <a:ext uri="{FF2B5EF4-FFF2-40B4-BE49-F238E27FC236}">
                <a16:creationId xmlns:a16="http://schemas.microsoft.com/office/drawing/2014/main" id="{79D0A0DB-8D07-E4FC-F0B4-E17E05F6F202}"/>
              </a:ext>
            </a:extLst>
          </p:cNvPr>
          <p:cNvSpPr>
            <a:spLocks noGrp="1"/>
          </p:cNvSpPr>
          <p:nvPr>
            <p:ph sz="quarter" idx="1"/>
          </p:nvPr>
        </p:nvSpPr>
        <p:spPr/>
        <p:txBody>
          <a:bodyPr>
            <a:normAutofit fontScale="92500"/>
          </a:bodyPr>
          <a:lstStyle/>
          <a:p>
            <a:r>
              <a:rPr lang="en-GB" b="1" dirty="0"/>
              <a:t>Example: Planning a Holiday</a:t>
            </a:r>
            <a:endParaRPr lang="en-GB" dirty="0"/>
          </a:p>
          <a:p>
            <a:pPr lvl="1"/>
            <a:r>
              <a:rPr lang="en-GB" b="1" dirty="0"/>
              <a:t>Main Sub-Tasks:</a:t>
            </a:r>
            <a:r>
              <a:rPr lang="en-GB" dirty="0"/>
              <a:t> Choose destination -&gt; Book transport -&gt; Book accommodation -&gt; Plan itinerary -&gt; Pack.</a:t>
            </a:r>
          </a:p>
          <a:p>
            <a:pPr lvl="1"/>
            <a:r>
              <a:rPr lang="en-GB" b="1" dirty="0"/>
              <a:t>Dependencies:</a:t>
            </a:r>
            <a:r>
              <a:rPr lang="en-GB" dirty="0"/>
              <a:t> The order matters. You cannot book transport before choosing a destination.</a:t>
            </a:r>
          </a:p>
          <a:p>
            <a:pPr lvl="1"/>
            <a:r>
              <a:rPr lang="en-GB" b="1" dirty="0"/>
              <a:t>Further Decomposition:</a:t>
            </a:r>
            <a:r>
              <a:rPr lang="en-GB" dirty="0"/>
              <a:t> The 'Plan itinerary' sub-task itself breaks down into:</a:t>
            </a:r>
          </a:p>
          <a:p>
            <a:pPr lvl="2"/>
            <a:r>
              <a:rPr lang="en-GB" dirty="0"/>
              <a:t>Research attractions.</a:t>
            </a:r>
          </a:p>
          <a:p>
            <a:pPr lvl="2"/>
            <a:r>
              <a:rPr lang="en-GB" dirty="0"/>
              <a:t>Group attractions by location.</a:t>
            </a:r>
          </a:p>
          <a:p>
            <a:pPr lvl="2"/>
            <a:r>
              <a:rPr lang="en-GB" dirty="0"/>
              <a:t>Create a daily schedule.</a:t>
            </a:r>
          </a:p>
          <a:p>
            <a:pPr lvl="2"/>
            <a:r>
              <a:rPr lang="en-GB" dirty="0"/>
              <a:t>Book tickets for specific events.</a:t>
            </a:r>
          </a:p>
          <a:p>
            <a:endParaRPr lang="en-GB" dirty="0"/>
          </a:p>
        </p:txBody>
      </p:sp>
    </p:spTree>
    <p:extLst>
      <p:ext uri="{BB962C8B-B14F-4D97-AF65-F5344CB8AC3E}">
        <p14:creationId xmlns:p14="http://schemas.microsoft.com/office/powerpoint/2010/main" val="10566380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sz="quarter" idx="1"/>
          </p:nvPr>
        </p:nvSpPr>
        <p:spPr/>
        <p:txBody>
          <a:bodyPr/>
          <a:lstStyle/>
          <a:p>
            <a:r>
              <a:rPr lang="en-GB" dirty="0"/>
              <a:t>Think of a problem at your work, and consider solving it using a computer solution. Present the problem and your solution.</a:t>
            </a:r>
          </a:p>
        </p:txBody>
      </p:sp>
    </p:spTree>
    <p:extLst>
      <p:ext uri="{BB962C8B-B14F-4D97-AF65-F5344CB8AC3E}">
        <p14:creationId xmlns:p14="http://schemas.microsoft.com/office/powerpoint/2010/main" val="33384093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Decomposition for Computer Solutions</a:t>
            </a:r>
          </a:p>
        </p:txBody>
      </p:sp>
      <p:sp>
        <p:nvSpPr>
          <p:cNvPr id="3" name="Content Placeholder 2"/>
          <p:cNvSpPr>
            <a:spLocks noGrp="1"/>
          </p:cNvSpPr>
          <p:nvPr>
            <p:ph sz="quarter" idx="1"/>
          </p:nvPr>
        </p:nvSpPr>
        <p:spPr/>
        <p:txBody>
          <a:bodyPr>
            <a:normAutofit/>
          </a:bodyPr>
          <a:lstStyle/>
          <a:p>
            <a:r>
              <a:rPr lang="en-GB" dirty="0"/>
              <a:t>Computers applications typically follows 3 steps to carry out their solutions to tasks. They</a:t>
            </a:r>
          </a:p>
          <a:p>
            <a:pPr lvl="1"/>
            <a:r>
              <a:rPr lang="en-GB" dirty="0"/>
              <a:t>Receive some </a:t>
            </a:r>
            <a:r>
              <a:rPr lang="en-GB" b="1" dirty="0"/>
              <a:t>Input</a:t>
            </a:r>
          </a:p>
          <a:p>
            <a:pPr lvl="1"/>
            <a:r>
              <a:rPr lang="en-GB" b="1" dirty="0"/>
              <a:t>Process</a:t>
            </a:r>
            <a:r>
              <a:rPr lang="en-GB" dirty="0"/>
              <a:t> the input</a:t>
            </a:r>
          </a:p>
          <a:p>
            <a:pPr lvl="1"/>
            <a:r>
              <a:rPr lang="en-GB" dirty="0"/>
              <a:t>Generate some </a:t>
            </a:r>
            <a:r>
              <a:rPr lang="en-GB" b="1" dirty="0"/>
              <a:t>Output</a:t>
            </a:r>
          </a:p>
          <a:p>
            <a:r>
              <a:rPr lang="en-GB" dirty="0"/>
              <a:t>This is how computer programs communicate with users and other computer programs.</a:t>
            </a:r>
          </a:p>
          <a:p>
            <a:endParaRPr lang="en-GB" dirty="0"/>
          </a:p>
        </p:txBody>
      </p:sp>
      <p:grpSp>
        <p:nvGrpSpPr>
          <p:cNvPr id="4" name="Group 3"/>
          <p:cNvGrpSpPr/>
          <p:nvPr/>
        </p:nvGrpSpPr>
        <p:grpSpPr>
          <a:xfrm>
            <a:off x="1331640" y="5085184"/>
            <a:ext cx="6085284" cy="995762"/>
            <a:chOff x="1481013" y="4836566"/>
            <a:chExt cx="6085284" cy="995762"/>
          </a:xfrm>
        </p:grpSpPr>
        <p:grpSp>
          <p:nvGrpSpPr>
            <p:cNvPr id="7" name="Group 6"/>
            <p:cNvGrpSpPr/>
            <p:nvPr/>
          </p:nvGrpSpPr>
          <p:grpSpPr>
            <a:xfrm>
              <a:off x="1481013" y="4836566"/>
              <a:ext cx="6085284" cy="960834"/>
              <a:chOff x="1481013" y="4836566"/>
              <a:chExt cx="6085284" cy="960834"/>
            </a:xfrm>
          </p:grpSpPr>
          <p:sp>
            <p:nvSpPr>
              <p:cNvPr id="8" name="Freeform 7"/>
              <p:cNvSpPr/>
              <p:nvPr/>
            </p:nvSpPr>
            <p:spPr>
              <a:xfrm>
                <a:off x="1481013" y="4836566"/>
                <a:ext cx="1601390" cy="960834"/>
              </a:xfrm>
              <a:custGeom>
                <a:avLst/>
                <a:gdLst>
                  <a:gd name="connsiteX0" fmla="*/ 0 w 1601390"/>
                  <a:gd name="connsiteY0" fmla="*/ 96083 h 960834"/>
                  <a:gd name="connsiteX1" fmla="*/ 96083 w 1601390"/>
                  <a:gd name="connsiteY1" fmla="*/ 0 h 960834"/>
                  <a:gd name="connsiteX2" fmla="*/ 1505307 w 1601390"/>
                  <a:gd name="connsiteY2" fmla="*/ 0 h 960834"/>
                  <a:gd name="connsiteX3" fmla="*/ 1601390 w 1601390"/>
                  <a:gd name="connsiteY3" fmla="*/ 96083 h 960834"/>
                  <a:gd name="connsiteX4" fmla="*/ 1601390 w 1601390"/>
                  <a:gd name="connsiteY4" fmla="*/ 864751 h 960834"/>
                  <a:gd name="connsiteX5" fmla="*/ 1505307 w 1601390"/>
                  <a:gd name="connsiteY5" fmla="*/ 960834 h 960834"/>
                  <a:gd name="connsiteX6" fmla="*/ 96083 w 1601390"/>
                  <a:gd name="connsiteY6" fmla="*/ 960834 h 960834"/>
                  <a:gd name="connsiteX7" fmla="*/ 0 w 1601390"/>
                  <a:gd name="connsiteY7" fmla="*/ 864751 h 960834"/>
                  <a:gd name="connsiteX8" fmla="*/ 0 w 1601390"/>
                  <a:gd name="connsiteY8" fmla="*/ 96083 h 960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1390" h="960834">
                    <a:moveTo>
                      <a:pt x="0" y="96083"/>
                    </a:moveTo>
                    <a:cubicBezTo>
                      <a:pt x="0" y="43018"/>
                      <a:pt x="43018" y="0"/>
                      <a:pt x="96083" y="0"/>
                    </a:cubicBezTo>
                    <a:lnTo>
                      <a:pt x="1505307" y="0"/>
                    </a:lnTo>
                    <a:cubicBezTo>
                      <a:pt x="1558372" y="0"/>
                      <a:pt x="1601390" y="43018"/>
                      <a:pt x="1601390" y="96083"/>
                    </a:cubicBezTo>
                    <a:lnTo>
                      <a:pt x="1601390" y="864751"/>
                    </a:lnTo>
                    <a:cubicBezTo>
                      <a:pt x="1601390" y="917816"/>
                      <a:pt x="1558372" y="960834"/>
                      <a:pt x="1505307" y="960834"/>
                    </a:cubicBezTo>
                    <a:lnTo>
                      <a:pt x="96083" y="960834"/>
                    </a:lnTo>
                    <a:cubicBezTo>
                      <a:pt x="43018" y="960834"/>
                      <a:pt x="0" y="917816"/>
                      <a:pt x="0" y="864751"/>
                    </a:cubicBezTo>
                    <a:lnTo>
                      <a:pt x="0" y="96083"/>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46252" tIns="146252" rIns="146252" bIns="146252" numCol="1" spcCol="1270" anchor="ctr" anchorCtr="0">
                <a:noAutofit/>
              </a:bodyPr>
              <a:lstStyle/>
              <a:p>
                <a:pPr lvl="0" algn="ctr" defTabSz="1377950">
                  <a:lnSpc>
                    <a:spcPct val="90000"/>
                  </a:lnSpc>
                  <a:spcBef>
                    <a:spcPct val="0"/>
                  </a:spcBef>
                  <a:spcAft>
                    <a:spcPct val="35000"/>
                  </a:spcAft>
                </a:pPr>
                <a:r>
                  <a:rPr lang="en-GB" sz="3100" kern="1200" dirty="0"/>
                  <a:t>Input</a:t>
                </a:r>
              </a:p>
            </p:txBody>
          </p:sp>
          <p:sp>
            <p:nvSpPr>
              <p:cNvPr id="9" name="Freeform 8"/>
              <p:cNvSpPr/>
              <p:nvPr/>
            </p:nvSpPr>
            <p:spPr>
              <a:xfrm>
                <a:off x="3242543" y="5118411"/>
                <a:ext cx="339494" cy="397144"/>
              </a:xfrm>
              <a:custGeom>
                <a:avLst/>
                <a:gdLst>
                  <a:gd name="connsiteX0" fmla="*/ 0 w 339494"/>
                  <a:gd name="connsiteY0" fmla="*/ 79429 h 397144"/>
                  <a:gd name="connsiteX1" fmla="*/ 169747 w 339494"/>
                  <a:gd name="connsiteY1" fmla="*/ 79429 h 397144"/>
                  <a:gd name="connsiteX2" fmla="*/ 169747 w 339494"/>
                  <a:gd name="connsiteY2" fmla="*/ 0 h 397144"/>
                  <a:gd name="connsiteX3" fmla="*/ 339494 w 339494"/>
                  <a:gd name="connsiteY3" fmla="*/ 198572 h 397144"/>
                  <a:gd name="connsiteX4" fmla="*/ 169747 w 339494"/>
                  <a:gd name="connsiteY4" fmla="*/ 397144 h 397144"/>
                  <a:gd name="connsiteX5" fmla="*/ 169747 w 339494"/>
                  <a:gd name="connsiteY5" fmla="*/ 317715 h 397144"/>
                  <a:gd name="connsiteX6" fmla="*/ 0 w 339494"/>
                  <a:gd name="connsiteY6" fmla="*/ 317715 h 397144"/>
                  <a:gd name="connsiteX7" fmla="*/ 0 w 339494"/>
                  <a:gd name="connsiteY7" fmla="*/ 79429 h 397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9494" h="397144">
                    <a:moveTo>
                      <a:pt x="0" y="79429"/>
                    </a:moveTo>
                    <a:lnTo>
                      <a:pt x="169747" y="79429"/>
                    </a:lnTo>
                    <a:lnTo>
                      <a:pt x="169747" y="0"/>
                    </a:lnTo>
                    <a:lnTo>
                      <a:pt x="339494" y="198572"/>
                    </a:lnTo>
                    <a:lnTo>
                      <a:pt x="169747" y="397144"/>
                    </a:lnTo>
                    <a:lnTo>
                      <a:pt x="169747" y="317715"/>
                    </a:lnTo>
                    <a:lnTo>
                      <a:pt x="0" y="317715"/>
                    </a:lnTo>
                    <a:lnTo>
                      <a:pt x="0" y="79429"/>
                    </a:lnTo>
                    <a:close/>
                  </a:path>
                </a:pathLst>
              </a:custGeom>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0" tIns="79429" rIns="101848" bIns="79429" numCol="1" spcCol="1270" anchor="ctr" anchorCtr="0">
                <a:noAutofit/>
              </a:bodyPr>
              <a:lstStyle/>
              <a:p>
                <a:pPr lvl="0" algn="ctr" defTabSz="755650">
                  <a:lnSpc>
                    <a:spcPct val="90000"/>
                  </a:lnSpc>
                  <a:spcBef>
                    <a:spcPct val="0"/>
                  </a:spcBef>
                  <a:spcAft>
                    <a:spcPct val="35000"/>
                  </a:spcAft>
                </a:pPr>
                <a:endParaRPr lang="en-GB" sz="1700" kern="1200"/>
              </a:p>
            </p:txBody>
          </p:sp>
          <p:sp>
            <p:nvSpPr>
              <p:cNvPr id="10" name="Freeform 9"/>
              <p:cNvSpPr/>
              <p:nvPr/>
            </p:nvSpPr>
            <p:spPr>
              <a:xfrm>
                <a:off x="3722960" y="4836566"/>
                <a:ext cx="1601390" cy="960834"/>
              </a:xfrm>
              <a:custGeom>
                <a:avLst/>
                <a:gdLst>
                  <a:gd name="connsiteX0" fmla="*/ 0 w 1601390"/>
                  <a:gd name="connsiteY0" fmla="*/ 96083 h 960834"/>
                  <a:gd name="connsiteX1" fmla="*/ 96083 w 1601390"/>
                  <a:gd name="connsiteY1" fmla="*/ 0 h 960834"/>
                  <a:gd name="connsiteX2" fmla="*/ 1505307 w 1601390"/>
                  <a:gd name="connsiteY2" fmla="*/ 0 h 960834"/>
                  <a:gd name="connsiteX3" fmla="*/ 1601390 w 1601390"/>
                  <a:gd name="connsiteY3" fmla="*/ 96083 h 960834"/>
                  <a:gd name="connsiteX4" fmla="*/ 1601390 w 1601390"/>
                  <a:gd name="connsiteY4" fmla="*/ 864751 h 960834"/>
                  <a:gd name="connsiteX5" fmla="*/ 1505307 w 1601390"/>
                  <a:gd name="connsiteY5" fmla="*/ 960834 h 960834"/>
                  <a:gd name="connsiteX6" fmla="*/ 96083 w 1601390"/>
                  <a:gd name="connsiteY6" fmla="*/ 960834 h 960834"/>
                  <a:gd name="connsiteX7" fmla="*/ 0 w 1601390"/>
                  <a:gd name="connsiteY7" fmla="*/ 864751 h 960834"/>
                  <a:gd name="connsiteX8" fmla="*/ 0 w 1601390"/>
                  <a:gd name="connsiteY8" fmla="*/ 96083 h 960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1390" h="960834">
                    <a:moveTo>
                      <a:pt x="0" y="96083"/>
                    </a:moveTo>
                    <a:cubicBezTo>
                      <a:pt x="0" y="43018"/>
                      <a:pt x="43018" y="0"/>
                      <a:pt x="96083" y="0"/>
                    </a:cubicBezTo>
                    <a:lnTo>
                      <a:pt x="1505307" y="0"/>
                    </a:lnTo>
                    <a:cubicBezTo>
                      <a:pt x="1558372" y="0"/>
                      <a:pt x="1601390" y="43018"/>
                      <a:pt x="1601390" y="96083"/>
                    </a:cubicBezTo>
                    <a:lnTo>
                      <a:pt x="1601390" y="864751"/>
                    </a:lnTo>
                    <a:cubicBezTo>
                      <a:pt x="1601390" y="917816"/>
                      <a:pt x="1558372" y="960834"/>
                      <a:pt x="1505307" y="960834"/>
                    </a:cubicBezTo>
                    <a:lnTo>
                      <a:pt x="96083" y="960834"/>
                    </a:lnTo>
                    <a:cubicBezTo>
                      <a:pt x="43018" y="960834"/>
                      <a:pt x="0" y="917816"/>
                      <a:pt x="0" y="864751"/>
                    </a:cubicBezTo>
                    <a:lnTo>
                      <a:pt x="0" y="96083"/>
                    </a:lnTo>
                    <a:close/>
                  </a:path>
                </a:pathLst>
              </a:custGeom>
            </p:spPr>
            <p:style>
              <a:lnRef idx="2">
                <a:schemeClr val="lt1">
                  <a:hueOff val="0"/>
                  <a:satOff val="0"/>
                  <a:lumOff val="0"/>
                  <a:alphaOff val="0"/>
                </a:schemeClr>
              </a:lnRef>
              <a:fillRef idx="1">
                <a:schemeClr val="accent2">
                  <a:hueOff val="-10081593"/>
                  <a:satOff val="4384"/>
                  <a:lumOff val="1275"/>
                  <a:alphaOff val="0"/>
                </a:schemeClr>
              </a:fillRef>
              <a:effectRef idx="0">
                <a:schemeClr val="accent2">
                  <a:hueOff val="-10081593"/>
                  <a:satOff val="4384"/>
                  <a:lumOff val="1275"/>
                  <a:alphaOff val="0"/>
                </a:schemeClr>
              </a:effectRef>
              <a:fontRef idx="minor">
                <a:schemeClr val="lt1"/>
              </a:fontRef>
            </p:style>
            <p:txBody>
              <a:bodyPr spcFirstLastPara="0" vert="horz" wrap="square" lIns="146252" tIns="146252" rIns="146252" bIns="146252" numCol="1" spcCol="1270" anchor="ctr" anchorCtr="0">
                <a:noAutofit/>
              </a:bodyPr>
              <a:lstStyle/>
              <a:p>
                <a:pPr lvl="0" algn="ctr" defTabSz="1377950">
                  <a:lnSpc>
                    <a:spcPct val="90000"/>
                  </a:lnSpc>
                  <a:spcBef>
                    <a:spcPct val="0"/>
                  </a:spcBef>
                  <a:spcAft>
                    <a:spcPct val="35000"/>
                  </a:spcAft>
                </a:pPr>
                <a:r>
                  <a:rPr lang="en-GB" sz="3100" kern="1200" dirty="0"/>
                  <a:t>Process</a:t>
                </a:r>
              </a:p>
            </p:txBody>
          </p:sp>
          <p:sp>
            <p:nvSpPr>
              <p:cNvPr id="11" name="Freeform 10"/>
              <p:cNvSpPr/>
              <p:nvPr/>
            </p:nvSpPr>
            <p:spPr>
              <a:xfrm>
                <a:off x="5484490" y="5118411"/>
                <a:ext cx="339494" cy="397144"/>
              </a:xfrm>
              <a:custGeom>
                <a:avLst/>
                <a:gdLst>
                  <a:gd name="connsiteX0" fmla="*/ 0 w 339494"/>
                  <a:gd name="connsiteY0" fmla="*/ 79429 h 397144"/>
                  <a:gd name="connsiteX1" fmla="*/ 169747 w 339494"/>
                  <a:gd name="connsiteY1" fmla="*/ 79429 h 397144"/>
                  <a:gd name="connsiteX2" fmla="*/ 169747 w 339494"/>
                  <a:gd name="connsiteY2" fmla="*/ 0 h 397144"/>
                  <a:gd name="connsiteX3" fmla="*/ 339494 w 339494"/>
                  <a:gd name="connsiteY3" fmla="*/ 198572 h 397144"/>
                  <a:gd name="connsiteX4" fmla="*/ 169747 w 339494"/>
                  <a:gd name="connsiteY4" fmla="*/ 397144 h 397144"/>
                  <a:gd name="connsiteX5" fmla="*/ 169747 w 339494"/>
                  <a:gd name="connsiteY5" fmla="*/ 317715 h 397144"/>
                  <a:gd name="connsiteX6" fmla="*/ 0 w 339494"/>
                  <a:gd name="connsiteY6" fmla="*/ 317715 h 397144"/>
                  <a:gd name="connsiteX7" fmla="*/ 0 w 339494"/>
                  <a:gd name="connsiteY7" fmla="*/ 79429 h 397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9494" h="397144">
                    <a:moveTo>
                      <a:pt x="0" y="79429"/>
                    </a:moveTo>
                    <a:lnTo>
                      <a:pt x="169747" y="79429"/>
                    </a:lnTo>
                    <a:lnTo>
                      <a:pt x="169747" y="0"/>
                    </a:lnTo>
                    <a:lnTo>
                      <a:pt x="339494" y="198572"/>
                    </a:lnTo>
                    <a:lnTo>
                      <a:pt x="169747" y="397144"/>
                    </a:lnTo>
                    <a:lnTo>
                      <a:pt x="169747" y="317715"/>
                    </a:lnTo>
                    <a:lnTo>
                      <a:pt x="0" y="317715"/>
                    </a:lnTo>
                    <a:lnTo>
                      <a:pt x="0" y="79429"/>
                    </a:lnTo>
                    <a:close/>
                  </a:path>
                </a:pathLst>
              </a:custGeom>
            </p:spPr>
            <p:style>
              <a:lnRef idx="0">
                <a:schemeClr val="lt1">
                  <a:hueOff val="0"/>
                  <a:satOff val="0"/>
                  <a:lumOff val="0"/>
                  <a:alphaOff val="0"/>
                </a:schemeClr>
              </a:lnRef>
              <a:fillRef idx="1">
                <a:schemeClr val="accent2">
                  <a:hueOff val="-20163186"/>
                  <a:satOff val="8769"/>
                  <a:lumOff val="2550"/>
                  <a:alphaOff val="0"/>
                </a:schemeClr>
              </a:fillRef>
              <a:effectRef idx="0">
                <a:schemeClr val="accent2">
                  <a:hueOff val="-20163186"/>
                  <a:satOff val="8769"/>
                  <a:lumOff val="2550"/>
                  <a:alphaOff val="0"/>
                </a:schemeClr>
              </a:effectRef>
              <a:fontRef idx="minor">
                <a:schemeClr val="lt1"/>
              </a:fontRef>
            </p:style>
            <p:txBody>
              <a:bodyPr spcFirstLastPara="0" vert="horz" wrap="square" lIns="0" tIns="79429" rIns="101848" bIns="79429" numCol="1" spcCol="1270" anchor="ctr" anchorCtr="0">
                <a:noAutofit/>
              </a:bodyPr>
              <a:lstStyle/>
              <a:p>
                <a:pPr lvl="0" algn="ctr" defTabSz="755650">
                  <a:lnSpc>
                    <a:spcPct val="90000"/>
                  </a:lnSpc>
                  <a:spcBef>
                    <a:spcPct val="0"/>
                  </a:spcBef>
                  <a:spcAft>
                    <a:spcPct val="35000"/>
                  </a:spcAft>
                </a:pPr>
                <a:endParaRPr lang="en-GB" sz="1700" kern="1200"/>
              </a:p>
            </p:txBody>
          </p:sp>
          <p:sp>
            <p:nvSpPr>
              <p:cNvPr id="12" name="Freeform 11"/>
              <p:cNvSpPr/>
              <p:nvPr/>
            </p:nvSpPr>
            <p:spPr>
              <a:xfrm>
                <a:off x="5964907" y="4836566"/>
                <a:ext cx="1601390" cy="960834"/>
              </a:xfrm>
              <a:custGeom>
                <a:avLst/>
                <a:gdLst>
                  <a:gd name="connsiteX0" fmla="*/ 0 w 1601390"/>
                  <a:gd name="connsiteY0" fmla="*/ 96083 h 960834"/>
                  <a:gd name="connsiteX1" fmla="*/ 96083 w 1601390"/>
                  <a:gd name="connsiteY1" fmla="*/ 0 h 960834"/>
                  <a:gd name="connsiteX2" fmla="*/ 1505307 w 1601390"/>
                  <a:gd name="connsiteY2" fmla="*/ 0 h 960834"/>
                  <a:gd name="connsiteX3" fmla="*/ 1601390 w 1601390"/>
                  <a:gd name="connsiteY3" fmla="*/ 96083 h 960834"/>
                  <a:gd name="connsiteX4" fmla="*/ 1601390 w 1601390"/>
                  <a:gd name="connsiteY4" fmla="*/ 864751 h 960834"/>
                  <a:gd name="connsiteX5" fmla="*/ 1505307 w 1601390"/>
                  <a:gd name="connsiteY5" fmla="*/ 960834 h 960834"/>
                  <a:gd name="connsiteX6" fmla="*/ 96083 w 1601390"/>
                  <a:gd name="connsiteY6" fmla="*/ 960834 h 960834"/>
                  <a:gd name="connsiteX7" fmla="*/ 0 w 1601390"/>
                  <a:gd name="connsiteY7" fmla="*/ 864751 h 960834"/>
                  <a:gd name="connsiteX8" fmla="*/ 0 w 1601390"/>
                  <a:gd name="connsiteY8" fmla="*/ 96083 h 960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01390" h="960834">
                    <a:moveTo>
                      <a:pt x="0" y="96083"/>
                    </a:moveTo>
                    <a:cubicBezTo>
                      <a:pt x="0" y="43018"/>
                      <a:pt x="43018" y="0"/>
                      <a:pt x="96083" y="0"/>
                    </a:cubicBezTo>
                    <a:lnTo>
                      <a:pt x="1505307" y="0"/>
                    </a:lnTo>
                    <a:cubicBezTo>
                      <a:pt x="1558372" y="0"/>
                      <a:pt x="1601390" y="43018"/>
                      <a:pt x="1601390" y="96083"/>
                    </a:cubicBezTo>
                    <a:lnTo>
                      <a:pt x="1601390" y="864751"/>
                    </a:lnTo>
                    <a:cubicBezTo>
                      <a:pt x="1601390" y="917816"/>
                      <a:pt x="1558372" y="960834"/>
                      <a:pt x="1505307" y="960834"/>
                    </a:cubicBezTo>
                    <a:lnTo>
                      <a:pt x="96083" y="960834"/>
                    </a:lnTo>
                    <a:cubicBezTo>
                      <a:pt x="43018" y="960834"/>
                      <a:pt x="0" y="917816"/>
                      <a:pt x="0" y="864751"/>
                    </a:cubicBezTo>
                    <a:lnTo>
                      <a:pt x="0" y="96083"/>
                    </a:lnTo>
                    <a:close/>
                  </a:path>
                </a:pathLst>
              </a:custGeom>
            </p:spPr>
            <p:style>
              <a:lnRef idx="2">
                <a:schemeClr val="lt1">
                  <a:hueOff val="0"/>
                  <a:satOff val="0"/>
                  <a:lumOff val="0"/>
                  <a:alphaOff val="0"/>
                </a:schemeClr>
              </a:lnRef>
              <a:fillRef idx="1">
                <a:schemeClr val="accent2">
                  <a:hueOff val="-20163186"/>
                  <a:satOff val="8769"/>
                  <a:lumOff val="2550"/>
                  <a:alphaOff val="0"/>
                </a:schemeClr>
              </a:fillRef>
              <a:effectRef idx="0">
                <a:schemeClr val="accent2">
                  <a:hueOff val="-20163186"/>
                  <a:satOff val="8769"/>
                  <a:lumOff val="2550"/>
                  <a:alphaOff val="0"/>
                </a:schemeClr>
              </a:effectRef>
              <a:fontRef idx="minor">
                <a:schemeClr val="lt1"/>
              </a:fontRef>
            </p:style>
            <p:txBody>
              <a:bodyPr spcFirstLastPara="0" vert="horz" wrap="square" lIns="146252" tIns="146252" rIns="146252" bIns="146252" numCol="1" spcCol="1270" anchor="ctr" anchorCtr="0">
                <a:noAutofit/>
              </a:bodyPr>
              <a:lstStyle/>
              <a:p>
                <a:pPr lvl="0" algn="ctr" defTabSz="1377950">
                  <a:lnSpc>
                    <a:spcPct val="90000"/>
                  </a:lnSpc>
                  <a:spcBef>
                    <a:spcPct val="0"/>
                  </a:spcBef>
                  <a:spcAft>
                    <a:spcPct val="35000"/>
                  </a:spcAft>
                </a:pPr>
                <a:r>
                  <a:rPr lang="en-GB" sz="3100" kern="1200" dirty="0"/>
                  <a:t>Output</a:t>
                </a:r>
              </a:p>
            </p:txBody>
          </p:sp>
        </p:grpSp>
        <p:cxnSp>
          <p:nvCxnSpPr>
            <p:cNvPr id="14" name="Elbow Connector 13"/>
            <p:cNvCxnSpPr/>
            <p:nvPr/>
          </p:nvCxnSpPr>
          <p:spPr>
            <a:xfrm flipH="1">
              <a:off x="2340280" y="5819628"/>
              <a:ext cx="4464000" cy="12700"/>
            </a:xfrm>
            <a:prstGeom prst="bentConnector5">
              <a:avLst>
                <a:gd name="adj1" fmla="val -128"/>
                <a:gd name="adj2" fmla="val 5034378"/>
                <a:gd name="adj3" fmla="val 99926"/>
              </a:avLst>
            </a:prstGeom>
            <a:ln>
              <a:prstDash val="dash"/>
              <a:tailEnd type="triangle"/>
            </a:ln>
          </p:spPr>
          <p:style>
            <a:lnRef idx="2">
              <a:schemeClr val="accent3"/>
            </a:lnRef>
            <a:fillRef idx="0">
              <a:schemeClr val="accent3"/>
            </a:fillRef>
            <a:effectRef idx="1">
              <a:schemeClr val="accent3"/>
            </a:effectRef>
            <a:fontRef idx="minor">
              <a:schemeClr val="tx1"/>
            </a:fontRef>
          </p:style>
        </p:cxnSp>
      </p:grpSp>
    </p:spTree>
    <p:extLst>
      <p:ext uri="{BB962C8B-B14F-4D97-AF65-F5344CB8AC3E}">
        <p14:creationId xmlns:p14="http://schemas.microsoft.com/office/powerpoint/2010/main" val="4226862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a:t>
            </a:r>
            <a:r>
              <a:rPr lang="en-GB" dirty="0"/>
              <a:t>nput, </a:t>
            </a:r>
            <a:r>
              <a:rPr lang="en-GB" b="1" dirty="0"/>
              <a:t>P</a:t>
            </a:r>
            <a:r>
              <a:rPr lang="en-GB" dirty="0"/>
              <a:t>rocess, </a:t>
            </a:r>
            <a:r>
              <a:rPr lang="en-GB" b="1" dirty="0"/>
              <a:t>O</a:t>
            </a:r>
            <a:r>
              <a:rPr lang="en-GB" dirty="0"/>
              <a:t>utput (IPO)</a:t>
            </a:r>
          </a:p>
        </p:txBody>
      </p:sp>
      <p:sp>
        <p:nvSpPr>
          <p:cNvPr id="3" name="Content Placeholder 2"/>
          <p:cNvSpPr>
            <a:spLocks noGrp="1"/>
          </p:cNvSpPr>
          <p:nvPr>
            <p:ph sz="quarter" idx="1"/>
          </p:nvPr>
        </p:nvSpPr>
        <p:spPr/>
        <p:txBody>
          <a:bodyPr>
            <a:normAutofit lnSpcReduction="10000"/>
          </a:bodyPr>
          <a:lstStyle/>
          <a:p>
            <a:r>
              <a:rPr lang="en-GB" b="1" dirty="0"/>
              <a:t>Input</a:t>
            </a:r>
            <a:r>
              <a:rPr lang="en-GB" dirty="0"/>
              <a:t>: data that is accepted into a computer program from the user or other sources.</a:t>
            </a:r>
          </a:p>
          <a:p>
            <a:pPr lvl="1"/>
            <a:r>
              <a:rPr lang="en-GB" dirty="0"/>
              <a:t>The other sources could be other programs or other processes.</a:t>
            </a:r>
          </a:p>
          <a:p>
            <a:r>
              <a:rPr lang="en-GB" b="1" dirty="0"/>
              <a:t>Process</a:t>
            </a:r>
            <a:r>
              <a:rPr lang="en-GB" dirty="0"/>
              <a:t>: action(s) taken on the input data by the computer program to produce the output result.</a:t>
            </a:r>
          </a:p>
          <a:p>
            <a:r>
              <a:rPr lang="en-GB" b="1" dirty="0"/>
              <a:t>Output</a:t>
            </a:r>
            <a:r>
              <a:rPr lang="en-GB" dirty="0"/>
              <a:t>: data that is generated by the computer program after some process, and displayed to the user or sent to other programs or users.</a:t>
            </a:r>
          </a:p>
        </p:txBody>
      </p:sp>
    </p:spTree>
    <p:extLst>
      <p:ext uri="{BB962C8B-B14F-4D97-AF65-F5344CB8AC3E}">
        <p14:creationId xmlns:p14="http://schemas.microsoft.com/office/powerpoint/2010/main" val="2008497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Identifying Inputs, Processes &amp; Outputs</a:t>
            </a:r>
          </a:p>
        </p:txBody>
      </p:sp>
      <p:sp>
        <p:nvSpPr>
          <p:cNvPr id="3" name="Content Placeholder 2"/>
          <p:cNvSpPr>
            <a:spLocks noGrp="1"/>
          </p:cNvSpPr>
          <p:nvPr>
            <p:ph sz="quarter" idx="1"/>
          </p:nvPr>
        </p:nvSpPr>
        <p:spPr/>
        <p:txBody>
          <a:bodyPr>
            <a:normAutofit fontScale="92500" lnSpcReduction="20000"/>
          </a:bodyPr>
          <a:lstStyle/>
          <a:p>
            <a:r>
              <a:rPr lang="en-GB" dirty="0"/>
              <a:t>Identifying the inputs, processes and outputs in a problem is a good way to ensure that the solution you create can be understood by computer programs </a:t>
            </a:r>
            <a:r>
              <a:rPr lang="en-GB" i="1" dirty="0"/>
              <a:t>as you know this is how they communicate</a:t>
            </a:r>
            <a:r>
              <a:rPr lang="en-GB" dirty="0"/>
              <a:t>.</a:t>
            </a:r>
          </a:p>
          <a:p>
            <a:r>
              <a:rPr lang="en-GB" dirty="0"/>
              <a:t>Some problems, however, do not come with clear problem statements.</a:t>
            </a:r>
          </a:p>
          <a:p>
            <a:pPr lvl="1"/>
            <a:r>
              <a:rPr lang="en-GB" dirty="0"/>
              <a:t>The information provided is not enough to solve the problem.</a:t>
            </a:r>
          </a:p>
          <a:p>
            <a:pPr lvl="1"/>
            <a:r>
              <a:rPr lang="en-GB" dirty="0"/>
              <a:t>You need to ask questions to find out what is needed, known as </a:t>
            </a:r>
            <a:r>
              <a:rPr lang="en-GB" b="1" dirty="0"/>
              <a:t>Requirements Gathering</a:t>
            </a:r>
            <a:r>
              <a:rPr lang="en-GB" dirty="0"/>
              <a:t>.</a:t>
            </a:r>
          </a:p>
          <a:p>
            <a:r>
              <a:rPr lang="en-GB" dirty="0"/>
              <a:t>If you do have a clear problem statement, there is a simple technique you can use.</a:t>
            </a:r>
          </a:p>
        </p:txBody>
      </p:sp>
    </p:spTree>
    <p:extLst>
      <p:ext uri="{BB962C8B-B14F-4D97-AF65-F5344CB8AC3E}">
        <p14:creationId xmlns:p14="http://schemas.microsoft.com/office/powerpoint/2010/main" val="1620914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Discovering Input, Processes &amp; Outputs (IPOs)</a:t>
            </a:r>
          </a:p>
        </p:txBody>
      </p:sp>
      <p:sp>
        <p:nvSpPr>
          <p:cNvPr id="3" name="Content Placeholder 2"/>
          <p:cNvSpPr>
            <a:spLocks noGrp="1"/>
          </p:cNvSpPr>
          <p:nvPr>
            <p:ph sz="quarter" idx="1"/>
          </p:nvPr>
        </p:nvSpPr>
        <p:spPr>
          <a:xfrm>
            <a:off x="612648" y="1600200"/>
            <a:ext cx="8153400" cy="5069160"/>
          </a:xfrm>
        </p:spPr>
        <p:txBody>
          <a:bodyPr>
            <a:normAutofit fontScale="92500"/>
          </a:bodyPr>
          <a:lstStyle/>
          <a:p>
            <a:pPr marL="0" indent="0">
              <a:buNone/>
            </a:pPr>
            <a:r>
              <a:rPr lang="en-GB" dirty="0"/>
              <a:t>A common technique used is to look at the problem statement and identify:</a:t>
            </a:r>
          </a:p>
          <a:p>
            <a:r>
              <a:rPr lang="en-GB" dirty="0"/>
              <a:t>The </a:t>
            </a:r>
            <a:r>
              <a:rPr lang="en-GB" b="1" dirty="0"/>
              <a:t>Nouns</a:t>
            </a:r>
            <a:r>
              <a:rPr lang="en-GB" dirty="0"/>
              <a:t>, including </a:t>
            </a:r>
            <a:r>
              <a:rPr lang="en-GB" b="1" dirty="0"/>
              <a:t>Noun Modifiers</a:t>
            </a:r>
            <a:r>
              <a:rPr lang="en-GB" dirty="0"/>
              <a:t>: these will be your </a:t>
            </a:r>
            <a:r>
              <a:rPr lang="en-GB" b="1" i="1" dirty="0"/>
              <a:t>inputs and outputs</a:t>
            </a:r>
            <a:r>
              <a:rPr lang="en-GB" i="1" dirty="0"/>
              <a:t>.</a:t>
            </a:r>
            <a:endParaRPr lang="en-GB" dirty="0"/>
          </a:p>
          <a:p>
            <a:pPr lvl="1"/>
            <a:r>
              <a:rPr lang="en-GB" dirty="0">
                <a:hlinkClick r:id="rId3"/>
              </a:rPr>
              <a:t>Nouns </a:t>
            </a:r>
            <a:r>
              <a:rPr lang="en-GB" dirty="0"/>
              <a:t>are words that identify a person, place or thing.</a:t>
            </a:r>
          </a:p>
          <a:p>
            <a:pPr lvl="1"/>
            <a:r>
              <a:rPr lang="en-GB" dirty="0">
                <a:hlinkClick r:id="rId4"/>
              </a:rPr>
              <a:t>Noun modifiers</a:t>
            </a:r>
            <a:r>
              <a:rPr lang="en-GB" dirty="0"/>
              <a:t> are when two nouns are used to show that one thing is part of something else e.g. the </a:t>
            </a:r>
            <a:r>
              <a:rPr lang="en-GB" i="1" dirty="0"/>
              <a:t>village church</a:t>
            </a:r>
            <a:r>
              <a:rPr lang="en-GB" dirty="0"/>
              <a:t>, a </a:t>
            </a:r>
            <a:r>
              <a:rPr lang="en-GB" i="1" dirty="0"/>
              <a:t>gold watch</a:t>
            </a:r>
            <a:r>
              <a:rPr lang="en-GB" dirty="0"/>
              <a:t>, an </a:t>
            </a:r>
            <a:r>
              <a:rPr lang="en-GB" i="1" dirty="0"/>
              <a:t>ice bucket</a:t>
            </a:r>
            <a:r>
              <a:rPr lang="en-GB" dirty="0"/>
              <a:t>, an </a:t>
            </a:r>
            <a:r>
              <a:rPr lang="en-GB" i="1" dirty="0"/>
              <a:t>old book</a:t>
            </a:r>
            <a:r>
              <a:rPr lang="en-GB" dirty="0"/>
              <a:t>.</a:t>
            </a:r>
          </a:p>
          <a:p>
            <a:r>
              <a:rPr lang="en-GB" dirty="0"/>
              <a:t>The </a:t>
            </a:r>
            <a:r>
              <a:rPr lang="en-GB" b="1" dirty="0"/>
              <a:t>Verbs</a:t>
            </a:r>
            <a:r>
              <a:rPr lang="en-GB" dirty="0"/>
              <a:t>: these will be the actions (</a:t>
            </a:r>
            <a:r>
              <a:rPr lang="en-GB" b="1" i="1" dirty="0"/>
              <a:t>processes</a:t>
            </a:r>
            <a:r>
              <a:rPr lang="en-GB" dirty="0"/>
              <a:t>) the computer will need to perform.</a:t>
            </a:r>
          </a:p>
          <a:p>
            <a:pPr lvl="1"/>
            <a:r>
              <a:rPr lang="en-GB" dirty="0">
                <a:hlinkClick r:id="rId5"/>
              </a:rPr>
              <a:t>Verbs</a:t>
            </a:r>
            <a:r>
              <a:rPr lang="en-GB" dirty="0"/>
              <a:t> describe what a person or thing does.</a:t>
            </a:r>
          </a:p>
          <a:p>
            <a:pPr lvl="1"/>
            <a:endParaRPr lang="en-GB" dirty="0"/>
          </a:p>
        </p:txBody>
      </p:sp>
    </p:spTree>
    <p:extLst>
      <p:ext uri="{BB962C8B-B14F-4D97-AF65-F5344CB8AC3E}">
        <p14:creationId xmlns:p14="http://schemas.microsoft.com/office/powerpoint/2010/main" val="200811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Discovering IPOs: An Example </a:t>
            </a:r>
          </a:p>
        </p:txBody>
      </p:sp>
      <p:sp>
        <p:nvSpPr>
          <p:cNvPr id="3" name="Content Placeholder 2"/>
          <p:cNvSpPr>
            <a:spLocks noGrp="1"/>
          </p:cNvSpPr>
          <p:nvPr>
            <p:ph sz="quarter" idx="1"/>
          </p:nvPr>
        </p:nvSpPr>
        <p:spPr/>
        <p:txBody>
          <a:bodyPr>
            <a:normAutofit/>
          </a:bodyPr>
          <a:lstStyle/>
          <a:p>
            <a:r>
              <a:rPr lang="en-GB" dirty="0"/>
              <a:t>You have been tasked with the following problem:</a:t>
            </a:r>
          </a:p>
          <a:p>
            <a:pPr marL="685800" lvl="2" indent="0">
              <a:buNone/>
            </a:pPr>
            <a:r>
              <a:rPr lang="en-GB" dirty="0"/>
              <a:t>Create a simple tip calculator. It should prompt for a bill amount and a tip rate (percentage). The calculator will then calculate the tip amount and display both the tip amount and the final, total bill amount.</a:t>
            </a:r>
          </a:p>
          <a:p>
            <a:r>
              <a:rPr lang="en-GB" dirty="0"/>
              <a:t>To discover the IPOs, we need to identify the nouns and verbs.</a:t>
            </a:r>
          </a:p>
        </p:txBody>
      </p:sp>
    </p:spTree>
    <p:extLst>
      <p:ext uri="{BB962C8B-B14F-4D97-AF65-F5344CB8AC3E}">
        <p14:creationId xmlns:p14="http://schemas.microsoft.com/office/powerpoint/2010/main" val="747030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Discovering IPOs: An Example </a:t>
            </a:r>
          </a:p>
        </p:txBody>
      </p:sp>
      <p:sp>
        <p:nvSpPr>
          <p:cNvPr id="3" name="Content Placeholder 2"/>
          <p:cNvSpPr>
            <a:spLocks noGrp="1"/>
          </p:cNvSpPr>
          <p:nvPr>
            <p:ph sz="quarter" idx="1"/>
          </p:nvPr>
        </p:nvSpPr>
        <p:spPr/>
        <p:txBody>
          <a:bodyPr>
            <a:normAutofit lnSpcReduction="10000"/>
          </a:bodyPr>
          <a:lstStyle/>
          <a:p>
            <a:pPr marL="320040" lvl="1" indent="0">
              <a:buNone/>
            </a:pPr>
            <a:r>
              <a:rPr lang="en-GB" dirty="0"/>
              <a:t>Create a simple tip calculator. It should </a:t>
            </a:r>
            <a:r>
              <a:rPr lang="en-GB" dirty="0">
                <a:solidFill>
                  <a:schemeClr val="bg2">
                    <a:lumMod val="50000"/>
                  </a:schemeClr>
                </a:solidFill>
              </a:rPr>
              <a:t>prompt</a:t>
            </a:r>
            <a:r>
              <a:rPr lang="en-GB" dirty="0"/>
              <a:t> for a </a:t>
            </a:r>
            <a:r>
              <a:rPr lang="en-GB" dirty="0">
                <a:solidFill>
                  <a:srgbClr val="FF0000"/>
                </a:solidFill>
              </a:rPr>
              <a:t>bill amount</a:t>
            </a:r>
            <a:r>
              <a:rPr lang="en-GB" dirty="0"/>
              <a:t> and a </a:t>
            </a:r>
            <a:r>
              <a:rPr lang="en-GB" dirty="0">
                <a:solidFill>
                  <a:srgbClr val="FF0000"/>
                </a:solidFill>
              </a:rPr>
              <a:t>tip rate</a:t>
            </a:r>
            <a:r>
              <a:rPr lang="en-GB" dirty="0"/>
              <a:t> (percentage). The calculator will then </a:t>
            </a:r>
            <a:r>
              <a:rPr lang="en-GB" dirty="0">
                <a:solidFill>
                  <a:schemeClr val="bg2">
                    <a:lumMod val="50000"/>
                  </a:schemeClr>
                </a:solidFill>
              </a:rPr>
              <a:t>calculate</a:t>
            </a:r>
            <a:r>
              <a:rPr lang="en-GB" dirty="0"/>
              <a:t> the </a:t>
            </a:r>
            <a:r>
              <a:rPr lang="en-GB" dirty="0">
                <a:solidFill>
                  <a:srgbClr val="FF0000"/>
                </a:solidFill>
              </a:rPr>
              <a:t>tip amount</a:t>
            </a:r>
            <a:r>
              <a:rPr lang="en-GB" dirty="0"/>
              <a:t> and </a:t>
            </a:r>
            <a:r>
              <a:rPr lang="en-GB" dirty="0">
                <a:solidFill>
                  <a:schemeClr val="bg2">
                    <a:lumMod val="50000"/>
                  </a:schemeClr>
                </a:solidFill>
              </a:rPr>
              <a:t>display</a:t>
            </a:r>
            <a:r>
              <a:rPr lang="en-GB" dirty="0"/>
              <a:t> both the </a:t>
            </a:r>
            <a:r>
              <a:rPr lang="en-GB" dirty="0">
                <a:solidFill>
                  <a:srgbClr val="FF0000"/>
                </a:solidFill>
              </a:rPr>
              <a:t>tip amount</a:t>
            </a:r>
            <a:r>
              <a:rPr lang="en-GB" dirty="0"/>
              <a:t> and the final, </a:t>
            </a:r>
            <a:r>
              <a:rPr lang="en-GB" dirty="0">
                <a:solidFill>
                  <a:srgbClr val="FF0000"/>
                </a:solidFill>
              </a:rPr>
              <a:t>total bill amount</a:t>
            </a:r>
            <a:r>
              <a:rPr lang="en-GB" dirty="0"/>
              <a:t>.</a:t>
            </a:r>
          </a:p>
          <a:p>
            <a:pPr>
              <a:spcBef>
                <a:spcPts val="1800"/>
              </a:spcBef>
            </a:pPr>
            <a:r>
              <a:rPr lang="en-GB" dirty="0"/>
              <a:t>The nouns in the problem statement have been highlighted in red.</a:t>
            </a:r>
          </a:p>
          <a:p>
            <a:r>
              <a:rPr lang="en-GB" dirty="0"/>
              <a:t>The verbs in blue.</a:t>
            </a:r>
          </a:p>
          <a:p>
            <a:r>
              <a:rPr lang="en-GB" dirty="0"/>
              <a:t>The first sentence has been ignored because that is the main problem that needs to be broken down and it does not contribute to the solution.</a:t>
            </a:r>
          </a:p>
          <a:p>
            <a:pPr marL="0" indent="0">
              <a:buNone/>
            </a:pPr>
            <a:endParaRPr lang="en-GB" dirty="0"/>
          </a:p>
          <a:p>
            <a:endParaRPr lang="en-GB" dirty="0"/>
          </a:p>
        </p:txBody>
      </p:sp>
    </p:spTree>
    <p:extLst>
      <p:ext uri="{BB962C8B-B14F-4D97-AF65-F5344CB8AC3E}">
        <p14:creationId xmlns:p14="http://schemas.microsoft.com/office/powerpoint/2010/main" val="2383463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Discovering IPOs: An Example</a:t>
            </a:r>
          </a:p>
        </p:txBody>
      </p:sp>
      <p:sp>
        <p:nvSpPr>
          <p:cNvPr id="3" name="Content Placeholder 2"/>
          <p:cNvSpPr>
            <a:spLocks noGrp="1"/>
          </p:cNvSpPr>
          <p:nvPr>
            <p:ph sz="quarter" idx="1"/>
          </p:nvPr>
        </p:nvSpPr>
        <p:spPr/>
        <p:txBody>
          <a:bodyPr>
            <a:normAutofit lnSpcReduction="10000"/>
          </a:bodyPr>
          <a:lstStyle/>
          <a:p>
            <a:r>
              <a:rPr lang="en-GB" dirty="0"/>
              <a:t>Next you need to take a closer look at the list</a:t>
            </a:r>
          </a:p>
          <a:p>
            <a:pPr lvl="1"/>
            <a:r>
              <a:rPr lang="en-GB" dirty="0"/>
              <a:t>For the Nouns,</a:t>
            </a:r>
          </a:p>
          <a:p>
            <a:pPr lvl="2"/>
            <a:r>
              <a:rPr lang="en-GB" dirty="0"/>
              <a:t>Which are inputs? 	Bill amount &amp; Tip Rate</a:t>
            </a:r>
          </a:p>
          <a:p>
            <a:pPr lvl="2"/>
            <a:r>
              <a:rPr lang="en-GB" dirty="0"/>
              <a:t>Which are outputs?	Tip amount &amp; Total Bill Amount</a:t>
            </a:r>
          </a:p>
          <a:p>
            <a:pPr lvl="1"/>
            <a:r>
              <a:rPr lang="en-GB" dirty="0"/>
              <a:t>For the Verbs, which are used to:</a:t>
            </a:r>
          </a:p>
          <a:p>
            <a:pPr lvl="2"/>
            <a:r>
              <a:rPr lang="en-GB" dirty="0"/>
              <a:t>Ask for input:			Prompt</a:t>
            </a:r>
          </a:p>
          <a:p>
            <a:pPr lvl="2"/>
            <a:r>
              <a:rPr lang="en-GB" dirty="0"/>
              <a:t>Actually process something:	Calculate</a:t>
            </a:r>
          </a:p>
          <a:p>
            <a:pPr lvl="2"/>
            <a:r>
              <a:rPr lang="en-GB" dirty="0"/>
              <a:t>Show the output:		Display</a:t>
            </a:r>
          </a:p>
          <a:p>
            <a:r>
              <a:rPr lang="en-GB" dirty="0"/>
              <a:t>An easy way to represent this information is to use an </a:t>
            </a:r>
            <a:r>
              <a:rPr lang="en-GB" b="1" dirty="0"/>
              <a:t>IPO Chart</a:t>
            </a:r>
            <a:r>
              <a:rPr lang="en-GB" dirty="0"/>
              <a:t>.</a:t>
            </a:r>
          </a:p>
        </p:txBody>
      </p:sp>
    </p:spTree>
    <p:extLst>
      <p:ext uri="{BB962C8B-B14F-4D97-AF65-F5344CB8AC3E}">
        <p14:creationId xmlns:p14="http://schemas.microsoft.com/office/powerpoint/2010/main" val="930644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IPO Chart</a:t>
            </a:r>
          </a:p>
        </p:txBody>
      </p:sp>
      <p:sp>
        <p:nvSpPr>
          <p:cNvPr id="3" name="Content Placeholder 2"/>
          <p:cNvSpPr>
            <a:spLocks noGrp="1"/>
          </p:cNvSpPr>
          <p:nvPr>
            <p:ph sz="quarter" idx="1"/>
          </p:nvPr>
        </p:nvSpPr>
        <p:spPr/>
        <p:txBody>
          <a:bodyPr>
            <a:normAutofit lnSpcReduction="10000"/>
          </a:bodyPr>
          <a:lstStyle/>
          <a:p>
            <a:pPr marL="320040" lvl="1" indent="0">
              <a:buNone/>
            </a:pPr>
            <a:r>
              <a:rPr lang="en-GB" dirty="0"/>
              <a:t>Create a simple tip calculator. It should </a:t>
            </a:r>
            <a:r>
              <a:rPr lang="en-GB" dirty="0">
                <a:solidFill>
                  <a:schemeClr val="bg2">
                    <a:lumMod val="50000"/>
                  </a:schemeClr>
                </a:solidFill>
              </a:rPr>
              <a:t>prompt</a:t>
            </a:r>
            <a:r>
              <a:rPr lang="en-GB" dirty="0"/>
              <a:t> for a </a:t>
            </a:r>
            <a:r>
              <a:rPr lang="en-GB" dirty="0">
                <a:solidFill>
                  <a:srgbClr val="FF0000"/>
                </a:solidFill>
              </a:rPr>
              <a:t>bill amount</a:t>
            </a:r>
            <a:r>
              <a:rPr lang="en-GB" dirty="0"/>
              <a:t> and a </a:t>
            </a:r>
            <a:r>
              <a:rPr lang="en-GB" dirty="0">
                <a:solidFill>
                  <a:srgbClr val="FF0000"/>
                </a:solidFill>
              </a:rPr>
              <a:t>tip rate</a:t>
            </a:r>
            <a:r>
              <a:rPr lang="en-GB" dirty="0"/>
              <a:t> (percentage). The calculator will then </a:t>
            </a:r>
            <a:r>
              <a:rPr lang="en-GB" dirty="0">
                <a:solidFill>
                  <a:schemeClr val="bg2">
                    <a:lumMod val="50000"/>
                  </a:schemeClr>
                </a:solidFill>
              </a:rPr>
              <a:t>calculate</a:t>
            </a:r>
            <a:r>
              <a:rPr lang="en-GB" dirty="0"/>
              <a:t> the </a:t>
            </a:r>
            <a:r>
              <a:rPr lang="en-GB" dirty="0">
                <a:solidFill>
                  <a:srgbClr val="FF0000"/>
                </a:solidFill>
              </a:rPr>
              <a:t>tip amount</a:t>
            </a:r>
            <a:r>
              <a:rPr lang="en-GB" dirty="0"/>
              <a:t> and </a:t>
            </a:r>
            <a:r>
              <a:rPr lang="en-GB" dirty="0">
                <a:solidFill>
                  <a:schemeClr val="bg2">
                    <a:lumMod val="50000"/>
                  </a:schemeClr>
                </a:solidFill>
              </a:rPr>
              <a:t>display</a:t>
            </a:r>
            <a:r>
              <a:rPr lang="en-GB" dirty="0"/>
              <a:t> both the </a:t>
            </a:r>
            <a:r>
              <a:rPr lang="en-GB" dirty="0">
                <a:solidFill>
                  <a:srgbClr val="FF0000"/>
                </a:solidFill>
              </a:rPr>
              <a:t>tip amount</a:t>
            </a:r>
            <a:r>
              <a:rPr lang="en-GB" dirty="0"/>
              <a:t> and the final, </a:t>
            </a:r>
            <a:r>
              <a:rPr lang="en-GB" dirty="0">
                <a:solidFill>
                  <a:srgbClr val="FF0000"/>
                </a:solidFill>
              </a:rPr>
              <a:t>total bill amount</a:t>
            </a:r>
            <a:r>
              <a:rPr lang="en-GB" dirty="0"/>
              <a:t>.</a:t>
            </a:r>
          </a:p>
          <a:p>
            <a:pPr>
              <a:spcBef>
                <a:spcPts val="1800"/>
              </a:spcBef>
            </a:pPr>
            <a:r>
              <a:rPr lang="en-GB" dirty="0"/>
              <a:t>After identifying the nouns and verbs, we are able to come up with the following IPO chart.</a:t>
            </a:r>
          </a:p>
          <a:p>
            <a:endParaRPr lang="en-GB" dirty="0"/>
          </a:p>
          <a:p>
            <a:endParaRPr lang="en-GB" dirty="0"/>
          </a:p>
          <a:p>
            <a:endParaRPr lang="en-GB" dirty="0"/>
          </a:p>
          <a:p>
            <a:r>
              <a:rPr lang="en-GB" dirty="0"/>
              <a:t>Hmmm, can you spot the missing process?</a:t>
            </a:r>
          </a:p>
        </p:txBody>
      </p:sp>
      <p:graphicFrame>
        <p:nvGraphicFramePr>
          <p:cNvPr id="4" name="Content Placeholder 3"/>
          <p:cNvGraphicFramePr>
            <a:graphicFrameLocks/>
          </p:cNvGraphicFramePr>
          <p:nvPr>
            <p:extLst>
              <p:ext uri="{D42A27DB-BD31-4B8C-83A1-F6EECF244321}">
                <p14:modId xmlns:p14="http://schemas.microsoft.com/office/powerpoint/2010/main" val="1832603942"/>
              </p:ext>
            </p:extLst>
          </p:nvPr>
        </p:nvGraphicFramePr>
        <p:xfrm>
          <a:off x="1110140" y="4260696"/>
          <a:ext cx="7623048" cy="1112520"/>
        </p:xfrm>
        <a:graphic>
          <a:graphicData uri="http://schemas.openxmlformats.org/drawingml/2006/table">
            <a:tbl>
              <a:tblPr firstRow="1" bandRow="1">
                <a:tableStyleId>{3B4B98B0-60AC-42C2-AFA5-B58CD77FA1E5}</a:tableStyleId>
              </a:tblPr>
              <a:tblGrid>
                <a:gridCol w="1805676">
                  <a:extLst>
                    <a:ext uri="{9D8B030D-6E8A-4147-A177-3AD203B41FA5}">
                      <a16:colId xmlns:a16="http://schemas.microsoft.com/office/drawing/2014/main" val="20000"/>
                    </a:ext>
                  </a:extLst>
                </a:gridCol>
                <a:gridCol w="3276356">
                  <a:extLst>
                    <a:ext uri="{9D8B030D-6E8A-4147-A177-3AD203B41FA5}">
                      <a16:colId xmlns:a16="http://schemas.microsoft.com/office/drawing/2014/main" val="20001"/>
                    </a:ext>
                  </a:extLst>
                </a:gridCol>
                <a:gridCol w="2541016">
                  <a:extLst>
                    <a:ext uri="{9D8B030D-6E8A-4147-A177-3AD203B41FA5}">
                      <a16:colId xmlns:a16="http://schemas.microsoft.com/office/drawing/2014/main" val="20002"/>
                    </a:ext>
                  </a:extLst>
                </a:gridCol>
              </a:tblGrid>
              <a:tr h="370840">
                <a:tc>
                  <a:txBody>
                    <a:bodyPr/>
                    <a:lstStyle/>
                    <a:p>
                      <a:r>
                        <a:rPr lang="en-GB" dirty="0"/>
                        <a:t>Input</a:t>
                      </a:r>
                    </a:p>
                  </a:txBody>
                  <a:tcPr/>
                </a:tc>
                <a:tc>
                  <a:txBody>
                    <a:bodyPr/>
                    <a:lstStyle/>
                    <a:p>
                      <a:r>
                        <a:rPr lang="en-GB" dirty="0"/>
                        <a:t>Process(</a:t>
                      </a:r>
                      <a:r>
                        <a:rPr lang="en-GB" dirty="0" err="1"/>
                        <a:t>es</a:t>
                      </a:r>
                      <a:r>
                        <a:rPr lang="en-GB" dirty="0"/>
                        <a:t>)</a:t>
                      </a:r>
                    </a:p>
                  </a:txBody>
                  <a:tcPr/>
                </a:tc>
                <a:tc>
                  <a:txBody>
                    <a:bodyPr/>
                    <a:lstStyle/>
                    <a:p>
                      <a:r>
                        <a:rPr lang="en-GB" dirty="0"/>
                        <a:t>Output</a:t>
                      </a:r>
                    </a:p>
                  </a:txBody>
                  <a:tcPr/>
                </a:tc>
                <a:extLst>
                  <a:ext uri="{0D108BD9-81ED-4DB2-BD59-A6C34878D82A}">
                    <a16:rowId xmlns:a16="http://schemas.microsoft.com/office/drawing/2014/main" val="10000"/>
                  </a:ext>
                </a:extLst>
              </a:tr>
              <a:tr h="370840">
                <a:tc>
                  <a:txBody>
                    <a:bodyPr/>
                    <a:lstStyle/>
                    <a:p>
                      <a:r>
                        <a:rPr lang="en-GB" dirty="0"/>
                        <a:t>Bill amount</a:t>
                      </a:r>
                    </a:p>
                  </a:txBody>
                  <a:tcPr/>
                </a:tc>
                <a:tc>
                  <a:txBody>
                    <a:bodyPr/>
                    <a:lstStyle/>
                    <a:p>
                      <a:r>
                        <a:rPr lang="en-GB" dirty="0"/>
                        <a:t>Calculate the tip amount</a:t>
                      </a:r>
                    </a:p>
                  </a:txBody>
                  <a:tcPr/>
                </a:tc>
                <a:tc>
                  <a:txBody>
                    <a:bodyPr/>
                    <a:lstStyle/>
                    <a:p>
                      <a:r>
                        <a:rPr lang="en-GB" dirty="0"/>
                        <a:t>Tip amount</a:t>
                      </a:r>
                    </a:p>
                  </a:txBody>
                  <a:tcPr/>
                </a:tc>
                <a:extLst>
                  <a:ext uri="{0D108BD9-81ED-4DB2-BD59-A6C34878D82A}">
                    <a16:rowId xmlns:a16="http://schemas.microsoft.com/office/drawing/2014/main" val="10001"/>
                  </a:ext>
                </a:extLst>
              </a:tr>
              <a:tr h="370840">
                <a:tc>
                  <a:txBody>
                    <a:bodyPr/>
                    <a:lstStyle/>
                    <a:p>
                      <a:r>
                        <a:rPr lang="en-GB" dirty="0"/>
                        <a:t>Tip</a:t>
                      </a:r>
                      <a:r>
                        <a:rPr lang="en-GB" baseline="0" dirty="0"/>
                        <a:t> rate</a:t>
                      </a:r>
                      <a:endParaRPr lang="en-GB" dirty="0"/>
                    </a:p>
                  </a:txBody>
                  <a:tcPr/>
                </a:tc>
                <a:tc>
                  <a:txBody>
                    <a:bodyPr/>
                    <a:lstStyle/>
                    <a:p>
                      <a:endParaRPr lang="en-GB" dirty="0"/>
                    </a:p>
                  </a:txBody>
                  <a:tcPr/>
                </a:tc>
                <a:tc>
                  <a:txBody>
                    <a:bodyPr/>
                    <a:lstStyle/>
                    <a:p>
                      <a:r>
                        <a:rPr lang="en-GB" dirty="0"/>
                        <a:t>Total bill amount</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534337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Discovering IPOs: Missing Information</a:t>
            </a:r>
          </a:p>
        </p:txBody>
      </p:sp>
      <p:sp>
        <p:nvSpPr>
          <p:cNvPr id="3" name="Content Placeholder 2"/>
          <p:cNvSpPr>
            <a:spLocks noGrp="1"/>
          </p:cNvSpPr>
          <p:nvPr>
            <p:ph sz="quarter" idx="1"/>
          </p:nvPr>
        </p:nvSpPr>
        <p:spPr/>
        <p:txBody>
          <a:bodyPr>
            <a:normAutofit/>
          </a:bodyPr>
          <a:lstStyle/>
          <a:p>
            <a:endParaRPr lang="en-GB" dirty="0"/>
          </a:p>
          <a:p>
            <a:endParaRPr lang="en-GB" dirty="0"/>
          </a:p>
          <a:p>
            <a:endParaRPr lang="en-GB" dirty="0"/>
          </a:p>
          <a:p>
            <a:r>
              <a:rPr lang="en-GB" dirty="0"/>
              <a:t>From the IPO chart, we can see that the problem statements states that we need to display both the Tip amount and Total bill amount.</a:t>
            </a:r>
          </a:p>
          <a:p>
            <a:r>
              <a:rPr lang="en-GB" dirty="0"/>
              <a:t>While a process to calculate the tip amount has been stated, there isn’t one for </a:t>
            </a:r>
            <a:r>
              <a:rPr lang="en-GB" b="1" i="1" dirty="0"/>
              <a:t>calculating the final, total amount</a:t>
            </a:r>
            <a:r>
              <a:rPr lang="en-GB" dirty="0"/>
              <a:t>. It is implied!</a:t>
            </a:r>
          </a:p>
        </p:txBody>
      </p:sp>
      <p:graphicFrame>
        <p:nvGraphicFramePr>
          <p:cNvPr id="4" name="Content Placeholder 3"/>
          <p:cNvGraphicFramePr>
            <a:graphicFrameLocks/>
          </p:cNvGraphicFramePr>
          <p:nvPr>
            <p:extLst>
              <p:ext uri="{D42A27DB-BD31-4B8C-83A1-F6EECF244321}">
                <p14:modId xmlns:p14="http://schemas.microsoft.com/office/powerpoint/2010/main" val="570902805"/>
              </p:ext>
            </p:extLst>
          </p:nvPr>
        </p:nvGraphicFramePr>
        <p:xfrm>
          <a:off x="1143000" y="1812424"/>
          <a:ext cx="7623048" cy="1112520"/>
        </p:xfrm>
        <a:graphic>
          <a:graphicData uri="http://schemas.openxmlformats.org/drawingml/2006/table">
            <a:tbl>
              <a:tblPr firstRow="1" bandRow="1">
                <a:tableStyleId>{3B4B98B0-60AC-42C2-AFA5-B58CD77FA1E5}</a:tableStyleId>
              </a:tblPr>
              <a:tblGrid>
                <a:gridCol w="1805676">
                  <a:extLst>
                    <a:ext uri="{9D8B030D-6E8A-4147-A177-3AD203B41FA5}">
                      <a16:colId xmlns:a16="http://schemas.microsoft.com/office/drawing/2014/main" val="20000"/>
                    </a:ext>
                  </a:extLst>
                </a:gridCol>
                <a:gridCol w="3276356">
                  <a:extLst>
                    <a:ext uri="{9D8B030D-6E8A-4147-A177-3AD203B41FA5}">
                      <a16:colId xmlns:a16="http://schemas.microsoft.com/office/drawing/2014/main" val="20001"/>
                    </a:ext>
                  </a:extLst>
                </a:gridCol>
                <a:gridCol w="2541016">
                  <a:extLst>
                    <a:ext uri="{9D8B030D-6E8A-4147-A177-3AD203B41FA5}">
                      <a16:colId xmlns:a16="http://schemas.microsoft.com/office/drawing/2014/main" val="20002"/>
                    </a:ext>
                  </a:extLst>
                </a:gridCol>
              </a:tblGrid>
              <a:tr h="370840">
                <a:tc>
                  <a:txBody>
                    <a:bodyPr/>
                    <a:lstStyle/>
                    <a:p>
                      <a:r>
                        <a:rPr lang="en-GB" dirty="0"/>
                        <a:t>Input</a:t>
                      </a:r>
                    </a:p>
                  </a:txBody>
                  <a:tcPr/>
                </a:tc>
                <a:tc>
                  <a:txBody>
                    <a:bodyPr/>
                    <a:lstStyle/>
                    <a:p>
                      <a:r>
                        <a:rPr lang="en-GB" dirty="0"/>
                        <a:t>Process(</a:t>
                      </a:r>
                      <a:r>
                        <a:rPr lang="en-GB" dirty="0" err="1"/>
                        <a:t>es</a:t>
                      </a:r>
                      <a:r>
                        <a:rPr lang="en-GB" dirty="0"/>
                        <a:t>)</a:t>
                      </a:r>
                    </a:p>
                  </a:txBody>
                  <a:tcPr/>
                </a:tc>
                <a:tc>
                  <a:txBody>
                    <a:bodyPr/>
                    <a:lstStyle/>
                    <a:p>
                      <a:r>
                        <a:rPr lang="en-GB" dirty="0"/>
                        <a:t>Output</a:t>
                      </a:r>
                    </a:p>
                  </a:txBody>
                  <a:tcPr/>
                </a:tc>
                <a:extLst>
                  <a:ext uri="{0D108BD9-81ED-4DB2-BD59-A6C34878D82A}">
                    <a16:rowId xmlns:a16="http://schemas.microsoft.com/office/drawing/2014/main" val="10000"/>
                  </a:ext>
                </a:extLst>
              </a:tr>
              <a:tr h="370840">
                <a:tc>
                  <a:txBody>
                    <a:bodyPr/>
                    <a:lstStyle/>
                    <a:p>
                      <a:r>
                        <a:rPr lang="en-GB" dirty="0"/>
                        <a:t>Bill amount</a:t>
                      </a:r>
                    </a:p>
                  </a:txBody>
                  <a:tcPr/>
                </a:tc>
                <a:tc>
                  <a:txBody>
                    <a:bodyPr/>
                    <a:lstStyle/>
                    <a:p>
                      <a:r>
                        <a:rPr lang="en-GB" dirty="0"/>
                        <a:t>Calculate the tip amount</a:t>
                      </a:r>
                    </a:p>
                  </a:txBody>
                  <a:tcPr/>
                </a:tc>
                <a:tc>
                  <a:txBody>
                    <a:bodyPr/>
                    <a:lstStyle/>
                    <a:p>
                      <a:r>
                        <a:rPr lang="en-GB" dirty="0"/>
                        <a:t>Tip amount</a:t>
                      </a:r>
                    </a:p>
                  </a:txBody>
                  <a:tcPr/>
                </a:tc>
                <a:extLst>
                  <a:ext uri="{0D108BD9-81ED-4DB2-BD59-A6C34878D82A}">
                    <a16:rowId xmlns:a16="http://schemas.microsoft.com/office/drawing/2014/main" val="10001"/>
                  </a:ext>
                </a:extLst>
              </a:tr>
              <a:tr h="370840">
                <a:tc>
                  <a:txBody>
                    <a:bodyPr/>
                    <a:lstStyle/>
                    <a:p>
                      <a:r>
                        <a:rPr lang="en-GB" dirty="0"/>
                        <a:t>Tip</a:t>
                      </a:r>
                      <a:r>
                        <a:rPr lang="en-GB" baseline="0" dirty="0"/>
                        <a:t> rate</a:t>
                      </a:r>
                      <a:endParaRPr lang="en-GB" dirty="0"/>
                    </a:p>
                  </a:txBody>
                  <a:tcPr/>
                </a:tc>
                <a:tc>
                  <a:txBody>
                    <a:bodyPr/>
                    <a:lstStyle/>
                    <a:p>
                      <a:endParaRPr lang="en-GB" dirty="0"/>
                    </a:p>
                  </a:txBody>
                  <a:tcPr/>
                </a:tc>
                <a:tc>
                  <a:txBody>
                    <a:bodyPr/>
                    <a:lstStyle/>
                    <a:p>
                      <a:r>
                        <a:rPr lang="en-GB" dirty="0"/>
                        <a:t>Total bill amount</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009551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Discovering IPOs: Missing Information</a:t>
            </a:r>
          </a:p>
        </p:txBody>
      </p:sp>
      <p:sp>
        <p:nvSpPr>
          <p:cNvPr id="3" name="Content Placeholder 2"/>
          <p:cNvSpPr>
            <a:spLocks noGrp="1"/>
          </p:cNvSpPr>
          <p:nvPr>
            <p:ph sz="quarter" idx="1"/>
          </p:nvPr>
        </p:nvSpPr>
        <p:spPr/>
        <p:txBody>
          <a:bodyPr/>
          <a:lstStyle/>
          <a:p>
            <a:r>
              <a:rPr lang="en-GB" dirty="0"/>
              <a:t>Problem statements will sometimes not spell out everything required.</a:t>
            </a:r>
          </a:p>
          <a:p>
            <a:pPr lvl="1"/>
            <a:r>
              <a:rPr lang="en-GB" dirty="0"/>
              <a:t>This can lead to problems in your solution.</a:t>
            </a:r>
          </a:p>
          <a:p>
            <a:r>
              <a:rPr lang="en-GB" dirty="0"/>
              <a:t>As you break down the problem into smaller steps and become more experienced at problem solving, you will:</a:t>
            </a:r>
          </a:p>
          <a:p>
            <a:pPr lvl="1"/>
            <a:r>
              <a:rPr lang="en-GB" dirty="0"/>
              <a:t>Be able to fill in the missing gaps!</a:t>
            </a:r>
          </a:p>
          <a:p>
            <a:pPr lvl="1"/>
            <a:r>
              <a:rPr lang="en-GB" dirty="0"/>
              <a:t>Go back and ask for more information to fill in the missing gaps.</a:t>
            </a:r>
          </a:p>
          <a:p>
            <a:endParaRPr lang="en-GB" dirty="0"/>
          </a:p>
        </p:txBody>
      </p:sp>
    </p:spTree>
    <p:extLst>
      <p:ext uri="{BB962C8B-B14F-4D97-AF65-F5344CB8AC3E}">
        <p14:creationId xmlns:p14="http://schemas.microsoft.com/office/powerpoint/2010/main" val="6863183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Discovering IPOs: Filtering out Unnecessary Information</a:t>
            </a:r>
          </a:p>
        </p:txBody>
      </p:sp>
      <p:sp>
        <p:nvSpPr>
          <p:cNvPr id="3" name="Content Placeholder 2"/>
          <p:cNvSpPr>
            <a:spLocks noGrp="1"/>
          </p:cNvSpPr>
          <p:nvPr>
            <p:ph sz="quarter" idx="1"/>
          </p:nvPr>
        </p:nvSpPr>
        <p:spPr/>
        <p:txBody>
          <a:bodyPr/>
          <a:lstStyle/>
          <a:p>
            <a:r>
              <a:rPr lang="en-GB" dirty="0"/>
              <a:t>If the previous problem statement is reworded as follows:</a:t>
            </a:r>
          </a:p>
          <a:p>
            <a:pPr marL="685800" lvl="2" indent="0">
              <a:buNone/>
            </a:pPr>
            <a:r>
              <a:rPr lang="en-GB" dirty="0"/>
              <a:t>Create a simple tip calculator. It should prompt for a bill amount and a tip rate (percentage) the customer would like to pay. The calculator will then calculate the tip amount and display both the tip amount and the final, total bill amount.</a:t>
            </a:r>
          </a:p>
          <a:p>
            <a:r>
              <a:rPr lang="en-GB" dirty="0"/>
              <a:t>Can you spot any new nouns and/or verbs in the problem statement?</a:t>
            </a:r>
          </a:p>
          <a:p>
            <a:r>
              <a:rPr lang="en-GB" dirty="0"/>
              <a:t>If yes, do they contribute to solving the problem?</a:t>
            </a:r>
          </a:p>
        </p:txBody>
      </p:sp>
    </p:spTree>
    <p:extLst>
      <p:ext uri="{BB962C8B-B14F-4D97-AF65-F5344CB8AC3E}">
        <p14:creationId xmlns:p14="http://schemas.microsoft.com/office/powerpoint/2010/main" val="3995895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Discovering IPOs: Filtering out Unnecessary Information</a:t>
            </a:r>
          </a:p>
        </p:txBody>
      </p:sp>
      <p:sp>
        <p:nvSpPr>
          <p:cNvPr id="3" name="Content Placeholder 2"/>
          <p:cNvSpPr>
            <a:spLocks noGrp="1"/>
          </p:cNvSpPr>
          <p:nvPr>
            <p:ph sz="quarter" idx="1"/>
          </p:nvPr>
        </p:nvSpPr>
        <p:spPr>
          <a:xfrm>
            <a:off x="612648" y="1916832"/>
            <a:ext cx="8153400" cy="4495800"/>
          </a:xfrm>
        </p:spPr>
        <p:txBody>
          <a:bodyPr>
            <a:normAutofit fontScale="92500"/>
          </a:bodyPr>
          <a:lstStyle/>
          <a:p>
            <a:r>
              <a:rPr lang="en-GB" dirty="0"/>
              <a:t>The newly added </a:t>
            </a:r>
            <a:r>
              <a:rPr lang="en-GB" dirty="0">
                <a:solidFill>
                  <a:srgbClr val="FF0000"/>
                </a:solidFill>
              </a:rPr>
              <a:t>noun</a:t>
            </a:r>
            <a:r>
              <a:rPr lang="en-GB" dirty="0"/>
              <a:t> and </a:t>
            </a:r>
            <a:r>
              <a:rPr lang="en-GB" dirty="0">
                <a:solidFill>
                  <a:schemeClr val="bg2">
                    <a:lumMod val="50000"/>
                  </a:schemeClr>
                </a:solidFill>
              </a:rPr>
              <a:t>verb</a:t>
            </a:r>
            <a:r>
              <a:rPr lang="en-GB" dirty="0"/>
              <a:t> in the statement are highlighted.</a:t>
            </a:r>
          </a:p>
          <a:p>
            <a:pPr marL="685800" lvl="2" indent="0">
              <a:buNone/>
            </a:pPr>
            <a:r>
              <a:rPr lang="en-GB" dirty="0"/>
              <a:t>Create a simple tip calculator. It should prompt for a bill amount and a tip rate (percentage) the </a:t>
            </a:r>
            <a:r>
              <a:rPr lang="en-GB" dirty="0">
                <a:solidFill>
                  <a:srgbClr val="FF0000"/>
                </a:solidFill>
              </a:rPr>
              <a:t>customer</a:t>
            </a:r>
            <a:r>
              <a:rPr lang="en-GB" dirty="0"/>
              <a:t> would like to </a:t>
            </a:r>
            <a:r>
              <a:rPr lang="en-GB" dirty="0">
                <a:solidFill>
                  <a:schemeClr val="bg2">
                    <a:lumMod val="50000"/>
                  </a:schemeClr>
                </a:solidFill>
              </a:rPr>
              <a:t>pay</a:t>
            </a:r>
            <a:r>
              <a:rPr lang="en-GB" dirty="0"/>
              <a:t>. The calculator will then calculate the tip amount and display both the tip amount and the final, total bill amount.</a:t>
            </a:r>
          </a:p>
          <a:p>
            <a:r>
              <a:rPr lang="en-GB" dirty="0"/>
              <a:t>For the current problem, these two items do not contribute anything to the tip calculator solution required.</a:t>
            </a:r>
          </a:p>
          <a:p>
            <a:r>
              <a:rPr lang="en-GB" dirty="0"/>
              <a:t>As this information is not necessary for the current problem, it can be safely ignored.</a:t>
            </a:r>
          </a:p>
        </p:txBody>
      </p:sp>
    </p:spTree>
    <p:extLst>
      <p:ext uri="{BB962C8B-B14F-4D97-AF65-F5344CB8AC3E}">
        <p14:creationId xmlns:p14="http://schemas.microsoft.com/office/powerpoint/2010/main" val="21362841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 - </a:t>
            </a:r>
            <a:r>
              <a:rPr lang="en-GB" sz="3200" dirty="0"/>
              <a:t>Grade Determiner</a:t>
            </a:r>
            <a:endParaRPr lang="en-GB" dirty="0"/>
          </a:p>
        </p:txBody>
      </p:sp>
      <p:sp>
        <p:nvSpPr>
          <p:cNvPr id="3" name="Content Placeholder 2"/>
          <p:cNvSpPr>
            <a:spLocks noGrp="1"/>
          </p:cNvSpPr>
          <p:nvPr>
            <p:ph sz="quarter" idx="1"/>
          </p:nvPr>
        </p:nvSpPr>
        <p:spPr/>
        <p:txBody>
          <a:bodyPr>
            <a:normAutofit lnSpcReduction="10000"/>
          </a:bodyPr>
          <a:lstStyle/>
          <a:p>
            <a:r>
              <a:rPr lang="en-GB" b="1" dirty="0"/>
              <a:t>Problem:</a:t>
            </a:r>
            <a:r>
              <a:rPr lang="en-GB" dirty="0"/>
              <a:t> Design an IPO chart for a program that takes a student's numerical score (out of 100) and determines their letter grade based on the following scale:</a:t>
            </a:r>
          </a:p>
          <a:p>
            <a:r>
              <a:rPr lang="en-GB" dirty="0"/>
              <a:t>A: 90-100</a:t>
            </a:r>
          </a:p>
          <a:p>
            <a:r>
              <a:rPr lang="en-GB" dirty="0"/>
              <a:t>B: 80-89</a:t>
            </a:r>
          </a:p>
          <a:p>
            <a:r>
              <a:rPr lang="en-GB" dirty="0"/>
              <a:t>C: 70-79</a:t>
            </a:r>
          </a:p>
          <a:p>
            <a:r>
              <a:rPr lang="en-GB" dirty="0"/>
              <a:t>D: 60-69</a:t>
            </a:r>
          </a:p>
          <a:p>
            <a:r>
              <a:rPr lang="en-GB" dirty="0"/>
              <a:t>F: Below 60</a:t>
            </a:r>
          </a:p>
        </p:txBody>
      </p:sp>
    </p:spTree>
    <p:extLst>
      <p:ext uri="{BB962C8B-B14F-4D97-AF65-F5344CB8AC3E}">
        <p14:creationId xmlns:p14="http://schemas.microsoft.com/office/powerpoint/2010/main" val="328637083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36321-A8F3-E16F-883C-C3A3535CA718}"/>
              </a:ext>
            </a:extLst>
          </p:cNvPr>
          <p:cNvSpPr>
            <a:spLocks noGrp="1"/>
          </p:cNvSpPr>
          <p:nvPr>
            <p:ph type="title"/>
          </p:nvPr>
        </p:nvSpPr>
        <p:spPr/>
        <p:txBody>
          <a:bodyPr/>
          <a:lstStyle/>
          <a:p>
            <a:r>
              <a:rPr lang="en-GB" dirty="0"/>
              <a:t>Solution:</a:t>
            </a:r>
          </a:p>
        </p:txBody>
      </p:sp>
      <p:graphicFrame>
        <p:nvGraphicFramePr>
          <p:cNvPr id="4" name="Content Placeholder 3">
            <a:extLst>
              <a:ext uri="{FF2B5EF4-FFF2-40B4-BE49-F238E27FC236}">
                <a16:creationId xmlns:a16="http://schemas.microsoft.com/office/drawing/2014/main" id="{A0C9222A-70E6-95E2-3F20-7B5279153ED2}"/>
              </a:ext>
            </a:extLst>
          </p:cNvPr>
          <p:cNvGraphicFramePr>
            <a:graphicFrameLocks noGrp="1"/>
          </p:cNvGraphicFramePr>
          <p:nvPr>
            <p:ph sz="quarter" idx="1"/>
            <p:extLst>
              <p:ext uri="{D42A27DB-BD31-4B8C-83A1-F6EECF244321}">
                <p14:modId xmlns:p14="http://schemas.microsoft.com/office/powerpoint/2010/main" val="3138329061"/>
              </p:ext>
            </p:extLst>
          </p:nvPr>
        </p:nvGraphicFramePr>
        <p:xfrm>
          <a:off x="612648" y="1567815"/>
          <a:ext cx="8153400" cy="4594860"/>
        </p:xfrm>
        <a:graphic>
          <a:graphicData uri="http://schemas.openxmlformats.org/drawingml/2006/table">
            <a:tbl>
              <a:tblPr/>
              <a:tblGrid>
                <a:gridCol w="1871120">
                  <a:extLst>
                    <a:ext uri="{9D8B030D-6E8A-4147-A177-3AD203B41FA5}">
                      <a16:colId xmlns:a16="http://schemas.microsoft.com/office/drawing/2014/main" val="3265177983"/>
                    </a:ext>
                  </a:extLst>
                </a:gridCol>
                <a:gridCol w="4248472">
                  <a:extLst>
                    <a:ext uri="{9D8B030D-6E8A-4147-A177-3AD203B41FA5}">
                      <a16:colId xmlns:a16="http://schemas.microsoft.com/office/drawing/2014/main" val="4113515608"/>
                    </a:ext>
                  </a:extLst>
                </a:gridCol>
                <a:gridCol w="2033808">
                  <a:extLst>
                    <a:ext uri="{9D8B030D-6E8A-4147-A177-3AD203B41FA5}">
                      <a16:colId xmlns:a16="http://schemas.microsoft.com/office/drawing/2014/main" val="2989007362"/>
                    </a:ext>
                  </a:extLst>
                </a:gridCol>
              </a:tblGrid>
              <a:tr h="299720">
                <a:tc>
                  <a:txBody>
                    <a:bodyPr/>
                    <a:lstStyle/>
                    <a:p>
                      <a:pPr>
                        <a:buNone/>
                      </a:pPr>
                      <a:r>
                        <a:rPr lang="en-GB" sz="1800" dirty="0"/>
                        <a:t>Input</a:t>
                      </a:r>
                    </a:p>
                  </a:txBody>
                  <a:tcPr marL="74930" marR="74930" marT="37465" marB="37465" anchor="ctr">
                    <a:lnL>
                      <a:noFill/>
                    </a:lnL>
                    <a:lnR>
                      <a:noFill/>
                    </a:lnR>
                    <a:lnT>
                      <a:noFill/>
                    </a:lnT>
                    <a:lnB>
                      <a:noFill/>
                    </a:lnB>
                    <a:noFill/>
                  </a:tcPr>
                </a:tc>
                <a:tc>
                  <a:txBody>
                    <a:bodyPr/>
                    <a:lstStyle/>
                    <a:p>
                      <a:pPr>
                        <a:buNone/>
                      </a:pPr>
                      <a:r>
                        <a:rPr lang="en-GB" sz="1800"/>
                        <a:t>Processing</a:t>
                      </a:r>
                    </a:p>
                  </a:txBody>
                  <a:tcPr marL="74930" marR="74930" marT="37465" marB="37465" anchor="ctr">
                    <a:lnL>
                      <a:noFill/>
                    </a:lnL>
                    <a:lnR>
                      <a:noFill/>
                    </a:lnR>
                    <a:lnT>
                      <a:noFill/>
                    </a:lnT>
                    <a:lnB>
                      <a:noFill/>
                    </a:lnB>
                    <a:noFill/>
                  </a:tcPr>
                </a:tc>
                <a:tc>
                  <a:txBody>
                    <a:bodyPr/>
                    <a:lstStyle/>
                    <a:p>
                      <a:pPr>
                        <a:buNone/>
                      </a:pPr>
                      <a:r>
                        <a:rPr lang="en-GB" sz="1800"/>
                        <a:t>Output</a:t>
                      </a:r>
                    </a:p>
                  </a:txBody>
                  <a:tcPr marL="74930" marR="74930" marT="37465" marB="37465" anchor="ctr">
                    <a:lnL>
                      <a:noFill/>
                    </a:lnL>
                    <a:lnR>
                      <a:noFill/>
                    </a:lnR>
                    <a:lnT>
                      <a:noFill/>
                    </a:lnT>
                    <a:lnB>
                      <a:noFill/>
                    </a:lnB>
                    <a:noFill/>
                  </a:tcPr>
                </a:tc>
                <a:extLst>
                  <a:ext uri="{0D108BD9-81ED-4DB2-BD59-A6C34878D82A}">
                    <a16:rowId xmlns:a16="http://schemas.microsoft.com/office/drawing/2014/main" val="3776300211"/>
                  </a:ext>
                </a:extLst>
              </a:tr>
              <a:tr h="524510">
                <a:tc>
                  <a:txBody>
                    <a:bodyPr/>
                    <a:lstStyle/>
                    <a:p>
                      <a:pPr>
                        <a:buNone/>
                      </a:pPr>
                      <a:r>
                        <a:rPr lang="en-GB" sz="1800"/>
                        <a:t>Numerical Score</a:t>
                      </a:r>
                    </a:p>
                  </a:txBody>
                  <a:tcPr marL="74930" marR="74930" marT="37465" marB="37465" anchor="ctr">
                    <a:lnL>
                      <a:noFill/>
                    </a:lnL>
                    <a:lnR>
                      <a:noFill/>
                    </a:lnR>
                    <a:lnT>
                      <a:noFill/>
                    </a:lnT>
                    <a:lnB>
                      <a:noFill/>
                    </a:lnB>
                    <a:noFill/>
                  </a:tcPr>
                </a:tc>
                <a:tc>
                  <a:txBody>
                    <a:bodyPr/>
                    <a:lstStyle/>
                    <a:p>
                      <a:pPr>
                        <a:buNone/>
                      </a:pPr>
                      <a:r>
                        <a:rPr lang="en-GB" sz="1800"/>
                        <a:t>1. Get the numerical score from the user.</a:t>
                      </a:r>
                    </a:p>
                  </a:txBody>
                  <a:tcPr marL="74930" marR="74930" marT="37465" marB="37465" anchor="ctr">
                    <a:lnL>
                      <a:noFill/>
                    </a:lnL>
                    <a:lnR>
                      <a:noFill/>
                    </a:lnR>
                    <a:lnT>
                      <a:noFill/>
                    </a:lnT>
                    <a:lnB>
                      <a:noFill/>
                    </a:lnB>
                    <a:noFill/>
                  </a:tcPr>
                </a:tc>
                <a:tc>
                  <a:txBody>
                    <a:bodyPr/>
                    <a:lstStyle/>
                    <a:p>
                      <a:pPr>
                        <a:buNone/>
                      </a:pPr>
                      <a:r>
                        <a:rPr lang="en-GB" sz="1800"/>
                        <a:t>Letter Grade</a:t>
                      </a:r>
                    </a:p>
                  </a:txBody>
                  <a:tcPr marL="74930" marR="74930" marT="37465" marB="37465" anchor="ctr">
                    <a:lnL>
                      <a:noFill/>
                    </a:lnL>
                    <a:lnR>
                      <a:noFill/>
                    </a:lnR>
                    <a:lnT>
                      <a:noFill/>
                    </a:lnT>
                    <a:lnB>
                      <a:noFill/>
                    </a:lnB>
                    <a:noFill/>
                  </a:tcPr>
                </a:tc>
                <a:extLst>
                  <a:ext uri="{0D108BD9-81ED-4DB2-BD59-A6C34878D82A}">
                    <a16:rowId xmlns:a16="http://schemas.microsoft.com/office/drawing/2014/main" val="1911190388"/>
                  </a:ext>
                </a:extLst>
              </a:tr>
              <a:tr h="749300">
                <a:tc>
                  <a:txBody>
                    <a:bodyPr/>
                    <a:lstStyle/>
                    <a:p>
                      <a:pPr>
                        <a:buNone/>
                      </a:pPr>
                      <a:endParaRPr lang="en-GB" sz="1800"/>
                    </a:p>
                  </a:txBody>
                  <a:tcPr marL="74930" marR="74930" marT="37465" marB="37465" anchor="ctr">
                    <a:lnL>
                      <a:noFill/>
                    </a:lnL>
                    <a:lnR>
                      <a:noFill/>
                    </a:lnR>
                    <a:lnT>
                      <a:noFill/>
                    </a:lnT>
                    <a:lnB>
                      <a:noFill/>
                    </a:lnB>
                    <a:noFill/>
                  </a:tcPr>
                </a:tc>
                <a:tc>
                  <a:txBody>
                    <a:bodyPr/>
                    <a:lstStyle/>
                    <a:p>
                      <a:pPr>
                        <a:buNone/>
                      </a:pPr>
                      <a:r>
                        <a:rPr lang="en-GB" sz="1800"/>
                        <a:t>2. </a:t>
                      </a:r>
                      <a:r>
                        <a:rPr lang="en-GB" sz="1800" b="1"/>
                        <a:t>Check the score against the grading scale:</a:t>
                      </a:r>
                      <a:endParaRPr lang="en-GB" sz="1800"/>
                    </a:p>
                  </a:txBody>
                  <a:tcPr marL="74930" marR="74930" marT="37465" marB="37465" anchor="ctr">
                    <a:lnL>
                      <a:noFill/>
                    </a:lnL>
                    <a:lnR>
                      <a:noFill/>
                    </a:lnR>
                    <a:lnT>
                      <a:noFill/>
                    </a:lnT>
                    <a:lnB>
                      <a:noFill/>
                    </a:lnB>
                    <a:noFill/>
                  </a:tcPr>
                </a:tc>
                <a:tc>
                  <a:txBody>
                    <a:bodyPr/>
                    <a:lstStyle/>
                    <a:p>
                      <a:pPr>
                        <a:buNone/>
                      </a:pPr>
                      <a:endParaRPr lang="en-GB" sz="1800"/>
                    </a:p>
                  </a:txBody>
                  <a:tcPr marL="74930" marR="74930" marT="37465" marB="37465" anchor="ctr">
                    <a:lnL>
                      <a:noFill/>
                    </a:lnL>
                    <a:lnR>
                      <a:noFill/>
                    </a:lnR>
                    <a:lnT>
                      <a:noFill/>
                    </a:lnT>
                    <a:lnB>
                      <a:noFill/>
                    </a:lnB>
                    <a:noFill/>
                  </a:tcPr>
                </a:tc>
                <a:extLst>
                  <a:ext uri="{0D108BD9-81ED-4DB2-BD59-A6C34878D82A}">
                    <a16:rowId xmlns:a16="http://schemas.microsoft.com/office/drawing/2014/main" val="1861114702"/>
                  </a:ext>
                </a:extLst>
              </a:tr>
              <a:tr h="524510">
                <a:tc>
                  <a:txBody>
                    <a:bodyPr/>
                    <a:lstStyle/>
                    <a:p>
                      <a:pPr>
                        <a:buNone/>
                      </a:pPr>
                      <a:endParaRPr lang="en-GB" sz="1800"/>
                    </a:p>
                  </a:txBody>
                  <a:tcPr marL="74930" marR="74930" marT="37465" marB="37465" anchor="ctr">
                    <a:lnL>
                      <a:noFill/>
                    </a:lnL>
                    <a:lnR>
                      <a:noFill/>
                    </a:lnR>
                    <a:lnT>
                      <a:noFill/>
                    </a:lnT>
                    <a:lnB>
                      <a:noFill/>
                    </a:lnB>
                    <a:noFill/>
                  </a:tcPr>
                </a:tc>
                <a:tc>
                  <a:txBody>
                    <a:bodyPr/>
                    <a:lstStyle/>
                    <a:p>
                      <a:pPr>
                        <a:buNone/>
                      </a:pPr>
                      <a:r>
                        <a:rPr lang="en-GB" sz="1800" dirty="0"/>
                        <a:t>- If score ≥ 90, assign grade 'A'.</a:t>
                      </a:r>
                    </a:p>
                  </a:txBody>
                  <a:tcPr marL="74930" marR="74930" marT="37465" marB="37465" anchor="ctr">
                    <a:lnL>
                      <a:noFill/>
                    </a:lnL>
                    <a:lnR>
                      <a:noFill/>
                    </a:lnR>
                    <a:lnT>
                      <a:noFill/>
                    </a:lnT>
                    <a:lnB>
                      <a:noFill/>
                    </a:lnB>
                    <a:noFill/>
                  </a:tcPr>
                </a:tc>
                <a:tc>
                  <a:txBody>
                    <a:bodyPr/>
                    <a:lstStyle/>
                    <a:p>
                      <a:pPr>
                        <a:buNone/>
                      </a:pPr>
                      <a:endParaRPr lang="en-GB" sz="1800" dirty="0"/>
                    </a:p>
                  </a:txBody>
                  <a:tcPr marL="74930" marR="74930" marT="37465" marB="37465" anchor="ctr">
                    <a:lnL>
                      <a:noFill/>
                    </a:lnL>
                    <a:lnR>
                      <a:noFill/>
                    </a:lnR>
                    <a:lnT>
                      <a:noFill/>
                    </a:lnT>
                    <a:lnB>
                      <a:noFill/>
                    </a:lnB>
                    <a:noFill/>
                  </a:tcPr>
                </a:tc>
                <a:extLst>
                  <a:ext uri="{0D108BD9-81ED-4DB2-BD59-A6C34878D82A}">
                    <a16:rowId xmlns:a16="http://schemas.microsoft.com/office/drawing/2014/main" val="863531413"/>
                  </a:ext>
                </a:extLst>
              </a:tr>
              <a:tr h="524510">
                <a:tc>
                  <a:txBody>
                    <a:bodyPr/>
                    <a:lstStyle/>
                    <a:p>
                      <a:pPr>
                        <a:buNone/>
                      </a:pPr>
                      <a:endParaRPr lang="en-GB" sz="1800"/>
                    </a:p>
                  </a:txBody>
                  <a:tcPr marL="74930" marR="74930" marT="37465" marB="37465" anchor="ctr">
                    <a:lnL>
                      <a:noFill/>
                    </a:lnL>
                    <a:lnR>
                      <a:noFill/>
                    </a:lnR>
                    <a:lnT>
                      <a:noFill/>
                    </a:lnT>
                    <a:lnB>
                      <a:noFill/>
                    </a:lnB>
                    <a:noFill/>
                  </a:tcPr>
                </a:tc>
                <a:tc>
                  <a:txBody>
                    <a:bodyPr/>
                    <a:lstStyle/>
                    <a:p>
                      <a:pPr>
                        <a:buNone/>
                      </a:pPr>
                      <a:r>
                        <a:rPr lang="en-GB" sz="1800"/>
                        <a:t>- Else if score ≥ 80, assign grade 'B'.</a:t>
                      </a:r>
                    </a:p>
                  </a:txBody>
                  <a:tcPr marL="74930" marR="74930" marT="37465" marB="37465" anchor="ctr">
                    <a:lnL>
                      <a:noFill/>
                    </a:lnL>
                    <a:lnR>
                      <a:noFill/>
                    </a:lnR>
                    <a:lnT>
                      <a:noFill/>
                    </a:lnT>
                    <a:lnB>
                      <a:noFill/>
                    </a:lnB>
                    <a:noFill/>
                  </a:tcPr>
                </a:tc>
                <a:tc>
                  <a:txBody>
                    <a:bodyPr/>
                    <a:lstStyle/>
                    <a:p>
                      <a:pPr>
                        <a:buNone/>
                      </a:pPr>
                      <a:endParaRPr lang="en-GB" sz="1800"/>
                    </a:p>
                  </a:txBody>
                  <a:tcPr marL="74930" marR="74930" marT="37465" marB="37465" anchor="ctr">
                    <a:lnL>
                      <a:noFill/>
                    </a:lnL>
                    <a:lnR>
                      <a:noFill/>
                    </a:lnR>
                    <a:lnT>
                      <a:noFill/>
                    </a:lnT>
                    <a:lnB>
                      <a:noFill/>
                    </a:lnB>
                    <a:noFill/>
                  </a:tcPr>
                </a:tc>
                <a:extLst>
                  <a:ext uri="{0D108BD9-81ED-4DB2-BD59-A6C34878D82A}">
                    <a16:rowId xmlns:a16="http://schemas.microsoft.com/office/drawing/2014/main" val="721940862"/>
                  </a:ext>
                </a:extLst>
              </a:tr>
              <a:tr h="524510">
                <a:tc>
                  <a:txBody>
                    <a:bodyPr/>
                    <a:lstStyle/>
                    <a:p>
                      <a:pPr>
                        <a:buNone/>
                      </a:pPr>
                      <a:endParaRPr lang="en-GB" sz="1800"/>
                    </a:p>
                  </a:txBody>
                  <a:tcPr marL="74930" marR="74930" marT="37465" marB="37465" anchor="ctr">
                    <a:lnL>
                      <a:noFill/>
                    </a:lnL>
                    <a:lnR>
                      <a:noFill/>
                    </a:lnR>
                    <a:lnT>
                      <a:noFill/>
                    </a:lnT>
                    <a:lnB>
                      <a:noFill/>
                    </a:lnB>
                    <a:noFill/>
                  </a:tcPr>
                </a:tc>
                <a:tc>
                  <a:txBody>
                    <a:bodyPr/>
                    <a:lstStyle/>
                    <a:p>
                      <a:pPr>
                        <a:buNone/>
                      </a:pPr>
                      <a:r>
                        <a:rPr lang="en-GB" sz="1800"/>
                        <a:t>- Else if score ≥ 70, assign grade 'C'.</a:t>
                      </a:r>
                    </a:p>
                  </a:txBody>
                  <a:tcPr marL="74930" marR="74930" marT="37465" marB="37465" anchor="ctr">
                    <a:lnL>
                      <a:noFill/>
                    </a:lnL>
                    <a:lnR>
                      <a:noFill/>
                    </a:lnR>
                    <a:lnT>
                      <a:noFill/>
                    </a:lnT>
                    <a:lnB>
                      <a:noFill/>
                    </a:lnB>
                    <a:noFill/>
                  </a:tcPr>
                </a:tc>
                <a:tc>
                  <a:txBody>
                    <a:bodyPr/>
                    <a:lstStyle/>
                    <a:p>
                      <a:pPr>
                        <a:buNone/>
                      </a:pPr>
                      <a:endParaRPr lang="en-GB" sz="1800"/>
                    </a:p>
                  </a:txBody>
                  <a:tcPr marL="74930" marR="74930" marT="37465" marB="37465" anchor="ctr">
                    <a:lnL>
                      <a:noFill/>
                    </a:lnL>
                    <a:lnR>
                      <a:noFill/>
                    </a:lnR>
                    <a:lnT>
                      <a:noFill/>
                    </a:lnT>
                    <a:lnB>
                      <a:noFill/>
                    </a:lnB>
                    <a:noFill/>
                  </a:tcPr>
                </a:tc>
                <a:extLst>
                  <a:ext uri="{0D108BD9-81ED-4DB2-BD59-A6C34878D82A}">
                    <a16:rowId xmlns:a16="http://schemas.microsoft.com/office/drawing/2014/main" val="4170163996"/>
                  </a:ext>
                </a:extLst>
              </a:tr>
              <a:tr h="524510">
                <a:tc>
                  <a:txBody>
                    <a:bodyPr/>
                    <a:lstStyle/>
                    <a:p>
                      <a:pPr>
                        <a:buNone/>
                      </a:pPr>
                      <a:endParaRPr lang="en-GB" sz="1800"/>
                    </a:p>
                  </a:txBody>
                  <a:tcPr marL="74930" marR="74930" marT="37465" marB="37465" anchor="ctr">
                    <a:lnL>
                      <a:noFill/>
                    </a:lnL>
                    <a:lnR>
                      <a:noFill/>
                    </a:lnR>
                    <a:lnT>
                      <a:noFill/>
                    </a:lnT>
                    <a:lnB>
                      <a:noFill/>
                    </a:lnB>
                    <a:noFill/>
                  </a:tcPr>
                </a:tc>
                <a:tc>
                  <a:txBody>
                    <a:bodyPr/>
                    <a:lstStyle/>
                    <a:p>
                      <a:pPr>
                        <a:buNone/>
                      </a:pPr>
                      <a:r>
                        <a:rPr lang="en-GB" sz="1800" dirty="0"/>
                        <a:t>- Else if score ≥ 60, assign grade 'D'.</a:t>
                      </a:r>
                    </a:p>
                  </a:txBody>
                  <a:tcPr marL="74930" marR="74930" marT="37465" marB="37465" anchor="ctr">
                    <a:lnL>
                      <a:noFill/>
                    </a:lnL>
                    <a:lnR>
                      <a:noFill/>
                    </a:lnR>
                    <a:lnT>
                      <a:noFill/>
                    </a:lnT>
                    <a:lnB>
                      <a:noFill/>
                    </a:lnB>
                    <a:noFill/>
                  </a:tcPr>
                </a:tc>
                <a:tc>
                  <a:txBody>
                    <a:bodyPr/>
                    <a:lstStyle/>
                    <a:p>
                      <a:pPr>
                        <a:buNone/>
                      </a:pPr>
                      <a:endParaRPr lang="en-GB" sz="1800"/>
                    </a:p>
                  </a:txBody>
                  <a:tcPr marL="74930" marR="74930" marT="37465" marB="37465" anchor="ctr">
                    <a:lnL>
                      <a:noFill/>
                    </a:lnL>
                    <a:lnR>
                      <a:noFill/>
                    </a:lnR>
                    <a:lnT>
                      <a:noFill/>
                    </a:lnT>
                    <a:lnB>
                      <a:noFill/>
                    </a:lnB>
                    <a:noFill/>
                  </a:tcPr>
                </a:tc>
                <a:extLst>
                  <a:ext uri="{0D108BD9-81ED-4DB2-BD59-A6C34878D82A}">
                    <a16:rowId xmlns:a16="http://schemas.microsoft.com/office/drawing/2014/main" val="227484020"/>
                  </a:ext>
                </a:extLst>
              </a:tr>
              <a:tr h="299720">
                <a:tc>
                  <a:txBody>
                    <a:bodyPr/>
                    <a:lstStyle/>
                    <a:p>
                      <a:pPr>
                        <a:buNone/>
                      </a:pPr>
                      <a:endParaRPr lang="en-GB" sz="1800"/>
                    </a:p>
                  </a:txBody>
                  <a:tcPr marL="74930" marR="74930" marT="37465" marB="37465" anchor="ctr">
                    <a:lnL>
                      <a:noFill/>
                    </a:lnL>
                    <a:lnR>
                      <a:noFill/>
                    </a:lnR>
                    <a:lnT>
                      <a:noFill/>
                    </a:lnT>
                    <a:lnB>
                      <a:noFill/>
                    </a:lnB>
                    <a:noFill/>
                  </a:tcPr>
                </a:tc>
                <a:tc>
                  <a:txBody>
                    <a:bodyPr/>
                    <a:lstStyle/>
                    <a:p>
                      <a:pPr>
                        <a:buNone/>
                      </a:pPr>
                      <a:r>
                        <a:rPr lang="en-GB" sz="1800" dirty="0"/>
                        <a:t>- Else, assign grade 'F'.</a:t>
                      </a:r>
                    </a:p>
                  </a:txBody>
                  <a:tcPr marL="74930" marR="74930" marT="37465" marB="37465" anchor="ctr">
                    <a:lnL>
                      <a:noFill/>
                    </a:lnL>
                    <a:lnR>
                      <a:noFill/>
                    </a:lnR>
                    <a:lnT>
                      <a:noFill/>
                    </a:lnT>
                    <a:lnB>
                      <a:noFill/>
                    </a:lnB>
                    <a:noFill/>
                  </a:tcPr>
                </a:tc>
                <a:tc>
                  <a:txBody>
                    <a:bodyPr/>
                    <a:lstStyle/>
                    <a:p>
                      <a:pPr>
                        <a:buNone/>
                      </a:pPr>
                      <a:endParaRPr lang="en-GB" sz="1800"/>
                    </a:p>
                  </a:txBody>
                  <a:tcPr marL="74930" marR="74930" marT="37465" marB="37465" anchor="ctr">
                    <a:lnL>
                      <a:noFill/>
                    </a:lnL>
                    <a:lnR>
                      <a:noFill/>
                    </a:lnR>
                    <a:lnT>
                      <a:noFill/>
                    </a:lnT>
                    <a:lnB>
                      <a:noFill/>
                    </a:lnB>
                    <a:noFill/>
                  </a:tcPr>
                </a:tc>
                <a:extLst>
                  <a:ext uri="{0D108BD9-81ED-4DB2-BD59-A6C34878D82A}">
                    <a16:rowId xmlns:a16="http://schemas.microsoft.com/office/drawing/2014/main" val="2127664957"/>
                  </a:ext>
                </a:extLst>
              </a:tr>
              <a:tr h="524510">
                <a:tc>
                  <a:txBody>
                    <a:bodyPr/>
                    <a:lstStyle/>
                    <a:p>
                      <a:pPr>
                        <a:buNone/>
                      </a:pPr>
                      <a:endParaRPr lang="en-GB" sz="1800"/>
                    </a:p>
                  </a:txBody>
                  <a:tcPr marL="74930" marR="74930" marT="37465" marB="37465" anchor="ctr">
                    <a:lnL>
                      <a:noFill/>
                    </a:lnL>
                    <a:lnR>
                      <a:noFill/>
                    </a:lnR>
                    <a:lnT>
                      <a:noFill/>
                    </a:lnT>
                    <a:lnB>
                      <a:noFill/>
                    </a:lnB>
                    <a:noFill/>
                  </a:tcPr>
                </a:tc>
                <a:tc>
                  <a:txBody>
                    <a:bodyPr/>
                    <a:lstStyle/>
                    <a:p>
                      <a:pPr>
                        <a:buNone/>
                      </a:pPr>
                      <a:r>
                        <a:rPr lang="en-GB" sz="1800"/>
                        <a:t>3. Display the final letter grade.</a:t>
                      </a:r>
                    </a:p>
                  </a:txBody>
                  <a:tcPr marL="74930" marR="74930" marT="37465" marB="37465" anchor="ctr">
                    <a:lnL>
                      <a:noFill/>
                    </a:lnL>
                    <a:lnR>
                      <a:noFill/>
                    </a:lnR>
                    <a:lnT>
                      <a:noFill/>
                    </a:lnT>
                    <a:lnB>
                      <a:noFill/>
                    </a:lnB>
                    <a:noFill/>
                  </a:tcPr>
                </a:tc>
                <a:tc>
                  <a:txBody>
                    <a:bodyPr/>
                    <a:lstStyle/>
                    <a:p>
                      <a:pPr>
                        <a:buNone/>
                      </a:pPr>
                      <a:endParaRPr lang="en-GB" sz="1800" dirty="0"/>
                    </a:p>
                  </a:txBody>
                  <a:tcPr marL="74930" marR="74930" marT="37465" marB="37465" anchor="ctr">
                    <a:lnL>
                      <a:noFill/>
                    </a:lnL>
                    <a:lnR>
                      <a:noFill/>
                    </a:lnR>
                    <a:lnT>
                      <a:noFill/>
                    </a:lnT>
                    <a:lnB>
                      <a:noFill/>
                    </a:lnB>
                    <a:noFill/>
                  </a:tcPr>
                </a:tc>
                <a:extLst>
                  <a:ext uri="{0D108BD9-81ED-4DB2-BD59-A6C34878D82A}">
                    <a16:rowId xmlns:a16="http://schemas.microsoft.com/office/drawing/2014/main" val="4255028541"/>
                  </a:ext>
                </a:extLst>
              </a:tr>
            </a:tbl>
          </a:graphicData>
        </a:graphic>
      </p:graphicFrame>
    </p:spTree>
    <p:extLst>
      <p:ext uri="{BB962C8B-B14F-4D97-AF65-F5344CB8AC3E}">
        <p14:creationId xmlns:p14="http://schemas.microsoft.com/office/powerpoint/2010/main" val="42383175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FAB0E-A027-4AFC-EC9E-F0F2C15506F7}"/>
              </a:ext>
            </a:extLst>
          </p:cNvPr>
          <p:cNvSpPr>
            <a:spLocks noGrp="1"/>
          </p:cNvSpPr>
          <p:nvPr>
            <p:ph type="title"/>
          </p:nvPr>
        </p:nvSpPr>
        <p:spPr/>
        <p:txBody>
          <a:bodyPr>
            <a:normAutofit/>
          </a:bodyPr>
          <a:lstStyle/>
          <a:p>
            <a:r>
              <a:rPr lang="en-GB" dirty="0"/>
              <a:t>Exercise - </a:t>
            </a:r>
            <a:r>
              <a:rPr lang="en-GB" sz="3600" dirty="0"/>
              <a:t>Average of a List of Numbers</a:t>
            </a:r>
            <a:endParaRPr lang="en-GB" dirty="0"/>
          </a:p>
        </p:txBody>
      </p:sp>
      <p:sp>
        <p:nvSpPr>
          <p:cNvPr id="3" name="Content Placeholder 2">
            <a:extLst>
              <a:ext uri="{FF2B5EF4-FFF2-40B4-BE49-F238E27FC236}">
                <a16:creationId xmlns:a16="http://schemas.microsoft.com/office/drawing/2014/main" id="{80FA236F-4473-62A3-A4F1-D8AF3ED6304F}"/>
              </a:ext>
            </a:extLst>
          </p:cNvPr>
          <p:cNvSpPr>
            <a:spLocks noGrp="1"/>
          </p:cNvSpPr>
          <p:nvPr>
            <p:ph sz="quarter" idx="1"/>
          </p:nvPr>
        </p:nvSpPr>
        <p:spPr/>
        <p:txBody>
          <a:bodyPr/>
          <a:lstStyle/>
          <a:p>
            <a:r>
              <a:rPr lang="en-GB" b="1" dirty="0"/>
              <a:t>Problem:</a:t>
            </a:r>
            <a:r>
              <a:rPr lang="en-GB" dirty="0"/>
              <a:t> Develop an IPO chart for a program that calculates the average of a series of numbers entered by the user. The program should first ask the user how many numbers they wish to enter and then accept that many numbers.</a:t>
            </a:r>
          </a:p>
          <a:p>
            <a:endParaRPr lang="en-GB" dirty="0"/>
          </a:p>
        </p:txBody>
      </p:sp>
    </p:spTree>
    <p:extLst>
      <p:ext uri="{BB962C8B-B14F-4D97-AF65-F5344CB8AC3E}">
        <p14:creationId xmlns:p14="http://schemas.microsoft.com/office/powerpoint/2010/main" val="196936149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EA12B-34B3-91CE-A23D-ED5BF4F69B87}"/>
              </a:ext>
            </a:extLst>
          </p:cNvPr>
          <p:cNvSpPr>
            <a:spLocks noGrp="1"/>
          </p:cNvSpPr>
          <p:nvPr>
            <p:ph type="title"/>
          </p:nvPr>
        </p:nvSpPr>
        <p:spPr/>
        <p:txBody>
          <a:bodyPr>
            <a:normAutofit/>
          </a:bodyPr>
          <a:lstStyle/>
          <a:p>
            <a:r>
              <a:rPr lang="en-US" altLang="en-US" sz="4000" dirty="0">
                <a:solidFill>
                  <a:schemeClr val="tx1"/>
                </a:solidFill>
                <a:latin typeface="Arial" panose="020B0604020202020204" pitchFamily="34" charset="0"/>
              </a:rPr>
              <a:t>Solution:</a:t>
            </a:r>
            <a:endParaRPr lang="en-GB" sz="4000" dirty="0"/>
          </a:p>
        </p:txBody>
      </p:sp>
      <p:graphicFrame>
        <p:nvGraphicFramePr>
          <p:cNvPr id="5" name="Table 4">
            <a:extLst>
              <a:ext uri="{FF2B5EF4-FFF2-40B4-BE49-F238E27FC236}">
                <a16:creationId xmlns:a16="http://schemas.microsoft.com/office/drawing/2014/main" id="{9030D8CC-6F1A-B31A-3D03-A692B3AC9F70}"/>
              </a:ext>
            </a:extLst>
          </p:cNvPr>
          <p:cNvGraphicFramePr>
            <a:graphicFrameLocks noGrp="1"/>
          </p:cNvGraphicFramePr>
          <p:nvPr>
            <p:extLst>
              <p:ext uri="{D42A27DB-BD31-4B8C-83A1-F6EECF244321}">
                <p14:modId xmlns:p14="http://schemas.microsoft.com/office/powerpoint/2010/main" val="3420223216"/>
              </p:ext>
            </p:extLst>
          </p:nvPr>
        </p:nvGraphicFramePr>
        <p:xfrm>
          <a:off x="467544" y="1578498"/>
          <a:ext cx="8298503" cy="4537539"/>
        </p:xfrm>
        <a:graphic>
          <a:graphicData uri="http://schemas.openxmlformats.org/drawingml/2006/table">
            <a:tbl>
              <a:tblPr/>
              <a:tblGrid>
                <a:gridCol w="2766168">
                  <a:extLst>
                    <a:ext uri="{9D8B030D-6E8A-4147-A177-3AD203B41FA5}">
                      <a16:colId xmlns:a16="http://schemas.microsoft.com/office/drawing/2014/main" val="4068051217"/>
                    </a:ext>
                  </a:extLst>
                </a:gridCol>
                <a:gridCol w="3609368">
                  <a:extLst>
                    <a:ext uri="{9D8B030D-6E8A-4147-A177-3AD203B41FA5}">
                      <a16:colId xmlns:a16="http://schemas.microsoft.com/office/drawing/2014/main" val="21061554"/>
                    </a:ext>
                  </a:extLst>
                </a:gridCol>
                <a:gridCol w="1922967">
                  <a:extLst>
                    <a:ext uri="{9D8B030D-6E8A-4147-A177-3AD203B41FA5}">
                      <a16:colId xmlns:a16="http://schemas.microsoft.com/office/drawing/2014/main" val="4275732670"/>
                    </a:ext>
                  </a:extLst>
                </a:gridCol>
              </a:tblGrid>
              <a:tr h="341582">
                <a:tc>
                  <a:txBody>
                    <a:bodyPr/>
                    <a:lstStyle/>
                    <a:p>
                      <a:pPr>
                        <a:buNone/>
                      </a:pPr>
                      <a:r>
                        <a:rPr lang="en-GB" sz="1700"/>
                        <a:t>Input</a:t>
                      </a:r>
                    </a:p>
                  </a:txBody>
                  <a:tcPr marL="85396" marR="85396" marT="42698" marB="42698" anchor="ctr">
                    <a:lnL>
                      <a:noFill/>
                    </a:lnL>
                    <a:lnR>
                      <a:noFill/>
                    </a:lnR>
                    <a:lnT>
                      <a:noFill/>
                    </a:lnT>
                    <a:lnB>
                      <a:noFill/>
                    </a:lnB>
                    <a:noFill/>
                  </a:tcPr>
                </a:tc>
                <a:tc>
                  <a:txBody>
                    <a:bodyPr/>
                    <a:lstStyle/>
                    <a:p>
                      <a:pPr>
                        <a:buNone/>
                      </a:pPr>
                      <a:r>
                        <a:rPr lang="en-GB" sz="1700"/>
                        <a:t>Processing</a:t>
                      </a:r>
                    </a:p>
                  </a:txBody>
                  <a:tcPr marL="85396" marR="85396" marT="42698" marB="42698" anchor="ctr">
                    <a:lnL>
                      <a:noFill/>
                    </a:lnL>
                    <a:lnR>
                      <a:noFill/>
                    </a:lnR>
                    <a:lnT>
                      <a:noFill/>
                    </a:lnT>
                    <a:lnB>
                      <a:noFill/>
                    </a:lnB>
                    <a:noFill/>
                  </a:tcPr>
                </a:tc>
                <a:tc>
                  <a:txBody>
                    <a:bodyPr/>
                    <a:lstStyle/>
                    <a:p>
                      <a:pPr>
                        <a:buNone/>
                      </a:pPr>
                      <a:r>
                        <a:rPr lang="en-GB" sz="1700"/>
                        <a:t>Output</a:t>
                      </a:r>
                    </a:p>
                  </a:txBody>
                  <a:tcPr marL="85396" marR="85396" marT="42698" marB="42698" anchor="ctr">
                    <a:lnL>
                      <a:noFill/>
                    </a:lnL>
                    <a:lnR>
                      <a:noFill/>
                    </a:lnR>
                    <a:lnT>
                      <a:noFill/>
                    </a:lnT>
                    <a:lnB>
                      <a:noFill/>
                    </a:lnB>
                    <a:noFill/>
                  </a:tcPr>
                </a:tc>
                <a:extLst>
                  <a:ext uri="{0D108BD9-81ED-4DB2-BD59-A6C34878D82A}">
                    <a16:rowId xmlns:a16="http://schemas.microsoft.com/office/drawing/2014/main" val="2980509938"/>
                  </a:ext>
                </a:extLst>
              </a:tr>
              <a:tr h="597769">
                <a:tc>
                  <a:txBody>
                    <a:bodyPr/>
                    <a:lstStyle/>
                    <a:p>
                      <a:pPr>
                        <a:buNone/>
                      </a:pPr>
                      <a:r>
                        <a:rPr lang="en-GB" sz="1700"/>
                        <a:t>Number of entries (</a:t>
                      </a:r>
                      <a:r>
                        <a:rPr lang="en-GB" sz="1700">
                          <a:effectLst/>
                        </a:rPr>
                        <a:t>N</a:t>
                      </a:r>
                      <a:r>
                        <a:rPr lang="en-GB" sz="1700"/>
                        <a:t>)</a:t>
                      </a:r>
                    </a:p>
                  </a:txBody>
                  <a:tcPr marL="85396" marR="85396" marT="42698" marB="42698" anchor="ctr">
                    <a:lnL>
                      <a:noFill/>
                    </a:lnL>
                    <a:lnR>
                      <a:noFill/>
                    </a:lnR>
                    <a:lnT>
                      <a:noFill/>
                    </a:lnT>
                    <a:lnB>
                      <a:noFill/>
                    </a:lnB>
                    <a:noFill/>
                  </a:tcPr>
                </a:tc>
                <a:tc>
                  <a:txBody>
                    <a:bodyPr/>
                    <a:lstStyle/>
                    <a:p>
                      <a:pPr>
                        <a:buNone/>
                      </a:pPr>
                      <a:r>
                        <a:rPr lang="en-GB" sz="1700" dirty="0"/>
                        <a:t>1. Get the total number of entries (</a:t>
                      </a:r>
                      <a:r>
                        <a:rPr lang="en-GB" sz="1700" dirty="0">
                          <a:effectLst/>
                        </a:rPr>
                        <a:t>N</a:t>
                      </a:r>
                      <a:r>
                        <a:rPr lang="en-GB" sz="1700" dirty="0"/>
                        <a:t>) from the user.</a:t>
                      </a:r>
                    </a:p>
                  </a:txBody>
                  <a:tcPr marL="85396" marR="85396" marT="42698" marB="42698" anchor="ctr">
                    <a:lnL>
                      <a:noFill/>
                    </a:lnL>
                    <a:lnR>
                      <a:noFill/>
                    </a:lnR>
                    <a:lnT>
                      <a:noFill/>
                    </a:lnT>
                    <a:lnB>
                      <a:noFill/>
                    </a:lnB>
                    <a:noFill/>
                  </a:tcPr>
                </a:tc>
                <a:tc>
                  <a:txBody>
                    <a:bodyPr/>
                    <a:lstStyle/>
                    <a:p>
                      <a:pPr>
                        <a:buNone/>
                      </a:pPr>
                      <a:r>
                        <a:rPr lang="en-GB" sz="1700"/>
                        <a:t>Average</a:t>
                      </a:r>
                    </a:p>
                  </a:txBody>
                  <a:tcPr marL="85396" marR="85396" marT="42698" marB="42698" anchor="ctr">
                    <a:lnL>
                      <a:noFill/>
                    </a:lnL>
                    <a:lnR>
                      <a:noFill/>
                    </a:lnR>
                    <a:lnT>
                      <a:noFill/>
                    </a:lnT>
                    <a:lnB>
                      <a:noFill/>
                    </a:lnB>
                    <a:noFill/>
                  </a:tcPr>
                </a:tc>
                <a:extLst>
                  <a:ext uri="{0D108BD9-81ED-4DB2-BD59-A6C34878D82A}">
                    <a16:rowId xmlns:a16="http://schemas.microsoft.com/office/drawing/2014/main" val="3099993030"/>
                  </a:ext>
                </a:extLst>
              </a:tr>
              <a:tr h="597769">
                <a:tc>
                  <a:txBody>
                    <a:bodyPr/>
                    <a:lstStyle/>
                    <a:p>
                      <a:pPr>
                        <a:buNone/>
                      </a:pPr>
                      <a:r>
                        <a:rPr lang="en-GB" sz="1700"/>
                        <a:t>A series of </a:t>
                      </a:r>
                      <a:r>
                        <a:rPr lang="en-GB" sz="1700">
                          <a:effectLst/>
                        </a:rPr>
                        <a:t>N</a:t>
                      </a:r>
                      <a:r>
                        <a:rPr lang="en-GB" sz="1700"/>
                        <a:t> numbers</a:t>
                      </a:r>
                    </a:p>
                  </a:txBody>
                  <a:tcPr marL="85396" marR="85396" marT="42698" marB="42698" anchor="ctr">
                    <a:lnL>
                      <a:noFill/>
                    </a:lnL>
                    <a:lnR>
                      <a:noFill/>
                    </a:lnR>
                    <a:lnT>
                      <a:noFill/>
                    </a:lnT>
                    <a:lnB>
                      <a:noFill/>
                    </a:lnB>
                    <a:noFill/>
                  </a:tcPr>
                </a:tc>
                <a:tc>
                  <a:txBody>
                    <a:bodyPr/>
                    <a:lstStyle/>
                    <a:p>
                      <a:pPr>
                        <a:buNone/>
                      </a:pPr>
                      <a:r>
                        <a:rPr lang="en-GB" sz="1700"/>
                        <a:t>2. Initialize a </a:t>
                      </a:r>
                      <a:r>
                        <a:rPr lang="en-GB" sz="1700">
                          <a:latin typeface="Courier New" panose="02070309020205020404" pitchFamily="49" charset="0"/>
                        </a:rPr>
                        <a:t>sum</a:t>
                      </a:r>
                      <a:r>
                        <a:rPr lang="en-GB" sz="1700"/>
                        <a:t> variable to 0.</a:t>
                      </a:r>
                    </a:p>
                  </a:txBody>
                  <a:tcPr marL="85396" marR="85396" marT="42698" marB="42698" anchor="ctr">
                    <a:lnL>
                      <a:noFill/>
                    </a:lnL>
                    <a:lnR>
                      <a:noFill/>
                    </a:lnR>
                    <a:lnT>
                      <a:noFill/>
                    </a:lnT>
                    <a:lnB>
                      <a:noFill/>
                    </a:lnB>
                    <a:noFill/>
                  </a:tcPr>
                </a:tc>
                <a:tc>
                  <a:txBody>
                    <a:bodyPr/>
                    <a:lstStyle/>
                    <a:p>
                      <a:pPr>
                        <a:buNone/>
                      </a:pPr>
                      <a:endParaRPr lang="en-GB" sz="1700"/>
                    </a:p>
                  </a:txBody>
                  <a:tcPr marL="85396" marR="85396" marT="42698" marB="42698" anchor="ctr">
                    <a:lnL>
                      <a:noFill/>
                    </a:lnL>
                    <a:lnR>
                      <a:noFill/>
                    </a:lnR>
                    <a:lnT>
                      <a:noFill/>
                    </a:lnT>
                    <a:lnB>
                      <a:noFill/>
                    </a:lnB>
                    <a:noFill/>
                  </a:tcPr>
                </a:tc>
                <a:extLst>
                  <a:ext uri="{0D108BD9-81ED-4DB2-BD59-A6C34878D82A}">
                    <a16:rowId xmlns:a16="http://schemas.microsoft.com/office/drawing/2014/main" val="709057832"/>
                  </a:ext>
                </a:extLst>
              </a:tr>
              <a:tr h="341582">
                <a:tc>
                  <a:txBody>
                    <a:bodyPr/>
                    <a:lstStyle/>
                    <a:p>
                      <a:pPr>
                        <a:buNone/>
                      </a:pPr>
                      <a:endParaRPr lang="en-GB" sz="1700"/>
                    </a:p>
                  </a:txBody>
                  <a:tcPr marL="85396" marR="85396" marT="42698" marB="42698" anchor="ctr">
                    <a:lnL>
                      <a:noFill/>
                    </a:lnL>
                    <a:lnR>
                      <a:noFill/>
                    </a:lnR>
                    <a:lnT>
                      <a:noFill/>
                    </a:lnT>
                    <a:lnB>
                      <a:noFill/>
                    </a:lnB>
                    <a:noFill/>
                  </a:tcPr>
                </a:tc>
                <a:tc>
                  <a:txBody>
                    <a:bodyPr/>
                    <a:lstStyle/>
                    <a:p>
                      <a:pPr>
                        <a:buNone/>
                      </a:pPr>
                      <a:r>
                        <a:rPr lang="en-GB" sz="1700"/>
                        <a:t>3. </a:t>
                      </a:r>
                      <a:r>
                        <a:rPr lang="en-GB" sz="1700" b="1"/>
                        <a:t>Loop </a:t>
                      </a:r>
                      <a:r>
                        <a:rPr lang="en-GB" sz="1700" b="1">
                          <a:effectLst/>
                        </a:rPr>
                        <a:t>N</a:t>
                      </a:r>
                      <a:r>
                        <a:rPr lang="en-GB" sz="1700" b="1"/>
                        <a:t> times:</a:t>
                      </a:r>
                      <a:endParaRPr lang="en-GB" sz="1700"/>
                    </a:p>
                  </a:txBody>
                  <a:tcPr marL="85396" marR="85396" marT="42698" marB="42698" anchor="ctr">
                    <a:lnL>
                      <a:noFill/>
                    </a:lnL>
                    <a:lnR>
                      <a:noFill/>
                    </a:lnR>
                    <a:lnT>
                      <a:noFill/>
                    </a:lnT>
                    <a:lnB>
                      <a:noFill/>
                    </a:lnB>
                    <a:noFill/>
                  </a:tcPr>
                </a:tc>
                <a:tc>
                  <a:txBody>
                    <a:bodyPr/>
                    <a:lstStyle/>
                    <a:p>
                      <a:pPr>
                        <a:buNone/>
                      </a:pPr>
                      <a:endParaRPr lang="en-GB" sz="1700"/>
                    </a:p>
                  </a:txBody>
                  <a:tcPr marL="85396" marR="85396" marT="42698" marB="42698" anchor="ctr">
                    <a:lnL>
                      <a:noFill/>
                    </a:lnL>
                    <a:lnR>
                      <a:noFill/>
                    </a:lnR>
                    <a:lnT>
                      <a:noFill/>
                    </a:lnT>
                    <a:lnB>
                      <a:noFill/>
                    </a:lnB>
                    <a:noFill/>
                  </a:tcPr>
                </a:tc>
                <a:extLst>
                  <a:ext uri="{0D108BD9-81ED-4DB2-BD59-A6C34878D82A}">
                    <a16:rowId xmlns:a16="http://schemas.microsoft.com/office/drawing/2014/main" val="1976226320"/>
                  </a:ext>
                </a:extLst>
              </a:tr>
              <a:tr h="597769">
                <a:tc>
                  <a:txBody>
                    <a:bodyPr/>
                    <a:lstStyle/>
                    <a:p>
                      <a:pPr>
                        <a:buNone/>
                      </a:pPr>
                      <a:endParaRPr lang="en-GB" sz="1700"/>
                    </a:p>
                  </a:txBody>
                  <a:tcPr marL="85396" marR="85396" marT="42698" marB="42698" anchor="ctr">
                    <a:lnL>
                      <a:noFill/>
                    </a:lnL>
                    <a:lnR>
                      <a:noFill/>
                    </a:lnR>
                    <a:lnT>
                      <a:noFill/>
                    </a:lnT>
                    <a:lnB>
                      <a:noFill/>
                    </a:lnB>
                    <a:noFill/>
                  </a:tcPr>
                </a:tc>
                <a:tc>
                  <a:txBody>
                    <a:bodyPr/>
                    <a:lstStyle/>
                    <a:p>
                      <a:pPr>
                        <a:buNone/>
                      </a:pPr>
                      <a:r>
                        <a:rPr lang="en-GB" sz="1700" dirty="0"/>
                        <a:t>a. Prompt the user to enter a number.</a:t>
                      </a:r>
                    </a:p>
                  </a:txBody>
                  <a:tcPr marL="85396" marR="85396" marT="42698" marB="42698" anchor="ctr">
                    <a:lnL>
                      <a:noFill/>
                    </a:lnL>
                    <a:lnR>
                      <a:noFill/>
                    </a:lnR>
                    <a:lnT>
                      <a:noFill/>
                    </a:lnT>
                    <a:lnB>
                      <a:noFill/>
                    </a:lnB>
                    <a:noFill/>
                  </a:tcPr>
                </a:tc>
                <a:tc>
                  <a:txBody>
                    <a:bodyPr/>
                    <a:lstStyle/>
                    <a:p>
                      <a:pPr>
                        <a:buNone/>
                      </a:pPr>
                      <a:endParaRPr lang="en-GB" sz="1700"/>
                    </a:p>
                  </a:txBody>
                  <a:tcPr marL="85396" marR="85396" marT="42698" marB="42698" anchor="ctr">
                    <a:lnL>
                      <a:noFill/>
                    </a:lnL>
                    <a:lnR>
                      <a:noFill/>
                    </a:lnR>
                    <a:lnT>
                      <a:noFill/>
                    </a:lnT>
                    <a:lnB>
                      <a:noFill/>
                    </a:lnB>
                    <a:noFill/>
                  </a:tcPr>
                </a:tc>
                <a:extLst>
                  <a:ext uri="{0D108BD9-81ED-4DB2-BD59-A6C34878D82A}">
                    <a16:rowId xmlns:a16="http://schemas.microsoft.com/office/drawing/2014/main" val="1763299438"/>
                  </a:ext>
                </a:extLst>
              </a:tr>
              <a:tr h="597769">
                <a:tc>
                  <a:txBody>
                    <a:bodyPr/>
                    <a:lstStyle/>
                    <a:p>
                      <a:pPr>
                        <a:buNone/>
                      </a:pPr>
                      <a:endParaRPr lang="en-GB" sz="1700"/>
                    </a:p>
                  </a:txBody>
                  <a:tcPr marL="85396" marR="85396" marT="42698" marB="42698" anchor="ctr">
                    <a:lnL>
                      <a:noFill/>
                    </a:lnL>
                    <a:lnR>
                      <a:noFill/>
                    </a:lnR>
                    <a:lnT>
                      <a:noFill/>
                    </a:lnT>
                    <a:lnB>
                      <a:noFill/>
                    </a:lnB>
                    <a:noFill/>
                  </a:tcPr>
                </a:tc>
                <a:tc>
                  <a:txBody>
                    <a:bodyPr/>
                    <a:lstStyle/>
                    <a:p>
                      <a:pPr>
                        <a:buNone/>
                      </a:pPr>
                      <a:r>
                        <a:rPr lang="en-GB" sz="1700"/>
                        <a:t>b. Add the entered number to </a:t>
                      </a:r>
                      <a:r>
                        <a:rPr lang="en-GB" sz="1700">
                          <a:latin typeface="Courier New" panose="02070309020205020404" pitchFamily="49" charset="0"/>
                        </a:rPr>
                        <a:t>sum</a:t>
                      </a:r>
                      <a:r>
                        <a:rPr lang="en-GB" sz="1700"/>
                        <a:t>.</a:t>
                      </a:r>
                    </a:p>
                  </a:txBody>
                  <a:tcPr marL="85396" marR="85396" marT="42698" marB="42698" anchor="ctr">
                    <a:lnL>
                      <a:noFill/>
                    </a:lnL>
                    <a:lnR>
                      <a:noFill/>
                    </a:lnR>
                    <a:lnT>
                      <a:noFill/>
                    </a:lnT>
                    <a:lnB>
                      <a:noFill/>
                    </a:lnB>
                    <a:noFill/>
                  </a:tcPr>
                </a:tc>
                <a:tc>
                  <a:txBody>
                    <a:bodyPr/>
                    <a:lstStyle/>
                    <a:p>
                      <a:pPr>
                        <a:buNone/>
                      </a:pPr>
                      <a:endParaRPr lang="en-GB" sz="1700"/>
                    </a:p>
                  </a:txBody>
                  <a:tcPr marL="85396" marR="85396" marT="42698" marB="42698" anchor="ctr">
                    <a:lnL>
                      <a:noFill/>
                    </a:lnL>
                    <a:lnR>
                      <a:noFill/>
                    </a:lnR>
                    <a:lnT>
                      <a:noFill/>
                    </a:lnT>
                    <a:lnB>
                      <a:noFill/>
                    </a:lnB>
                    <a:noFill/>
                  </a:tcPr>
                </a:tc>
                <a:extLst>
                  <a:ext uri="{0D108BD9-81ED-4DB2-BD59-A6C34878D82A}">
                    <a16:rowId xmlns:a16="http://schemas.microsoft.com/office/drawing/2014/main" val="2350501693"/>
                  </a:ext>
                </a:extLst>
              </a:tr>
              <a:tr h="853955">
                <a:tc>
                  <a:txBody>
                    <a:bodyPr/>
                    <a:lstStyle/>
                    <a:p>
                      <a:pPr>
                        <a:buNone/>
                      </a:pPr>
                      <a:endParaRPr lang="en-GB" sz="1700"/>
                    </a:p>
                  </a:txBody>
                  <a:tcPr marL="85396" marR="85396" marT="42698" marB="42698" anchor="ctr">
                    <a:lnL>
                      <a:noFill/>
                    </a:lnL>
                    <a:lnR>
                      <a:noFill/>
                    </a:lnR>
                    <a:lnT>
                      <a:noFill/>
                    </a:lnT>
                    <a:lnB>
                      <a:noFill/>
                    </a:lnB>
                    <a:noFill/>
                  </a:tcPr>
                </a:tc>
                <a:tc>
                  <a:txBody>
                    <a:bodyPr/>
                    <a:lstStyle/>
                    <a:p>
                      <a:pPr>
                        <a:buNone/>
                      </a:pPr>
                      <a:r>
                        <a:rPr lang="en-GB" sz="1700"/>
                        <a:t>4. After the loop, calculate the average: </a:t>
                      </a:r>
                      <a:r>
                        <a:rPr lang="en-GB" sz="1700">
                          <a:latin typeface="Courier New" panose="02070309020205020404" pitchFamily="49" charset="0"/>
                        </a:rPr>
                        <a:t>average = sum / N</a:t>
                      </a:r>
                      <a:r>
                        <a:rPr lang="en-GB" sz="1700"/>
                        <a:t>.</a:t>
                      </a:r>
                    </a:p>
                  </a:txBody>
                  <a:tcPr marL="85396" marR="85396" marT="42698" marB="42698" anchor="ctr">
                    <a:lnL>
                      <a:noFill/>
                    </a:lnL>
                    <a:lnR>
                      <a:noFill/>
                    </a:lnR>
                    <a:lnT>
                      <a:noFill/>
                    </a:lnT>
                    <a:lnB>
                      <a:noFill/>
                    </a:lnB>
                    <a:noFill/>
                  </a:tcPr>
                </a:tc>
                <a:tc>
                  <a:txBody>
                    <a:bodyPr/>
                    <a:lstStyle/>
                    <a:p>
                      <a:pPr>
                        <a:buNone/>
                      </a:pPr>
                      <a:endParaRPr lang="en-GB" sz="1700"/>
                    </a:p>
                  </a:txBody>
                  <a:tcPr marL="85396" marR="85396" marT="42698" marB="42698" anchor="ctr">
                    <a:lnL>
                      <a:noFill/>
                    </a:lnL>
                    <a:lnR>
                      <a:noFill/>
                    </a:lnR>
                    <a:lnT>
                      <a:noFill/>
                    </a:lnT>
                    <a:lnB>
                      <a:noFill/>
                    </a:lnB>
                    <a:noFill/>
                  </a:tcPr>
                </a:tc>
                <a:extLst>
                  <a:ext uri="{0D108BD9-81ED-4DB2-BD59-A6C34878D82A}">
                    <a16:rowId xmlns:a16="http://schemas.microsoft.com/office/drawing/2014/main" val="271406303"/>
                  </a:ext>
                </a:extLst>
              </a:tr>
              <a:tr h="597769">
                <a:tc>
                  <a:txBody>
                    <a:bodyPr/>
                    <a:lstStyle/>
                    <a:p>
                      <a:pPr>
                        <a:buNone/>
                      </a:pPr>
                      <a:endParaRPr lang="en-GB" sz="1700"/>
                    </a:p>
                  </a:txBody>
                  <a:tcPr marL="85396" marR="85396" marT="42698" marB="42698" anchor="ctr">
                    <a:lnL>
                      <a:noFill/>
                    </a:lnL>
                    <a:lnR>
                      <a:noFill/>
                    </a:lnR>
                    <a:lnT>
                      <a:noFill/>
                    </a:lnT>
                    <a:lnB>
                      <a:noFill/>
                    </a:lnB>
                    <a:noFill/>
                  </a:tcPr>
                </a:tc>
                <a:tc>
                  <a:txBody>
                    <a:bodyPr/>
                    <a:lstStyle/>
                    <a:p>
                      <a:pPr>
                        <a:buNone/>
                      </a:pPr>
                      <a:r>
                        <a:rPr lang="en-GB" sz="1700"/>
                        <a:t>5. Display the calculated average.</a:t>
                      </a:r>
                    </a:p>
                  </a:txBody>
                  <a:tcPr marL="85396" marR="85396" marT="42698" marB="42698" anchor="ctr">
                    <a:lnL>
                      <a:noFill/>
                    </a:lnL>
                    <a:lnR>
                      <a:noFill/>
                    </a:lnR>
                    <a:lnT>
                      <a:noFill/>
                    </a:lnT>
                    <a:lnB>
                      <a:noFill/>
                    </a:lnB>
                    <a:noFill/>
                  </a:tcPr>
                </a:tc>
                <a:tc>
                  <a:txBody>
                    <a:bodyPr/>
                    <a:lstStyle/>
                    <a:p>
                      <a:endParaRPr lang="en-GB" sz="1700" dirty="0"/>
                    </a:p>
                  </a:txBody>
                  <a:tcPr marL="85396" marR="85396" marT="42698" marB="42698">
                    <a:lnL>
                      <a:noFill/>
                    </a:lnL>
                    <a:lnT>
                      <a:noFill/>
                    </a:lnT>
                  </a:tcPr>
                </a:tc>
                <a:extLst>
                  <a:ext uri="{0D108BD9-81ED-4DB2-BD59-A6C34878D82A}">
                    <a16:rowId xmlns:a16="http://schemas.microsoft.com/office/drawing/2014/main" val="1200990941"/>
                  </a:ext>
                </a:extLst>
              </a:tr>
            </a:tbl>
          </a:graphicData>
        </a:graphic>
      </p:graphicFrame>
      <p:sp>
        <p:nvSpPr>
          <p:cNvPr id="6" name="Rectangle 1">
            <a:extLst>
              <a:ext uri="{FF2B5EF4-FFF2-40B4-BE49-F238E27FC236}">
                <a16:creationId xmlns:a16="http://schemas.microsoft.com/office/drawing/2014/main" id="{05C6EC67-416B-6217-037F-4BEA3E0017C8}"/>
              </a:ext>
            </a:extLst>
          </p:cNvPr>
          <p:cNvSpPr>
            <a:spLocks noChangeArrowheads="1"/>
          </p:cNvSpPr>
          <p:nvPr/>
        </p:nvSpPr>
        <p:spPr bwMode="auto">
          <a:xfrm>
            <a:off x="882650" y="1483410"/>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9757053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B6694-5737-B8A5-45C2-CCF16D1F6A1F}"/>
              </a:ext>
            </a:extLst>
          </p:cNvPr>
          <p:cNvSpPr>
            <a:spLocks noGrp="1"/>
          </p:cNvSpPr>
          <p:nvPr>
            <p:ph type="title"/>
          </p:nvPr>
        </p:nvSpPr>
        <p:spPr/>
        <p:txBody>
          <a:bodyPr>
            <a:normAutofit fontScale="90000"/>
          </a:bodyPr>
          <a:lstStyle/>
          <a:p>
            <a:r>
              <a:rPr lang="en-GB" dirty="0"/>
              <a:t>Exercise - </a:t>
            </a:r>
            <a:r>
              <a:rPr lang="en-GB" sz="3100" dirty="0"/>
              <a:t>Simple Payroll Calculator with Overtime</a:t>
            </a:r>
            <a:endParaRPr lang="en-GB" dirty="0"/>
          </a:p>
        </p:txBody>
      </p:sp>
      <p:sp>
        <p:nvSpPr>
          <p:cNvPr id="3" name="Content Placeholder 2">
            <a:extLst>
              <a:ext uri="{FF2B5EF4-FFF2-40B4-BE49-F238E27FC236}">
                <a16:creationId xmlns:a16="http://schemas.microsoft.com/office/drawing/2014/main" id="{FE18E4AB-2598-9329-1B85-A9BBF199AFD5}"/>
              </a:ext>
            </a:extLst>
          </p:cNvPr>
          <p:cNvSpPr>
            <a:spLocks noGrp="1"/>
          </p:cNvSpPr>
          <p:nvPr>
            <p:ph sz="quarter" idx="1"/>
          </p:nvPr>
        </p:nvSpPr>
        <p:spPr/>
        <p:txBody>
          <a:bodyPr/>
          <a:lstStyle/>
          <a:p>
            <a:r>
              <a:rPr lang="en-GB" b="1" dirty="0"/>
              <a:t>Problem:</a:t>
            </a:r>
            <a:r>
              <a:rPr lang="en-GB" dirty="0"/>
              <a:t> Develop an IPO chart for a program that calculates an employee's weekly gross pay. The program should take the number of hours worked and the hourly pay rate as input. If the employee works more than 40 hours, they should be paid overtime at 1.5 times their regular rate for the hours worked over 40.</a:t>
            </a:r>
          </a:p>
          <a:p>
            <a:endParaRPr lang="en-GB" dirty="0"/>
          </a:p>
        </p:txBody>
      </p:sp>
    </p:spTree>
    <p:extLst>
      <p:ext uri="{BB962C8B-B14F-4D97-AF65-F5344CB8AC3E}">
        <p14:creationId xmlns:p14="http://schemas.microsoft.com/office/powerpoint/2010/main" val="13564515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F812F-BD7D-9644-6701-752787DD8AEA}"/>
              </a:ext>
            </a:extLst>
          </p:cNvPr>
          <p:cNvSpPr>
            <a:spLocks noGrp="1"/>
          </p:cNvSpPr>
          <p:nvPr>
            <p:ph type="title"/>
          </p:nvPr>
        </p:nvSpPr>
        <p:spPr/>
        <p:txBody>
          <a:bodyPr/>
          <a:lstStyle/>
          <a:p>
            <a:r>
              <a:rPr lang="en-GB" dirty="0"/>
              <a:t>Solution:</a:t>
            </a:r>
          </a:p>
        </p:txBody>
      </p:sp>
      <p:graphicFrame>
        <p:nvGraphicFramePr>
          <p:cNvPr id="6" name="Table 5">
            <a:extLst>
              <a:ext uri="{FF2B5EF4-FFF2-40B4-BE49-F238E27FC236}">
                <a16:creationId xmlns:a16="http://schemas.microsoft.com/office/drawing/2014/main" id="{F0C4FBF6-E38E-0FAC-8088-69FC6C89359D}"/>
              </a:ext>
            </a:extLst>
          </p:cNvPr>
          <p:cNvGraphicFramePr>
            <a:graphicFrameLocks noGrp="1"/>
          </p:cNvGraphicFramePr>
          <p:nvPr>
            <p:extLst>
              <p:ext uri="{D42A27DB-BD31-4B8C-83A1-F6EECF244321}">
                <p14:modId xmlns:p14="http://schemas.microsoft.com/office/powerpoint/2010/main" val="2857484863"/>
              </p:ext>
            </p:extLst>
          </p:nvPr>
        </p:nvGraphicFramePr>
        <p:xfrm>
          <a:off x="251520" y="1512596"/>
          <a:ext cx="8586536" cy="5372788"/>
        </p:xfrm>
        <a:graphic>
          <a:graphicData uri="http://schemas.openxmlformats.org/drawingml/2006/table">
            <a:tbl>
              <a:tblPr/>
              <a:tblGrid>
                <a:gridCol w="1368152">
                  <a:extLst>
                    <a:ext uri="{9D8B030D-6E8A-4147-A177-3AD203B41FA5}">
                      <a16:colId xmlns:a16="http://schemas.microsoft.com/office/drawing/2014/main" val="1118845133"/>
                    </a:ext>
                  </a:extLst>
                </a:gridCol>
                <a:gridCol w="6157087">
                  <a:extLst>
                    <a:ext uri="{9D8B030D-6E8A-4147-A177-3AD203B41FA5}">
                      <a16:colId xmlns:a16="http://schemas.microsoft.com/office/drawing/2014/main" val="2697904964"/>
                    </a:ext>
                  </a:extLst>
                </a:gridCol>
                <a:gridCol w="1061297">
                  <a:extLst>
                    <a:ext uri="{9D8B030D-6E8A-4147-A177-3AD203B41FA5}">
                      <a16:colId xmlns:a16="http://schemas.microsoft.com/office/drawing/2014/main" val="1811277120"/>
                    </a:ext>
                  </a:extLst>
                </a:gridCol>
              </a:tblGrid>
              <a:tr h="198087">
                <a:tc>
                  <a:txBody>
                    <a:bodyPr/>
                    <a:lstStyle/>
                    <a:p>
                      <a:pPr>
                        <a:buNone/>
                      </a:pPr>
                      <a:r>
                        <a:rPr lang="en-GB" sz="1600"/>
                        <a:t>Input</a:t>
                      </a:r>
                    </a:p>
                  </a:txBody>
                  <a:tcPr marL="46183" marR="46183" marT="23092" marB="23092" anchor="ctr">
                    <a:lnL>
                      <a:noFill/>
                    </a:lnL>
                    <a:lnR>
                      <a:noFill/>
                    </a:lnR>
                    <a:lnT>
                      <a:noFill/>
                    </a:lnT>
                    <a:lnB>
                      <a:noFill/>
                    </a:lnB>
                    <a:noFill/>
                  </a:tcPr>
                </a:tc>
                <a:tc>
                  <a:txBody>
                    <a:bodyPr/>
                    <a:lstStyle/>
                    <a:p>
                      <a:pPr>
                        <a:buNone/>
                      </a:pPr>
                      <a:r>
                        <a:rPr lang="en-GB" sz="1600"/>
                        <a:t>Processing</a:t>
                      </a:r>
                    </a:p>
                  </a:txBody>
                  <a:tcPr marL="46183" marR="46183" marT="23092" marB="23092" anchor="ctr">
                    <a:lnL>
                      <a:noFill/>
                    </a:lnL>
                    <a:lnR>
                      <a:noFill/>
                    </a:lnR>
                    <a:lnT>
                      <a:noFill/>
                    </a:lnT>
                    <a:lnB>
                      <a:noFill/>
                    </a:lnB>
                    <a:noFill/>
                  </a:tcPr>
                </a:tc>
                <a:tc>
                  <a:txBody>
                    <a:bodyPr/>
                    <a:lstStyle/>
                    <a:p>
                      <a:pPr>
                        <a:buNone/>
                      </a:pPr>
                      <a:r>
                        <a:rPr lang="en-GB" sz="1600"/>
                        <a:t>Output</a:t>
                      </a:r>
                    </a:p>
                  </a:txBody>
                  <a:tcPr marL="46183" marR="46183" marT="23092" marB="23092" anchor="ctr">
                    <a:lnL>
                      <a:noFill/>
                    </a:lnL>
                    <a:lnR>
                      <a:noFill/>
                    </a:lnR>
                    <a:lnT>
                      <a:noFill/>
                    </a:lnT>
                    <a:lnB>
                      <a:noFill/>
                    </a:lnB>
                    <a:noFill/>
                  </a:tcPr>
                </a:tc>
                <a:extLst>
                  <a:ext uri="{0D108BD9-81ED-4DB2-BD59-A6C34878D82A}">
                    <a16:rowId xmlns:a16="http://schemas.microsoft.com/office/drawing/2014/main" val="2369595384"/>
                  </a:ext>
                </a:extLst>
              </a:tr>
              <a:tr h="495218">
                <a:tc>
                  <a:txBody>
                    <a:bodyPr/>
                    <a:lstStyle/>
                    <a:p>
                      <a:pPr>
                        <a:buNone/>
                      </a:pPr>
                      <a:r>
                        <a:rPr lang="en-GB" sz="1600"/>
                        <a:t>Hours Worked</a:t>
                      </a:r>
                    </a:p>
                  </a:txBody>
                  <a:tcPr marL="46183" marR="46183" marT="23092" marB="23092" anchor="ctr">
                    <a:lnL>
                      <a:noFill/>
                    </a:lnL>
                    <a:lnR>
                      <a:noFill/>
                    </a:lnR>
                    <a:lnT>
                      <a:noFill/>
                    </a:lnT>
                    <a:lnB>
                      <a:noFill/>
                    </a:lnB>
                    <a:noFill/>
                  </a:tcPr>
                </a:tc>
                <a:tc>
                  <a:txBody>
                    <a:bodyPr/>
                    <a:lstStyle/>
                    <a:p>
                      <a:pPr>
                        <a:buNone/>
                      </a:pPr>
                      <a:r>
                        <a:rPr lang="en-GB" sz="1600"/>
                        <a:t>1. Get the hours worked and the hourly rate from the user.</a:t>
                      </a:r>
                    </a:p>
                  </a:txBody>
                  <a:tcPr marL="46183" marR="46183" marT="23092" marB="23092" anchor="ctr">
                    <a:lnL>
                      <a:noFill/>
                    </a:lnL>
                    <a:lnR>
                      <a:noFill/>
                    </a:lnR>
                    <a:lnT>
                      <a:noFill/>
                    </a:lnT>
                    <a:lnB>
                      <a:noFill/>
                    </a:lnB>
                    <a:noFill/>
                  </a:tcPr>
                </a:tc>
                <a:tc>
                  <a:txBody>
                    <a:bodyPr/>
                    <a:lstStyle/>
                    <a:p>
                      <a:pPr>
                        <a:buNone/>
                      </a:pPr>
                      <a:r>
                        <a:rPr lang="en-GB" sz="1600"/>
                        <a:t>Gross Pay</a:t>
                      </a:r>
                    </a:p>
                  </a:txBody>
                  <a:tcPr marL="46183" marR="46183" marT="23092" marB="23092" anchor="ctr">
                    <a:lnL>
                      <a:noFill/>
                    </a:lnL>
                    <a:lnR>
                      <a:noFill/>
                    </a:lnR>
                    <a:lnT>
                      <a:noFill/>
                    </a:lnT>
                    <a:lnB>
                      <a:noFill/>
                    </a:lnB>
                    <a:noFill/>
                  </a:tcPr>
                </a:tc>
                <a:extLst>
                  <a:ext uri="{0D108BD9-81ED-4DB2-BD59-A6C34878D82A}">
                    <a16:rowId xmlns:a16="http://schemas.microsoft.com/office/drawing/2014/main" val="1980990745"/>
                  </a:ext>
                </a:extLst>
              </a:tr>
              <a:tr h="198087">
                <a:tc>
                  <a:txBody>
                    <a:bodyPr/>
                    <a:lstStyle/>
                    <a:p>
                      <a:pPr>
                        <a:buNone/>
                      </a:pPr>
                      <a:r>
                        <a:rPr lang="en-GB" sz="1600"/>
                        <a:t>Hourly Pay Rate</a:t>
                      </a:r>
                    </a:p>
                  </a:txBody>
                  <a:tcPr marL="46183" marR="46183" marT="23092" marB="23092" anchor="ctr">
                    <a:lnL>
                      <a:noFill/>
                    </a:lnL>
                    <a:lnR>
                      <a:noFill/>
                    </a:lnR>
                    <a:lnT>
                      <a:noFill/>
                    </a:lnT>
                    <a:lnB>
                      <a:noFill/>
                    </a:lnB>
                    <a:noFill/>
                  </a:tcPr>
                </a:tc>
                <a:tc>
                  <a:txBody>
                    <a:bodyPr/>
                    <a:lstStyle/>
                    <a:p>
                      <a:pPr>
                        <a:buNone/>
                      </a:pPr>
                      <a:r>
                        <a:rPr lang="en-GB" sz="1600" dirty="0"/>
                        <a:t>2. </a:t>
                      </a:r>
                      <a:r>
                        <a:rPr lang="en-GB" sz="1600" b="1" dirty="0"/>
                        <a:t>Check for overtime:</a:t>
                      </a:r>
                      <a:endParaRPr lang="en-GB" sz="1600" dirty="0"/>
                    </a:p>
                  </a:txBody>
                  <a:tcPr marL="46183" marR="46183" marT="23092" marB="23092" anchor="ctr">
                    <a:lnL>
                      <a:noFill/>
                    </a:lnL>
                    <a:lnR>
                      <a:noFill/>
                    </a:lnR>
                    <a:lnT>
                      <a:noFill/>
                    </a:lnT>
                    <a:lnB>
                      <a:noFill/>
                    </a:lnB>
                    <a:noFill/>
                  </a:tcPr>
                </a:tc>
                <a:tc>
                  <a:txBody>
                    <a:bodyPr/>
                    <a:lstStyle/>
                    <a:p>
                      <a:pPr>
                        <a:buNone/>
                      </a:pPr>
                      <a:endParaRPr lang="en-GB" sz="1600"/>
                    </a:p>
                  </a:txBody>
                  <a:tcPr marL="46183" marR="46183" marT="23092" marB="23092" anchor="ctr">
                    <a:lnL>
                      <a:noFill/>
                    </a:lnL>
                    <a:lnR>
                      <a:noFill/>
                    </a:lnR>
                    <a:lnT>
                      <a:noFill/>
                    </a:lnT>
                    <a:lnB>
                      <a:noFill/>
                    </a:lnB>
                    <a:noFill/>
                  </a:tcPr>
                </a:tc>
                <a:extLst>
                  <a:ext uri="{0D108BD9-81ED-4DB2-BD59-A6C34878D82A}">
                    <a16:rowId xmlns:a16="http://schemas.microsoft.com/office/drawing/2014/main" val="124859484"/>
                  </a:ext>
                </a:extLst>
              </a:tr>
              <a:tr h="198087">
                <a:tc>
                  <a:txBody>
                    <a:bodyPr/>
                    <a:lstStyle/>
                    <a:p>
                      <a:pPr>
                        <a:buNone/>
                      </a:pPr>
                      <a:endParaRPr lang="en-GB" sz="1600" dirty="0"/>
                    </a:p>
                  </a:txBody>
                  <a:tcPr marL="46183" marR="46183" marT="23092" marB="23092" anchor="ctr">
                    <a:lnL>
                      <a:noFill/>
                    </a:lnL>
                    <a:lnR>
                      <a:noFill/>
                    </a:lnR>
                    <a:lnT>
                      <a:noFill/>
                    </a:lnT>
                    <a:lnB>
                      <a:noFill/>
                    </a:lnB>
                    <a:noFill/>
                  </a:tcPr>
                </a:tc>
                <a:tc>
                  <a:txBody>
                    <a:bodyPr/>
                    <a:lstStyle/>
                    <a:p>
                      <a:pPr>
                        <a:buNone/>
                      </a:pPr>
                      <a:r>
                        <a:rPr lang="en-GB" sz="1600"/>
                        <a:t>- </a:t>
                      </a:r>
                      <a:r>
                        <a:rPr lang="en-GB" sz="1600" b="1"/>
                        <a:t>If</a:t>
                      </a:r>
                      <a:r>
                        <a:rPr lang="en-GB" sz="1600"/>
                        <a:t> hours worked &gt; 40:</a:t>
                      </a:r>
                    </a:p>
                  </a:txBody>
                  <a:tcPr marL="46183" marR="46183" marT="23092" marB="23092" anchor="ctr">
                    <a:lnL>
                      <a:noFill/>
                    </a:lnL>
                    <a:lnR>
                      <a:noFill/>
                    </a:lnR>
                    <a:lnT>
                      <a:noFill/>
                    </a:lnT>
                    <a:lnB>
                      <a:noFill/>
                    </a:lnB>
                    <a:noFill/>
                  </a:tcPr>
                </a:tc>
                <a:tc>
                  <a:txBody>
                    <a:bodyPr/>
                    <a:lstStyle/>
                    <a:p>
                      <a:pPr>
                        <a:buNone/>
                      </a:pPr>
                      <a:endParaRPr lang="en-GB" sz="1600"/>
                    </a:p>
                  </a:txBody>
                  <a:tcPr marL="46183" marR="46183" marT="23092" marB="23092" anchor="ctr">
                    <a:lnL>
                      <a:noFill/>
                    </a:lnL>
                    <a:lnR>
                      <a:noFill/>
                    </a:lnR>
                    <a:lnT>
                      <a:noFill/>
                    </a:lnT>
                    <a:lnB>
                      <a:noFill/>
                    </a:lnB>
                    <a:noFill/>
                  </a:tcPr>
                </a:tc>
                <a:extLst>
                  <a:ext uri="{0D108BD9-81ED-4DB2-BD59-A6C34878D82A}">
                    <a16:rowId xmlns:a16="http://schemas.microsoft.com/office/drawing/2014/main" val="1887020958"/>
                  </a:ext>
                </a:extLst>
              </a:tr>
              <a:tr h="495218">
                <a:tc>
                  <a:txBody>
                    <a:bodyPr/>
                    <a:lstStyle/>
                    <a:p>
                      <a:pPr>
                        <a:buNone/>
                      </a:pPr>
                      <a:endParaRPr lang="en-GB" sz="1600"/>
                    </a:p>
                  </a:txBody>
                  <a:tcPr marL="46183" marR="46183" marT="23092" marB="23092" anchor="ctr">
                    <a:lnL>
                      <a:noFill/>
                    </a:lnL>
                    <a:lnR>
                      <a:noFill/>
                    </a:lnR>
                    <a:lnT>
                      <a:noFill/>
                    </a:lnT>
                    <a:lnB>
                      <a:noFill/>
                    </a:lnB>
                    <a:noFill/>
                  </a:tcPr>
                </a:tc>
                <a:tc>
                  <a:txBody>
                    <a:bodyPr/>
                    <a:lstStyle/>
                    <a:p>
                      <a:pPr>
                        <a:buNone/>
                      </a:pPr>
                      <a:r>
                        <a:rPr lang="en-GB" sz="1600" dirty="0"/>
                        <a:t>a. Calculate regular pay: </a:t>
                      </a:r>
                      <a:r>
                        <a:rPr lang="en-GB" sz="1600" dirty="0" err="1">
                          <a:latin typeface="Courier New" panose="02070309020205020404" pitchFamily="49" charset="0"/>
                        </a:rPr>
                        <a:t>regular_pay</a:t>
                      </a:r>
                      <a:r>
                        <a:rPr lang="en-GB" sz="1600" dirty="0">
                          <a:latin typeface="Courier New" panose="02070309020205020404" pitchFamily="49" charset="0"/>
                        </a:rPr>
                        <a:t> = 40 * </a:t>
                      </a:r>
                      <a:r>
                        <a:rPr lang="en-GB" sz="1600" dirty="0" err="1">
                          <a:latin typeface="Courier New" panose="02070309020205020404" pitchFamily="49" charset="0"/>
                        </a:rPr>
                        <a:t>hourly_rate</a:t>
                      </a:r>
                      <a:r>
                        <a:rPr lang="en-GB" sz="1600" dirty="0"/>
                        <a:t>.</a:t>
                      </a:r>
                    </a:p>
                  </a:txBody>
                  <a:tcPr marL="46183" marR="46183" marT="23092" marB="23092" anchor="ctr">
                    <a:lnL>
                      <a:noFill/>
                    </a:lnL>
                    <a:lnR>
                      <a:noFill/>
                    </a:lnR>
                    <a:lnT>
                      <a:noFill/>
                    </a:lnT>
                    <a:lnB>
                      <a:noFill/>
                    </a:lnB>
                    <a:noFill/>
                  </a:tcPr>
                </a:tc>
                <a:tc>
                  <a:txBody>
                    <a:bodyPr/>
                    <a:lstStyle/>
                    <a:p>
                      <a:pPr>
                        <a:buNone/>
                      </a:pPr>
                      <a:endParaRPr lang="en-GB" sz="1600"/>
                    </a:p>
                  </a:txBody>
                  <a:tcPr marL="46183" marR="46183" marT="23092" marB="23092" anchor="ctr">
                    <a:lnL>
                      <a:noFill/>
                    </a:lnL>
                    <a:lnR>
                      <a:noFill/>
                    </a:lnR>
                    <a:lnT>
                      <a:noFill/>
                    </a:lnT>
                    <a:lnB>
                      <a:noFill/>
                    </a:lnB>
                    <a:noFill/>
                  </a:tcPr>
                </a:tc>
                <a:extLst>
                  <a:ext uri="{0D108BD9-81ED-4DB2-BD59-A6C34878D82A}">
                    <a16:rowId xmlns:a16="http://schemas.microsoft.com/office/drawing/2014/main" val="4075830956"/>
                  </a:ext>
                </a:extLst>
              </a:tr>
              <a:tr h="643784">
                <a:tc>
                  <a:txBody>
                    <a:bodyPr/>
                    <a:lstStyle/>
                    <a:p>
                      <a:pPr>
                        <a:buNone/>
                      </a:pPr>
                      <a:endParaRPr lang="en-GB" sz="1600"/>
                    </a:p>
                  </a:txBody>
                  <a:tcPr marL="46183" marR="46183" marT="23092" marB="23092" anchor="ctr">
                    <a:lnL>
                      <a:noFill/>
                    </a:lnL>
                    <a:lnR>
                      <a:noFill/>
                    </a:lnR>
                    <a:lnT>
                      <a:noFill/>
                    </a:lnT>
                    <a:lnB>
                      <a:noFill/>
                    </a:lnB>
                    <a:noFill/>
                  </a:tcPr>
                </a:tc>
                <a:tc>
                  <a:txBody>
                    <a:bodyPr/>
                    <a:lstStyle/>
                    <a:p>
                      <a:pPr>
                        <a:buNone/>
                      </a:pPr>
                      <a:r>
                        <a:rPr lang="en-GB" sz="1600"/>
                        <a:t>b. Calculate overtime hours: </a:t>
                      </a:r>
                      <a:r>
                        <a:rPr lang="en-GB" sz="1600">
                          <a:latin typeface="Courier New" panose="02070309020205020404" pitchFamily="49" charset="0"/>
                        </a:rPr>
                        <a:t>overtime_hours = hours_worked - 40</a:t>
                      </a:r>
                      <a:r>
                        <a:rPr lang="en-GB" sz="1600"/>
                        <a:t>.</a:t>
                      </a:r>
                    </a:p>
                  </a:txBody>
                  <a:tcPr marL="46183" marR="46183" marT="23092" marB="23092" anchor="ctr">
                    <a:lnL>
                      <a:noFill/>
                    </a:lnL>
                    <a:lnR>
                      <a:noFill/>
                    </a:lnR>
                    <a:lnT>
                      <a:noFill/>
                    </a:lnT>
                    <a:lnB>
                      <a:noFill/>
                    </a:lnB>
                    <a:noFill/>
                  </a:tcPr>
                </a:tc>
                <a:tc>
                  <a:txBody>
                    <a:bodyPr/>
                    <a:lstStyle/>
                    <a:p>
                      <a:pPr>
                        <a:buNone/>
                      </a:pPr>
                      <a:endParaRPr lang="en-GB" sz="1600"/>
                    </a:p>
                  </a:txBody>
                  <a:tcPr marL="46183" marR="46183" marT="23092" marB="23092" anchor="ctr">
                    <a:lnL>
                      <a:noFill/>
                    </a:lnL>
                    <a:lnR>
                      <a:noFill/>
                    </a:lnR>
                    <a:lnT>
                      <a:noFill/>
                    </a:lnT>
                    <a:lnB>
                      <a:noFill/>
                    </a:lnB>
                    <a:noFill/>
                  </a:tcPr>
                </a:tc>
                <a:extLst>
                  <a:ext uri="{0D108BD9-81ED-4DB2-BD59-A6C34878D82A}">
                    <a16:rowId xmlns:a16="http://schemas.microsoft.com/office/drawing/2014/main" val="519196363"/>
                  </a:ext>
                </a:extLst>
              </a:tr>
              <a:tr h="643784">
                <a:tc>
                  <a:txBody>
                    <a:bodyPr/>
                    <a:lstStyle/>
                    <a:p>
                      <a:pPr>
                        <a:buNone/>
                      </a:pPr>
                      <a:endParaRPr lang="en-GB" sz="1600"/>
                    </a:p>
                  </a:txBody>
                  <a:tcPr marL="46183" marR="46183" marT="23092" marB="23092" anchor="ctr">
                    <a:lnL>
                      <a:noFill/>
                    </a:lnL>
                    <a:lnR>
                      <a:noFill/>
                    </a:lnR>
                    <a:lnT>
                      <a:noFill/>
                    </a:lnT>
                    <a:lnB>
                      <a:noFill/>
                    </a:lnB>
                    <a:noFill/>
                  </a:tcPr>
                </a:tc>
                <a:tc>
                  <a:txBody>
                    <a:bodyPr/>
                    <a:lstStyle/>
                    <a:p>
                      <a:pPr>
                        <a:buNone/>
                      </a:pPr>
                      <a:r>
                        <a:rPr lang="en-GB" sz="1600" dirty="0"/>
                        <a:t>c. Calculate overtime pay: </a:t>
                      </a:r>
                      <a:r>
                        <a:rPr lang="en-GB" sz="1600" dirty="0" err="1">
                          <a:latin typeface="Courier New" panose="02070309020205020404" pitchFamily="49" charset="0"/>
                        </a:rPr>
                        <a:t>overtime_pay</a:t>
                      </a:r>
                      <a:r>
                        <a:rPr lang="en-GB" sz="1600" dirty="0">
                          <a:latin typeface="Courier New" panose="02070309020205020404" pitchFamily="49" charset="0"/>
                        </a:rPr>
                        <a:t> = </a:t>
                      </a:r>
                      <a:r>
                        <a:rPr lang="en-GB" sz="1600" dirty="0" err="1">
                          <a:latin typeface="Courier New" panose="02070309020205020404" pitchFamily="49" charset="0"/>
                        </a:rPr>
                        <a:t>overtime_hours</a:t>
                      </a:r>
                      <a:r>
                        <a:rPr lang="en-GB" sz="1600" dirty="0">
                          <a:latin typeface="Courier New" panose="02070309020205020404" pitchFamily="49" charset="0"/>
                        </a:rPr>
                        <a:t> * </a:t>
                      </a:r>
                      <a:r>
                        <a:rPr lang="en-GB" sz="1600" dirty="0" err="1">
                          <a:latin typeface="Courier New" panose="02070309020205020404" pitchFamily="49" charset="0"/>
                        </a:rPr>
                        <a:t>hourly_rate</a:t>
                      </a:r>
                      <a:r>
                        <a:rPr lang="en-GB" sz="1600" dirty="0">
                          <a:latin typeface="Courier New" panose="02070309020205020404" pitchFamily="49" charset="0"/>
                        </a:rPr>
                        <a:t> * 1.5</a:t>
                      </a:r>
                      <a:r>
                        <a:rPr lang="en-GB" sz="1600" dirty="0"/>
                        <a:t>.</a:t>
                      </a:r>
                    </a:p>
                  </a:txBody>
                  <a:tcPr marL="46183" marR="46183" marT="23092" marB="23092" anchor="ctr">
                    <a:lnL>
                      <a:noFill/>
                    </a:lnL>
                    <a:lnR>
                      <a:noFill/>
                    </a:lnR>
                    <a:lnT>
                      <a:noFill/>
                    </a:lnT>
                    <a:lnB>
                      <a:noFill/>
                    </a:lnB>
                    <a:noFill/>
                  </a:tcPr>
                </a:tc>
                <a:tc>
                  <a:txBody>
                    <a:bodyPr/>
                    <a:lstStyle/>
                    <a:p>
                      <a:pPr>
                        <a:buNone/>
                      </a:pPr>
                      <a:endParaRPr lang="en-GB" sz="1600"/>
                    </a:p>
                  </a:txBody>
                  <a:tcPr marL="46183" marR="46183" marT="23092" marB="23092" anchor="ctr">
                    <a:lnL>
                      <a:noFill/>
                    </a:lnL>
                    <a:lnR>
                      <a:noFill/>
                    </a:lnR>
                    <a:lnT>
                      <a:noFill/>
                    </a:lnT>
                    <a:lnB>
                      <a:noFill/>
                    </a:lnB>
                    <a:noFill/>
                  </a:tcPr>
                </a:tc>
                <a:extLst>
                  <a:ext uri="{0D108BD9-81ED-4DB2-BD59-A6C34878D82A}">
                    <a16:rowId xmlns:a16="http://schemas.microsoft.com/office/drawing/2014/main" val="1999855891"/>
                  </a:ext>
                </a:extLst>
              </a:tr>
              <a:tr h="643784">
                <a:tc>
                  <a:txBody>
                    <a:bodyPr/>
                    <a:lstStyle/>
                    <a:p>
                      <a:pPr>
                        <a:buNone/>
                      </a:pPr>
                      <a:endParaRPr lang="en-GB" sz="1600"/>
                    </a:p>
                  </a:txBody>
                  <a:tcPr marL="46183" marR="46183" marT="23092" marB="23092" anchor="ctr">
                    <a:lnL>
                      <a:noFill/>
                    </a:lnL>
                    <a:lnR>
                      <a:noFill/>
                    </a:lnR>
                    <a:lnT>
                      <a:noFill/>
                    </a:lnT>
                    <a:lnB>
                      <a:noFill/>
                    </a:lnB>
                    <a:noFill/>
                  </a:tcPr>
                </a:tc>
                <a:tc>
                  <a:txBody>
                    <a:bodyPr/>
                    <a:lstStyle/>
                    <a:p>
                      <a:pPr>
                        <a:buNone/>
                      </a:pPr>
                      <a:r>
                        <a:rPr lang="en-GB" sz="1600"/>
                        <a:t>d. Calculate total gross pay: </a:t>
                      </a:r>
                      <a:r>
                        <a:rPr lang="en-GB" sz="1600">
                          <a:latin typeface="Courier New" panose="02070309020205020404" pitchFamily="49" charset="0"/>
                        </a:rPr>
                        <a:t>gross_pay = regular_pay + overtime_pay</a:t>
                      </a:r>
                      <a:r>
                        <a:rPr lang="en-GB" sz="1600"/>
                        <a:t>.</a:t>
                      </a:r>
                    </a:p>
                  </a:txBody>
                  <a:tcPr marL="46183" marR="46183" marT="23092" marB="23092" anchor="ctr">
                    <a:lnL>
                      <a:noFill/>
                    </a:lnL>
                    <a:lnR>
                      <a:noFill/>
                    </a:lnR>
                    <a:lnT>
                      <a:noFill/>
                    </a:lnT>
                    <a:lnB>
                      <a:noFill/>
                    </a:lnB>
                    <a:noFill/>
                  </a:tcPr>
                </a:tc>
                <a:tc>
                  <a:txBody>
                    <a:bodyPr/>
                    <a:lstStyle/>
                    <a:p>
                      <a:pPr>
                        <a:buNone/>
                      </a:pPr>
                      <a:endParaRPr lang="en-GB" sz="1600"/>
                    </a:p>
                  </a:txBody>
                  <a:tcPr marL="46183" marR="46183" marT="23092" marB="23092" anchor="ctr">
                    <a:lnL>
                      <a:noFill/>
                    </a:lnL>
                    <a:lnR>
                      <a:noFill/>
                    </a:lnR>
                    <a:lnT>
                      <a:noFill/>
                    </a:lnT>
                    <a:lnB>
                      <a:noFill/>
                    </a:lnB>
                    <a:noFill/>
                  </a:tcPr>
                </a:tc>
                <a:extLst>
                  <a:ext uri="{0D108BD9-81ED-4DB2-BD59-A6C34878D82A}">
                    <a16:rowId xmlns:a16="http://schemas.microsoft.com/office/drawing/2014/main" val="2966447630"/>
                  </a:ext>
                </a:extLst>
              </a:tr>
              <a:tr h="346652">
                <a:tc>
                  <a:txBody>
                    <a:bodyPr/>
                    <a:lstStyle/>
                    <a:p>
                      <a:pPr>
                        <a:buNone/>
                      </a:pPr>
                      <a:endParaRPr lang="en-GB" sz="1600"/>
                    </a:p>
                  </a:txBody>
                  <a:tcPr marL="46183" marR="46183" marT="23092" marB="23092" anchor="ctr">
                    <a:lnL>
                      <a:noFill/>
                    </a:lnL>
                    <a:lnR>
                      <a:noFill/>
                    </a:lnR>
                    <a:lnT>
                      <a:noFill/>
                    </a:lnT>
                    <a:lnB>
                      <a:noFill/>
                    </a:lnB>
                    <a:noFill/>
                  </a:tcPr>
                </a:tc>
                <a:tc>
                  <a:txBody>
                    <a:bodyPr/>
                    <a:lstStyle/>
                    <a:p>
                      <a:pPr>
                        <a:buNone/>
                      </a:pPr>
                      <a:r>
                        <a:rPr lang="en-GB" sz="1600"/>
                        <a:t>- </a:t>
                      </a:r>
                      <a:r>
                        <a:rPr lang="en-GB" sz="1600" b="1"/>
                        <a:t>Else</a:t>
                      </a:r>
                      <a:r>
                        <a:rPr lang="en-GB" sz="1600"/>
                        <a:t> (hours worked ≤ 40):</a:t>
                      </a:r>
                    </a:p>
                  </a:txBody>
                  <a:tcPr marL="46183" marR="46183" marT="23092" marB="23092" anchor="ctr">
                    <a:lnL>
                      <a:noFill/>
                    </a:lnL>
                    <a:lnR>
                      <a:noFill/>
                    </a:lnR>
                    <a:lnT>
                      <a:noFill/>
                    </a:lnT>
                    <a:lnB>
                      <a:noFill/>
                    </a:lnB>
                    <a:noFill/>
                  </a:tcPr>
                </a:tc>
                <a:tc>
                  <a:txBody>
                    <a:bodyPr/>
                    <a:lstStyle/>
                    <a:p>
                      <a:pPr>
                        <a:buNone/>
                      </a:pPr>
                      <a:endParaRPr lang="en-GB" sz="1600"/>
                    </a:p>
                  </a:txBody>
                  <a:tcPr marL="46183" marR="46183" marT="23092" marB="23092" anchor="ctr">
                    <a:lnL>
                      <a:noFill/>
                    </a:lnL>
                    <a:lnR>
                      <a:noFill/>
                    </a:lnR>
                    <a:lnT>
                      <a:noFill/>
                    </a:lnT>
                    <a:lnB>
                      <a:noFill/>
                    </a:lnB>
                    <a:noFill/>
                  </a:tcPr>
                </a:tc>
                <a:extLst>
                  <a:ext uri="{0D108BD9-81ED-4DB2-BD59-A6C34878D82A}">
                    <a16:rowId xmlns:a16="http://schemas.microsoft.com/office/drawing/2014/main" val="1359523290"/>
                  </a:ext>
                </a:extLst>
              </a:tr>
              <a:tr h="643784">
                <a:tc>
                  <a:txBody>
                    <a:bodyPr/>
                    <a:lstStyle/>
                    <a:p>
                      <a:pPr>
                        <a:buNone/>
                      </a:pPr>
                      <a:endParaRPr lang="en-GB" sz="1600"/>
                    </a:p>
                  </a:txBody>
                  <a:tcPr marL="46183" marR="46183" marT="23092" marB="23092" anchor="ctr">
                    <a:lnL>
                      <a:noFill/>
                    </a:lnL>
                    <a:lnR>
                      <a:noFill/>
                    </a:lnR>
                    <a:lnT>
                      <a:noFill/>
                    </a:lnT>
                    <a:lnB>
                      <a:noFill/>
                    </a:lnB>
                    <a:noFill/>
                  </a:tcPr>
                </a:tc>
                <a:tc>
                  <a:txBody>
                    <a:bodyPr/>
                    <a:lstStyle/>
                    <a:p>
                      <a:pPr>
                        <a:buNone/>
                      </a:pPr>
                      <a:r>
                        <a:rPr lang="en-GB" sz="1600"/>
                        <a:t>a. Calculate gross pay: </a:t>
                      </a:r>
                      <a:r>
                        <a:rPr lang="en-GB" sz="1600">
                          <a:latin typeface="Courier New" panose="02070309020205020404" pitchFamily="49" charset="0"/>
                        </a:rPr>
                        <a:t>gross_pay = hours_worked * hourly_rate</a:t>
                      </a:r>
                      <a:r>
                        <a:rPr lang="en-GB" sz="1600"/>
                        <a:t>.</a:t>
                      </a:r>
                    </a:p>
                  </a:txBody>
                  <a:tcPr marL="46183" marR="46183" marT="23092" marB="23092" anchor="ctr">
                    <a:lnL>
                      <a:noFill/>
                    </a:lnL>
                    <a:lnR>
                      <a:noFill/>
                    </a:lnR>
                    <a:lnT>
                      <a:noFill/>
                    </a:lnT>
                    <a:lnB>
                      <a:noFill/>
                    </a:lnB>
                    <a:noFill/>
                  </a:tcPr>
                </a:tc>
                <a:tc>
                  <a:txBody>
                    <a:bodyPr/>
                    <a:lstStyle/>
                    <a:p>
                      <a:pPr>
                        <a:buNone/>
                      </a:pPr>
                      <a:endParaRPr lang="en-GB" sz="1600"/>
                    </a:p>
                  </a:txBody>
                  <a:tcPr marL="46183" marR="46183" marT="23092" marB="23092" anchor="ctr">
                    <a:lnL>
                      <a:noFill/>
                    </a:lnL>
                    <a:lnR>
                      <a:noFill/>
                    </a:lnR>
                    <a:lnT>
                      <a:noFill/>
                    </a:lnT>
                    <a:lnB>
                      <a:noFill/>
                    </a:lnB>
                    <a:noFill/>
                  </a:tcPr>
                </a:tc>
                <a:extLst>
                  <a:ext uri="{0D108BD9-81ED-4DB2-BD59-A6C34878D82A}">
                    <a16:rowId xmlns:a16="http://schemas.microsoft.com/office/drawing/2014/main" val="3781355612"/>
                  </a:ext>
                </a:extLst>
              </a:tr>
              <a:tr h="346652">
                <a:tc>
                  <a:txBody>
                    <a:bodyPr/>
                    <a:lstStyle/>
                    <a:p>
                      <a:pPr>
                        <a:buNone/>
                      </a:pPr>
                      <a:endParaRPr lang="en-GB" sz="1600"/>
                    </a:p>
                  </a:txBody>
                  <a:tcPr marL="46183" marR="46183" marT="23092" marB="23092" anchor="ctr">
                    <a:lnL>
                      <a:noFill/>
                    </a:lnL>
                    <a:lnR>
                      <a:noFill/>
                    </a:lnR>
                    <a:lnT>
                      <a:noFill/>
                    </a:lnT>
                    <a:lnB>
                      <a:noFill/>
                    </a:lnB>
                    <a:noFill/>
                  </a:tcPr>
                </a:tc>
                <a:tc>
                  <a:txBody>
                    <a:bodyPr/>
                    <a:lstStyle/>
                    <a:p>
                      <a:pPr>
                        <a:buNone/>
                      </a:pPr>
                      <a:r>
                        <a:rPr lang="en-GB" sz="1600" dirty="0"/>
                        <a:t>3. Display the final gross pay.</a:t>
                      </a:r>
                    </a:p>
                  </a:txBody>
                  <a:tcPr marL="46183" marR="46183" marT="23092" marB="23092" anchor="ctr">
                    <a:lnL>
                      <a:noFill/>
                    </a:lnL>
                    <a:lnR>
                      <a:noFill/>
                    </a:lnR>
                    <a:lnT>
                      <a:noFill/>
                    </a:lnT>
                    <a:lnB>
                      <a:noFill/>
                    </a:lnB>
                    <a:noFill/>
                  </a:tcPr>
                </a:tc>
                <a:tc>
                  <a:txBody>
                    <a:bodyPr/>
                    <a:lstStyle/>
                    <a:p>
                      <a:endParaRPr lang="en-GB" sz="1600" dirty="0"/>
                    </a:p>
                  </a:txBody>
                  <a:tcPr marL="46183" marR="46183" marT="23092" marB="23092">
                    <a:lnL>
                      <a:noFill/>
                    </a:lnL>
                    <a:lnT>
                      <a:noFill/>
                    </a:lnT>
                  </a:tcPr>
                </a:tc>
                <a:extLst>
                  <a:ext uri="{0D108BD9-81ED-4DB2-BD59-A6C34878D82A}">
                    <a16:rowId xmlns:a16="http://schemas.microsoft.com/office/drawing/2014/main" val="3288358375"/>
                  </a:ext>
                </a:extLst>
              </a:tr>
            </a:tbl>
          </a:graphicData>
        </a:graphic>
      </p:graphicFrame>
      <p:sp>
        <p:nvSpPr>
          <p:cNvPr id="7" name="Rectangle 2">
            <a:extLst>
              <a:ext uri="{FF2B5EF4-FFF2-40B4-BE49-F238E27FC236}">
                <a16:creationId xmlns:a16="http://schemas.microsoft.com/office/drawing/2014/main" id="{D6AB7502-459F-9CBA-A9C0-553E95630DAC}"/>
              </a:ext>
            </a:extLst>
          </p:cNvPr>
          <p:cNvSpPr>
            <a:spLocks noChangeArrowheads="1"/>
          </p:cNvSpPr>
          <p:nvPr/>
        </p:nvSpPr>
        <p:spPr bwMode="auto">
          <a:xfrm>
            <a:off x="2630488" y="1505635"/>
            <a:ext cx="184731"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5416682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2">
      <a:majorFont>
        <a:latin typeface="Calibri"/>
        <a:ea typeface=""/>
        <a:cs typeface=""/>
        <a:font script="Jpan" typeface="HGｺﾞｼｯｸM"/>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ontrol xmlns="http://schemas.microsoft.com/VisualStudio/2011/storyboarding/control">
  <Id Name="System.Storyboarding.Common.TextInput" Revision="1" Stencil="System.Storyboarding.Common" StencilVersion="0.1"/>
</Control>
</file>

<file path=customXml/item2.xml><?xml version="1.0" encoding="utf-8"?>
<Control xmlns="http://schemas.microsoft.com/VisualStudio/2011/storyboarding/control">
  <Id Name="System.Storyboarding.Backgrounds.WebBrowser" Revision="1" Stencil="System.Storyboarding.Backgrounds" StencilVersion="0.1"/>
</Control>
</file>

<file path=customXml/itemProps1.xml><?xml version="1.0" encoding="utf-8"?>
<ds:datastoreItem xmlns:ds="http://schemas.openxmlformats.org/officeDocument/2006/customXml" ds:itemID="{69CA5B40-25F3-41C0-8BBC-13DDE9C63212}">
  <ds:schemaRefs>
    <ds:schemaRef ds:uri="http://schemas.microsoft.com/VisualStudio/2011/storyboarding/control"/>
  </ds:schemaRefs>
</ds:datastoreItem>
</file>

<file path=customXml/itemProps2.xml><?xml version="1.0" encoding="utf-8"?>
<ds:datastoreItem xmlns:ds="http://schemas.openxmlformats.org/officeDocument/2006/customXml" ds:itemID="{EB7B554C-29BD-42EC-82E7-C9EE7367E9A1}">
  <ds:schemaRefs>
    <ds:schemaRef ds:uri="http://schemas.microsoft.com/VisualStudio/2011/storyboarding/control"/>
  </ds:schemaRefs>
</ds:datastoreItem>
</file>

<file path=docProps/app.xml><?xml version="1.0" encoding="utf-8"?>
<Properties xmlns="http://schemas.openxmlformats.org/officeDocument/2006/extended-properties" xmlns:vt="http://schemas.openxmlformats.org/officeDocument/2006/docPropsVTypes">
  <Template>Median</Template>
  <TotalTime>10678</TotalTime>
  <Words>2214</Words>
  <Application>Microsoft Macintosh PowerPoint</Application>
  <PresentationFormat>On-screen Show (4:3)</PresentationFormat>
  <Paragraphs>223</Paragraphs>
  <Slides>29</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29</vt:i4>
      </vt:variant>
    </vt:vector>
  </HeadingPairs>
  <TitlesOfParts>
    <vt:vector size="36" baseType="lpstr">
      <vt:lpstr>Arial</vt:lpstr>
      <vt:lpstr>Calibri</vt:lpstr>
      <vt:lpstr>Cambria</vt:lpstr>
      <vt:lpstr>Courier New</vt:lpstr>
      <vt:lpstr>Wingdings</vt:lpstr>
      <vt:lpstr>Wingdings 2</vt:lpstr>
      <vt:lpstr>Median</vt:lpstr>
      <vt:lpstr>decomposition</vt:lpstr>
      <vt:lpstr>Today’s Lecture</vt:lpstr>
      <vt:lpstr>What is Computational Thinking?</vt:lpstr>
      <vt:lpstr>Decomposition</vt:lpstr>
      <vt:lpstr>Why is Decomposition so Important?</vt:lpstr>
      <vt:lpstr>Analogy: Building a House</vt:lpstr>
      <vt:lpstr>Decomposition</vt:lpstr>
      <vt:lpstr>Breaking a problem down</vt:lpstr>
      <vt:lpstr>Breaking a problem down</vt:lpstr>
      <vt:lpstr>Decomposition in Everyday Life</vt:lpstr>
      <vt:lpstr>Exercise</vt:lpstr>
      <vt:lpstr>Decomposition for Computer Solutions</vt:lpstr>
      <vt:lpstr>Input, Process, Output (IPO)</vt:lpstr>
      <vt:lpstr>Identifying Inputs, Processes &amp; Outputs</vt:lpstr>
      <vt:lpstr>Discovering Input, Processes &amp; Outputs (IPOs)</vt:lpstr>
      <vt:lpstr>Discovering IPOs: An Example </vt:lpstr>
      <vt:lpstr>Discovering IPOs: An Example </vt:lpstr>
      <vt:lpstr>Discovering IPOs: An Example</vt:lpstr>
      <vt:lpstr>IPO Chart</vt:lpstr>
      <vt:lpstr>Discovering IPOs: Missing Information</vt:lpstr>
      <vt:lpstr>Discovering IPOs: Missing Information</vt:lpstr>
      <vt:lpstr>Discovering IPOs: Filtering out Unnecessary Information</vt:lpstr>
      <vt:lpstr>Discovering IPOs: Filtering out Unnecessary Information</vt:lpstr>
      <vt:lpstr>Exercise - Grade Determiner</vt:lpstr>
      <vt:lpstr>Solution:</vt:lpstr>
      <vt:lpstr>Exercise - Average of a List of Numbers</vt:lpstr>
      <vt:lpstr>Solution:</vt:lpstr>
      <vt:lpstr>Exercise - Simple Payroll Calculator with Overtime</vt:lpstr>
      <vt:lpstr>Solution: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Kemi Ademoye</dc:creator>
  <cp:lastModifiedBy>Redhwan Al-amri</cp:lastModifiedBy>
  <cp:revision>1639</cp:revision>
  <cp:lastPrinted>2014-09-29T16:21:25Z</cp:lastPrinted>
  <dcterms:created xsi:type="dcterms:W3CDTF">2013-09-18T07:00:31Z</dcterms:created>
  <dcterms:modified xsi:type="dcterms:W3CDTF">2025-10-13T22:12:18Z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fs.IsStoryboard">
    <vt:bool>true</vt:bool>
  </property>
</Properties>
</file>