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7" r:id="rId1"/>
  </p:sldMasterIdLst>
  <p:notesMasterIdLst>
    <p:notesMasterId r:id="rId13"/>
  </p:notesMasterIdLst>
  <p:sldIdLst>
    <p:sldId id="256" r:id="rId2"/>
    <p:sldId id="257" r:id="rId3"/>
    <p:sldId id="258" r:id="rId4"/>
    <p:sldId id="259" r:id="rId5"/>
    <p:sldId id="260" r:id="rId6"/>
    <p:sldId id="261" r:id="rId7"/>
    <p:sldId id="262"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0855" autoAdjust="0"/>
  </p:normalViewPr>
  <p:slideViewPr>
    <p:cSldViewPr snapToGrid="0">
      <p:cViewPr varScale="1">
        <p:scale>
          <a:sx n="58" d="100"/>
          <a:sy n="58" d="100"/>
        </p:scale>
        <p:origin x="160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F252D6-934B-4DA4-A2DF-49DEA80CFCDF}"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F1EDBF0A-AD7B-4B30-8ED5-B6D04190439B}">
      <dgm:prSet/>
      <dgm:spPr/>
      <dgm:t>
        <a:bodyPr/>
        <a:lstStyle/>
        <a:p>
          <a:r>
            <a:rPr lang="en-GB" dirty="0"/>
            <a:t>‘Traditional Romanian Food and Drink for Christmas’ - a consumer show for Romanian cuisine restaurants in Barking.</a:t>
          </a:r>
          <a:endParaRPr lang="en-US" dirty="0"/>
        </a:p>
      </dgm:t>
    </dgm:pt>
    <dgm:pt modelId="{9EB9C8CE-B007-4EEA-982B-E36B36D2E654}" type="parTrans" cxnId="{B63B1645-4283-4347-A505-AEACDE54984A}">
      <dgm:prSet/>
      <dgm:spPr/>
      <dgm:t>
        <a:bodyPr/>
        <a:lstStyle/>
        <a:p>
          <a:endParaRPr lang="en-US"/>
        </a:p>
      </dgm:t>
    </dgm:pt>
    <dgm:pt modelId="{61D9D1F1-5BBE-4352-A7C9-3081F6FA815F}" type="sibTrans" cxnId="{B63B1645-4283-4347-A505-AEACDE54984A}">
      <dgm:prSet/>
      <dgm:spPr/>
      <dgm:t>
        <a:bodyPr/>
        <a:lstStyle/>
        <a:p>
          <a:endParaRPr lang="en-US"/>
        </a:p>
      </dgm:t>
    </dgm:pt>
    <dgm:pt modelId="{FB02DFE3-6F08-4838-8EF0-34C2275B4EA8}">
      <dgm:prSet/>
      <dgm:spPr/>
      <dgm:t>
        <a:bodyPr/>
        <a:lstStyle/>
        <a:p>
          <a:r>
            <a:rPr lang="en-GB" dirty="0"/>
            <a:t>Restaurants will present and sell to the public fresh cooked Romanian food and drinks traditionally designed for Christmas.	</a:t>
          </a:r>
          <a:endParaRPr lang="en-US" dirty="0"/>
        </a:p>
      </dgm:t>
    </dgm:pt>
    <dgm:pt modelId="{31E9EDF1-23A6-44EC-85A5-F7A9891BD66C}" type="parTrans" cxnId="{169AEA47-FE02-4476-8D9B-9A1A6887F1DB}">
      <dgm:prSet/>
      <dgm:spPr/>
      <dgm:t>
        <a:bodyPr/>
        <a:lstStyle/>
        <a:p>
          <a:endParaRPr lang="en-US"/>
        </a:p>
      </dgm:t>
    </dgm:pt>
    <dgm:pt modelId="{1A33CF19-F932-48FB-9646-D19395E8F7EC}" type="sibTrans" cxnId="{169AEA47-FE02-4476-8D9B-9A1A6887F1DB}">
      <dgm:prSet/>
      <dgm:spPr/>
      <dgm:t>
        <a:bodyPr/>
        <a:lstStyle/>
        <a:p>
          <a:endParaRPr lang="en-US"/>
        </a:p>
      </dgm:t>
    </dgm:pt>
    <dgm:pt modelId="{B98235C3-C099-4066-ACE6-792DF9B62A62}">
      <dgm:prSet/>
      <dgm:spPr/>
      <dgm:t>
        <a:bodyPr/>
        <a:lstStyle/>
        <a:p>
          <a:r>
            <a:rPr lang="en-GB" dirty="0"/>
            <a:t>Reasons for choosing this event: Barking – one of the biggest Romanian community in London (Gibson, 2023); diverse ethnic local community (ONS, 2023); empowering local traditional ethnic restaurants to enhance their marketing effectiveness (Lee, 2024).</a:t>
          </a:r>
          <a:endParaRPr lang="en-US" dirty="0"/>
        </a:p>
      </dgm:t>
    </dgm:pt>
    <dgm:pt modelId="{59D1F715-7B34-44F4-9510-047D3690C37A}" type="parTrans" cxnId="{36EEC15E-E869-4E8C-9587-6276E7CC441F}">
      <dgm:prSet/>
      <dgm:spPr/>
      <dgm:t>
        <a:bodyPr/>
        <a:lstStyle/>
        <a:p>
          <a:endParaRPr lang="en-US"/>
        </a:p>
      </dgm:t>
    </dgm:pt>
    <dgm:pt modelId="{C64E760D-7599-4654-AB78-AD39403A7CEF}" type="sibTrans" cxnId="{36EEC15E-E869-4E8C-9587-6276E7CC441F}">
      <dgm:prSet/>
      <dgm:spPr/>
      <dgm:t>
        <a:bodyPr/>
        <a:lstStyle/>
        <a:p>
          <a:endParaRPr lang="en-US"/>
        </a:p>
      </dgm:t>
    </dgm:pt>
    <dgm:pt modelId="{519BBED9-F5FA-42EC-AB49-332836F53987}">
      <dgm:prSet/>
      <dgm:spPr/>
      <dgm:t>
        <a:bodyPr/>
        <a:lstStyle/>
        <a:p>
          <a:r>
            <a:rPr lang="en-GB" dirty="0"/>
            <a:t>Proposed location and date: </a:t>
          </a:r>
          <a:r>
            <a:rPr lang="en-GB" b="0" i="0" dirty="0"/>
            <a:t>Barking Market (Barking Town Centre Market - East Street, Barking, </a:t>
          </a:r>
          <a:r>
            <a:rPr lang="en-GB" b="0" i="0" dirty="0" err="1"/>
            <a:t>IG11</a:t>
          </a:r>
          <a:r>
            <a:rPr lang="en-GB" b="0" i="0" dirty="0"/>
            <a:t> </a:t>
          </a:r>
          <a:r>
            <a:rPr lang="en-GB" b="0" i="0" dirty="0" err="1"/>
            <a:t>8EU</a:t>
          </a:r>
          <a:r>
            <a:rPr lang="en-GB" dirty="0"/>
            <a:t>) (LLBD.gov, </a:t>
          </a:r>
          <a:r>
            <a:rPr lang="en-GB" dirty="0" err="1"/>
            <a:t>2024a</a:t>
          </a:r>
          <a:r>
            <a:rPr lang="en-GB" dirty="0"/>
            <a:t>).</a:t>
          </a:r>
          <a:br>
            <a:rPr lang="en-GB" dirty="0"/>
          </a:br>
          <a:r>
            <a:rPr lang="en-GB" dirty="0"/>
            <a:t>; Sunday, 21.12.2024.</a:t>
          </a:r>
          <a:endParaRPr lang="en-US" dirty="0"/>
        </a:p>
      </dgm:t>
    </dgm:pt>
    <dgm:pt modelId="{E227762E-90A4-415F-9C48-5F66C8DDA83D}" type="parTrans" cxnId="{96064EA4-ED95-4F6E-80B0-C1ED63E9E845}">
      <dgm:prSet/>
      <dgm:spPr/>
      <dgm:t>
        <a:bodyPr/>
        <a:lstStyle/>
        <a:p>
          <a:endParaRPr lang="en-US"/>
        </a:p>
      </dgm:t>
    </dgm:pt>
    <dgm:pt modelId="{8F55FFBB-ED16-479D-A6FF-58F77BB3435B}" type="sibTrans" cxnId="{96064EA4-ED95-4F6E-80B0-C1ED63E9E845}">
      <dgm:prSet/>
      <dgm:spPr/>
      <dgm:t>
        <a:bodyPr/>
        <a:lstStyle/>
        <a:p>
          <a:endParaRPr lang="en-US"/>
        </a:p>
      </dgm:t>
    </dgm:pt>
    <dgm:pt modelId="{E5E9DEB2-0B4F-4CF9-B663-2D5743CD3EB4}" type="pres">
      <dgm:prSet presAssocID="{EEF252D6-934B-4DA4-A2DF-49DEA80CFCDF}" presName="vert0" presStyleCnt="0">
        <dgm:presLayoutVars>
          <dgm:dir/>
          <dgm:animOne val="branch"/>
          <dgm:animLvl val="lvl"/>
        </dgm:presLayoutVars>
      </dgm:prSet>
      <dgm:spPr/>
    </dgm:pt>
    <dgm:pt modelId="{AC600068-3D15-46DB-BE81-30F25F487ABA}" type="pres">
      <dgm:prSet presAssocID="{F1EDBF0A-AD7B-4B30-8ED5-B6D04190439B}" presName="thickLine" presStyleLbl="alignNode1" presStyleIdx="0" presStyleCnt="4"/>
      <dgm:spPr/>
    </dgm:pt>
    <dgm:pt modelId="{EA47E900-4F60-4846-88CD-7FA5C9C57287}" type="pres">
      <dgm:prSet presAssocID="{F1EDBF0A-AD7B-4B30-8ED5-B6D04190439B}" presName="horz1" presStyleCnt="0"/>
      <dgm:spPr/>
    </dgm:pt>
    <dgm:pt modelId="{406CD66B-FD37-46A7-9555-FBB7ACE8BFC3}" type="pres">
      <dgm:prSet presAssocID="{F1EDBF0A-AD7B-4B30-8ED5-B6D04190439B}" presName="tx1" presStyleLbl="revTx" presStyleIdx="0" presStyleCnt="4"/>
      <dgm:spPr/>
    </dgm:pt>
    <dgm:pt modelId="{80449218-40D6-47B4-875D-05440AD91E6B}" type="pres">
      <dgm:prSet presAssocID="{F1EDBF0A-AD7B-4B30-8ED5-B6D04190439B}" presName="vert1" presStyleCnt="0"/>
      <dgm:spPr/>
    </dgm:pt>
    <dgm:pt modelId="{A6ACB037-3539-4636-91B0-3C39B75580BB}" type="pres">
      <dgm:prSet presAssocID="{FB02DFE3-6F08-4838-8EF0-34C2275B4EA8}" presName="thickLine" presStyleLbl="alignNode1" presStyleIdx="1" presStyleCnt="4"/>
      <dgm:spPr/>
    </dgm:pt>
    <dgm:pt modelId="{FC7FCF62-72AD-4DDB-ACA2-82E3C7CB09BA}" type="pres">
      <dgm:prSet presAssocID="{FB02DFE3-6F08-4838-8EF0-34C2275B4EA8}" presName="horz1" presStyleCnt="0"/>
      <dgm:spPr/>
    </dgm:pt>
    <dgm:pt modelId="{3AF5943F-8E89-4B69-9CF7-E1E50D5EDB3A}" type="pres">
      <dgm:prSet presAssocID="{FB02DFE3-6F08-4838-8EF0-34C2275B4EA8}" presName="tx1" presStyleLbl="revTx" presStyleIdx="1" presStyleCnt="4"/>
      <dgm:spPr/>
    </dgm:pt>
    <dgm:pt modelId="{D07EF971-4D38-4B50-BC21-8123C5EBDF65}" type="pres">
      <dgm:prSet presAssocID="{FB02DFE3-6F08-4838-8EF0-34C2275B4EA8}" presName="vert1" presStyleCnt="0"/>
      <dgm:spPr/>
    </dgm:pt>
    <dgm:pt modelId="{61108515-B7ED-4965-B2CC-47D8ADC00E60}" type="pres">
      <dgm:prSet presAssocID="{B98235C3-C099-4066-ACE6-792DF9B62A62}" presName="thickLine" presStyleLbl="alignNode1" presStyleIdx="2" presStyleCnt="4"/>
      <dgm:spPr/>
    </dgm:pt>
    <dgm:pt modelId="{6DABED31-79EF-48E9-85BE-F6A659DED8E5}" type="pres">
      <dgm:prSet presAssocID="{B98235C3-C099-4066-ACE6-792DF9B62A62}" presName="horz1" presStyleCnt="0"/>
      <dgm:spPr/>
    </dgm:pt>
    <dgm:pt modelId="{26AE664D-F282-4062-9590-D9FABAE26778}" type="pres">
      <dgm:prSet presAssocID="{B98235C3-C099-4066-ACE6-792DF9B62A62}" presName="tx1" presStyleLbl="revTx" presStyleIdx="2" presStyleCnt="4"/>
      <dgm:spPr/>
    </dgm:pt>
    <dgm:pt modelId="{C24A0FD6-8DC6-4934-852D-903DE2683221}" type="pres">
      <dgm:prSet presAssocID="{B98235C3-C099-4066-ACE6-792DF9B62A62}" presName="vert1" presStyleCnt="0"/>
      <dgm:spPr/>
    </dgm:pt>
    <dgm:pt modelId="{2FE562BE-63B0-462F-BFE2-3B4D2E9C906D}" type="pres">
      <dgm:prSet presAssocID="{519BBED9-F5FA-42EC-AB49-332836F53987}" presName="thickLine" presStyleLbl="alignNode1" presStyleIdx="3" presStyleCnt="4"/>
      <dgm:spPr/>
    </dgm:pt>
    <dgm:pt modelId="{41D3CFFA-97A9-4C27-B51C-BD5C4EF107DB}" type="pres">
      <dgm:prSet presAssocID="{519BBED9-F5FA-42EC-AB49-332836F53987}" presName="horz1" presStyleCnt="0"/>
      <dgm:spPr/>
    </dgm:pt>
    <dgm:pt modelId="{2069699B-B35E-49B3-A695-A833AAF3D5DF}" type="pres">
      <dgm:prSet presAssocID="{519BBED9-F5FA-42EC-AB49-332836F53987}" presName="tx1" presStyleLbl="revTx" presStyleIdx="3" presStyleCnt="4"/>
      <dgm:spPr/>
    </dgm:pt>
    <dgm:pt modelId="{03AD13DD-7E14-427A-A9B6-0DD609CE3DFF}" type="pres">
      <dgm:prSet presAssocID="{519BBED9-F5FA-42EC-AB49-332836F53987}" presName="vert1" presStyleCnt="0"/>
      <dgm:spPr/>
    </dgm:pt>
  </dgm:ptLst>
  <dgm:cxnLst>
    <dgm:cxn modelId="{983E671D-6E0B-4BDA-846C-7ADE04EF6F64}" type="presOf" srcId="{EEF252D6-934B-4DA4-A2DF-49DEA80CFCDF}" destId="{E5E9DEB2-0B4F-4CF9-B663-2D5743CD3EB4}" srcOrd="0" destOrd="0" presId="urn:microsoft.com/office/officeart/2008/layout/LinedList"/>
    <dgm:cxn modelId="{21E2A81F-B076-4E6B-A77A-E92672CBCA57}" type="presOf" srcId="{FB02DFE3-6F08-4838-8EF0-34C2275B4EA8}" destId="{3AF5943F-8E89-4B69-9CF7-E1E50D5EDB3A}" srcOrd="0" destOrd="0" presId="urn:microsoft.com/office/officeart/2008/layout/LinedList"/>
    <dgm:cxn modelId="{36EEC15E-E869-4E8C-9587-6276E7CC441F}" srcId="{EEF252D6-934B-4DA4-A2DF-49DEA80CFCDF}" destId="{B98235C3-C099-4066-ACE6-792DF9B62A62}" srcOrd="2" destOrd="0" parTransId="{59D1F715-7B34-44F4-9510-047D3690C37A}" sibTransId="{C64E760D-7599-4654-AB78-AD39403A7CEF}"/>
    <dgm:cxn modelId="{B63B1645-4283-4347-A505-AEACDE54984A}" srcId="{EEF252D6-934B-4DA4-A2DF-49DEA80CFCDF}" destId="{F1EDBF0A-AD7B-4B30-8ED5-B6D04190439B}" srcOrd="0" destOrd="0" parTransId="{9EB9C8CE-B007-4EEA-982B-E36B36D2E654}" sibTransId="{61D9D1F1-5BBE-4352-A7C9-3081F6FA815F}"/>
    <dgm:cxn modelId="{169AEA47-FE02-4476-8D9B-9A1A6887F1DB}" srcId="{EEF252D6-934B-4DA4-A2DF-49DEA80CFCDF}" destId="{FB02DFE3-6F08-4838-8EF0-34C2275B4EA8}" srcOrd="1" destOrd="0" parTransId="{31E9EDF1-23A6-44EC-85A5-F7A9891BD66C}" sibTransId="{1A33CF19-F932-48FB-9646-D19395E8F7EC}"/>
    <dgm:cxn modelId="{1716FD49-91F5-4CFE-A2DD-C65F3D9FEB8C}" type="presOf" srcId="{519BBED9-F5FA-42EC-AB49-332836F53987}" destId="{2069699B-B35E-49B3-A695-A833AAF3D5DF}" srcOrd="0" destOrd="0" presId="urn:microsoft.com/office/officeart/2008/layout/LinedList"/>
    <dgm:cxn modelId="{925E3D9B-BEB5-4A39-8C5C-0F2F7B0B958C}" type="presOf" srcId="{B98235C3-C099-4066-ACE6-792DF9B62A62}" destId="{26AE664D-F282-4062-9590-D9FABAE26778}" srcOrd="0" destOrd="0" presId="urn:microsoft.com/office/officeart/2008/layout/LinedList"/>
    <dgm:cxn modelId="{96064EA4-ED95-4F6E-80B0-C1ED63E9E845}" srcId="{EEF252D6-934B-4DA4-A2DF-49DEA80CFCDF}" destId="{519BBED9-F5FA-42EC-AB49-332836F53987}" srcOrd="3" destOrd="0" parTransId="{E227762E-90A4-415F-9C48-5F66C8DDA83D}" sibTransId="{8F55FFBB-ED16-479D-A6FF-58F77BB3435B}"/>
    <dgm:cxn modelId="{78A31EF3-4C6C-45A2-938D-D4A2210DCACF}" type="presOf" srcId="{F1EDBF0A-AD7B-4B30-8ED5-B6D04190439B}" destId="{406CD66B-FD37-46A7-9555-FBB7ACE8BFC3}" srcOrd="0" destOrd="0" presId="urn:microsoft.com/office/officeart/2008/layout/LinedList"/>
    <dgm:cxn modelId="{98395DEC-37B3-4D8E-933B-FDA83FC4F2DD}" type="presParOf" srcId="{E5E9DEB2-0B4F-4CF9-B663-2D5743CD3EB4}" destId="{AC600068-3D15-46DB-BE81-30F25F487ABA}" srcOrd="0" destOrd="0" presId="urn:microsoft.com/office/officeart/2008/layout/LinedList"/>
    <dgm:cxn modelId="{E464FF45-4FB3-48DF-B925-428034FD2FE8}" type="presParOf" srcId="{E5E9DEB2-0B4F-4CF9-B663-2D5743CD3EB4}" destId="{EA47E900-4F60-4846-88CD-7FA5C9C57287}" srcOrd="1" destOrd="0" presId="urn:microsoft.com/office/officeart/2008/layout/LinedList"/>
    <dgm:cxn modelId="{410E2BE5-4C73-4756-9943-DC87C04DF8A7}" type="presParOf" srcId="{EA47E900-4F60-4846-88CD-7FA5C9C57287}" destId="{406CD66B-FD37-46A7-9555-FBB7ACE8BFC3}" srcOrd="0" destOrd="0" presId="urn:microsoft.com/office/officeart/2008/layout/LinedList"/>
    <dgm:cxn modelId="{E49540D8-A995-4920-8EE8-AD07C0E7A0CE}" type="presParOf" srcId="{EA47E900-4F60-4846-88CD-7FA5C9C57287}" destId="{80449218-40D6-47B4-875D-05440AD91E6B}" srcOrd="1" destOrd="0" presId="urn:microsoft.com/office/officeart/2008/layout/LinedList"/>
    <dgm:cxn modelId="{517939E5-C199-4305-AA0A-EE76927C4BF3}" type="presParOf" srcId="{E5E9DEB2-0B4F-4CF9-B663-2D5743CD3EB4}" destId="{A6ACB037-3539-4636-91B0-3C39B75580BB}" srcOrd="2" destOrd="0" presId="urn:microsoft.com/office/officeart/2008/layout/LinedList"/>
    <dgm:cxn modelId="{B330D1DE-0D71-4AB4-BC5E-82FA2C2F990C}" type="presParOf" srcId="{E5E9DEB2-0B4F-4CF9-B663-2D5743CD3EB4}" destId="{FC7FCF62-72AD-4DDB-ACA2-82E3C7CB09BA}" srcOrd="3" destOrd="0" presId="urn:microsoft.com/office/officeart/2008/layout/LinedList"/>
    <dgm:cxn modelId="{DF0F9CD8-E4A3-463F-A917-420D6304C739}" type="presParOf" srcId="{FC7FCF62-72AD-4DDB-ACA2-82E3C7CB09BA}" destId="{3AF5943F-8E89-4B69-9CF7-E1E50D5EDB3A}" srcOrd="0" destOrd="0" presId="urn:microsoft.com/office/officeart/2008/layout/LinedList"/>
    <dgm:cxn modelId="{8F9450DF-756E-4F77-8A35-7EB65E4495C5}" type="presParOf" srcId="{FC7FCF62-72AD-4DDB-ACA2-82E3C7CB09BA}" destId="{D07EF971-4D38-4B50-BC21-8123C5EBDF65}" srcOrd="1" destOrd="0" presId="urn:microsoft.com/office/officeart/2008/layout/LinedList"/>
    <dgm:cxn modelId="{785204B2-D266-4151-B12D-C809463DEBCE}" type="presParOf" srcId="{E5E9DEB2-0B4F-4CF9-B663-2D5743CD3EB4}" destId="{61108515-B7ED-4965-B2CC-47D8ADC00E60}" srcOrd="4" destOrd="0" presId="urn:microsoft.com/office/officeart/2008/layout/LinedList"/>
    <dgm:cxn modelId="{AE492906-4320-494B-8A0A-BB34948100FB}" type="presParOf" srcId="{E5E9DEB2-0B4F-4CF9-B663-2D5743CD3EB4}" destId="{6DABED31-79EF-48E9-85BE-F6A659DED8E5}" srcOrd="5" destOrd="0" presId="urn:microsoft.com/office/officeart/2008/layout/LinedList"/>
    <dgm:cxn modelId="{2FCBC7B9-EBA6-4908-B1F3-8B82B110A1C5}" type="presParOf" srcId="{6DABED31-79EF-48E9-85BE-F6A659DED8E5}" destId="{26AE664D-F282-4062-9590-D9FABAE26778}" srcOrd="0" destOrd="0" presId="urn:microsoft.com/office/officeart/2008/layout/LinedList"/>
    <dgm:cxn modelId="{F5AEB3CF-3534-482A-B826-321C1E7CD85A}" type="presParOf" srcId="{6DABED31-79EF-48E9-85BE-F6A659DED8E5}" destId="{C24A0FD6-8DC6-4934-852D-903DE2683221}" srcOrd="1" destOrd="0" presId="urn:microsoft.com/office/officeart/2008/layout/LinedList"/>
    <dgm:cxn modelId="{723D5D9D-DF03-41FB-BA2A-6D07B87E3D90}" type="presParOf" srcId="{E5E9DEB2-0B4F-4CF9-B663-2D5743CD3EB4}" destId="{2FE562BE-63B0-462F-BFE2-3B4D2E9C906D}" srcOrd="6" destOrd="0" presId="urn:microsoft.com/office/officeart/2008/layout/LinedList"/>
    <dgm:cxn modelId="{5641E591-DE0C-4745-89E3-AF28F393080F}" type="presParOf" srcId="{E5E9DEB2-0B4F-4CF9-B663-2D5743CD3EB4}" destId="{41D3CFFA-97A9-4C27-B51C-BD5C4EF107DB}" srcOrd="7" destOrd="0" presId="urn:microsoft.com/office/officeart/2008/layout/LinedList"/>
    <dgm:cxn modelId="{C1234B20-4A5C-48B7-872D-B89510AAAE78}" type="presParOf" srcId="{41D3CFFA-97A9-4C27-B51C-BD5C4EF107DB}" destId="{2069699B-B35E-49B3-A695-A833AAF3D5DF}" srcOrd="0" destOrd="0" presId="urn:microsoft.com/office/officeart/2008/layout/LinedList"/>
    <dgm:cxn modelId="{3EB832BD-F836-4F84-92B0-2FC53852D262}" type="presParOf" srcId="{41D3CFFA-97A9-4C27-B51C-BD5C4EF107DB}" destId="{03AD13DD-7E14-427A-A9B6-0DD609CE3DF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346FA8-C106-4195-86D5-C2CFC8DEE29C}"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391351F8-E008-4554-82FB-01E5C7BEF695}">
      <dgm:prSet/>
      <dgm:spPr/>
      <dgm:t>
        <a:bodyPr/>
        <a:lstStyle/>
        <a:p>
          <a:r>
            <a:rPr lang="en-GB" dirty="0"/>
            <a:t>•	Target market: includes individuals of all ages, members of the Romanian community, and members of families of other ethnic communities. </a:t>
          </a:r>
          <a:endParaRPr lang="en-US" dirty="0"/>
        </a:p>
      </dgm:t>
    </dgm:pt>
    <dgm:pt modelId="{D5C5FA69-2FB0-481E-A1AF-4E9ED2C1A9F5}" type="parTrans" cxnId="{3DD79060-2B2B-478B-B609-59E0303100B4}">
      <dgm:prSet/>
      <dgm:spPr/>
      <dgm:t>
        <a:bodyPr/>
        <a:lstStyle/>
        <a:p>
          <a:endParaRPr lang="en-US"/>
        </a:p>
      </dgm:t>
    </dgm:pt>
    <dgm:pt modelId="{5173C4F9-C396-4E0C-91A1-B648AB241AFD}" type="sibTrans" cxnId="{3DD79060-2B2B-478B-B609-59E0303100B4}">
      <dgm:prSet/>
      <dgm:spPr/>
      <dgm:t>
        <a:bodyPr/>
        <a:lstStyle/>
        <a:p>
          <a:endParaRPr lang="en-US"/>
        </a:p>
      </dgm:t>
    </dgm:pt>
    <dgm:pt modelId="{AE21A81D-F7C7-497F-81B6-F6B0860B6F40}">
      <dgm:prSet/>
      <dgm:spPr/>
      <dgm:t>
        <a:bodyPr/>
        <a:lstStyle/>
        <a:p>
          <a:r>
            <a:rPr lang="en-GB" dirty="0"/>
            <a:t>•	Demand: Mintel (2024) estimates the UK ethnic foodservice sector to rise 20% to over £17 billion by 2027.</a:t>
          </a:r>
          <a:endParaRPr lang="en-US" dirty="0"/>
        </a:p>
      </dgm:t>
    </dgm:pt>
    <dgm:pt modelId="{A77E2155-E97D-4750-B471-C85D4BA78776}" type="parTrans" cxnId="{B67D2D30-3121-4585-9F39-2485E27ED719}">
      <dgm:prSet/>
      <dgm:spPr/>
      <dgm:t>
        <a:bodyPr/>
        <a:lstStyle/>
        <a:p>
          <a:endParaRPr lang="en-US"/>
        </a:p>
      </dgm:t>
    </dgm:pt>
    <dgm:pt modelId="{C65DC6F7-A125-4879-838E-F8BCF8AF1691}" type="sibTrans" cxnId="{B67D2D30-3121-4585-9F39-2485E27ED719}">
      <dgm:prSet/>
      <dgm:spPr/>
      <dgm:t>
        <a:bodyPr/>
        <a:lstStyle/>
        <a:p>
          <a:endParaRPr lang="en-US"/>
        </a:p>
      </dgm:t>
    </dgm:pt>
    <dgm:pt modelId="{519C74AC-2886-4279-83B5-96F09E3775DC}">
      <dgm:prSet/>
      <dgm:spPr/>
      <dgm:t>
        <a:bodyPr/>
        <a:lstStyle/>
        <a:p>
          <a:r>
            <a:rPr lang="en-GB" dirty="0"/>
            <a:t>•	Competition: Urban Food Fest, </a:t>
          </a:r>
          <a:r>
            <a:rPr lang="en-GB" b="0" i="0" dirty="0"/>
            <a:t>Islington Square, </a:t>
          </a:r>
          <a:r>
            <a:rPr lang="en-GB" b="0" i="0" dirty="0" err="1"/>
            <a:t>116n</a:t>
          </a:r>
          <a:r>
            <a:rPr lang="en-GB" b="0" i="0" dirty="0"/>
            <a:t> Upper Street London, England, </a:t>
          </a:r>
          <a:r>
            <a:rPr lang="en-GB" b="0" i="0" dirty="0" err="1"/>
            <a:t>N1</a:t>
          </a:r>
          <a:r>
            <a:rPr lang="en-GB" b="0" i="0" dirty="0"/>
            <a:t> </a:t>
          </a:r>
          <a:r>
            <a:rPr lang="en-GB" b="0" i="0" dirty="0" err="1"/>
            <a:t>1QP</a:t>
          </a:r>
          <a:r>
            <a:rPr lang="en-GB" b="0" i="0" dirty="0"/>
            <a:t> (Islington Square, 2024)</a:t>
          </a:r>
          <a:endParaRPr lang="en-US" dirty="0"/>
        </a:p>
      </dgm:t>
    </dgm:pt>
    <dgm:pt modelId="{48B34886-FA9B-4960-A6E0-A4858B8C58AD}" type="parTrans" cxnId="{F388280F-7DE6-4E7C-90CE-969E7B74BA0D}">
      <dgm:prSet/>
      <dgm:spPr/>
      <dgm:t>
        <a:bodyPr/>
        <a:lstStyle/>
        <a:p>
          <a:endParaRPr lang="en-US"/>
        </a:p>
      </dgm:t>
    </dgm:pt>
    <dgm:pt modelId="{06A351D3-9D47-4D1B-8B48-1D532175B538}" type="sibTrans" cxnId="{F388280F-7DE6-4E7C-90CE-969E7B74BA0D}">
      <dgm:prSet/>
      <dgm:spPr/>
      <dgm:t>
        <a:bodyPr/>
        <a:lstStyle/>
        <a:p>
          <a:endParaRPr lang="en-US"/>
        </a:p>
      </dgm:t>
    </dgm:pt>
    <dgm:pt modelId="{D2D452DE-4638-4E1D-BEA6-ADB90DA6CEEE}">
      <dgm:prSet/>
      <dgm:spPr/>
      <dgm:t>
        <a:bodyPr/>
        <a:lstStyle/>
        <a:p>
          <a:r>
            <a:rPr lang="en-GB" dirty="0"/>
            <a:t>•	Marketing activity: Facebook pages and communities, TikTok, </a:t>
          </a:r>
          <a:r>
            <a:rPr lang="en-GB" dirty="0" err="1"/>
            <a:t>RCI</a:t>
          </a:r>
          <a:r>
            <a:rPr lang="en-GB" dirty="0"/>
            <a:t> &amp; Romanian Consulate in London websites, local outdoor advertising (posters), Google ads.</a:t>
          </a:r>
          <a:endParaRPr lang="en-US" dirty="0"/>
        </a:p>
      </dgm:t>
    </dgm:pt>
    <dgm:pt modelId="{554F8636-B488-41A9-9781-557249E7E0A3}" type="parTrans" cxnId="{DAAB28C2-B120-48CF-8E2E-76B34982A4DF}">
      <dgm:prSet/>
      <dgm:spPr/>
      <dgm:t>
        <a:bodyPr/>
        <a:lstStyle/>
        <a:p>
          <a:endParaRPr lang="en-US"/>
        </a:p>
      </dgm:t>
    </dgm:pt>
    <dgm:pt modelId="{34C3E93F-90DE-4777-854F-7FC2F53E988A}" type="sibTrans" cxnId="{DAAB28C2-B120-48CF-8E2E-76B34982A4DF}">
      <dgm:prSet/>
      <dgm:spPr/>
      <dgm:t>
        <a:bodyPr/>
        <a:lstStyle/>
        <a:p>
          <a:endParaRPr lang="en-US"/>
        </a:p>
      </dgm:t>
    </dgm:pt>
    <dgm:pt modelId="{164FB34E-7071-4103-8B47-06AB95B24D2F}" type="pres">
      <dgm:prSet presAssocID="{15346FA8-C106-4195-86D5-C2CFC8DEE29C}" presName="root" presStyleCnt="0">
        <dgm:presLayoutVars>
          <dgm:dir/>
          <dgm:resizeHandles val="exact"/>
        </dgm:presLayoutVars>
      </dgm:prSet>
      <dgm:spPr/>
    </dgm:pt>
    <dgm:pt modelId="{7083F20A-4E09-4B5C-B531-A83230602020}" type="pres">
      <dgm:prSet presAssocID="{15346FA8-C106-4195-86D5-C2CFC8DEE29C}" presName="container" presStyleCnt="0">
        <dgm:presLayoutVars>
          <dgm:dir/>
          <dgm:resizeHandles val="exact"/>
        </dgm:presLayoutVars>
      </dgm:prSet>
      <dgm:spPr/>
    </dgm:pt>
    <dgm:pt modelId="{6E9E55A8-B6A6-4CD3-8288-F2BF8DA9DDF3}" type="pres">
      <dgm:prSet presAssocID="{391351F8-E008-4554-82FB-01E5C7BEF695}" presName="compNode" presStyleCnt="0"/>
      <dgm:spPr/>
    </dgm:pt>
    <dgm:pt modelId="{CDF54520-496F-42A6-8D90-2B54FB48166C}" type="pres">
      <dgm:prSet presAssocID="{391351F8-E008-4554-82FB-01E5C7BEF695}" presName="iconBgRect" presStyleLbl="bgShp" presStyleIdx="0" presStyleCnt="4"/>
      <dgm:spPr/>
    </dgm:pt>
    <dgm:pt modelId="{C438D511-E78E-4C94-B224-078A0A5B4FD6}" type="pres">
      <dgm:prSet presAssocID="{391351F8-E008-4554-82FB-01E5C7BEF6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tical disc"/>
        </a:ext>
      </dgm:extLst>
    </dgm:pt>
    <dgm:pt modelId="{9581A031-1DAF-4F29-9258-173C2EBEBF8C}" type="pres">
      <dgm:prSet presAssocID="{391351F8-E008-4554-82FB-01E5C7BEF695}" presName="spaceRect" presStyleCnt="0"/>
      <dgm:spPr/>
    </dgm:pt>
    <dgm:pt modelId="{5AD3E8E2-E0D4-4589-B202-4777BCF82E1A}" type="pres">
      <dgm:prSet presAssocID="{391351F8-E008-4554-82FB-01E5C7BEF695}" presName="textRect" presStyleLbl="revTx" presStyleIdx="0" presStyleCnt="4">
        <dgm:presLayoutVars>
          <dgm:chMax val="1"/>
          <dgm:chPref val="1"/>
        </dgm:presLayoutVars>
      </dgm:prSet>
      <dgm:spPr/>
    </dgm:pt>
    <dgm:pt modelId="{16841182-D318-4840-B031-6A96A0DF8400}" type="pres">
      <dgm:prSet presAssocID="{5173C4F9-C396-4E0C-91A1-B648AB241AFD}" presName="sibTrans" presStyleLbl="sibTrans2D1" presStyleIdx="0" presStyleCnt="0"/>
      <dgm:spPr/>
    </dgm:pt>
    <dgm:pt modelId="{8863D7DB-2351-49E7-B0CD-A97F1502C0BA}" type="pres">
      <dgm:prSet presAssocID="{AE21A81D-F7C7-497F-81B6-F6B0860B6F40}" presName="compNode" presStyleCnt="0"/>
      <dgm:spPr/>
    </dgm:pt>
    <dgm:pt modelId="{50B1A996-4D39-420F-B9C6-3085DE7F714D}" type="pres">
      <dgm:prSet presAssocID="{AE21A81D-F7C7-497F-81B6-F6B0860B6F40}" presName="iconBgRect" presStyleLbl="bgShp" presStyleIdx="1" presStyleCnt="4"/>
      <dgm:spPr/>
    </dgm:pt>
    <dgm:pt modelId="{263E1D98-13FC-4F4A-915F-7CCA37427917}" type="pres">
      <dgm:prSet presAssocID="{AE21A81D-F7C7-497F-81B6-F6B0860B6F4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levision"/>
        </a:ext>
      </dgm:extLst>
    </dgm:pt>
    <dgm:pt modelId="{A897D656-6AE6-4F24-9303-DCCAFCBB485C}" type="pres">
      <dgm:prSet presAssocID="{AE21A81D-F7C7-497F-81B6-F6B0860B6F40}" presName="spaceRect" presStyleCnt="0"/>
      <dgm:spPr/>
    </dgm:pt>
    <dgm:pt modelId="{2E44826F-3D7C-4570-8356-E2984FD329E8}" type="pres">
      <dgm:prSet presAssocID="{AE21A81D-F7C7-497F-81B6-F6B0860B6F40}" presName="textRect" presStyleLbl="revTx" presStyleIdx="1" presStyleCnt="4">
        <dgm:presLayoutVars>
          <dgm:chMax val="1"/>
          <dgm:chPref val="1"/>
        </dgm:presLayoutVars>
      </dgm:prSet>
      <dgm:spPr/>
    </dgm:pt>
    <dgm:pt modelId="{4130519C-5F55-4757-8A7F-E4E401DE7AFB}" type="pres">
      <dgm:prSet presAssocID="{C65DC6F7-A125-4879-838E-F8BCF8AF1691}" presName="sibTrans" presStyleLbl="sibTrans2D1" presStyleIdx="0" presStyleCnt="0"/>
      <dgm:spPr/>
    </dgm:pt>
    <dgm:pt modelId="{B2AB40F2-2C21-4566-A24E-04D9EEE4D4FD}" type="pres">
      <dgm:prSet presAssocID="{519C74AC-2886-4279-83B5-96F09E3775DC}" presName="compNode" presStyleCnt="0"/>
      <dgm:spPr/>
    </dgm:pt>
    <dgm:pt modelId="{4FC6EB87-64D3-413C-8309-8DA390DA1B4B}" type="pres">
      <dgm:prSet presAssocID="{519C74AC-2886-4279-83B5-96F09E3775DC}" presName="iconBgRect" presStyleLbl="bgShp" presStyleIdx="2" presStyleCnt="4"/>
      <dgm:spPr/>
    </dgm:pt>
    <dgm:pt modelId="{CD8EF7F9-0B5E-425A-BEC2-9CD79740DE54}" type="pres">
      <dgm:prSet presAssocID="{519C74AC-2886-4279-83B5-96F09E3775D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DA375565-7919-4FE0-A93A-67CCF8086016}" type="pres">
      <dgm:prSet presAssocID="{519C74AC-2886-4279-83B5-96F09E3775DC}" presName="spaceRect" presStyleCnt="0"/>
      <dgm:spPr/>
    </dgm:pt>
    <dgm:pt modelId="{16FD449B-1529-4A9F-8657-7E5BC5963308}" type="pres">
      <dgm:prSet presAssocID="{519C74AC-2886-4279-83B5-96F09E3775DC}" presName="textRect" presStyleLbl="revTx" presStyleIdx="2" presStyleCnt="4">
        <dgm:presLayoutVars>
          <dgm:chMax val="1"/>
          <dgm:chPref val="1"/>
        </dgm:presLayoutVars>
      </dgm:prSet>
      <dgm:spPr/>
    </dgm:pt>
    <dgm:pt modelId="{688B17A3-7C53-4CDA-8091-FE1F9963B1DA}" type="pres">
      <dgm:prSet presAssocID="{06A351D3-9D47-4D1B-8B48-1D532175B538}" presName="sibTrans" presStyleLbl="sibTrans2D1" presStyleIdx="0" presStyleCnt="0"/>
      <dgm:spPr/>
    </dgm:pt>
    <dgm:pt modelId="{7E16C3AE-6E4C-4037-815E-408EB7AC958D}" type="pres">
      <dgm:prSet presAssocID="{D2D452DE-4638-4E1D-BEA6-ADB90DA6CEEE}" presName="compNode" presStyleCnt="0"/>
      <dgm:spPr/>
    </dgm:pt>
    <dgm:pt modelId="{A58AEE72-2D42-43B8-8D7A-7C9E69049320}" type="pres">
      <dgm:prSet presAssocID="{D2D452DE-4638-4E1D-BEA6-ADB90DA6CEEE}" presName="iconBgRect" presStyleLbl="bgShp" presStyleIdx="3" presStyleCnt="4"/>
      <dgm:spPr/>
    </dgm:pt>
    <dgm:pt modelId="{355BD366-BA79-4C80-9C0A-94D05B04B72E}" type="pres">
      <dgm:prSet presAssocID="{D2D452DE-4638-4E1D-BEA6-ADB90DA6CEE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ting"/>
        </a:ext>
      </dgm:extLst>
    </dgm:pt>
    <dgm:pt modelId="{24123FE4-12E8-4A03-9FE2-ED904E893ACB}" type="pres">
      <dgm:prSet presAssocID="{D2D452DE-4638-4E1D-BEA6-ADB90DA6CEEE}" presName="spaceRect" presStyleCnt="0"/>
      <dgm:spPr/>
    </dgm:pt>
    <dgm:pt modelId="{FAE8178C-EBE0-40D9-93AC-CE03BD0A80FB}" type="pres">
      <dgm:prSet presAssocID="{D2D452DE-4638-4E1D-BEA6-ADB90DA6CEEE}" presName="textRect" presStyleLbl="revTx" presStyleIdx="3" presStyleCnt="4">
        <dgm:presLayoutVars>
          <dgm:chMax val="1"/>
          <dgm:chPref val="1"/>
        </dgm:presLayoutVars>
      </dgm:prSet>
      <dgm:spPr/>
    </dgm:pt>
  </dgm:ptLst>
  <dgm:cxnLst>
    <dgm:cxn modelId="{F388280F-7DE6-4E7C-90CE-969E7B74BA0D}" srcId="{15346FA8-C106-4195-86D5-C2CFC8DEE29C}" destId="{519C74AC-2886-4279-83B5-96F09E3775DC}" srcOrd="2" destOrd="0" parTransId="{48B34886-FA9B-4960-A6E0-A4858B8C58AD}" sibTransId="{06A351D3-9D47-4D1B-8B48-1D532175B538}"/>
    <dgm:cxn modelId="{5EABF217-8A67-4052-A1AB-AB2F24DA321A}" type="presOf" srcId="{D2D452DE-4638-4E1D-BEA6-ADB90DA6CEEE}" destId="{FAE8178C-EBE0-40D9-93AC-CE03BD0A80FB}" srcOrd="0" destOrd="0" presId="urn:microsoft.com/office/officeart/2018/2/layout/IconCircleList"/>
    <dgm:cxn modelId="{B67D2D30-3121-4585-9F39-2485E27ED719}" srcId="{15346FA8-C106-4195-86D5-C2CFC8DEE29C}" destId="{AE21A81D-F7C7-497F-81B6-F6B0860B6F40}" srcOrd="1" destOrd="0" parTransId="{A77E2155-E97D-4750-B471-C85D4BA78776}" sibTransId="{C65DC6F7-A125-4879-838E-F8BCF8AF1691}"/>
    <dgm:cxn modelId="{591B8F35-1512-42BC-B60D-18C872456270}" type="presOf" srcId="{5173C4F9-C396-4E0C-91A1-B648AB241AFD}" destId="{16841182-D318-4840-B031-6A96A0DF8400}" srcOrd="0" destOrd="0" presId="urn:microsoft.com/office/officeart/2018/2/layout/IconCircleList"/>
    <dgm:cxn modelId="{3DD79060-2B2B-478B-B609-59E0303100B4}" srcId="{15346FA8-C106-4195-86D5-C2CFC8DEE29C}" destId="{391351F8-E008-4554-82FB-01E5C7BEF695}" srcOrd="0" destOrd="0" parTransId="{D5C5FA69-2FB0-481E-A1AF-4E9ED2C1A9F5}" sibTransId="{5173C4F9-C396-4E0C-91A1-B648AB241AFD}"/>
    <dgm:cxn modelId="{CCB02C8F-8F86-4437-8B8C-4A78D6C34516}" type="presOf" srcId="{AE21A81D-F7C7-497F-81B6-F6B0860B6F40}" destId="{2E44826F-3D7C-4570-8356-E2984FD329E8}" srcOrd="0" destOrd="0" presId="urn:microsoft.com/office/officeart/2018/2/layout/IconCircleList"/>
    <dgm:cxn modelId="{E1D474C0-85FB-4B55-AF13-E4DE5B592BE0}" type="presOf" srcId="{519C74AC-2886-4279-83B5-96F09E3775DC}" destId="{16FD449B-1529-4A9F-8657-7E5BC5963308}" srcOrd="0" destOrd="0" presId="urn:microsoft.com/office/officeart/2018/2/layout/IconCircleList"/>
    <dgm:cxn modelId="{DAAB28C2-B120-48CF-8E2E-76B34982A4DF}" srcId="{15346FA8-C106-4195-86D5-C2CFC8DEE29C}" destId="{D2D452DE-4638-4E1D-BEA6-ADB90DA6CEEE}" srcOrd="3" destOrd="0" parTransId="{554F8636-B488-41A9-9781-557249E7E0A3}" sibTransId="{34C3E93F-90DE-4777-854F-7FC2F53E988A}"/>
    <dgm:cxn modelId="{9CB63CC8-3259-4BED-9D1E-F3B86B39D6E4}" type="presOf" srcId="{391351F8-E008-4554-82FB-01E5C7BEF695}" destId="{5AD3E8E2-E0D4-4589-B202-4777BCF82E1A}" srcOrd="0" destOrd="0" presId="urn:microsoft.com/office/officeart/2018/2/layout/IconCircleList"/>
    <dgm:cxn modelId="{53D615E9-F208-4AB3-8FAB-B98B9641C30E}" type="presOf" srcId="{15346FA8-C106-4195-86D5-C2CFC8DEE29C}" destId="{164FB34E-7071-4103-8B47-06AB95B24D2F}" srcOrd="0" destOrd="0" presId="urn:microsoft.com/office/officeart/2018/2/layout/IconCircleList"/>
    <dgm:cxn modelId="{0E6249E9-36BD-4023-B4A8-7F2BDAA8967D}" type="presOf" srcId="{06A351D3-9D47-4D1B-8B48-1D532175B538}" destId="{688B17A3-7C53-4CDA-8091-FE1F9963B1DA}" srcOrd="0" destOrd="0" presId="urn:microsoft.com/office/officeart/2018/2/layout/IconCircleList"/>
    <dgm:cxn modelId="{CC2A7FF5-CF55-4808-8A59-C6322D7D0FB6}" type="presOf" srcId="{C65DC6F7-A125-4879-838E-F8BCF8AF1691}" destId="{4130519C-5F55-4757-8A7F-E4E401DE7AFB}" srcOrd="0" destOrd="0" presId="urn:microsoft.com/office/officeart/2018/2/layout/IconCircleList"/>
    <dgm:cxn modelId="{A2505A06-7E78-4D08-8020-1E03BF900F4E}" type="presParOf" srcId="{164FB34E-7071-4103-8B47-06AB95B24D2F}" destId="{7083F20A-4E09-4B5C-B531-A83230602020}" srcOrd="0" destOrd="0" presId="urn:microsoft.com/office/officeart/2018/2/layout/IconCircleList"/>
    <dgm:cxn modelId="{5B28DE1F-5FFC-4FF9-976E-2ED12295DCD6}" type="presParOf" srcId="{7083F20A-4E09-4B5C-B531-A83230602020}" destId="{6E9E55A8-B6A6-4CD3-8288-F2BF8DA9DDF3}" srcOrd="0" destOrd="0" presId="urn:microsoft.com/office/officeart/2018/2/layout/IconCircleList"/>
    <dgm:cxn modelId="{B8F3E56A-ACA4-4F8C-A37C-A2603F44926C}" type="presParOf" srcId="{6E9E55A8-B6A6-4CD3-8288-F2BF8DA9DDF3}" destId="{CDF54520-496F-42A6-8D90-2B54FB48166C}" srcOrd="0" destOrd="0" presId="urn:microsoft.com/office/officeart/2018/2/layout/IconCircleList"/>
    <dgm:cxn modelId="{312932C1-1F6E-4C3C-8881-26A06DF30DBD}" type="presParOf" srcId="{6E9E55A8-B6A6-4CD3-8288-F2BF8DA9DDF3}" destId="{C438D511-E78E-4C94-B224-078A0A5B4FD6}" srcOrd="1" destOrd="0" presId="urn:microsoft.com/office/officeart/2018/2/layout/IconCircleList"/>
    <dgm:cxn modelId="{028665E7-1D5A-4824-978E-F773FE579C93}" type="presParOf" srcId="{6E9E55A8-B6A6-4CD3-8288-F2BF8DA9DDF3}" destId="{9581A031-1DAF-4F29-9258-173C2EBEBF8C}" srcOrd="2" destOrd="0" presId="urn:microsoft.com/office/officeart/2018/2/layout/IconCircleList"/>
    <dgm:cxn modelId="{3CCD906F-A71D-4BB9-A09E-CF00FCBD4996}" type="presParOf" srcId="{6E9E55A8-B6A6-4CD3-8288-F2BF8DA9DDF3}" destId="{5AD3E8E2-E0D4-4589-B202-4777BCF82E1A}" srcOrd="3" destOrd="0" presId="urn:microsoft.com/office/officeart/2018/2/layout/IconCircleList"/>
    <dgm:cxn modelId="{CFC106B1-1BC0-4630-8C91-0A18032CA7C8}" type="presParOf" srcId="{7083F20A-4E09-4B5C-B531-A83230602020}" destId="{16841182-D318-4840-B031-6A96A0DF8400}" srcOrd="1" destOrd="0" presId="urn:microsoft.com/office/officeart/2018/2/layout/IconCircleList"/>
    <dgm:cxn modelId="{AF7C84B6-9EC3-4513-BEA1-0C0B8ECB780A}" type="presParOf" srcId="{7083F20A-4E09-4B5C-B531-A83230602020}" destId="{8863D7DB-2351-49E7-B0CD-A97F1502C0BA}" srcOrd="2" destOrd="0" presId="urn:microsoft.com/office/officeart/2018/2/layout/IconCircleList"/>
    <dgm:cxn modelId="{1C6EB368-E22F-4EA8-9043-C540CC64173A}" type="presParOf" srcId="{8863D7DB-2351-49E7-B0CD-A97F1502C0BA}" destId="{50B1A996-4D39-420F-B9C6-3085DE7F714D}" srcOrd="0" destOrd="0" presId="urn:microsoft.com/office/officeart/2018/2/layout/IconCircleList"/>
    <dgm:cxn modelId="{7500C004-3A16-4645-85BD-406547F8B37E}" type="presParOf" srcId="{8863D7DB-2351-49E7-B0CD-A97F1502C0BA}" destId="{263E1D98-13FC-4F4A-915F-7CCA37427917}" srcOrd="1" destOrd="0" presId="urn:microsoft.com/office/officeart/2018/2/layout/IconCircleList"/>
    <dgm:cxn modelId="{561B9C24-6837-47BA-8F2B-50B08F5EFA6D}" type="presParOf" srcId="{8863D7DB-2351-49E7-B0CD-A97F1502C0BA}" destId="{A897D656-6AE6-4F24-9303-DCCAFCBB485C}" srcOrd="2" destOrd="0" presId="urn:microsoft.com/office/officeart/2018/2/layout/IconCircleList"/>
    <dgm:cxn modelId="{B54A932C-1F78-43C3-9B08-1243B1D3EFA1}" type="presParOf" srcId="{8863D7DB-2351-49E7-B0CD-A97F1502C0BA}" destId="{2E44826F-3D7C-4570-8356-E2984FD329E8}" srcOrd="3" destOrd="0" presId="urn:microsoft.com/office/officeart/2018/2/layout/IconCircleList"/>
    <dgm:cxn modelId="{D403DBF2-B97C-45A9-9C5D-01229FCFCFFF}" type="presParOf" srcId="{7083F20A-4E09-4B5C-B531-A83230602020}" destId="{4130519C-5F55-4757-8A7F-E4E401DE7AFB}" srcOrd="3" destOrd="0" presId="urn:microsoft.com/office/officeart/2018/2/layout/IconCircleList"/>
    <dgm:cxn modelId="{42C22229-3516-49A7-A63D-BDECAD6E5EEC}" type="presParOf" srcId="{7083F20A-4E09-4B5C-B531-A83230602020}" destId="{B2AB40F2-2C21-4566-A24E-04D9EEE4D4FD}" srcOrd="4" destOrd="0" presId="urn:microsoft.com/office/officeart/2018/2/layout/IconCircleList"/>
    <dgm:cxn modelId="{71F5511C-15B7-496E-A0A4-ED618A97A74C}" type="presParOf" srcId="{B2AB40F2-2C21-4566-A24E-04D9EEE4D4FD}" destId="{4FC6EB87-64D3-413C-8309-8DA390DA1B4B}" srcOrd="0" destOrd="0" presId="urn:microsoft.com/office/officeart/2018/2/layout/IconCircleList"/>
    <dgm:cxn modelId="{39282FBC-05D4-4F22-A0F2-F19F9D0A915B}" type="presParOf" srcId="{B2AB40F2-2C21-4566-A24E-04D9EEE4D4FD}" destId="{CD8EF7F9-0B5E-425A-BEC2-9CD79740DE54}" srcOrd="1" destOrd="0" presId="urn:microsoft.com/office/officeart/2018/2/layout/IconCircleList"/>
    <dgm:cxn modelId="{7EBEE8C7-A75D-46BD-8192-3BA265ED7D35}" type="presParOf" srcId="{B2AB40F2-2C21-4566-A24E-04D9EEE4D4FD}" destId="{DA375565-7919-4FE0-A93A-67CCF8086016}" srcOrd="2" destOrd="0" presId="urn:microsoft.com/office/officeart/2018/2/layout/IconCircleList"/>
    <dgm:cxn modelId="{2C712DD3-09EA-4B23-8D20-C561D3261F0D}" type="presParOf" srcId="{B2AB40F2-2C21-4566-A24E-04D9EEE4D4FD}" destId="{16FD449B-1529-4A9F-8657-7E5BC5963308}" srcOrd="3" destOrd="0" presId="urn:microsoft.com/office/officeart/2018/2/layout/IconCircleList"/>
    <dgm:cxn modelId="{EA8ED094-ED94-4FFA-BCC3-796EC1E90728}" type="presParOf" srcId="{7083F20A-4E09-4B5C-B531-A83230602020}" destId="{688B17A3-7C53-4CDA-8091-FE1F9963B1DA}" srcOrd="5" destOrd="0" presId="urn:microsoft.com/office/officeart/2018/2/layout/IconCircleList"/>
    <dgm:cxn modelId="{16D27114-9221-4700-94CA-1036F0D8A163}" type="presParOf" srcId="{7083F20A-4E09-4B5C-B531-A83230602020}" destId="{7E16C3AE-6E4C-4037-815E-408EB7AC958D}" srcOrd="6" destOrd="0" presId="urn:microsoft.com/office/officeart/2018/2/layout/IconCircleList"/>
    <dgm:cxn modelId="{B8A86810-238F-473F-A1EB-57628A172F78}" type="presParOf" srcId="{7E16C3AE-6E4C-4037-815E-408EB7AC958D}" destId="{A58AEE72-2D42-43B8-8D7A-7C9E69049320}" srcOrd="0" destOrd="0" presId="urn:microsoft.com/office/officeart/2018/2/layout/IconCircleList"/>
    <dgm:cxn modelId="{64CE50EB-E970-4BFA-A36B-D4F296A59C42}" type="presParOf" srcId="{7E16C3AE-6E4C-4037-815E-408EB7AC958D}" destId="{355BD366-BA79-4C80-9C0A-94D05B04B72E}" srcOrd="1" destOrd="0" presId="urn:microsoft.com/office/officeart/2018/2/layout/IconCircleList"/>
    <dgm:cxn modelId="{B7F9391A-A43F-4796-AC51-35AAFABF0BB8}" type="presParOf" srcId="{7E16C3AE-6E4C-4037-815E-408EB7AC958D}" destId="{24123FE4-12E8-4A03-9FE2-ED904E893ACB}" srcOrd="2" destOrd="0" presId="urn:microsoft.com/office/officeart/2018/2/layout/IconCircleList"/>
    <dgm:cxn modelId="{6AB1D4EC-7857-49F0-ACA8-5DD9362F0975}" type="presParOf" srcId="{7E16C3AE-6E4C-4037-815E-408EB7AC958D}" destId="{FAE8178C-EBE0-40D9-93AC-CE03BD0A80F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3D3BDC-BDD3-45DE-8303-8E6BF450B09F}"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50640D7E-F54E-4B15-A4F5-88E5BE7BDA4D}">
      <dgm:prSet/>
      <dgm:spPr/>
      <dgm:t>
        <a:bodyPr/>
        <a:lstStyle/>
        <a:p>
          <a:r>
            <a:rPr lang="en-GB"/>
            <a:t>Location: Barking Market (Barking Town Centre Market - East Street, Barking, IG11 8EU); </a:t>
          </a:r>
          <a:endParaRPr lang="en-US"/>
        </a:p>
      </dgm:t>
    </dgm:pt>
    <dgm:pt modelId="{4D53C7A3-0994-4A00-A9F2-1B84D5A7976F}" type="parTrans" cxnId="{521EFEEA-23DE-4BF9-B35C-8971B1ABD886}">
      <dgm:prSet/>
      <dgm:spPr/>
      <dgm:t>
        <a:bodyPr/>
        <a:lstStyle/>
        <a:p>
          <a:endParaRPr lang="en-US"/>
        </a:p>
      </dgm:t>
    </dgm:pt>
    <dgm:pt modelId="{203B63AD-39F6-42C9-9189-516805E83E93}" type="sibTrans" cxnId="{521EFEEA-23DE-4BF9-B35C-8971B1ABD886}">
      <dgm:prSet phldrT="01" phldr="0"/>
      <dgm:spPr/>
      <dgm:t>
        <a:bodyPr/>
        <a:lstStyle/>
        <a:p>
          <a:endParaRPr lang="en-US"/>
        </a:p>
      </dgm:t>
    </dgm:pt>
    <dgm:pt modelId="{405D9A90-E725-4526-9713-DE6EF8255F70}">
      <dgm:prSet/>
      <dgm:spPr/>
      <dgm:t>
        <a:bodyPr/>
        <a:lstStyle/>
        <a:p>
          <a:r>
            <a:rPr lang="en-GB" dirty="0"/>
            <a:t>Suitable for around 80 stalls featuring food and drink (LBBD.gov, </a:t>
          </a:r>
          <a:r>
            <a:rPr lang="en-GB" dirty="0" err="1"/>
            <a:t>2024a</a:t>
          </a:r>
          <a:r>
            <a:rPr lang="en-GB" dirty="0"/>
            <a:t>)</a:t>
          </a:r>
          <a:endParaRPr lang="en-US" dirty="0"/>
        </a:p>
      </dgm:t>
    </dgm:pt>
    <dgm:pt modelId="{673AAD49-C57C-4648-AD94-F2ED25B4E911}" type="parTrans" cxnId="{60A7ABEC-2D98-4CEA-9A9C-8729F3CC42BB}">
      <dgm:prSet/>
      <dgm:spPr/>
      <dgm:t>
        <a:bodyPr/>
        <a:lstStyle/>
        <a:p>
          <a:endParaRPr lang="en-US"/>
        </a:p>
      </dgm:t>
    </dgm:pt>
    <dgm:pt modelId="{6A44E5BF-0FFF-4E1A-A5E6-35FF6E56EE22}" type="sibTrans" cxnId="{60A7ABEC-2D98-4CEA-9A9C-8729F3CC42BB}">
      <dgm:prSet phldrT="02" phldr="0"/>
      <dgm:spPr/>
      <dgm:t>
        <a:bodyPr/>
        <a:lstStyle/>
        <a:p>
          <a:endParaRPr lang="en-US"/>
        </a:p>
      </dgm:t>
    </dgm:pt>
    <dgm:pt modelId="{0B0C8653-A3C2-470B-A07A-5302B4CE651B}">
      <dgm:prSet/>
      <dgm:spPr/>
      <dgm:t>
        <a:bodyPr/>
        <a:lstStyle/>
        <a:p>
          <a:r>
            <a:rPr lang="en-GB" dirty="0"/>
            <a:t>Staffing requirements: 6 people event management team (marketing and communication, logistics, project management); outsourced technical staff (stage); bilingual volunteer staff- minimum 40 people.</a:t>
          </a:r>
          <a:endParaRPr lang="en-US" dirty="0"/>
        </a:p>
      </dgm:t>
    </dgm:pt>
    <dgm:pt modelId="{E73EA88B-512A-49C4-ADF6-9A92118216FD}" type="parTrans" cxnId="{10B6D2DC-4C46-4C79-9EEB-6D1DAF2B9E60}">
      <dgm:prSet/>
      <dgm:spPr/>
      <dgm:t>
        <a:bodyPr/>
        <a:lstStyle/>
        <a:p>
          <a:endParaRPr lang="en-US"/>
        </a:p>
      </dgm:t>
    </dgm:pt>
    <dgm:pt modelId="{478DD5CF-35A6-4317-810E-37BFB9453894}" type="sibTrans" cxnId="{10B6D2DC-4C46-4C79-9EEB-6D1DAF2B9E60}">
      <dgm:prSet phldrT="03" phldr="0"/>
      <dgm:spPr/>
      <dgm:t>
        <a:bodyPr/>
        <a:lstStyle/>
        <a:p>
          <a:endParaRPr lang="en-US"/>
        </a:p>
      </dgm:t>
    </dgm:pt>
    <dgm:pt modelId="{6B7BC524-BEBA-4EAF-B522-7C88CE7009D2}">
      <dgm:prSet/>
      <dgm:spPr/>
      <dgm:t>
        <a:bodyPr/>
        <a:lstStyle/>
        <a:p>
          <a:r>
            <a:rPr lang="en-GB" dirty="0"/>
            <a:t>Resources: nearby parking (LBBD.gov, </a:t>
          </a:r>
          <a:r>
            <a:rPr lang="en-GB" dirty="0" err="1"/>
            <a:t>2024a</a:t>
          </a:r>
          <a:r>
            <a:rPr lang="en-GB" dirty="0"/>
            <a:t>).</a:t>
          </a:r>
          <a:endParaRPr lang="en-US" dirty="0"/>
        </a:p>
      </dgm:t>
    </dgm:pt>
    <dgm:pt modelId="{CCF2C9A1-4AB1-4673-B8CC-730B19EE878B}" type="parTrans" cxnId="{E0926C0D-F6E7-4BE0-BDB9-916DEE5B74A5}">
      <dgm:prSet/>
      <dgm:spPr/>
      <dgm:t>
        <a:bodyPr/>
        <a:lstStyle/>
        <a:p>
          <a:endParaRPr lang="en-US"/>
        </a:p>
      </dgm:t>
    </dgm:pt>
    <dgm:pt modelId="{26D2745A-E903-4EEC-828A-1A09387D2545}" type="sibTrans" cxnId="{E0926C0D-F6E7-4BE0-BDB9-916DEE5B74A5}">
      <dgm:prSet phldrT="04" phldr="0"/>
      <dgm:spPr/>
      <dgm:t>
        <a:bodyPr/>
        <a:lstStyle/>
        <a:p>
          <a:endParaRPr lang="en-US"/>
        </a:p>
      </dgm:t>
    </dgm:pt>
    <dgm:pt modelId="{0DEBCA28-B17C-4B7E-877A-29AE8C4CFEA7}" type="pres">
      <dgm:prSet presAssocID="{F03D3BDC-BDD3-45DE-8303-8E6BF450B09F}" presName="hierChild1" presStyleCnt="0">
        <dgm:presLayoutVars>
          <dgm:chPref val="1"/>
          <dgm:dir/>
          <dgm:animOne val="branch"/>
          <dgm:animLvl val="lvl"/>
          <dgm:resizeHandles/>
        </dgm:presLayoutVars>
      </dgm:prSet>
      <dgm:spPr/>
    </dgm:pt>
    <dgm:pt modelId="{78FE7BDA-881B-43A0-AF02-6543A5C45935}" type="pres">
      <dgm:prSet presAssocID="{50640D7E-F54E-4B15-A4F5-88E5BE7BDA4D}" presName="hierRoot1" presStyleCnt="0"/>
      <dgm:spPr/>
    </dgm:pt>
    <dgm:pt modelId="{A9923AFC-4C2E-4898-A07C-B6096D222F63}" type="pres">
      <dgm:prSet presAssocID="{50640D7E-F54E-4B15-A4F5-88E5BE7BDA4D}" presName="composite" presStyleCnt="0"/>
      <dgm:spPr/>
    </dgm:pt>
    <dgm:pt modelId="{C309455D-215E-4095-980B-20EDE961E225}" type="pres">
      <dgm:prSet presAssocID="{50640D7E-F54E-4B15-A4F5-88E5BE7BDA4D}" presName="background" presStyleLbl="node0" presStyleIdx="0" presStyleCnt="4"/>
      <dgm:spPr/>
    </dgm:pt>
    <dgm:pt modelId="{6667267B-F2B6-4537-9BE5-117E4AAC8BA8}" type="pres">
      <dgm:prSet presAssocID="{50640D7E-F54E-4B15-A4F5-88E5BE7BDA4D}" presName="text" presStyleLbl="fgAcc0" presStyleIdx="0" presStyleCnt="4">
        <dgm:presLayoutVars>
          <dgm:chPref val="3"/>
        </dgm:presLayoutVars>
      </dgm:prSet>
      <dgm:spPr/>
    </dgm:pt>
    <dgm:pt modelId="{B18381FF-AC1B-439D-8AC0-98C71D80001F}" type="pres">
      <dgm:prSet presAssocID="{50640D7E-F54E-4B15-A4F5-88E5BE7BDA4D}" presName="hierChild2" presStyleCnt="0"/>
      <dgm:spPr/>
    </dgm:pt>
    <dgm:pt modelId="{764466CA-97D8-4BC4-9687-1577F99E14EA}" type="pres">
      <dgm:prSet presAssocID="{405D9A90-E725-4526-9713-DE6EF8255F70}" presName="hierRoot1" presStyleCnt="0"/>
      <dgm:spPr/>
    </dgm:pt>
    <dgm:pt modelId="{95A555CD-19D8-4049-AAA2-CD2D2A1E5692}" type="pres">
      <dgm:prSet presAssocID="{405D9A90-E725-4526-9713-DE6EF8255F70}" presName="composite" presStyleCnt="0"/>
      <dgm:spPr/>
    </dgm:pt>
    <dgm:pt modelId="{898C21E7-A724-46F1-A860-0C7480D2AB90}" type="pres">
      <dgm:prSet presAssocID="{405D9A90-E725-4526-9713-DE6EF8255F70}" presName="background" presStyleLbl="node0" presStyleIdx="1" presStyleCnt="4"/>
      <dgm:spPr/>
    </dgm:pt>
    <dgm:pt modelId="{7A1A9A60-CB84-45B2-B3DD-89AF32D3F0D3}" type="pres">
      <dgm:prSet presAssocID="{405D9A90-E725-4526-9713-DE6EF8255F70}" presName="text" presStyleLbl="fgAcc0" presStyleIdx="1" presStyleCnt="4">
        <dgm:presLayoutVars>
          <dgm:chPref val="3"/>
        </dgm:presLayoutVars>
      </dgm:prSet>
      <dgm:spPr/>
    </dgm:pt>
    <dgm:pt modelId="{B772ABA0-4BDF-433A-8D9D-AC9BD1575D2B}" type="pres">
      <dgm:prSet presAssocID="{405D9A90-E725-4526-9713-DE6EF8255F70}" presName="hierChild2" presStyleCnt="0"/>
      <dgm:spPr/>
    </dgm:pt>
    <dgm:pt modelId="{38856744-BC42-4AEE-9EB6-BA0377CB6E5D}" type="pres">
      <dgm:prSet presAssocID="{0B0C8653-A3C2-470B-A07A-5302B4CE651B}" presName="hierRoot1" presStyleCnt="0"/>
      <dgm:spPr/>
    </dgm:pt>
    <dgm:pt modelId="{C8B470BA-F849-4813-9A4C-C9E279F11CA9}" type="pres">
      <dgm:prSet presAssocID="{0B0C8653-A3C2-470B-A07A-5302B4CE651B}" presName="composite" presStyleCnt="0"/>
      <dgm:spPr/>
    </dgm:pt>
    <dgm:pt modelId="{B58EF5BA-5966-45F0-9D25-F9947B561A6E}" type="pres">
      <dgm:prSet presAssocID="{0B0C8653-A3C2-470B-A07A-5302B4CE651B}" presName="background" presStyleLbl="node0" presStyleIdx="2" presStyleCnt="4"/>
      <dgm:spPr/>
    </dgm:pt>
    <dgm:pt modelId="{6B2B0006-2A1B-4665-A8CE-0B5968294035}" type="pres">
      <dgm:prSet presAssocID="{0B0C8653-A3C2-470B-A07A-5302B4CE651B}" presName="text" presStyleLbl="fgAcc0" presStyleIdx="2" presStyleCnt="4">
        <dgm:presLayoutVars>
          <dgm:chPref val="3"/>
        </dgm:presLayoutVars>
      </dgm:prSet>
      <dgm:spPr/>
    </dgm:pt>
    <dgm:pt modelId="{910BB3ED-7636-4622-8B29-359ED7A22571}" type="pres">
      <dgm:prSet presAssocID="{0B0C8653-A3C2-470B-A07A-5302B4CE651B}" presName="hierChild2" presStyleCnt="0"/>
      <dgm:spPr/>
    </dgm:pt>
    <dgm:pt modelId="{443C37DC-9C3D-4C6B-87DD-4E5A038A65C5}" type="pres">
      <dgm:prSet presAssocID="{6B7BC524-BEBA-4EAF-B522-7C88CE7009D2}" presName="hierRoot1" presStyleCnt="0"/>
      <dgm:spPr/>
    </dgm:pt>
    <dgm:pt modelId="{3BE952B3-9464-4A25-83C0-24AD2CC28DDB}" type="pres">
      <dgm:prSet presAssocID="{6B7BC524-BEBA-4EAF-B522-7C88CE7009D2}" presName="composite" presStyleCnt="0"/>
      <dgm:spPr/>
    </dgm:pt>
    <dgm:pt modelId="{2CD02A03-4E67-45F1-9581-D4FEC87B7A0E}" type="pres">
      <dgm:prSet presAssocID="{6B7BC524-BEBA-4EAF-B522-7C88CE7009D2}" presName="background" presStyleLbl="node0" presStyleIdx="3" presStyleCnt="4"/>
      <dgm:spPr/>
    </dgm:pt>
    <dgm:pt modelId="{512CAD79-1ECE-40D4-9E44-6385A4A27C17}" type="pres">
      <dgm:prSet presAssocID="{6B7BC524-BEBA-4EAF-B522-7C88CE7009D2}" presName="text" presStyleLbl="fgAcc0" presStyleIdx="3" presStyleCnt="4">
        <dgm:presLayoutVars>
          <dgm:chPref val="3"/>
        </dgm:presLayoutVars>
      </dgm:prSet>
      <dgm:spPr/>
    </dgm:pt>
    <dgm:pt modelId="{B4C05322-D1A6-4373-A090-DBEE139ED354}" type="pres">
      <dgm:prSet presAssocID="{6B7BC524-BEBA-4EAF-B522-7C88CE7009D2}" presName="hierChild2" presStyleCnt="0"/>
      <dgm:spPr/>
    </dgm:pt>
  </dgm:ptLst>
  <dgm:cxnLst>
    <dgm:cxn modelId="{7D056602-F693-4C04-96F5-C834550E6C2C}" type="presOf" srcId="{405D9A90-E725-4526-9713-DE6EF8255F70}" destId="{7A1A9A60-CB84-45B2-B3DD-89AF32D3F0D3}" srcOrd="0" destOrd="0" presId="urn:microsoft.com/office/officeart/2005/8/layout/hierarchy1"/>
    <dgm:cxn modelId="{E0926C0D-F6E7-4BE0-BDB9-916DEE5B74A5}" srcId="{F03D3BDC-BDD3-45DE-8303-8E6BF450B09F}" destId="{6B7BC524-BEBA-4EAF-B522-7C88CE7009D2}" srcOrd="3" destOrd="0" parTransId="{CCF2C9A1-4AB1-4673-B8CC-730B19EE878B}" sibTransId="{26D2745A-E903-4EEC-828A-1A09387D2545}"/>
    <dgm:cxn modelId="{51FFAD6E-3D79-4A20-905B-7C8F9C167734}" type="presOf" srcId="{0B0C8653-A3C2-470B-A07A-5302B4CE651B}" destId="{6B2B0006-2A1B-4665-A8CE-0B5968294035}" srcOrd="0" destOrd="0" presId="urn:microsoft.com/office/officeart/2005/8/layout/hierarchy1"/>
    <dgm:cxn modelId="{4E81AF57-CA1B-4B2D-AC07-82ACF91193D6}" type="presOf" srcId="{F03D3BDC-BDD3-45DE-8303-8E6BF450B09F}" destId="{0DEBCA28-B17C-4B7E-877A-29AE8C4CFEA7}" srcOrd="0" destOrd="0" presId="urn:microsoft.com/office/officeart/2005/8/layout/hierarchy1"/>
    <dgm:cxn modelId="{46998A7F-5DE2-4E55-BFA9-2E1955400816}" type="presOf" srcId="{50640D7E-F54E-4B15-A4F5-88E5BE7BDA4D}" destId="{6667267B-F2B6-4537-9BE5-117E4AAC8BA8}" srcOrd="0" destOrd="0" presId="urn:microsoft.com/office/officeart/2005/8/layout/hierarchy1"/>
    <dgm:cxn modelId="{9AE5D1B5-3456-422F-A347-2D17AC67F362}" type="presOf" srcId="{6B7BC524-BEBA-4EAF-B522-7C88CE7009D2}" destId="{512CAD79-1ECE-40D4-9E44-6385A4A27C17}" srcOrd="0" destOrd="0" presId="urn:microsoft.com/office/officeart/2005/8/layout/hierarchy1"/>
    <dgm:cxn modelId="{10B6D2DC-4C46-4C79-9EEB-6D1DAF2B9E60}" srcId="{F03D3BDC-BDD3-45DE-8303-8E6BF450B09F}" destId="{0B0C8653-A3C2-470B-A07A-5302B4CE651B}" srcOrd="2" destOrd="0" parTransId="{E73EA88B-512A-49C4-ADF6-9A92118216FD}" sibTransId="{478DD5CF-35A6-4317-810E-37BFB9453894}"/>
    <dgm:cxn modelId="{521EFEEA-23DE-4BF9-B35C-8971B1ABD886}" srcId="{F03D3BDC-BDD3-45DE-8303-8E6BF450B09F}" destId="{50640D7E-F54E-4B15-A4F5-88E5BE7BDA4D}" srcOrd="0" destOrd="0" parTransId="{4D53C7A3-0994-4A00-A9F2-1B84D5A7976F}" sibTransId="{203B63AD-39F6-42C9-9189-516805E83E93}"/>
    <dgm:cxn modelId="{60A7ABEC-2D98-4CEA-9A9C-8729F3CC42BB}" srcId="{F03D3BDC-BDD3-45DE-8303-8E6BF450B09F}" destId="{405D9A90-E725-4526-9713-DE6EF8255F70}" srcOrd="1" destOrd="0" parTransId="{673AAD49-C57C-4648-AD94-F2ED25B4E911}" sibTransId="{6A44E5BF-0FFF-4E1A-A5E6-35FF6E56EE22}"/>
    <dgm:cxn modelId="{16F4BD13-07EC-4100-A850-706B922035B9}" type="presParOf" srcId="{0DEBCA28-B17C-4B7E-877A-29AE8C4CFEA7}" destId="{78FE7BDA-881B-43A0-AF02-6543A5C45935}" srcOrd="0" destOrd="0" presId="urn:microsoft.com/office/officeart/2005/8/layout/hierarchy1"/>
    <dgm:cxn modelId="{03CBDB93-9407-4B31-BCE2-B8C8EE7E08AC}" type="presParOf" srcId="{78FE7BDA-881B-43A0-AF02-6543A5C45935}" destId="{A9923AFC-4C2E-4898-A07C-B6096D222F63}" srcOrd="0" destOrd="0" presId="urn:microsoft.com/office/officeart/2005/8/layout/hierarchy1"/>
    <dgm:cxn modelId="{4854FEFF-4F53-4370-A953-95FBE6C79CC2}" type="presParOf" srcId="{A9923AFC-4C2E-4898-A07C-B6096D222F63}" destId="{C309455D-215E-4095-980B-20EDE961E225}" srcOrd="0" destOrd="0" presId="urn:microsoft.com/office/officeart/2005/8/layout/hierarchy1"/>
    <dgm:cxn modelId="{98467989-76E9-4674-B2FF-08548432D0E5}" type="presParOf" srcId="{A9923AFC-4C2E-4898-A07C-B6096D222F63}" destId="{6667267B-F2B6-4537-9BE5-117E4AAC8BA8}" srcOrd="1" destOrd="0" presId="urn:microsoft.com/office/officeart/2005/8/layout/hierarchy1"/>
    <dgm:cxn modelId="{2D825D05-28FD-403C-8BA0-CC3D5EBFADFC}" type="presParOf" srcId="{78FE7BDA-881B-43A0-AF02-6543A5C45935}" destId="{B18381FF-AC1B-439D-8AC0-98C71D80001F}" srcOrd="1" destOrd="0" presId="urn:microsoft.com/office/officeart/2005/8/layout/hierarchy1"/>
    <dgm:cxn modelId="{4111E4F5-866D-42E8-AE62-CD01907275A1}" type="presParOf" srcId="{0DEBCA28-B17C-4B7E-877A-29AE8C4CFEA7}" destId="{764466CA-97D8-4BC4-9687-1577F99E14EA}" srcOrd="1" destOrd="0" presId="urn:microsoft.com/office/officeart/2005/8/layout/hierarchy1"/>
    <dgm:cxn modelId="{A5FB7138-4CC3-42C6-9319-08BF61910951}" type="presParOf" srcId="{764466CA-97D8-4BC4-9687-1577F99E14EA}" destId="{95A555CD-19D8-4049-AAA2-CD2D2A1E5692}" srcOrd="0" destOrd="0" presId="urn:microsoft.com/office/officeart/2005/8/layout/hierarchy1"/>
    <dgm:cxn modelId="{2A3317D5-5A8E-48B6-AE2B-0A4782BEAE16}" type="presParOf" srcId="{95A555CD-19D8-4049-AAA2-CD2D2A1E5692}" destId="{898C21E7-A724-46F1-A860-0C7480D2AB90}" srcOrd="0" destOrd="0" presId="urn:microsoft.com/office/officeart/2005/8/layout/hierarchy1"/>
    <dgm:cxn modelId="{4EDE3478-9504-4E26-96DF-81D63A8E64DD}" type="presParOf" srcId="{95A555CD-19D8-4049-AAA2-CD2D2A1E5692}" destId="{7A1A9A60-CB84-45B2-B3DD-89AF32D3F0D3}" srcOrd="1" destOrd="0" presId="urn:microsoft.com/office/officeart/2005/8/layout/hierarchy1"/>
    <dgm:cxn modelId="{B07F3F53-ABD6-42D4-B3C8-F0BDD5E44891}" type="presParOf" srcId="{764466CA-97D8-4BC4-9687-1577F99E14EA}" destId="{B772ABA0-4BDF-433A-8D9D-AC9BD1575D2B}" srcOrd="1" destOrd="0" presId="urn:microsoft.com/office/officeart/2005/8/layout/hierarchy1"/>
    <dgm:cxn modelId="{E3406330-B71D-4C2D-A9C8-6DB91AF35C7D}" type="presParOf" srcId="{0DEBCA28-B17C-4B7E-877A-29AE8C4CFEA7}" destId="{38856744-BC42-4AEE-9EB6-BA0377CB6E5D}" srcOrd="2" destOrd="0" presId="urn:microsoft.com/office/officeart/2005/8/layout/hierarchy1"/>
    <dgm:cxn modelId="{D08F494F-C663-4E1C-B989-653638E295F1}" type="presParOf" srcId="{38856744-BC42-4AEE-9EB6-BA0377CB6E5D}" destId="{C8B470BA-F849-4813-9A4C-C9E279F11CA9}" srcOrd="0" destOrd="0" presId="urn:microsoft.com/office/officeart/2005/8/layout/hierarchy1"/>
    <dgm:cxn modelId="{3B78DEC0-EEDE-4183-984F-B5AE1E7A7D73}" type="presParOf" srcId="{C8B470BA-F849-4813-9A4C-C9E279F11CA9}" destId="{B58EF5BA-5966-45F0-9D25-F9947B561A6E}" srcOrd="0" destOrd="0" presId="urn:microsoft.com/office/officeart/2005/8/layout/hierarchy1"/>
    <dgm:cxn modelId="{8528D9B3-2FFE-4326-9FAC-4CD135C88D9B}" type="presParOf" srcId="{C8B470BA-F849-4813-9A4C-C9E279F11CA9}" destId="{6B2B0006-2A1B-4665-A8CE-0B5968294035}" srcOrd="1" destOrd="0" presId="urn:microsoft.com/office/officeart/2005/8/layout/hierarchy1"/>
    <dgm:cxn modelId="{1B874136-E6C9-4040-B9AE-58D68D6D85C8}" type="presParOf" srcId="{38856744-BC42-4AEE-9EB6-BA0377CB6E5D}" destId="{910BB3ED-7636-4622-8B29-359ED7A22571}" srcOrd="1" destOrd="0" presId="urn:microsoft.com/office/officeart/2005/8/layout/hierarchy1"/>
    <dgm:cxn modelId="{4148E44B-CDCA-4BDF-9681-4F7E24AA0BF1}" type="presParOf" srcId="{0DEBCA28-B17C-4B7E-877A-29AE8C4CFEA7}" destId="{443C37DC-9C3D-4C6B-87DD-4E5A038A65C5}" srcOrd="3" destOrd="0" presId="urn:microsoft.com/office/officeart/2005/8/layout/hierarchy1"/>
    <dgm:cxn modelId="{67F6FC5C-44D3-4814-9655-8A4884531AE2}" type="presParOf" srcId="{443C37DC-9C3D-4C6B-87DD-4E5A038A65C5}" destId="{3BE952B3-9464-4A25-83C0-24AD2CC28DDB}" srcOrd="0" destOrd="0" presId="urn:microsoft.com/office/officeart/2005/8/layout/hierarchy1"/>
    <dgm:cxn modelId="{468C0DC8-D6D5-4939-90FB-8607CD62C37B}" type="presParOf" srcId="{3BE952B3-9464-4A25-83C0-24AD2CC28DDB}" destId="{2CD02A03-4E67-45F1-9581-D4FEC87B7A0E}" srcOrd="0" destOrd="0" presId="urn:microsoft.com/office/officeart/2005/8/layout/hierarchy1"/>
    <dgm:cxn modelId="{B5307126-D195-42DA-B3C4-BEC8A61040EE}" type="presParOf" srcId="{3BE952B3-9464-4A25-83C0-24AD2CC28DDB}" destId="{512CAD79-1ECE-40D4-9E44-6385A4A27C17}" srcOrd="1" destOrd="0" presId="urn:microsoft.com/office/officeart/2005/8/layout/hierarchy1"/>
    <dgm:cxn modelId="{7483A05C-CCB0-4F7B-9489-A9629A45E8A5}" type="presParOf" srcId="{443C37DC-9C3D-4C6B-87DD-4E5A038A65C5}" destId="{B4C05322-D1A6-4373-A090-DBEE139ED35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600068-3D15-46DB-BE81-30F25F487ABA}">
      <dsp:nvSpPr>
        <dsp:cNvPr id="0" name=""/>
        <dsp:cNvSpPr/>
      </dsp:nvSpPr>
      <dsp:spPr>
        <a:xfrm>
          <a:off x="0" y="0"/>
          <a:ext cx="572853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6CD66B-FD37-46A7-9555-FBB7ACE8BFC3}">
      <dsp:nvSpPr>
        <dsp:cNvPr id="0" name=""/>
        <dsp:cNvSpPr/>
      </dsp:nvSpPr>
      <dsp:spPr>
        <a:xfrm>
          <a:off x="0" y="0"/>
          <a:ext cx="5728532" cy="81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‘Traditional Romanian Food and Drink for Christmas’ - a consumer show for Romanian cuisine restaurants in Barking.</a:t>
          </a:r>
          <a:endParaRPr lang="en-US" sz="1200" kern="1200" dirty="0"/>
        </a:p>
      </dsp:txBody>
      <dsp:txXfrm>
        <a:off x="0" y="0"/>
        <a:ext cx="5728532" cy="810644"/>
      </dsp:txXfrm>
    </dsp:sp>
    <dsp:sp modelId="{A6ACB037-3539-4636-91B0-3C39B75580BB}">
      <dsp:nvSpPr>
        <dsp:cNvPr id="0" name=""/>
        <dsp:cNvSpPr/>
      </dsp:nvSpPr>
      <dsp:spPr>
        <a:xfrm>
          <a:off x="0" y="810644"/>
          <a:ext cx="572853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F5943F-8E89-4B69-9CF7-E1E50D5EDB3A}">
      <dsp:nvSpPr>
        <dsp:cNvPr id="0" name=""/>
        <dsp:cNvSpPr/>
      </dsp:nvSpPr>
      <dsp:spPr>
        <a:xfrm>
          <a:off x="0" y="810644"/>
          <a:ext cx="5728532" cy="81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Restaurants will present and sell to the public fresh cooked Romanian food and drinks traditionally designed for Christmas.	</a:t>
          </a:r>
          <a:endParaRPr lang="en-US" sz="1200" kern="1200" dirty="0"/>
        </a:p>
      </dsp:txBody>
      <dsp:txXfrm>
        <a:off x="0" y="810644"/>
        <a:ext cx="5728532" cy="810644"/>
      </dsp:txXfrm>
    </dsp:sp>
    <dsp:sp modelId="{61108515-B7ED-4965-B2CC-47D8ADC00E60}">
      <dsp:nvSpPr>
        <dsp:cNvPr id="0" name=""/>
        <dsp:cNvSpPr/>
      </dsp:nvSpPr>
      <dsp:spPr>
        <a:xfrm>
          <a:off x="0" y="1621288"/>
          <a:ext cx="572853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6AE664D-F282-4062-9590-D9FABAE26778}">
      <dsp:nvSpPr>
        <dsp:cNvPr id="0" name=""/>
        <dsp:cNvSpPr/>
      </dsp:nvSpPr>
      <dsp:spPr>
        <a:xfrm>
          <a:off x="0" y="1621288"/>
          <a:ext cx="5728532" cy="81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Reasons for choosing this event: Barking – one of the biggest Romanian community in London (Gibson, 2023); diverse ethnic local community (ONS, 2023); empowering local traditional ethnic restaurants to enhance their marketing effectiveness (Lee, 2024).</a:t>
          </a:r>
          <a:endParaRPr lang="en-US" sz="1200" kern="1200" dirty="0"/>
        </a:p>
      </dsp:txBody>
      <dsp:txXfrm>
        <a:off x="0" y="1621288"/>
        <a:ext cx="5728532" cy="810644"/>
      </dsp:txXfrm>
    </dsp:sp>
    <dsp:sp modelId="{2FE562BE-63B0-462F-BFE2-3B4D2E9C906D}">
      <dsp:nvSpPr>
        <dsp:cNvPr id="0" name=""/>
        <dsp:cNvSpPr/>
      </dsp:nvSpPr>
      <dsp:spPr>
        <a:xfrm>
          <a:off x="0" y="2431932"/>
          <a:ext cx="572853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069699B-B35E-49B3-A695-A833AAF3D5DF}">
      <dsp:nvSpPr>
        <dsp:cNvPr id="0" name=""/>
        <dsp:cNvSpPr/>
      </dsp:nvSpPr>
      <dsp:spPr>
        <a:xfrm>
          <a:off x="0" y="2431932"/>
          <a:ext cx="5728532" cy="810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Proposed location and date: </a:t>
          </a:r>
          <a:r>
            <a:rPr lang="en-GB" sz="1200" b="0" i="0" kern="1200" dirty="0"/>
            <a:t>Barking Market (Barking Town Centre Market - East Street, Barking, </a:t>
          </a:r>
          <a:r>
            <a:rPr lang="en-GB" sz="1200" b="0" i="0" kern="1200" dirty="0" err="1"/>
            <a:t>IG11</a:t>
          </a:r>
          <a:r>
            <a:rPr lang="en-GB" sz="1200" b="0" i="0" kern="1200" dirty="0"/>
            <a:t> </a:t>
          </a:r>
          <a:r>
            <a:rPr lang="en-GB" sz="1200" b="0" i="0" kern="1200" dirty="0" err="1"/>
            <a:t>8EU</a:t>
          </a:r>
          <a:r>
            <a:rPr lang="en-GB" sz="1200" kern="1200" dirty="0"/>
            <a:t>) (LLBD.gov, </a:t>
          </a:r>
          <a:r>
            <a:rPr lang="en-GB" sz="1200" kern="1200" dirty="0" err="1"/>
            <a:t>2024a</a:t>
          </a:r>
          <a:r>
            <a:rPr lang="en-GB" sz="1200" kern="1200" dirty="0"/>
            <a:t>).</a:t>
          </a:r>
          <a:br>
            <a:rPr lang="en-GB" sz="1200" kern="1200" dirty="0"/>
          </a:br>
          <a:r>
            <a:rPr lang="en-GB" sz="1200" kern="1200" dirty="0"/>
            <a:t>; Sunday, 21.12.2024.</a:t>
          </a:r>
          <a:endParaRPr lang="en-US" sz="1200" kern="1200" dirty="0"/>
        </a:p>
      </dsp:txBody>
      <dsp:txXfrm>
        <a:off x="0" y="2431932"/>
        <a:ext cx="5728532" cy="8106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F54520-496F-42A6-8D90-2B54FB48166C}">
      <dsp:nvSpPr>
        <dsp:cNvPr id="0" name=""/>
        <dsp:cNvSpPr/>
      </dsp:nvSpPr>
      <dsp:spPr>
        <a:xfrm>
          <a:off x="180039" y="32528"/>
          <a:ext cx="1319246" cy="1319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38D511-E78E-4C94-B224-078A0A5B4FD6}">
      <dsp:nvSpPr>
        <dsp:cNvPr id="0" name=""/>
        <dsp:cNvSpPr/>
      </dsp:nvSpPr>
      <dsp:spPr>
        <a:xfrm>
          <a:off x="457081" y="309569"/>
          <a:ext cx="765162" cy="7651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3E8E2-E0D4-4589-B202-4777BCF82E1A}">
      <dsp:nvSpPr>
        <dsp:cNvPr id="0" name=""/>
        <dsp:cNvSpPr/>
      </dsp:nvSpPr>
      <dsp:spPr>
        <a:xfrm>
          <a:off x="1781981" y="32528"/>
          <a:ext cx="3109651" cy="1319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	Target market: includes individuals of all ages, members of the Romanian community, and members of families of other ethnic communities. </a:t>
          </a:r>
          <a:endParaRPr lang="en-US" sz="1600" kern="1200" dirty="0"/>
        </a:p>
      </dsp:txBody>
      <dsp:txXfrm>
        <a:off x="1781981" y="32528"/>
        <a:ext cx="3109651" cy="1319246"/>
      </dsp:txXfrm>
    </dsp:sp>
    <dsp:sp modelId="{50B1A996-4D39-420F-B9C6-3085DE7F714D}">
      <dsp:nvSpPr>
        <dsp:cNvPr id="0" name=""/>
        <dsp:cNvSpPr/>
      </dsp:nvSpPr>
      <dsp:spPr>
        <a:xfrm>
          <a:off x="5433466" y="32528"/>
          <a:ext cx="1319246" cy="1319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E1D98-13FC-4F4A-915F-7CCA37427917}">
      <dsp:nvSpPr>
        <dsp:cNvPr id="0" name=""/>
        <dsp:cNvSpPr/>
      </dsp:nvSpPr>
      <dsp:spPr>
        <a:xfrm>
          <a:off x="5710508" y="309569"/>
          <a:ext cx="765162" cy="7651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44826F-3D7C-4570-8356-E2984FD329E8}">
      <dsp:nvSpPr>
        <dsp:cNvPr id="0" name=""/>
        <dsp:cNvSpPr/>
      </dsp:nvSpPr>
      <dsp:spPr>
        <a:xfrm>
          <a:off x="7035408" y="32528"/>
          <a:ext cx="3109651" cy="1319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	Demand: Mintel (2024) estimates the UK ethnic foodservice sector to rise 20% to over £17 billion by 2027.</a:t>
          </a:r>
          <a:endParaRPr lang="en-US" sz="1600" kern="1200" dirty="0"/>
        </a:p>
      </dsp:txBody>
      <dsp:txXfrm>
        <a:off x="7035408" y="32528"/>
        <a:ext cx="3109651" cy="1319246"/>
      </dsp:txXfrm>
    </dsp:sp>
    <dsp:sp modelId="{4FC6EB87-64D3-413C-8309-8DA390DA1B4B}">
      <dsp:nvSpPr>
        <dsp:cNvPr id="0" name=""/>
        <dsp:cNvSpPr/>
      </dsp:nvSpPr>
      <dsp:spPr>
        <a:xfrm>
          <a:off x="180039" y="1905513"/>
          <a:ext cx="1319246" cy="1319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EF7F9-0B5E-425A-BEC2-9CD79740DE54}">
      <dsp:nvSpPr>
        <dsp:cNvPr id="0" name=""/>
        <dsp:cNvSpPr/>
      </dsp:nvSpPr>
      <dsp:spPr>
        <a:xfrm>
          <a:off x="457081" y="2182555"/>
          <a:ext cx="765162" cy="7651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D449B-1529-4A9F-8657-7E5BC5963308}">
      <dsp:nvSpPr>
        <dsp:cNvPr id="0" name=""/>
        <dsp:cNvSpPr/>
      </dsp:nvSpPr>
      <dsp:spPr>
        <a:xfrm>
          <a:off x="1781981" y="1905513"/>
          <a:ext cx="3109651" cy="1319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	Competition: Urban Food Fest, </a:t>
          </a:r>
          <a:r>
            <a:rPr lang="en-GB" sz="1600" b="0" i="0" kern="1200" dirty="0"/>
            <a:t>Islington Square, </a:t>
          </a:r>
          <a:r>
            <a:rPr lang="en-GB" sz="1600" b="0" i="0" kern="1200" dirty="0" err="1"/>
            <a:t>116n</a:t>
          </a:r>
          <a:r>
            <a:rPr lang="en-GB" sz="1600" b="0" i="0" kern="1200" dirty="0"/>
            <a:t> Upper Street London, England, </a:t>
          </a:r>
          <a:r>
            <a:rPr lang="en-GB" sz="1600" b="0" i="0" kern="1200" dirty="0" err="1"/>
            <a:t>N1</a:t>
          </a:r>
          <a:r>
            <a:rPr lang="en-GB" sz="1600" b="0" i="0" kern="1200" dirty="0"/>
            <a:t> </a:t>
          </a:r>
          <a:r>
            <a:rPr lang="en-GB" sz="1600" b="0" i="0" kern="1200" dirty="0" err="1"/>
            <a:t>1QP</a:t>
          </a:r>
          <a:r>
            <a:rPr lang="en-GB" sz="1600" b="0" i="0" kern="1200" dirty="0"/>
            <a:t> (Islington Square, 2024)</a:t>
          </a:r>
          <a:endParaRPr lang="en-US" sz="1600" kern="1200" dirty="0"/>
        </a:p>
      </dsp:txBody>
      <dsp:txXfrm>
        <a:off x="1781981" y="1905513"/>
        <a:ext cx="3109651" cy="1319246"/>
      </dsp:txXfrm>
    </dsp:sp>
    <dsp:sp modelId="{A58AEE72-2D42-43B8-8D7A-7C9E69049320}">
      <dsp:nvSpPr>
        <dsp:cNvPr id="0" name=""/>
        <dsp:cNvSpPr/>
      </dsp:nvSpPr>
      <dsp:spPr>
        <a:xfrm>
          <a:off x="5433466" y="1905513"/>
          <a:ext cx="1319246" cy="1319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BD366-BA79-4C80-9C0A-94D05B04B72E}">
      <dsp:nvSpPr>
        <dsp:cNvPr id="0" name=""/>
        <dsp:cNvSpPr/>
      </dsp:nvSpPr>
      <dsp:spPr>
        <a:xfrm>
          <a:off x="5710508" y="2182555"/>
          <a:ext cx="765162" cy="7651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E8178C-EBE0-40D9-93AC-CE03BD0A80FB}">
      <dsp:nvSpPr>
        <dsp:cNvPr id="0" name=""/>
        <dsp:cNvSpPr/>
      </dsp:nvSpPr>
      <dsp:spPr>
        <a:xfrm>
          <a:off x="7035408" y="1905513"/>
          <a:ext cx="3109651" cy="1319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	Marketing activity: Facebook pages and communities, TikTok, </a:t>
          </a:r>
          <a:r>
            <a:rPr lang="en-GB" sz="1600" kern="1200" dirty="0" err="1"/>
            <a:t>RCI</a:t>
          </a:r>
          <a:r>
            <a:rPr lang="en-GB" sz="1600" kern="1200" dirty="0"/>
            <a:t> &amp; Romanian Consulate in London websites, local outdoor advertising (posters), Google ads.</a:t>
          </a:r>
          <a:endParaRPr lang="en-US" sz="1600" kern="1200" dirty="0"/>
        </a:p>
      </dsp:txBody>
      <dsp:txXfrm>
        <a:off x="7035408" y="1905513"/>
        <a:ext cx="3109651" cy="1319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9455D-215E-4095-980B-20EDE961E225}">
      <dsp:nvSpPr>
        <dsp:cNvPr id="0" name=""/>
        <dsp:cNvSpPr/>
      </dsp:nvSpPr>
      <dsp:spPr>
        <a:xfrm>
          <a:off x="3024" y="828917"/>
          <a:ext cx="2159801" cy="13714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67267B-F2B6-4537-9BE5-117E4AAC8BA8}">
      <dsp:nvSpPr>
        <dsp:cNvPr id="0" name=""/>
        <dsp:cNvSpPr/>
      </dsp:nvSpPr>
      <dsp:spPr>
        <a:xfrm>
          <a:off x="243002" y="1056896"/>
          <a:ext cx="2159801" cy="137147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Location: Barking Market (Barking Town Centre Market - East Street, Barking, IG11 8EU); </a:t>
          </a:r>
          <a:endParaRPr lang="en-US" sz="1100" kern="1200"/>
        </a:p>
      </dsp:txBody>
      <dsp:txXfrm>
        <a:off x="283171" y="1097065"/>
        <a:ext cx="2079463" cy="1291135"/>
      </dsp:txXfrm>
    </dsp:sp>
    <dsp:sp modelId="{898C21E7-A724-46F1-A860-0C7480D2AB90}">
      <dsp:nvSpPr>
        <dsp:cNvPr id="0" name=""/>
        <dsp:cNvSpPr/>
      </dsp:nvSpPr>
      <dsp:spPr>
        <a:xfrm>
          <a:off x="2642781" y="828917"/>
          <a:ext cx="2159801" cy="13714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1A9A60-CB84-45B2-B3DD-89AF32D3F0D3}">
      <dsp:nvSpPr>
        <dsp:cNvPr id="0" name=""/>
        <dsp:cNvSpPr/>
      </dsp:nvSpPr>
      <dsp:spPr>
        <a:xfrm>
          <a:off x="2882759" y="1056896"/>
          <a:ext cx="2159801" cy="137147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Suitable for around 80 stalls featuring food and drink (LBBD.gov, </a:t>
          </a:r>
          <a:r>
            <a:rPr lang="en-GB" sz="1100" kern="1200" dirty="0" err="1"/>
            <a:t>2024a</a:t>
          </a:r>
          <a:r>
            <a:rPr lang="en-GB" sz="1100" kern="1200" dirty="0"/>
            <a:t>)</a:t>
          </a:r>
          <a:endParaRPr lang="en-US" sz="1100" kern="1200" dirty="0"/>
        </a:p>
      </dsp:txBody>
      <dsp:txXfrm>
        <a:off x="2922928" y="1097065"/>
        <a:ext cx="2079463" cy="1291135"/>
      </dsp:txXfrm>
    </dsp:sp>
    <dsp:sp modelId="{B58EF5BA-5966-45F0-9D25-F9947B561A6E}">
      <dsp:nvSpPr>
        <dsp:cNvPr id="0" name=""/>
        <dsp:cNvSpPr/>
      </dsp:nvSpPr>
      <dsp:spPr>
        <a:xfrm>
          <a:off x="5282538" y="828917"/>
          <a:ext cx="2159801" cy="13714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2B0006-2A1B-4665-A8CE-0B5968294035}">
      <dsp:nvSpPr>
        <dsp:cNvPr id="0" name=""/>
        <dsp:cNvSpPr/>
      </dsp:nvSpPr>
      <dsp:spPr>
        <a:xfrm>
          <a:off x="5522516" y="1056896"/>
          <a:ext cx="2159801" cy="137147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Staffing requirements: 6 people event management team (marketing and communication, logistics, project management); outsourced technical staff (stage); bilingual volunteer staff- minimum 40 people.</a:t>
          </a:r>
          <a:endParaRPr lang="en-US" sz="1100" kern="1200" dirty="0"/>
        </a:p>
      </dsp:txBody>
      <dsp:txXfrm>
        <a:off x="5562685" y="1097065"/>
        <a:ext cx="2079463" cy="1291135"/>
      </dsp:txXfrm>
    </dsp:sp>
    <dsp:sp modelId="{2CD02A03-4E67-45F1-9581-D4FEC87B7A0E}">
      <dsp:nvSpPr>
        <dsp:cNvPr id="0" name=""/>
        <dsp:cNvSpPr/>
      </dsp:nvSpPr>
      <dsp:spPr>
        <a:xfrm>
          <a:off x="7922295" y="828917"/>
          <a:ext cx="2159801" cy="13714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2CAD79-1ECE-40D4-9E44-6385A4A27C17}">
      <dsp:nvSpPr>
        <dsp:cNvPr id="0" name=""/>
        <dsp:cNvSpPr/>
      </dsp:nvSpPr>
      <dsp:spPr>
        <a:xfrm>
          <a:off x="8162273" y="1056896"/>
          <a:ext cx="2159801" cy="137147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Resources: nearby parking (LBBD.gov, </a:t>
          </a:r>
          <a:r>
            <a:rPr lang="en-GB" sz="1100" kern="1200" dirty="0" err="1"/>
            <a:t>2024a</a:t>
          </a:r>
          <a:r>
            <a:rPr lang="en-GB" sz="1100" kern="1200" dirty="0"/>
            <a:t>).</a:t>
          </a:r>
          <a:endParaRPr lang="en-US" sz="1100" kern="1200" dirty="0"/>
        </a:p>
      </dsp:txBody>
      <dsp:txXfrm>
        <a:off x="8202442" y="1097065"/>
        <a:ext cx="2079463" cy="12911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7A12E6-FAF8-41E8-8C89-E2E859138299}"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61F9C-7455-4254-81A8-4D4B1402635D}" type="slidenum">
              <a:rPr lang="en-GB" smtClean="0"/>
              <a:t>‹#›</a:t>
            </a:fld>
            <a:endParaRPr lang="en-GB"/>
          </a:p>
        </p:txBody>
      </p:sp>
    </p:spTree>
    <p:extLst>
      <p:ext uri="{BB962C8B-B14F-4D97-AF65-F5344CB8AC3E}">
        <p14:creationId xmlns:p14="http://schemas.microsoft.com/office/powerpoint/2010/main" val="1835113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doi.org/10.1108/08858621011038261" TargetMode="External"/><Relationship Id="rId13" Type="http://schemas.openxmlformats.org/officeDocument/2006/relationships/hyperlink" Target="https://store.mintel.com/report/uk-ethnic-restaurants-and-takeaways-market-report" TargetMode="External"/><Relationship Id="rId3" Type="http://schemas.openxmlformats.org/officeDocument/2006/relationships/hyperlink" Target="https://www.beciuldomnesc.ro/" TargetMode="External"/><Relationship Id="rId7" Type="http://schemas.openxmlformats.org/officeDocument/2006/relationships/hyperlink" Target="https://www.islingtonsquare.com/market-in-islington" TargetMode="External"/><Relationship Id="rId12" Type="http://schemas.openxmlformats.org/officeDocument/2006/relationships/hyperlink" Target="https://londra.mae.ro/en/node/397" TargetMode="External"/><Relationship Id="rId17" Type="http://schemas.openxmlformats.org/officeDocument/2006/relationships/hyperlink" Target="https://ursus-breweries.ro/en/" TargetMode="External"/><Relationship Id="rId2" Type="http://schemas.openxmlformats.org/officeDocument/2006/relationships/slide" Target="../slides/slide11.xml"/><Relationship Id="rId16" Type="http://schemas.openxmlformats.org/officeDocument/2006/relationships/hyperlink" Target="https://www.rcilondon.co.uk/" TargetMode="External"/><Relationship Id="rId1" Type="http://schemas.openxmlformats.org/officeDocument/2006/relationships/notesMaster" Target="../notesMasters/notesMaster1.xml"/><Relationship Id="rId6" Type="http://schemas.openxmlformats.org/officeDocument/2006/relationships/hyperlink" Target="https://www.swlondoner.co.uk/news/26052023-number-of-romanian-speakers-in-london-trebled-between-2011-and-2021#:~:text=Number%20of%20Romanian%20speakers%20in%20London%20trebled%20between%202011%20and%202021,-26%20May%202023&amp;text=The%20number%20of%20Romanian%20speakers,%25)%20and%20Redbridge%20(4.31%25" TargetMode="External"/><Relationship Id="rId11" Type="http://schemas.openxmlformats.org/officeDocument/2006/relationships/hyperlink" Target="https://www.lbbd.gov.uk/licences-permits-and-registration/street-trader-licences/barking-market#:~:text=Before%20the%20grant%20of%20a,each%20day%20that%20you%20trade.&amp;text=Regular%20licence%20holders%20are%20liable,advance%20by%20the%20Market%20Manager" TargetMode="External"/><Relationship Id="rId5" Type="http://schemas.openxmlformats.org/officeDocument/2006/relationships/hyperlink" Target="https://www.cvent.com/sg/blog/hospitality/9-trends-shaping-future-mice-business" TargetMode="External"/><Relationship Id="rId15" Type="http://schemas.openxmlformats.org/officeDocument/2006/relationships/hyperlink" Target="https://www.outdoorstages.co.uk/" TargetMode="External"/><Relationship Id="rId10" Type="http://schemas.openxmlformats.org/officeDocument/2006/relationships/hyperlink" Target="https://www.lbbd.gov.uk/leisure-parks-history-and-culture/barking-market" TargetMode="External"/><Relationship Id="rId4" Type="http://schemas.openxmlformats.org/officeDocument/2006/relationships/hyperlink" Target="https://cristim.ro/en/" TargetMode="External"/><Relationship Id="rId9" Type="http://schemas.openxmlformats.org/officeDocument/2006/relationships/hyperlink" Target="https://www.therail.media/stories/2024/9/4/enhance-your-restaurant-marketing-with-targeted-community-events" TargetMode="External"/><Relationship Id="rId14" Type="http://schemas.openxmlformats.org/officeDocument/2006/relationships/hyperlink" Target="https://www.ons.gov.uk/visualisations/censusareachanges/E09000002"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Aptos" panose="020B0004020202020204" pitchFamily="34" charset="0"/>
              </a:rPr>
              <a:t>The aim of this presentation is to critically justify the feasibility and strategic pre-planning research for a proposed MICE (Meetings, Incentives, Conferences, and Exhibitions) industry event within the hospitality sector, focusing on a seasonal theme of "Winter.“ The presentation aims to show the details of delivering the chosen event, more exactly </a:t>
            </a:r>
            <a:r>
              <a:rPr lang="en-GB" dirty="0">
                <a:effectLst/>
                <a:latin typeface="Aptos" panose="020B0004020202020204" pitchFamily="34" charset="0"/>
                <a:ea typeface="Aptos" panose="020B0004020202020204" pitchFamily="34" charset="0"/>
                <a:cs typeface="Times New Roman" panose="02020603050405020304" pitchFamily="18" charset="0"/>
              </a:rPr>
              <a:t>‘Traditional Romanian Food and Drink for Christmas’, </a:t>
            </a:r>
            <a:r>
              <a:rPr lang="en-GB" dirty="0"/>
              <a:t>a consumer show for Romanian cuisine restaurants in Barking.</a:t>
            </a:r>
          </a:p>
          <a:p>
            <a:r>
              <a:rPr lang="en-GB" b="0" i="0" dirty="0">
                <a:effectLst/>
                <a:latin typeface="Aptos" panose="020B0004020202020204" pitchFamily="34" charset="0"/>
              </a:rPr>
              <a:t>The objectives of the presentation are:</a:t>
            </a:r>
          </a:p>
          <a:p>
            <a:pPr>
              <a:buFont typeface="+mj-lt"/>
              <a:buAutoNum type="arabicPeriod"/>
            </a:pPr>
            <a:r>
              <a:rPr lang="en-GB" b="0" i="0" dirty="0">
                <a:effectLst/>
                <a:latin typeface="Aptos" panose="020B0004020202020204" pitchFamily="34" charset="0"/>
              </a:rPr>
              <a:t>To provide a detailed feasibility study for an original event, including background research and situational analysis. ​</a:t>
            </a:r>
          </a:p>
          <a:p>
            <a:pPr>
              <a:buFont typeface="+mj-lt"/>
              <a:buAutoNum type="arabicPeriod"/>
            </a:pPr>
            <a:r>
              <a:rPr lang="en-GB" b="0" i="0" dirty="0">
                <a:effectLst/>
                <a:latin typeface="Aptos" panose="020B0004020202020204" pitchFamily="34" charset="0"/>
              </a:rPr>
              <a:t>To critically analyse market factors, operational factors, and financial factors related to the event.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this consumer show, restaurants will present and sell to the public fresh cooked Romanian food and drinks traditionally designed for Christmas.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decision to have this event was made for the following reasons: Barking is home to a largest Romanian community in London (Gibson, 2023); the neighbourhood is home to a diverse ethnic community (ONS, 2023); and it will enable local traditional ethnic restaurants to improve their marketing effectiveness (Lee, 2024).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event is scheduled to take place on Sunday, December 21st, 2024, at Barking Market, which is in Barking Town Centre Market on East Street in Barking, </a:t>
            </a:r>
            <a:r>
              <a:rPr lang="en-GB" dirty="0" err="1"/>
              <a:t>IG11</a:t>
            </a:r>
            <a:r>
              <a:rPr lang="en-GB" dirty="0"/>
              <a:t> </a:t>
            </a:r>
            <a:r>
              <a:rPr lang="en-GB" dirty="0" err="1"/>
              <a:t>8EU</a:t>
            </a:r>
            <a:r>
              <a:rPr lang="en-GB" dirty="0"/>
              <a:t> (LLBD.gov, </a:t>
            </a:r>
            <a:r>
              <a:rPr lang="en-GB" dirty="0" err="1"/>
              <a:t>2024a</a:t>
            </a:r>
            <a:r>
              <a:rPr lang="en-GB" dirty="0"/>
              <a:t>).</a:t>
            </a:r>
            <a:br>
              <a:rPr lang="en-GB" dirty="0"/>
            </a:br>
            <a:br>
              <a:rPr lang="en-GB" dirty="0"/>
            </a:br>
            <a:br>
              <a:rPr lang="en-GB" dirty="0"/>
            </a:br>
            <a:br>
              <a:rPr lang="en-GB" dirty="0"/>
            </a:br>
            <a:br>
              <a:rPr lang="en-GB" dirty="0"/>
            </a:br>
            <a:endParaRPr lang="en-US" dirty="0"/>
          </a:p>
          <a:p>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2</a:t>
            </a:fld>
            <a:endParaRPr lang="en-GB"/>
          </a:p>
        </p:txBody>
      </p:sp>
    </p:spTree>
    <p:extLst>
      <p:ext uri="{BB962C8B-B14F-4D97-AF65-F5344CB8AC3E}">
        <p14:creationId xmlns:p14="http://schemas.microsoft.com/office/powerpoint/2010/main" val="1296935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Background information about the event: it is a consumer expo for Romanian food restaurants in Barking; it is the first edition; the Romanian Cultural Institute London (</a:t>
            </a:r>
            <a:r>
              <a:rPr lang="en-GB" dirty="0" err="1"/>
              <a:t>RCI</a:t>
            </a:r>
            <a:r>
              <a:rPr lang="en-GB" dirty="0"/>
              <a:t> </a:t>
            </a:r>
            <a:r>
              <a:rPr lang="en-GB" dirty="0" err="1"/>
              <a:t>London,2024</a:t>
            </a:r>
            <a:r>
              <a:rPr lang="en-GB" dirty="0"/>
              <a:t>) is the organiser, along with the Romanian Consulate General in London (Londra.MAE.ro, 2024).</a:t>
            </a:r>
          </a:p>
          <a:p>
            <a:r>
              <a:rPr lang="en-GB" dirty="0"/>
              <a:t>The target audience includes individuals of all ages, members of the Romanian community, and members of families of other ethnic communities (</a:t>
            </a:r>
            <a:r>
              <a:rPr lang="de-DE" b="0" i="0" dirty="0">
                <a:solidFill>
                  <a:srgbClr val="222222"/>
                </a:solidFill>
                <a:effectLst/>
                <a:latin typeface="Arial" panose="020B0604020202020204" pitchFamily="34" charset="0"/>
              </a:rPr>
              <a:t>Kirchgeorg, Jung, and Klante, 2010)</a:t>
            </a:r>
            <a:r>
              <a:rPr lang="en-GB" dirty="0"/>
              <a:t>. </a:t>
            </a:r>
          </a:p>
          <a:p>
            <a:r>
              <a:rPr lang="en-GB" dirty="0"/>
              <a:t>The type and characteristic of the event is a consumer show, in which restaurants will showcase and sell to the general public freshly cooked Romanian food and drinks that are customarily intended for the holiday season. </a:t>
            </a:r>
            <a:br>
              <a:rPr lang="en-GB" dirty="0"/>
            </a:br>
            <a:r>
              <a:rPr lang="en-GB" dirty="0"/>
              <a:t>The proposed focus and theme is as follows: freshly prepared Romanian food and drinks that are typically designed for Christmas; specific aspects of Romanian culture that are associated to Christmas, including food, drink, music with traditional instruments, arts, costume traditions, awarded art films, dance, and so on. </a:t>
            </a: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3</a:t>
            </a:fld>
            <a:endParaRPr lang="en-GB"/>
          </a:p>
        </p:txBody>
      </p:sp>
    </p:spTree>
    <p:extLst>
      <p:ext uri="{BB962C8B-B14F-4D97-AF65-F5344CB8AC3E}">
        <p14:creationId xmlns:p14="http://schemas.microsoft.com/office/powerpoint/2010/main" val="1920398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Individuals of all ages, members of the Romanian community, and members of families belonging to other ethnic communities are included in the target market. </a:t>
            </a:r>
            <a:br>
              <a:rPr lang="en-GB" dirty="0"/>
            </a:br>
            <a:r>
              <a:rPr lang="en-GB" dirty="0"/>
              <a:t>According to Mintel (2024), the demand for ethnic foodservice in the United Kingdom is expected to increase by twenty percent, reaching over seventeen billion pounds by the year 2027. </a:t>
            </a:r>
            <a:br>
              <a:rPr lang="en-GB" dirty="0"/>
            </a:br>
            <a:r>
              <a:rPr lang="en-GB" dirty="0"/>
              <a:t>Islington Square, London, England, </a:t>
            </a:r>
            <a:r>
              <a:rPr lang="en-GB" dirty="0" err="1"/>
              <a:t>N1</a:t>
            </a:r>
            <a:r>
              <a:rPr lang="en-GB" dirty="0"/>
              <a:t> </a:t>
            </a:r>
            <a:r>
              <a:rPr lang="en-GB" dirty="0" err="1"/>
              <a:t>1QP</a:t>
            </a:r>
            <a:r>
              <a:rPr lang="en-GB" dirty="0"/>
              <a:t> (Islington Square, 2024) is the location of an event known as the Urban Food Fest, also held on the day of the proposed event.</a:t>
            </a:r>
            <a:br>
              <a:rPr lang="en-GB" dirty="0"/>
            </a:br>
            <a:r>
              <a:rPr lang="en-GB" dirty="0"/>
              <a:t>Marketing strategy includes Facebook pages and communities, TikTok, the websites of the Romanian Consulate in London and Romanian Cultural Institute, local outdoor advertising (such as posters), and Google advertisements.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4</a:t>
            </a:fld>
            <a:endParaRPr lang="en-GB"/>
          </a:p>
        </p:txBody>
      </p:sp>
    </p:spTree>
    <p:extLst>
      <p:ext uri="{BB962C8B-B14F-4D97-AF65-F5344CB8AC3E}">
        <p14:creationId xmlns:p14="http://schemas.microsoft.com/office/powerpoint/2010/main" val="876888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Location: Barking Market (Barking Town Centre Market - East Street, Barking, </a:t>
            </a:r>
            <a:r>
              <a:rPr lang="en-GB" dirty="0" err="1"/>
              <a:t>IG11</a:t>
            </a:r>
            <a:r>
              <a:rPr lang="en-GB" dirty="0"/>
              <a:t> </a:t>
            </a:r>
            <a:r>
              <a:rPr lang="en-GB" dirty="0" err="1"/>
              <a:t>8EU</a:t>
            </a:r>
            <a:r>
              <a:rPr lang="en-GB" dirty="0"/>
              <a:t>); Capable of accommodating about eighty vendors that offer food and drink (LBBD.gov, </a:t>
            </a:r>
            <a:r>
              <a:rPr lang="en-GB" dirty="0" err="1"/>
              <a:t>2024a</a:t>
            </a:r>
            <a:r>
              <a:rPr lang="en-GB" dirty="0"/>
              <a:t>). </a:t>
            </a:r>
            <a:br>
              <a:rPr lang="en-GB" dirty="0"/>
            </a:br>
            <a:r>
              <a:rPr lang="en-GB" dirty="0"/>
              <a:t>Six individuals are required to make up the event management team (which is responsible for marketing and communication, logistics, and project management); technical crew (stage) that is contracted out; and a minimum of forty persons who are multilingual volunteers. </a:t>
            </a:r>
            <a:br>
              <a:rPr lang="en-GB" dirty="0"/>
            </a:br>
            <a:r>
              <a:rPr lang="en-GB" dirty="0"/>
              <a:t>Parking is found in close proximity.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5</a:t>
            </a:fld>
            <a:endParaRPr lang="en-GB"/>
          </a:p>
        </p:txBody>
      </p:sp>
    </p:spTree>
    <p:extLst>
      <p:ext uri="{BB962C8B-B14F-4D97-AF65-F5344CB8AC3E}">
        <p14:creationId xmlns:p14="http://schemas.microsoft.com/office/powerpoint/2010/main" val="222689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Income </a:t>
            </a:r>
          </a:p>
          <a:p>
            <a:r>
              <a:rPr lang="en-GB" dirty="0"/>
              <a:t>The participation fee for the restaurant is 1,500 pounds. </a:t>
            </a:r>
            <a:br>
              <a:rPr lang="en-GB" dirty="0"/>
            </a:br>
            <a:r>
              <a:rPr lang="en-GB" dirty="0"/>
              <a:t>Ursus Breweries (2024), Cris-Tim (2024), and </a:t>
            </a:r>
            <a:r>
              <a:rPr lang="en-GB" dirty="0" err="1"/>
              <a:t>Beciul</a:t>
            </a:r>
            <a:r>
              <a:rPr lang="en-GB" dirty="0"/>
              <a:t> </a:t>
            </a:r>
            <a:r>
              <a:rPr lang="en-GB" dirty="0" err="1"/>
              <a:t>Domnesc</a:t>
            </a:r>
            <a:r>
              <a:rPr lang="en-GB" dirty="0"/>
              <a:t> (2024) are on the list of potential sponsors for this event. </a:t>
            </a:r>
            <a:br>
              <a:rPr lang="en-GB" dirty="0"/>
            </a:br>
            <a:r>
              <a:rPr lang="en-GB" dirty="0"/>
              <a:t>Expected sponsorship amounts include promotion and stand, which add up to £9,000 (£3,000 multiplied by three). </a:t>
            </a:r>
            <a:br>
              <a:rPr lang="en-GB" dirty="0"/>
            </a:br>
            <a:r>
              <a:rPr lang="en-GB" dirty="0"/>
              <a:t>A total of 54,000 pounds income.</a:t>
            </a:r>
          </a:p>
          <a:p>
            <a:r>
              <a:rPr lang="en-GB" dirty="0"/>
              <a:t>Expenditure includes:</a:t>
            </a:r>
          </a:p>
          <a:p>
            <a:r>
              <a:rPr lang="en-GB" dirty="0"/>
              <a:t>locational fees (</a:t>
            </a:r>
            <a:r>
              <a:rPr lang="en-GB" sz="1800" dirty="0">
                <a:effectLst/>
                <a:latin typeface="Aptos" panose="020B0004020202020204" pitchFamily="34" charset="0"/>
                <a:ea typeface="Aptos" panose="020B0004020202020204" pitchFamily="34" charset="0"/>
                <a:cs typeface="Times New Roman" panose="02020603050405020304" pitchFamily="18" charset="0"/>
              </a:rPr>
              <a:t>LLBD.gov, </a:t>
            </a:r>
            <a:r>
              <a:rPr lang="en-GB" sz="1800" dirty="0" err="1">
                <a:effectLst/>
                <a:latin typeface="Aptos" panose="020B0004020202020204" pitchFamily="34" charset="0"/>
                <a:ea typeface="Aptos" panose="020B0004020202020204" pitchFamily="34" charset="0"/>
                <a:cs typeface="Times New Roman" panose="02020603050405020304" pitchFamily="18" charset="0"/>
              </a:rPr>
              <a:t>2024b</a:t>
            </a:r>
            <a:r>
              <a:rPr lang="en-GB" sz="1800" dirty="0">
                <a:effectLst/>
                <a:latin typeface="Aptos" panose="020B0004020202020204" pitchFamily="34" charset="0"/>
                <a:ea typeface="Aptos" panose="020B0004020202020204" pitchFamily="34" charset="0"/>
                <a:cs typeface="Times New Roman" panose="02020603050405020304" pitchFamily="18" charset="0"/>
              </a:rPr>
              <a:t>)</a:t>
            </a:r>
            <a:br>
              <a:rPr lang="en-GB" dirty="0"/>
            </a:br>
            <a:r>
              <a:rPr lang="en-GB" dirty="0"/>
              <a:t>personnel that is contracted out (</a:t>
            </a:r>
            <a:r>
              <a:rPr lang="en-GB" sz="1800" dirty="0">
                <a:effectLst/>
                <a:latin typeface="Aptos" panose="020B0004020202020204" pitchFamily="34" charset="0"/>
                <a:ea typeface="Aptos" panose="020B0004020202020204" pitchFamily="34" charset="0"/>
                <a:cs typeface="Times New Roman" panose="02020603050405020304" pitchFamily="18" charset="0"/>
              </a:rPr>
              <a:t>Outdoor Stages, 2024) </a:t>
            </a:r>
            <a:br>
              <a:rPr lang="en-GB" dirty="0"/>
            </a:br>
            <a:r>
              <a:rPr lang="en-GB" dirty="0"/>
              <a:t>Advertising within the umbrella of marketing and promotion Google</a:t>
            </a:r>
          </a:p>
          <a:p>
            <a:r>
              <a:rPr lang="en-GB" dirty="0"/>
              <a:t>Materials that are printed</a:t>
            </a:r>
            <a:br>
              <a:rPr lang="en-GB" dirty="0"/>
            </a:br>
            <a:r>
              <a:rPr lang="en-GB" dirty="0"/>
              <a:t>In terms of logistics, transportation fees</a:t>
            </a:r>
            <a:br>
              <a:rPr lang="en-GB" dirty="0"/>
            </a:br>
            <a:r>
              <a:rPr lang="en-GB" dirty="0"/>
              <a:t>Expenses Diverse to Others</a:t>
            </a:r>
          </a:p>
          <a:p>
            <a:endParaRPr lang="en-GB" dirty="0"/>
          </a:p>
          <a:p>
            <a:r>
              <a:rPr lang="en-GB" dirty="0"/>
              <a:t>Total expenses: £42,495.00 </a:t>
            </a:r>
            <a:br>
              <a:rPr lang="en-GB" dirty="0"/>
            </a:br>
            <a:r>
              <a:rPr lang="en-GB" dirty="0"/>
              <a:t>Total estimated profit of 11,505.00 pounds.</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6</a:t>
            </a:fld>
            <a:endParaRPr lang="en-GB"/>
          </a:p>
        </p:txBody>
      </p:sp>
    </p:spTree>
    <p:extLst>
      <p:ext uri="{BB962C8B-B14F-4D97-AF65-F5344CB8AC3E}">
        <p14:creationId xmlns:p14="http://schemas.microsoft.com/office/powerpoint/2010/main" val="2447331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 strong sense of community and a prime location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Governmental institutions are involved in the effort as organisers.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Weaknesses: first-time event, ethnic specificity - non-halal cuisine.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Opportunities: brand awareness for restaurants, and cultural awareness.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Threats: weather, inflation and seasonal expenditure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PESTLE Analysis identified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Political: local authorities, legislation</a:t>
            </a:r>
          </a:p>
          <a:p>
            <a:pPr marL="0" algn="l" rtl="0" eaLnBrk="1" fontAlgn="t" latinLnBrk="0" hangingPunct="1">
              <a:spcBef>
                <a:spcPts val="0"/>
              </a:spcBef>
              <a:spcAft>
                <a:spcPts val="0"/>
              </a:spcAft>
            </a:pPr>
            <a:r>
              <a:rPr lang="en-GB" sz="1200" dirty="0"/>
              <a:t>Economic: </a:t>
            </a:r>
            <a:r>
              <a:rPr lang="en-GB" sz="1800" b="0" i="0" u="none" strike="noStrike" kern="1200" dirty="0">
                <a:solidFill>
                  <a:srgbClr val="FFFFFF"/>
                </a:solidFill>
                <a:effectLst/>
                <a:latin typeface="Grandview" panose="020B0502040204020203" pitchFamily="34" charset="0"/>
              </a:rPr>
              <a:t>increasing demand for ethnic food (Mintel, 2024), s</a:t>
            </a:r>
            <a:r>
              <a:rPr lang="en-GB" sz="1800" b="0" i="0" u="none" strike="noStrike" kern="1200" dirty="0">
                <a:solidFill>
                  <a:srgbClr val="000000"/>
                </a:solidFill>
                <a:effectLst/>
                <a:latin typeface="Grandview" panose="020B0502040204020203" pitchFamily="34" charset="0"/>
              </a:rPr>
              <a:t>easonal buying, inflation</a:t>
            </a:r>
          </a:p>
          <a:p>
            <a:pPr marL="0" algn="l" rtl="0" eaLnBrk="1" fontAlgn="t" latinLnBrk="0" hangingPunct="1">
              <a:spcBef>
                <a:spcPts val="0"/>
              </a:spcBef>
              <a:spcAft>
                <a:spcPts val="0"/>
              </a:spcAft>
            </a:pPr>
            <a:r>
              <a:rPr lang="en-GB" sz="1800" b="0" i="0" u="none" strike="noStrike" kern="1200" dirty="0">
                <a:solidFill>
                  <a:srgbClr val="000000"/>
                </a:solidFill>
                <a:effectLst/>
                <a:latin typeface="Grandview" panose="020B0502040204020203" pitchFamily="34" charset="0"/>
              </a:rPr>
              <a:t>Social factors: ethnicity, culture, lifestyles, religion.</a:t>
            </a:r>
          </a:p>
          <a:p>
            <a:pPr marL="0" algn="l" rtl="0" eaLnBrk="1" fontAlgn="t" latinLnBrk="0" hangingPunct="1">
              <a:spcBef>
                <a:spcPts val="0"/>
              </a:spcBef>
              <a:spcAft>
                <a:spcPts val="0"/>
              </a:spcAft>
            </a:pPr>
            <a:r>
              <a:rPr lang="en-GB" sz="1800" b="0" i="0" u="none" strike="noStrike" kern="1200" dirty="0">
                <a:solidFill>
                  <a:srgbClr val="000000"/>
                </a:solidFill>
                <a:effectLst/>
                <a:latin typeface="Grandview" panose="020B0502040204020203" pitchFamily="34" charset="0"/>
              </a:rPr>
              <a:t>Technological: social media usage, Google ads, digital marketing</a:t>
            </a:r>
          </a:p>
          <a:p>
            <a:pPr marL="0" algn="l" rtl="0" eaLnBrk="1" fontAlgn="t" latinLnBrk="0" hangingPunct="1">
              <a:spcBef>
                <a:spcPts val="0"/>
              </a:spcBef>
              <a:spcAft>
                <a:spcPts val="0"/>
              </a:spcAft>
            </a:pPr>
            <a:r>
              <a:rPr lang="en-GB" sz="1800" b="0" i="0" u="none" strike="noStrike" kern="1200" dirty="0">
                <a:solidFill>
                  <a:srgbClr val="000000"/>
                </a:solidFill>
                <a:effectLst/>
                <a:latin typeface="Grandview" panose="020B0502040204020203" pitchFamily="34" charset="0"/>
              </a:rPr>
              <a:t>Environmental: waste management, recycling</a:t>
            </a:r>
            <a:endParaRPr lang="en-GB" sz="1800" b="0" i="0" u="none" strike="noStrike"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Legal: consumer rights, labour law, insurance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br>
              <a:rPr lang="en-GB" dirty="0"/>
            </a:br>
            <a:br>
              <a:rPr lang="en-GB" dirty="0"/>
            </a:br>
            <a:br>
              <a:rPr lang="en-GB" dirty="0"/>
            </a:br>
            <a:endParaRPr lang="en-GB" sz="1200" dirty="0"/>
          </a:p>
          <a:p>
            <a:br>
              <a:rPr lang="en-GB" dirty="0"/>
            </a:b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7</a:t>
            </a:fld>
            <a:endParaRPr lang="en-GB"/>
          </a:p>
        </p:txBody>
      </p:sp>
    </p:spTree>
    <p:extLst>
      <p:ext uri="{BB962C8B-B14F-4D97-AF65-F5344CB8AC3E}">
        <p14:creationId xmlns:p14="http://schemas.microsoft.com/office/powerpoint/2010/main" val="3438288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Cvent (2024) identified industry trends such as: </a:t>
            </a:r>
          </a:p>
          <a:p>
            <a:r>
              <a:rPr lang="en-GB" dirty="0"/>
              <a:t>Hybrid events </a:t>
            </a:r>
            <a:br>
              <a:rPr lang="en-GB" dirty="0"/>
            </a:br>
            <a:r>
              <a:rPr lang="en-GB" dirty="0"/>
              <a:t>Generation clean </a:t>
            </a:r>
            <a:br>
              <a:rPr lang="en-GB" dirty="0"/>
            </a:br>
            <a:r>
              <a:rPr lang="en-GB" dirty="0"/>
              <a:t>Local and less travel </a:t>
            </a:r>
            <a:br>
              <a:rPr lang="en-GB" dirty="0"/>
            </a:br>
            <a:r>
              <a:rPr lang="en-GB" dirty="0"/>
              <a:t>Planners reserve venues online. </a:t>
            </a:r>
            <a:br>
              <a:rPr lang="en-GB" dirty="0"/>
            </a:br>
            <a:r>
              <a:rPr lang="en-GB" dirty="0"/>
              <a:t>Safe events </a:t>
            </a:r>
            <a:br>
              <a:rPr lang="en-GB" dirty="0"/>
            </a:br>
            <a:r>
              <a:rPr lang="en-GB" dirty="0"/>
              <a:t>Food and drink alter </a:t>
            </a:r>
            <a:br>
              <a:rPr lang="en-GB" dirty="0"/>
            </a:br>
            <a:r>
              <a:rPr lang="en-GB" dirty="0"/>
              <a:t>Sustainability </a:t>
            </a:r>
            <a:br>
              <a:rPr lang="en-GB" dirty="0"/>
            </a:br>
            <a:r>
              <a:rPr lang="en-GB" dirty="0"/>
              <a:t>Automation </a:t>
            </a:r>
            <a:br>
              <a:rPr lang="en-GB" dirty="0"/>
            </a:br>
            <a:r>
              <a:rPr lang="en-GB" dirty="0"/>
              <a:t>Local and less travel, planning, safe events, sustainability, and food and drink choices are most important for the proposed event. </a:t>
            </a: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8</a:t>
            </a:fld>
            <a:endParaRPr lang="en-GB"/>
          </a:p>
        </p:txBody>
      </p:sp>
    </p:spTree>
    <p:extLst>
      <p:ext uri="{BB962C8B-B14F-4D97-AF65-F5344CB8AC3E}">
        <p14:creationId xmlns:p14="http://schemas.microsoft.com/office/powerpoint/2010/main" val="1049031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critically justified the viability and strategic pre-planning research for a proposed hospitality MICE (Meetings, Incentives, Conferences, and Exhibitions) business event with a "Winter" theme. The presentation described how to conduct the chosen event, ‘Traditional Romanian Food and Drink for Christmas’, a consumer show for Romanian restaurants. </a:t>
            </a:r>
            <a:br>
              <a:rPr lang="en-GB" dirty="0"/>
            </a:br>
            <a:r>
              <a:rPr lang="en-GB" dirty="0"/>
              <a:t>Presentation objectives included an assessment for an innovative event, comprising background research and situational analysis, and an evaluation of event-related market, operational, and financial variables. ​ </a:t>
            </a:r>
          </a:p>
          <a:p>
            <a:r>
              <a:rPr lang="en-GB" dirty="0"/>
              <a:t>It will enable local traditional ethnic restaurants to improve their marketing effectiveness. </a:t>
            </a:r>
            <a:br>
              <a:rPr lang="en-GB" dirty="0"/>
            </a:br>
            <a:r>
              <a:rPr lang="en-GB" dirty="0"/>
              <a:t>Restaurants will offer fresh Romanian Christmas food and drinks at this consumer exhibition. This event was chosen for these reasons: Barking has the largest Romanian community in London, a diversified ethnic group, and it will help local traditional ethnic restaurants sell better.  This event will take place at Barking Market on East Street in Barking Town Centre Market on Sunday, December 21, 2024.</a:t>
            </a:r>
          </a:p>
          <a:p>
            <a:r>
              <a:rPr lang="en-GB" dirty="0"/>
              <a:t>The target audience includes individuals of all ages, members of the Romanian community, and members of families of other ethnic communities. </a:t>
            </a:r>
            <a:br>
              <a:rPr lang="en-GB" dirty="0"/>
            </a:br>
            <a:r>
              <a:rPr lang="en-GB" dirty="0"/>
              <a:t>The proposed focus and theme is as follows: freshly prepared Romanian food and drinks that are typically designed for Christmas; specific aspects of Romanian culture that are associated to Christmas, including food, drink, music with traditional instruments, arts, costume traditions, awarded art films, dance, and so on. </a:t>
            </a:r>
          </a:p>
          <a:p>
            <a:r>
              <a:rPr lang="en-GB" dirty="0"/>
              <a:t>Marketing strategy includes Facebook pages and communities, TikTok, the websites of the Romanian Consulate in London and Romanian Cultural Institute, local outdoor advertising (such as posters), and Google advertisements. </a:t>
            </a:r>
          </a:p>
          <a:p>
            <a:r>
              <a:rPr lang="en-GB" dirty="0"/>
              <a:t>Total expenses are £42,495.00, while total estimated profit is of 11,505.00 pounds.</a:t>
            </a:r>
          </a:p>
          <a:p>
            <a:r>
              <a:rPr lang="en-GB" dirty="0"/>
              <a:t>SWOT analysis, PESTEL analysis , and industry trends and impacts analysis have shown factors that might impact the event. Local and less travel, planning, safe events, sustainability, and food and drink choices are most important for the proposed event. </a:t>
            </a:r>
            <a:br>
              <a:rPr lang="en-GB" dirty="0"/>
            </a:br>
            <a:br>
              <a:rPr lang="en-GB" dirty="0"/>
            </a:br>
            <a:br>
              <a:rPr lang="en-GB" dirty="0"/>
            </a:br>
            <a:br>
              <a:rPr lang="en-GB" dirty="0"/>
            </a:br>
            <a:br>
              <a:rPr lang="en-GB" dirty="0"/>
            </a:br>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9</a:t>
            </a:fld>
            <a:endParaRPr lang="en-GB"/>
          </a:p>
        </p:txBody>
      </p:sp>
    </p:spTree>
    <p:extLst>
      <p:ext uri="{BB962C8B-B14F-4D97-AF65-F5344CB8AC3E}">
        <p14:creationId xmlns:p14="http://schemas.microsoft.com/office/powerpoint/2010/main" val="2667747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pPr>
              <a:lnSpc>
                <a:spcPct val="106000"/>
              </a:lnSpc>
            </a:pP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Beciul</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Domnesc</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(2024) </a:t>
            </a:r>
            <a:r>
              <a:rPr lang="en-GB" sz="1800" i="1" kern="150" dirty="0" err="1">
                <a:effectLst/>
                <a:latin typeface="Aptos" panose="020B0004020202020204" pitchFamily="34" charset="0"/>
                <a:ea typeface="Aptos" panose="020B0004020202020204" pitchFamily="34" charset="0"/>
                <a:cs typeface="Times New Roman" panose="02020603050405020304" pitchFamily="18" charset="0"/>
              </a:rPr>
              <a:t>Beciul</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50" dirty="0" err="1">
                <a:effectLst/>
                <a:latin typeface="Aptos" panose="020B0004020202020204" pitchFamily="34" charset="0"/>
                <a:ea typeface="Aptos" panose="020B0004020202020204" pitchFamily="34" charset="0"/>
                <a:cs typeface="Times New Roman" panose="02020603050405020304" pitchFamily="18" charset="0"/>
              </a:rPr>
              <a:t>Domnesc</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https://www.beciuldomnesc.ro/</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Cris-Tim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Cris-Tim</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https://cristim.ro/en/</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Cvent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9 Trends Shaping the Future of MICE Business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https://www.cvent.com/sg/blog/hospitality/9-trends-shaping-future-mice-business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Gibson, D. (2023)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Number of Romanian speakers in London trebled between 2011 and 2021</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swlondoner.co.uk/news/26052023-number-of-romanian-speakers-in-london-trebled-between-2011-and-2021#:~:text=Number%20of%20Romanian%20speakers%20in%20London%20trebled%20between%202011%20and%202021,-26%20May%202023&amp;text=The%20number%20of%20Romanian%20speakers,%25)%20and%20Redbridge%20(4.31%25</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Islington Square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Islington Square’s Saturday Market</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https://www.islingtonsquare.com/market-in-islington</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Kirchgeorg</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M., Jung, K. and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Klante</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O., (2010). ‘The future of trade shows: insights from a scenario analysis’.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Journal of Business &amp; Industrial Marketing</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25(4), pp. 301-312.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https://doi.org/10.1108/08858621011038261</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Lee, I.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Enhance Your Restaurant Marketing with Targeted Community Events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https://www.therail.media/stories/2024/9/4/enhance-your-restaurant-marketing-with-targeted-community-events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LLBD.gov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2024a</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Barking market.</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https://www.lbbd.gov.uk/leisure-parks-history-and-culture/barking-market</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LLBD.gov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2024b</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 Street trader licences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https://www.lbbd.gov.uk/licences-permits-and-registration/street-trader-licences/barking-market#:~:text=Before%20the%20grant%20of%20a,each%20day%20that%20you%20trade.&amp;text=Regular%20licence%20holders%20are%20liable,advance%20by%20the%20Market%20Manager</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Londra.MAE.ro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EMBASSY OF ROMANIA to the United Kingdom of Great Britain and Northern Ireland</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https://londra.mae.ro/en/node/397</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Mintel (2024) UK Ethnic Restaurants and Takeaways Market Report 2023.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https://store.mintel.com/report/uk-ethnic-restaurants-and-takeaways-market-report</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ONS (2023)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How life has changed in Barking and Dagenham: Census 2021</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4"/>
              </a:rPr>
              <a:t>https://www.ons.gov.uk/visualisations/censusareachanges/E09000002</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Outdoor Stages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Surrey Festival Event Stage Hire</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5"/>
              </a:rPr>
              <a:t>https://www.outdoorstages.co.uk/</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RCI</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London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Welcome to the Romanian Cultural Institute in London</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6"/>
              </a:rPr>
              <a:t>https://www.rcilondon.co.uk/</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Ursus Breweries (2024) Homepage.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7"/>
              </a:rPr>
              <a:t>https://ursus-breweries.ro/en/</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endParaRPr lang="en-GB" dirty="0"/>
          </a:p>
        </p:txBody>
      </p:sp>
      <p:sp>
        <p:nvSpPr>
          <p:cNvPr id="4" name="Slide Number Placeholder 3"/>
          <p:cNvSpPr>
            <a:spLocks noGrp="1"/>
          </p:cNvSpPr>
          <p:nvPr>
            <p:ph type="sldNum" sz="quarter" idx="5"/>
          </p:nvPr>
        </p:nvSpPr>
        <p:spPr/>
        <p:txBody>
          <a:bodyPr/>
          <a:lstStyle/>
          <a:p>
            <a:fld id="{DF261F9C-7455-4254-81A8-4D4B1402635D}" type="slidenum">
              <a:rPr lang="en-GB" smtClean="0"/>
              <a:t>11</a:t>
            </a:fld>
            <a:endParaRPr lang="en-GB"/>
          </a:p>
        </p:txBody>
      </p:sp>
    </p:spTree>
    <p:extLst>
      <p:ext uri="{BB962C8B-B14F-4D97-AF65-F5344CB8AC3E}">
        <p14:creationId xmlns:p14="http://schemas.microsoft.com/office/powerpoint/2010/main" val="3938734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F8907804-CF75-43AC-B4BC-0A2DFD58486A}" type="datetime1">
              <a:rPr lang="en-US" smtClean="0"/>
              <a:t>10/14/2024</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46576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F337F8D8-B7C0-4D7F-98E7-261E84FC2CE6}" type="datetime1">
              <a:rPr lang="en-US" smtClean="0"/>
              <a:t>10/14/2024</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41891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3CBEDF3-4E12-43AE-8104-FD28FA457D08}" type="datetime1">
              <a:rPr lang="en-US" smtClean="0"/>
              <a:t>10/14/2024</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78774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EAAB5D6E-A558-43B5-B04A-049C9A21E025}" type="datetime1">
              <a:rPr lang="en-US" smtClean="0"/>
              <a:t>10/14/2024</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88443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147EF3C3-CCA2-446E-9201-C9D146034644}" type="datetime1">
              <a:rPr lang="en-US" smtClean="0"/>
              <a:t>10/14/2024</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28220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79229D13-2481-44D4-8E99-D01C97E67B27}" type="datetime1">
              <a:rPr lang="en-US" smtClean="0"/>
              <a:t>10/14/2024</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399794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C37E015E-F2B8-42F4-94A2-9EDEADC3E8F3}" type="datetime1">
              <a:rPr lang="en-US" smtClean="0"/>
              <a:t>10/14/2024</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419691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B9E8EA44-5270-49BB-B3C4-F09068E123C9}" type="datetime1">
              <a:rPr lang="en-US" smtClean="0"/>
              <a:t>10/14/2024</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866688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BE325B7D-7E53-41DB-95C4-B7B0455749BC}" type="datetime1">
              <a:rPr lang="en-US" smtClean="0"/>
              <a:t>10/14/2024</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556902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0AECD348-39DB-4FBF-BD87-DCE2F6BCA9B4}" type="datetime1">
              <a:rPr lang="en-US" smtClean="0"/>
              <a:t>10/14/2024</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64280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A3158DF8-3354-4FFF-9A97-0C91F110424F}" type="datetime1">
              <a:rPr lang="en-US" smtClean="0"/>
              <a:t>10/14/2024</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21078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1199246B-8D28-4C45-80A5-09555ABB237B}" type="datetime1">
              <a:rPr lang="en-US" smtClean="0"/>
              <a:t>10/14/2024</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89009670"/>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0" r:id="rId6"/>
    <p:sldLayoutId id="2147483816" r:id="rId7"/>
    <p:sldLayoutId id="2147483817" r:id="rId8"/>
    <p:sldLayoutId id="2147483818" r:id="rId9"/>
    <p:sldLayoutId id="2147483819" r:id="rId10"/>
    <p:sldLayoutId id="2147483821" r:id="rId11"/>
  </p:sldLayoutIdLst>
  <p:hf hdr="0" ftr="0" dt="0"/>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108/08858621011038261" TargetMode="External"/><Relationship Id="rId13" Type="http://schemas.openxmlformats.org/officeDocument/2006/relationships/hyperlink" Target="https://store.mintel.com/report/uk-ethnic-restaurants-and-takeaways-market-report" TargetMode="External"/><Relationship Id="rId3" Type="http://schemas.openxmlformats.org/officeDocument/2006/relationships/hyperlink" Target="https://www.beciuldomnesc.ro/" TargetMode="External"/><Relationship Id="rId7" Type="http://schemas.openxmlformats.org/officeDocument/2006/relationships/hyperlink" Target="https://www.islingtonsquare.com/market-in-islington" TargetMode="External"/><Relationship Id="rId12" Type="http://schemas.openxmlformats.org/officeDocument/2006/relationships/hyperlink" Target="https://londra.mae.ro/en/node/397" TargetMode="External"/><Relationship Id="rId17" Type="http://schemas.openxmlformats.org/officeDocument/2006/relationships/hyperlink" Target="https://ursus-breweries.ro/en/" TargetMode="External"/><Relationship Id="rId2" Type="http://schemas.openxmlformats.org/officeDocument/2006/relationships/notesSlide" Target="../notesSlides/notesSlide9.xml"/><Relationship Id="rId16" Type="http://schemas.openxmlformats.org/officeDocument/2006/relationships/hyperlink" Target="https://www.rcilondon.co.uk/" TargetMode="External"/><Relationship Id="rId1" Type="http://schemas.openxmlformats.org/officeDocument/2006/relationships/slideLayout" Target="../slideLayouts/slideLayout2.xml"/><Relationship Id="rId6" Type="http://schemas.openxmlformats.org/officeDocument/2006/relationships/hyperlink" Target="https://www.swlondoner.co.uk/news/26052023-number-of-romanian-speakers-in-london-trebled-between-2011-and-2021#:~:text=Number%20of%20Romanian%20speakers%20in%20London%20trebled%20between%202011%20and%202021,-26%20May%202023&amp;text=The%20number%20of%20Romanian%20speakers,%25)%20and%20Redbridge%20(4.31%25" TargetMode="External"/><Relationship Id="rId11" Type="http://schemas.openxmlformats.org/officeDocument/2006/relationships/hyperlink" Target="https://www.lbbd.gov.uk/licences-permits-and-registration/street-trader-licences/barking-market#:~:text=Before%20the%20grant%20of%20a,each%20day%20that%20you%20trade.&amp;text=Regular%20licence%20holders%20are%20liable,advance%20by%20the%20Market%20Manager" TargetMode="External"/><Relationship Id="rId5" Type="http://schemas.openxmlformats.org/officeDocument/2006/relationships/hyperlink" Target="https://www.cvent.com/sg/blog/hospitality/9-trends-shaping-future-mice-business" TargetMode="External"/><Relationship Id="rId15" Type="http://schemas.openxmlformats.org/officeDocument/2006/relationships/hyperlink" Target="https://www.outdoorstages.co.uk/" TargetMode="External"/><Relationship Id="rId10" Type="http://schemas.openxmlformats.org/officeDocument/2006/relationships/hyperlink" Target="https://www.lbbd.gov.uk/leisure-parks-history-and-culture/barking-market" TargetMode="External"/><Relationship Id="rId4" Type="http://schemas.openxmlformats.org/officeDocument/2006/relationships/hyperlink" Target="https://cristim.ro/en/" TargetMode="External"/><Relationship Id="rId9" Type="http://schemas.openxmlformats.org/officeDocument/2006/relationships/hyperlink" Target="https://www.therail.media/stories/2024/9/4/enhance-your-restaurant-marketing-with-targeted-community-events" TargetMode="External"/><Relationship Id="rId14" Type="http://schemas.openxmlformats.org/officeDocument/2006/relationships/hyperlink" Target="https://www.ons.gov.uk/visualisations/censusareachanges/E09000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5" name="Group 24">
            <a:extLst>
              <a:ext uri="{FF2B5EF4-FFF2-40B4-BE49-F238E27FC236}">
                <a16:creationId xmlns:a16="http://schemas.microsoft.com/office/drawing/2014/main" id="{A0297160-077C-4B0C-9F1E-6519CEDB84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6" name="Straight Connector 25">
              <a:extLst>
                <a:ext uri="{FF2B5EF4-FFF2-40B4-BE49-F238E27FC236}">
                  <a16:creationId xmlns:a16="http://schemas.microsoft.com/office/drawing/2014/main" id="{31F77CDE-CC8E-40E6-8745-8D7CB6208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FCA172-142C-4352-A938-33B43EC3B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53BB53B-6660-4F6B-8C3C-4EAA148CFF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21D1E67-3038-4399-8F14-244731FAE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A17FB9-5481-4E6D-A157-C4A1D8F29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B5B4D4B-6074-48B5-B7D7-5B22BDC2A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FE68CF5-4975-4F0E-98F8-E40F12E8FE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63AD0D6-BFAB-41EE-A0DD-BFEB6844D1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7EA9615-8E94-4E0C-BAF0-C52132326C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6A76D71-0BE7-402F-BF24-CB0154E2A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B18C09B-8FB5-4D88-B4FF-2090E7818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A06FA18-2473-40B2-8AE0-DEDDC5E9A3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187746C-FE57-4160-B924-6B283B3323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7337AAE-EB93-4FBD-9904-0366412607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6FA7169-C5DB-4F02-935F-AA39EDA4B7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4195B93-DBB3-4197-8D91-A786D4753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F2FF9EB-46CC-4A22-AF8A-9D11BC966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631DADE-538C-4EA4-9D90-3AED82E01B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35A7E2F-77A0-48A1-A881-1A12940D8F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5AC39BAD-DB08-4260-BCE5-4E1FB09A44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468F31ED-A97B-4A9A-9F56-221FFB7A3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362574E-3A61-4C31-915F-F541B7BE0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32BD431-3E1E-4528-AC59-5A23CE4CB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7DE7131F-209C-4427-96DA-26E0E973EE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283DFDB-6A1C-41B8-B590-966064699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DA3D6B3-30E3-4C45-A709-4F775DB84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481924-9C4A-4A91-8AB4-D796F33D73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3787DCF-DA69-4379-94AB-C361DF3260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753DC9D9-196D-4C02-982F-935945BD57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E2AF9976-A85B-4FAC-ACA0-7B4F06D18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FD38ACD-F4A1-4970-BE99-87B0A04829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8" name="Right Triangle 57">
            <a:extLst>
              <a:ext uri="{FF2B5EF4-FFF2-40B4-BE49-F238E27FC236}">
                <a16:creationId xmlns:a16="http://schemas.microsoft.com/office/drawing/2014/main" id="{429C64BC-8915-422E-9361-EE04C48F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261028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AAB2136-E16A-8CED-EA5D-5B5E2746DA7C}"/>
              </a:ext>
            </a:extLst>
          </p:cNvPr>
          <p:cNvSpPr>
            <a:spLocks noGrp="1"/>
          </p:cNvSpPr>
          <p:nvPr>
            <p:ph type="ctrTitle"/>
          </p:nvPr>
        </p:nvSpPr>
        <p:spPr>
          <a:xfrm>
            <a:off x="691078" y="722902"/>
            <a:ext cx="5798932" cy="2534369"/>
          </a:xfrm>
        </p:spPr>
        <p:txBody>
          <a:bodyPr>
            <a:normAutofit fontScale="90000"/>
          </a:bodyPr>
          <a:lstStyle/>
          <a:p>
            <a:pPr>
              <a:lnSpc>
                <a:spcPct val="90000"/>
              </a:lnSpc>
            </a:pPr>
            <a:r>
              <a:rPr lang="en-GB" sz="3000" dirty="0"/>
              <a:t>Assignment 1: Feasibility Plan for an International Meeting</a:t>
            </a:r>
            <a:br>
              <a:rPr lang="en-GB" sz="3000" dirty="0"/>
            </a:br>
            <a:r>
              <a:rPr lang="en-GB" sz="3000" dirty="0" err="1"/>
              <a:t>BMIH6007</a:t>
            </a:r>
            <a:r>
              <a:rPr lang="en-GB" sz="3000" dirty="0"/>
              <a:t> International Meetings Management for the Hotel Industry</a:t>
            </a:r>
            <a:br>
              <a:rPr lang="en-GB" sz="3000" dirty="0"/>
            </a:br>
            <a:r>
              <a:rPr lang="en-GB" sz="2200" dirty="0"/>
              <a:t>Lecturer: Kathryn Flynn </a:t>
            </a:r>
            <a:br>
              <a:rPr lang="en-GB" sz="2200" dirty="0"/>
            </a:br>
            <a:r>
              <a:rPr lang="en-GB" sz="2200" dirty="0"/>
              <a:t>Student name and ID: Constantin-Bogdan </a:t>
            </a:r>
            <a:r>
              <a:rPr lang="en-GB" sz="2200" dirty="0" err="1"/>
              <a:t>Rusu</a:t>
            </a:r>
            <a:r>
              <a:rPr lang="en-GB" sz="2200" dirty="0"/>
              <a:t>, 2014305</a:t>
            </a:r>
          </a:p>
        </p:txBody>
      </p:sp>
      <p:sp>
        <p:nvSpPr>
          <p:cNvPr id="3" name="Subtitle 2">
            <a:extLst>
              <a:ext uri="{FF2B5EF4-FFF2-40B4-BE49-F238E27FC236}">
                <a16:creationId xmlns:a16="http://schemas.microsoft.com/office/drawing/2014/main" id="{3FF49E2D-3EF2-BB7F-37E4-DE67071F23AE}"/>
              </a:ext>
            </a:extLst>
          </p:cNvPr>
          <p:cNvSpPr>
            <a:spLocks noGrp="1"/>
          </p:cNvSpPr>
          <p:nvPr>
            <p:ph type="subTitle" idx="1"/>
          </p:nvPr>
        </p:nvSpPr>
        <p:spPr>
          <a:xfrm>
            <a:off x="691078" y="4143594"/>
            <a:ext cx="5798932" cy="1592042"/>
          </a:xfrm>
        </p:spPr>
        <p:txBody>
          <a:bodyPr>
            <a:normAutofit/>
          </a:bodyPr>
          <a:lstStyle/>
          <a:p>
            <a:r>
              <a:rPr lang="en-GB" dirty="0">
                <a:effectLst/>
                <a:latin typeface="Aptos" panose="020B0004020202020204" pitchFamily="34" charset="0"/>
                <a:ea typeface="Aptos" panose="020B0004020202020204" pitchFamily="34" charset="0"/>
                <a:cs typeface="Times New Roman" panose="02020603050405020304" pitchFamily="18" charset="0"/>
              </a:rPr>
              <a:t>Feasibility Study for ‘Traditional Romanian Food and Drink for Christmas’ - A Winter-Themed MICE Event </a:t>
            </a:r>
          </a:p>
          <a:p>
            <a:endParaRPr lang="en-GB" dirty="0"/>
          </a:p>
        </p:txBody>
      </p:sp>
      <p:pic>
        <p:nvPicPr>
          <p:cNvPr id="16" name="Picture 15" descr="A close-up of a colorful background&#10;&#10;Description automatically generated">
            <a:extLst>
              <a:ext uri="{FF2B5EF4-FFF2-40B4-BE49-F238E27FC236}">
                <a16:creationId xmlns:a16="http://schemas.microsoft.com/office/drawing/2014/main" id="{EBFB3E24-6B85-28EA-A6FC-0D9A4209C0B3}"/>
              </a:ext>
            </a:extLst>
          </p:cNvPr>
          <p:cNvPicPr>
            <a:picLocks noChangeAspect="1"/>
          </p:cNvPicPr>
          <p:nvPr/>
        </p:nvPicPr>
        <p:blipFill>
          <a:blip r:embed="rId2"/>
          <a:srcRect t="4229" r="-2" b="16871"/>
          <a:stretch/>
        </p:blipFill>
        <p:spPr>
          <a:xfrm>
            <a:off x="7076284" y="1246415"/>
            <a:ext cx="4431492" cy="4356856"/>
          </a:xfrm>
          <a:prstGeom prst="rect">
            <a:avLst/>
          </a:prstGeom>
        </p:spPr>
      </p:pic>
    </p:spTree>
    <p:extLst>
      <p:ext uri="{BB962C8B-B14F-4D97-AF65-F5344CB8AC3E}">
        <p14:creationId xmlns:p14="http://schemas.microsoft.com/office/powerpoint/2010/main" val="3137296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37" name="Group 1036">
            <a:extLst>
              <a:ext uri="{FF2B5EF4-FFF2-40B4-BE49-F238E27FC236}">
                <a16:creationId xmlns:a16="http://schemas.microsoft.com/office/drawing/2014/main" id="{4B74A58D-C788-4F75-B5D1-921E78FF29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38" name="Straight Connector 1037">
              <a:extLst>
                <a:ext uri="{FF2B5EF4-FFF2-40B4-BE49-F238E27FC236}">
                  <a16:creationId xmlns:a16="http://schemas.microsoft.com/office/drawing/2014/main" id="{C27BC05A-659D-4294-B1DB-0412C6A1E3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32A8233F-A451-46B4-BED4-27DD64582D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78A4F6C4-FDB0-4115-ABAE-9A5A8CED03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D1C99737-F794-494E-8C0C-76B75CC9D8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98F02DA6-DBA7-462E-82AD-42EEDC2808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4DE71D6B-949D-4D9E-9EEA-56A8D498A5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4" name="Straight Connector 1043">
              <a:extLst>
                <a:ext uri="{FF2B5EF4-FFF2-40B4-BE49-F238E27FC236}">
                  <a16:creationId xmlns:a16="http://schemas.microsoft.com/office/drawing/2014/main" id="{24EFD95D-F204-41B7-9C56-DBF1155EC8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A53D25B4-D3D4-4B6C-A740-E8FD4409B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6" name="Straight Connector 1045">
              <a:extLst>
                <a:ext uri="{FF2B5EF4-FFF2-40B4-BE49-F238E27FC236}">
                  <a16:creationId xmlns:a16="http://schemas.microsoft.com/office/drawing/2014/main" id="{43FB8D2F-FC2D-463E-A588-218B5ED1F9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7" name="Straight Connector 1046">
              <a:extLst>
                <a:ext uri="{FF2B5EF4-FFF2-40B4-BE49-F238E27FC236}">
                  <a16:creationId xmlns:a16="http://schemas.microsoft.com/office/drawing/2014/main" id="{F21BB6B9-EAEA-43A1-9449-A10294E4F9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90C62509-6F9A-4A66-AE78-EF71FE7D4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DF0D677E-8866-4D5C-91F9-90001EBE8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A6C1C222-FB70-4063-9BF6-25E5394546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348C3B78-3424-4DF2-AE25-BC08956E2B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189169EC-7A8F-439B-BDD2-669CDE6D91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E625A96E-5FA1-467F-8929-E9F3A4D423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A4167E38-35D8-4680-8EF9-67045C8AA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B9E9F9CA-B0D2-4D5B-BA3E-D9F5817AF6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41909765-556E-4AA4-8CA8-34ABA30EB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3D9E7D9C-D2A0-4C04-AC8C-CC796A5757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1513C351-6AD8-4CC8-85E6-1382AA235C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2190FC97-7BCE-42C2-9768-14559A44A0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932B857D-BE14-48CD-8F4D-0E882D328E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7F2E92CD-7175-484E-B557-CF29951C2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3B179EA7-0CFA-4FE9-BEF1-462C0ED396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3" name="Straight Connector 1062">
              <a:extLst>
                <a:ext uri="{FF2B5EF4-FFF2-40B4-BE49-F238E27FC236}">
                  <a16:creationId xmlns:a16="http://schemas.microsoft.com/office/drawing/2014/main" id="{D66676B7-1322-4E27-9218-6D5E8B0EC7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4" name="Straight Connector 1063">
              <a:extLst>
                <a:ext uri="{FF2B5EF4-FFF2-40B4-BE49-F238E27FC236}">
                  <a16:creationId xmlns:a16="http://schemas.microsoft.com/office/drawing/2014/main" id="{2026F347-76EB-45F8-9B81-653E64A004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5" name="Straight Connector 1064">
              <a:extLst>
                <a:ext uri="{FF2B5EF4-FFF2-40B4-BE49-F238E27FC236}">
                  <a16:creationId xmlns:a16="http://schemas.microsoft.com/office/drawing/2014/main" id="{71E93AAC-F0A9-4B35-A413-A322DB9FC9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6" name="Straight Connector 1065">
              <a:extLst>
                <a:ext uri="{FF2B5EF4-FFF2-40B4-BE49-F238E27FC236}">
                  <a16:creationId xmlns:a16="http://schemas.microsoft.com/office/drawing/2014/main" id="{0145F376-7C0E-4F7E-816B-48D485A8C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7" name="Straight Connector 1066">
              <a:extLst>
                <a:ext uri="{FF2B5EF4-FFF2-40B4-BE49-F238E27FC236}">
                  <a16:creationId xmlns:a16="http://schemas.microsoft.com/office/drawing/2014/main" id="{65F4E9A3-2521-4838-9AA2-A5D5020D46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8" name="Straight Connector 1067">
              <a:extLst>
                <a:ext uri="{FF2B5EF4-FFF2-40B4-BE49-F238E27FC236}">
                  <a16:creationId xmlns:a16="http://schemas.microsoft.com/office/drawing/2014/main" id="{9D0F8335-C6C7-4994-9ECB-54F0EB8C50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70" name="Right Triangle 1069">
            <a:extLst>
              <a:ext uri="{FF2B5EF4-FFF2-40B4-BE49-F238E27FC236}">
                <a16:creationId xmlns:a16="http://schemas.microsoft.com/office/drawing/2014/main" id="{17D11638-D7E0-4D85-B1A6-AF57358C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0" y="2059091"/>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3D51D02-6A9D-BDBE-7660-A4AD65FC1ED2}"/>
              </a:ext>
            </a:extLst>
          </p:cNvPr>
          <p:cNvSpPr>
            <a:spLocks noGrp="1"/>
          </p:cNvSpPr>
          <p:nvPr>
            <p:ph type="title"/>
          </p:nvPr>
        </p:nvSpPr>
        <p:spPr>
          <a:xfrm>
            <a:off x="684223" y="721945"/>
            <a:ext cx="10611627" cy="1916619"/>
          </a:xfrm>
        </p:spPr>
        <p:txBody>
          <a:bodyPr>
            <a:normAutofit/>
          </a:bodyPr>
          <a:lstStyle/>
          <a:p>
            <a:r>
              <a:rPr lang="en-GB" dirty="0"/>
              <a:t>Introduction </a:t>
            </a:r>
          </a:p>
        </p:txBody>
      </p:sp>
      <p:pic>
        <p:nvPicPr>
          <p:cNvPr id="1030" name="Picture 6" descr="Travel Weekly">
            <a:extLst>
              <a:ext uri="{FF2B5EF4-FFF2-40B4-BE49-F238E27FC236}">
                <a16:creationId xmlns:a16="http://schemas.microsoft.com/office/drawing/2014/main" id="{3E5689E1-E2A3-834B-2AD0-B35B58CF0D42}"/>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tretch>
            <a:fillRect/>
          </a:stretch>
        </p:blipFill>
        <p:spPr bwMode="auto">
          <a:xfrm>
            <a:off x="6705600" y="2989948"/>
            <a:ext cx="4802175" cy="304072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9" name="Content Placeholder 2">
            <a:extLst>
              <a:ext uri="{FF2B5EF4-FFF2-40B4-BE49-F238E27FC236}">
                <a16:creationId xmlns:a16="http://schemas.microsoft.com/office/drawing/2014/main" id="{85593348-BE9D-3671-6F27-1BFCA1045FDC}"/>
              </a:ext>
            </a:extLst>
          </p:cNvPr>
          <p:cNvGraphicFramePr>
            <a:graphicFrameLocks noGrp="1"/>
          </p:cNvGraphicFramePr>
          <p:nvPr>
            <p:ph idx="1"/>
            <p:extLst>
              <p:ext uri="{D42A27DB-BD31-4B8C-83A1-F6EECF244321}">
                <p14:modId xmlns:p14="http://schemas.microsoft.com/office/powerpoint/2010/main" val="4043496908"/>
              </p:ext>
            </p:extLst>
          </p:nvPr>
        </p:nvGraphicFramePr>
        <p:xfrm>
          <a:off x="691077" y="2893475"/>
          <a:ext cx="5728532" cy="32425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a:extLst>
              <a:ext uri="{FF2B5EF4-FFF2-40B4-BE49-F238E27FC236}">
                <a16:creationId xmlns:a16="http://schemas.microsoft.com/office/drawing/2014/main" id="{045EE495-04BA-F871-FDF1-209FFBAED369}"/>
              </a:ext>
            </a:extLst>
          </p:cNvPr>
          <p:cNvSpPr>
            <a:spLocks noGrp="1"/>
          </p:cNvSpPr>
          <p:nvPr>
            <p:ph type="sldNum" sz="quarter" idx="12"/>
          </p:nvPr>
        </p:nvSpPr>
        <p:spPr/>
        <p:txBody>
          <a:bodyPr/>
          <a:lstStyle/>
          <a:p>
            <a:fld id="{BE15108C-154A-4A5A-9C05-91A49A422BA7}" type="slidenum">
              <a:rPr lang="en-US" smtClean="0"/>
              <a:t>2</a:t>
            </a:fld>
            <a:endParaRPr lang="en-US"/>
          </a:p>
        </p:txBody>
      </p:sp>
    </p:spTree>
    <p:extLst>
      <p:ext uri="{BB962C8B-B14F-4D97-AF65-F5344CB8AC3E}">
        <p14:creationId xmlns:p14="http://schemas.microsoft.com/office/powerpoint/2010/main" val="1524215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3" name="Rectangle 2092">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useBgFill="1">
        <p:nvSpPr>
          <p:cNvPr id="2094" name="Freeform: Shape 2093">
            <a:extLst>
              <a:ext uri="{FF2B5EF4-FFF2-40B4-BE49-F238E27FC236}">
                <a16:creationId xmlns:a16="http://schemas.microsoft.com/office/drawing/2014/main" id="{CFDF70F4-97B6-40D8-B1FA-9580DBD23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2244" y="224448"/>
            <a:ext cx="6857996" cy="6409096"/>
          </a:xfrm>
          <a:custGeom>
            <a:avLst/>
            <a:gdLst>
              <a:gd name="connsiteX0" fmla="*/ 0 w 6857996"/>
              <a:gd name="connsiteY0" fmla="*/ 2827344 h 6142577"/>
              <a:gd name="connsiteX1" fmla="*/ 0 w 6857996"/>
              <a:gd name="connsiteY1" fmla="*/ 5080510 h 6142577"/>
              <a:gd name="connsiteX2" fmla="*/ 3 w 6857996"/>
              <a:gd name="connsiteY2" fmla="*/ 5080510 h 6142577"/>
              <a:gd name="connsiteX3" fmla="*/ 3 w 6857996"/>
              <a:gd name="connsiteY3" fmla="*/ 6142577 h 6142577"/>
              <a:gd name="connsiteX4" fmla="*/ 6857996 w 6857996"/>
              <a:gd name="connsiteY4" fmla="*/ 6142577 h 6142577"/>
              <a:gd name="connsiteX5" fmla="*/ 6857996 w 6857996"/>
              <a:gd name="connsiteY5" fmla="*/ 3928749 h 6142577"/>
              <a:gd name="connsiteX6" fmla="*/ 6857996 w 6857996"/>
              <a:gd name="connsiteY6" fmla="*/ 2572597 h 6142577"/>
              <a:gd name="connsiteX7" fmla="*/ 6857996 w 6857996"/>
              <a:gd name="connsiteY7" fmla="*/ 307516 h 6142577"/>
              <a:gd name="connsiteX8" fmla="*/ 6550769 w 6857996"/>
              <a:gd name="connsiteY8" fmla="*/ 222609 h 6142577"/>
              <a:gd name="connsiteX9" fmla="*/ 5031274 w 6857996"/>
              <a:gd name="connsiteY9" fmla="*/ 33 h 6142577"/>
              <a:gd name="connsiteX10" fmla="*/ 310659 w 6857996"/>
              <a:gd name="connsiteY10" fmla="*/ 1067285 h 6142577"/>
              <a:gd name="connsiteX11" fmla="*/ 2 w 6857996"/>
              <a:gd name="connsiteY11" fmla="*/ 1072307 h 6142577"/>
              <a:gd name="connsiteX12" fmla="*/ 2 w 6857996"/>
              <a:gd name="connsiteY12" fmla="*/ 2827344 h 614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6" h="6142577">
                <a:moveTo>
                  <a:pt x="0" y="2827344"/>
                </a:moveTo>
                <a:lnTo>
                  <a:pt x="0" y="5080510"/>
                </a:lnTo>
                <a:lnTo>
                  <a:pt x="3" y="5080510"/>
                </a:lnTo>
                <a:lnTo>
                  <a:pt x="3" y="6142577"/>
                </a:lnTo>
                <a:lnTo>
                  <a:pt x="6857996" y="6142577"/>
                </a:lnTo>
                <a:lnTo>
                  <a:pt x="6857996" y="3928749"/>
                </a:lnTo>
                <a:lnTo>
                  <a:pt x="6857996" y="2572597"/>
                </a:lnTo>
                <a:lnTo>
                  <a:pt x="6857996" y="307516"/>
                </a:lnTo>
                <a:lnTo>
                  <a:pt x="6550769" y="222609"/>
                </a:lnTo>
                <a:cubicBezTo>
                  <a:pt x="5946238" y="65902"/>
                  <a:pt x="5454822" y="1688"/>
                  <a:pt x="5031274" y="33"/>
                </a:cubicBezTo>
                <a:cubicBezTo>
                  <a:pt x="3337081" y="-6590"/>
                  <a:pt x="2728780" y="987729"/>
                  <a:pt x="310659" y="1067285"/>
                </a:cubicBezTo>
                <a:lnTo>
                  <a:pt x="2" y="1072307"/>
                </a:lnTo>
                <a:lnTo>
                  <a:pt x="2" y="2827344"/>
                </a:ln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59" name="Group 2058">
            <a:extLst>
              <a:ext uri="{FF2B5EF4-FFF2-40B4-BE49-F238E27FC236}">
                <a16:creationId xmlns:a16="http://schemas.microsoft.com/office/drawing/2014/main" id="{807F70BA-21EF-4B7D-ACFF-D02E136D44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060" name="Straight Connector 2059">
              <a:extLst>
                <a:ext uri="{FF2B5EF4-FFF2-40B4-BE49-F238E27FC236}">
                  <a16:creationId xmlns:a16="http://schemas.microsoft.com/office/drawing/2014/main" id="{7D487A9C-B45A-450B-B04B-02570D8F4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1" name="Straight Connector 2060">
              <a:extLst>
                <a:ext uri="{FF2B5EF4-FFF2-40B4-BE49-F238E27FC236}">
                  <a16:creationId xmlns:a16="http://schemas.microsoft.com/office/drawing/2014/main" id="{09C56948-B944-4EAA-A601-1C3F289A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2" name="Straight Connector 2061">
              <a:extLst>
                <a:ext uri="{FF2B5EF4-FFF2-40B4-BE49-F238E27FC236}">
                  <a16:creationId xmlns:a16="http://schemas.microsoft.com/office/drawing/2014/main" id="{43EFFD07-1C36-4595-9832-727669712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3" name="Straight Connector 2062">
              <a:extLst>
                <a:ext uri="{FF2B5EF4-FFF2-40B4-BE49-F238E27FC236}">
                  <a16:creationId xmlns:a16="http://schemas.microsoft.com/office/drawing/2014/main" id="{FA5917E5-3154-42BC-8308-71C3D44DB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4" name="Straight Connector 2063">
              <a:extLst>
                <a:ext uri="{FF2B5EF4-FFF2-40B4-BE49-F238E27FC236}">
                  <a16:creationId xmlns:a16="http://schemas.microsoft.com/office/drawing/2014/main" id="{4B05D64D-A9ED-421A-9ABE-761977A815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5" name="Straight Connector 2064">
              <a:extLst>
                <a:ext uri="{FF2B5EF4-FFF2-40B4-BE49-F238E27FC236}">
                  <a16:creationId xmlns:a16="http://schemas.microsoft.com/office/drawing/2014/main" id="{25E49393-F5BE-4823-92E3-7A624F7EA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6" name="Straight Connector 2065">
              <a:extLst>
                <a:ext uri="{FF2B5EF4-FFF2-40B4-BE49-F238E27FC236}">
                  <a16:creationId xmlns:a16="http://schemas.microsoft.com/office/drawing/2014/main" id="{46035503-21C0-4568-B46B-90BB750327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7" name="Straight Connector 2066">
              <a:extLst>
                <a:ext uri="{FF2B5EF4-FFF2-40B4-BE49-F238E27FC236}">
                  <a16:creationId xmlns:a16="http://schemas.microsoft.com/office/drawing/2014/main" id="{F5CACA2B-D1AF-419E-BFBF-413F69DFD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8" name="Straight Connector 2067">
              <a:extLst>
                <a:ext uri="{FF2B5EF4-FFF2-40B4-BE49-F238E27FC236}">
                  <a16:creationId xmlns:a16="http://schemas.microsoft.com/office/drawing/2014/main" id="{2284408D-F3CE-466F-A0C8-D27F2BCFC6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69" name="Straight Connector 2068">
              <a:extLst>
                <a:ext uri="{FF2B5EF4-FFF2-40B4-BE49-F238E27FC236}">
                  <a16:creationId xmlns:a16="http://schemas.microsoft.com/office/drawing/2014/main" id="{A2C5065B-1474-4D66-99DB-CFEF811C0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0" name="Straight Connector 2069">
              <a:extLst>
                <a:ext uri="{FF2B5EF4-FFF2-40B4-BE49-F238E27FC236}">
                  <a16:creationId xmlns:a16="http://schemas.microsoft.com/office/drawing/2014/main" id="{6C6F4B51-92DC-4003-A3E7-28710D57AB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1" name="Straight Connector 2070">
              <a:extLst>
                <a:ext uri="{FF2B5EF4-FFF2-40B4-BE49-F238E27FC236}">
                  <a16:creationId xmlns:a16="http://schemas.microsoft.com/office/drawing/2014/main" id="{0D5C13CE-E4FE-4F85-BC09-9C950ED752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2" name="Straight Connector 2071">
              <a:extLst>
                <a:ext uri="{FF2B5EF4-FFF2-40B4-BE49-F238E27FC236}">
                  <a16:creationId xmlns:a16="http://schemas.microsoft.com/office/drawing/2014/main" id="{851C5D97-1CDA-475E-BAC6-EE58999872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3" name="Straight Connector 2072">
              <a:extLst>
                <a:ext uri="{FF2B5EF4-FFF2-40B4-BE49-F238E27FC236}">
                  <a16:creationId xmlns:a16="http://schemas.microsoft.com/office/drawing/2014/main" id="{DB712EBA-54FF-45FE-9A4E-98C0C0EC2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4" name="Straight Connector 2073">
              <a:extLst>
                <a:ext uri="{FF2B5EF4-FFF2-40B4-BE49-F238E27FC236}">
                  <a16:creationId xmlns:a16="http://schemas.microsoft.com/office/drawing/2014/main" id="{7E0AB49E-A89E-4B6C-AAAA-96E326D154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5" name="Straight Connector 2074">
              <a:extLst>
                <a:ext uri="{FF2B5EF4-FFF2-40B4-BE49-F238E27FC236}">
                  <a16:creationId xmlns:a16="http://schemas.microsoft.com/office/drawing/2014/main" id="{1E63E817-E471-4A64-9EF6-FFB1FBB348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6" name="Straight Connector 2075">
              <a:extLst>
                <a:ext uri="{FF2B5EF4-FFF2-40B4-BE49-F238E27FC236}">
                  <a16:creationId xmlns:a16="http://schemas.microsoft.com/office/drawing/2014/main" id="{E4BB2927-CDAC-455A-8D26-8582DD13DD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7" name="Straight Connector 2076">
              <a:extLst>
                <a:ext uri="{FF2B5EF4-FFF2-40B4-BE49-F238E27FC236}">
                  <a16:creationId xmlns:a16="http://schemas.microsoft.com/office/drawing/2014/main" id="{A8E42F79-594B-4397-8A30-281228EF99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8" name="Straight Connector 2077">
              <a:extLst>
                <a:ext uri="{FF2B5EF4-FFF2-40B4-BE49-F238E27FC236}">
                  <a16:creationId xmlns:a16="http://schemas.microsoft.com/office/drawing/2014/main" id="{6E578AA8-0A5F-4BAA-AAFC-8A1E07838B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79" name="Straight Connector 2078">
              <a:extLst>
                <a:ext uri="{FF2B5EF4-FFF2-40B4-BE49-F238E27FC236}">
                  <a16:creationId xmlns:a16="http://schemas.microsoft.com/office/drawing/2014/main" id="{9BA6CB24-165E-4D82-A315-18FFF8ABC6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0" name="Straight Connector 2079">
              <a:extLst>
                <a:ext uri="{FF2B5EF4-FFF2-40B4-BE49-F238E27FC236}">
                  <a16:creationId xmlns:a16="http://schemas.microsoft.com/office/drawing/2014/main" id="{6A7AFC89-7922-47E2-8920-9883AF13C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1" name="Straight Connector 2080">
              <a:extLst>
                <a:ext uri="{FF2B5EF4-FFF2-40B4-BE49-F238E27FC236}">
                  <a16:creationId xmlns:a16="http://schemas.microsoft.com/office/drawing/2014/main" id="{82D63DEE-348A-4118-952F-DCD6FC1B6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2" name="Straight Connector 2081">
              <a:extLst>
                <a:ext uri="{FF2B5EF4-FFF2-40B4-BE49-F238E27FC236}">
                  <a16:creationId xmlns:a16="http://schemas.microsoft.com/office/drawing/2014/main" id="{47A17409-8146-400D-A3C1-1E93FE2056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3" name="Straight Connector 2082">
              <a:extLst>
                <a:ext uri="{FF2B5EF4-FFF2-40B4-BE49-F238E27FC236}">
                  <a16:creationId xmlns:a16="http://schemas.microsoft.com/office/drawing/2014/main" id="{621B7B93-01A0-4FDD-A6E1-5729577818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4" name="Straight Connector 2083">
              <a:extLst>
                <a:ext uri="{FF2B5EF4-FFF2-40B4-BE49-F238E27FC236}">
                  <a16:creationId xmlns:a16="http://schemas.microsoft.com/office/drawing/2014/main" id="{6D3948D1-38CD-41AC-BBE8-291A85A703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5" name="Straight Connector 2084">
              <a:extLst>
                <a:ext uri="{FF2B5EF4-FFF2-40B4-BE49-F238E27FC236}">
                  <a16:creationId xmlns:a16="http://schemas.microsoft.com/office/drawing/2014/main" id="{A633F3FE-70B6-41BD-A2D7-F9A53AB38E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6" name="Straight Connector 2085">
              <a:extLst>
                <a:ext uri="{FF2B5EF4-FFF2-40B4-BE49-F238E27FC236}">
                  <a16:creationId xmlns:a16="http://schemas.microsoft.com/office/drawing/2014/main" id="{09D1DD0D-9D4A-41EA-9650-F8215D949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7" name="Straight Connector 2086">
              <a:extLst>
                <a:ext uri="{FF2B5EF4-FFF2-40B4-BE49-F238E27FC236}">
                  <a16:creationId xmlns:a16="http://schemas.microsoft.com/office/drawing/2014/main" id="{8148EE7C-8DC4-4A31-A981-8F838EA8FA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8" name="Straight Connector 2087">
              <a:extLst>
                <a:ext uri="{FF2B5EF4-FFF2-40B4-BE49-F238E27FC236}">
                  <a16:creationId xmlns:a16="http://schemas.microsoft.com/office/drawing/2014/main" id="{F7F7EC5C-3015-4A5E-A9E3-B53F5293D2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89" name="Straight Connector 2088">
              <a:extLst>
                <a:ext uri="{FF2B5EF4-FFF2-40B4-BE49-F238E27FC236}">
                  <a16:creationId xmlns:a16="http://schemas.microsoft.com/office/drawing/2014/main" id="{FD7AF31F-4674-411A-837A-ED991478D2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95" name="Straight Connector 2094">
              <a:extLst>
                <a:ext uri="{FF2B5EF4-FFF2-40B4-BE49-F238E27FC236}">
                  <a16:creationId xmlns:a16="http://schemas.microsoft.com/office/drawing/2014/main" id="{5D3DAED2-414E-42E1-998A-6D7EF4A4D0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092" name="Right Triangle 2091">
            <a:extLst>
              <a:ext uri="{FF2B5EF4-FFF2-40B4-BE49-F238E27FC236}">
                <a16:creationId xmlns:a16="http://schemas.microsoft.com/office/drawing/2014/main" id="{9E92C66B-792F-479F-B983-F47FEE1AB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2530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15B4163-D8D9-7E1B-1B48-0750EE256F9F}"/>
              </a:ext>
            </a:extLst>
          </p:cNvPr>
          <p:cNvSpPr>
            <a:spLocks noGrp="1"/>
          </p:cNvSpPr>
          <p:nvPr>
            <p:ph type="title"/>
          </p:nvPr>
        </p:nvSpPr>
        <p:spPr>
          <a:xfrm>
            <a:off x="691079" y="725951"/>
            <a:ext cx="5408027" cy="1442463"/>
          </a:xfrm>
        </p:spPr>
        <p:txBody>
          <a:bodyPr>
            <a:normAutofit/>
          </a:bodyPr>
          <a:lstStyle/>
          <a:p>
            <a:r>
              <a:rPr lang="en-GB" dirty="0"/>
              <a:t>Event Content and Context </a:t>
            </a:r>
          </a:p>
        </p:txBody>
      </p:sp>
      <p:sp>
        <p:nvSpPr>
          <p:cNvPr id="3" name="Content Placeholder 2">
            <a:extLst>
              <a:ext uri="{FF2B5EF4-FFF2-40B4-BE49-F238E27FC236}">
                <a16:creationId xmlns:a16="http://schemas.microsoft.com/office/drawing/2014/main" id="{07A9ED54-C648-EA09-47A2-AB5D3C2E5EE0}"/>
              </a:ext>
            </a:extLst>
          </p:cNvPr>
          <p:cNvSpPr>
            <a:spLocks noGrp="1"/>
          </p:cNvSpPr>
          <p:nvPr>
            <p:ph idx="1"/>
          </p:nvPr>
        </p:nvSpPr>
        <p:spPr>
          <a:xfrm>
            <a:off x="691079" y="2340131"/>
            <a:ext cx="5917127" cy="3791918"/>
          </a:xfrm>
        </p:spPr>
        <p:txBody>
          <a:bodyPr>
            <a:normAutofit/>
          </a:bodyPr>
          <a:lstStyle/>
          <a:p>
            <a:pPr>
              <a:lnSpc>
                <a:spcPct val="100000"/>
              </a:lnSpc>
            </a:pPr>
            <a:r>
              <a:rPr lang="en-GB" sz="1400" dirty="0"/>
              <a:t>Background of the event: a consumer show for Romanian cuisine restaurants in Barking; the first edition; organisers- Romanian Cultural Institute and Romanian Consulate General in London; target audience: Romanians community and other ethnic communities, individuals of all ages </a:t>
            </a:r>
            <a:r>
              <a:rPr lang="de-DE" sz="1400" dirty="0"/>
              <a:t>(Kirchgeorg, Jung, and Klante, 2010). </a:t>
            </a:r>
          </a:p>
          <a:p>
            <a:pPr>
              <a:lnSpc>
                <a:spcPct val="100000"/>
              </a:lnSpc>
            </a:pPr>
            <a:r>
              <a:rPr lang="en-GB" sz="1400" dirty="0"/>
              <a:t>Type and nature of the event: consumer show, restaurants will present and sell to the public fresh cooked Romanian food and drinks traditionally designed for Christmas.</a:t>
            </a:r>
          </a:p>
          <a:p>
            <a:pPr>
              <a:lnSpc>
                <a:spcPct val="100000"/>
              </a:lnSpc>
            </a:pPr>
            <a:r>
              <a:rPr lang="en-GB" sz="1400" dirty="0"/>
              <a:t>Proposed focus and theme: public fresh cooked Romanian food and drinks traditionally designed for Christmas; specific features of Romanian culture related to Christmas: food, drink, music with traditional instruments, arts, traditional clothing, traditions, awarded art films, dance etc.</a:t>
            </a:r>
          </a:p>
          <a:p>
            <a:pPr>
              <a:lnSpc>
                <a:spcPct val="100000"/>
              </a:lnSpc>
            </a:pPr>
            <a:endParaRPr lang="en-GB" sz="1400" dirty="0"/>
          </a:p>
          <a:p>
            <a:pPr>
              <a:lnSpc>
                <a:spcPct val="100000"/>
              </a:lnSpc>
            </a:pPr>
            <a:endParaRPr lang="en-GB" sz="1400" dirty="0"/>
          </a:p>
        </p:txBody>
      </p:sp>
      <p:pic>
        <p:nvPicPr>
          <p:cNvPr id="2050" name="Picture 2" descr="Visit Sibiu County">
            <a:extLst>
              <a:ext uri="{FF2B5EF4-FFF2-40B4-BE49-F238E27FC236}">
                <a16:creationId xmlns:a16="http://schemas.microsoft.com/office/drawing/2014/main" id="{339B81B9-F230-7D6F-BAE4-061EDF162F1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87094" y="1967692"/>
            <a:ext cx="4401655" cy="292910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2142CC52-669A-E4BB-3A7E-A9AD1BFE5A4D}"/>
              </a:ext>
            </a:extLst>
          </p:cNvPr>
          <p:cNvSpPr>
            <a:spLocks noGrp="1"/>
          </p:cNvSpPr>
          <p:nvPr>
            <p:ph type="sldNum" sz="quarter" idx="12"/>
          </p:nvPr>
        </p:nvSpPr>
        <p:spPr/>
        <p:txBody>
          <a:bodyPr/>
          <a:lstStyle/>
          <a:p>
            <a:fld id="{BE15108C-154A-4A5A-9C05-91A49A422BA7}" type="slidenum">
              <a:rPr lang="en-US" smtClean="0"/>
              <a:t>3</a:t>
            </a:fld>
            <a:endParaRPr lang="en-US"/>
          </a:p>
        </p:txBody>
      </p:sp>
    </p:spTree>
    <p:extLst>
      <p:ext uri="{BB962C8B-B14F-4D97-AF65-F5344CB8AC3E}">
        <p14:creationId xmlns:p14="http://schemas.microsoft.com/office/powerpoint/2010/main" val="4153468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7188C579-6F01-4060-BF31-C045C99A6C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0CBA8DA8-7039-4026-8733-D3F4908603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B834BE-C330-4AFA-9B27-8969E16F05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141B717-A199-4EEE-8434-CBC9E5DDEA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B5222AF-AB0D-4F6E-896E-C17796EB66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7C2DAFE-2FB9-4D8D-BD2D-ED9F5F84F2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F3CD814-26D5-4D79-87E0-19D14406A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27D5AAA-C842-4E1C-BC3A-1075F625FE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5A2BF58-94DC-466E-8A14-22A3DB4795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34C7E0-0590-48E8-96F6-F360D134B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C0978ED-0E33-431F-AB9B-9982B4ABCD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B69CC66-E364-4939-9117-F8C4F07AC5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F26B350-296D-48C7-BC91-284315CE9A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6EF6201-58A9-4F7B-84D5-9B02266EC1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37A0E2A-071B-4227-ACA6-A749AB0DC6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B607F85-6A97-46C7-B9BC-B8505E1D67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CE1BD4B-04FC-4BDC-A11E-35BD219580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DAF4F244-77B9-4EB1-AD29-2582BBCFF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56CFC8A-72E2-4020-90D4-EE0E7DB39B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0F84F9E-4134-4152-959A-C2871B8013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5FEA8FE-6283-4B9B-BEDC-A1E7B16612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3E4F08-4425-45C0-A346-73394B795B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ECBF93D-BA10-477C-B721-ABCBD81D0E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F94D0A0-D5E2-47F4-B493-370EA21A26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0E9B354-9221-4A81-BFAE-3F702FB537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9066CD6-AB8B-4DAA-9790-FE285D793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CD472A8-84A4-4E1A-83B4-DE91C32E6A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8D1A4B-4E3D-422F-984A-9891E2DDFD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146BA3F-F373-412C-869A-D8736E0348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B07C00C-AFB6-4E7D-87B9-44268CE733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D7C4703-6318-4A09-87E7-1D19FB1ADA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3DFFC6F-F715-482D-BC44-6DE29BEDF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42DA35F9-950C-4AD3-AAD4-731D45E4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2068181"/>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11F8B17-4450-D876-73C8-521109968C2A}"/>
              </a:ext>
            </a:extLst>
          </p:cNvPr>
          <p:cNvSpPr>
            <a:spLocks noGrp="1"/>
          </p:cNvSpPr>
          <p:nvPr>
            <p:ph type="title"/>
          </p:nvPr>
        </p:nvSpPr>
        <p:spPr>
          <a:xfrm>
            <a:off x="691079" y="725951"/>
            <a:ext cx="10325000" cy="1926288"/>
          </a:xfrm>
        </p:spPr>
        <p:txBody>
          <a:bodyPr>
            <a:normAutofit/>
          </a:bodyPr>
          <a:lstStyle/>
          <a:p>
            <a:r>
              <a:rPr lang="en-GB" dirty="0"/>
              <a:t>Market Factors </a:t>
            </a:r>
          </a:p>
        </p:txBody>
      </p:sp>
      <p:graphicFrame>
        <p:nvGraphicFramePr>
          <p:cNvPr id="5" name="Content Placeholder 2">
            <a:extLst>
              <a:ext uri="{FF2B5EF4-FFF2-40B4-BE49-F238E27FC236}">
                <a16:creationId xmlns:a16="http://schemas.microsoft.com/office/drawing/2014/main" id="{640F11F8-F43E-7C20-3F60-E9C87AAD0B3B}"/>
              </a:ext>
            </a:extLst>
          </p:cNvPr>
          <p:cNvGraphicFramePr>
            <a:graphicFrameLocks noGrp="1"/>
          </p:cNvGraphicFramePr>
          <p:nvPr>
            <p:ph idx="1"/>
            <p:extLst>
              <p:ext uri="{D42A27DB-BD31-4B8C-83A1-F6EECF244321}">
                <p14:modId xmlns:p14="http://schemas.microsoft.com/office/powerpoint/2010/main" val="3930662803"/>
              </p:ext>
            </p:extLst>
          </p:nvPr>
        </p:nvGraphicFramePr>
        <p:xfrm>
          <a:off x="690563" y="2883015"/>
          <a:ext cx="10325100" cy="3257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EEF926DD-ECB4-4EA2-2539-10D0B5DF0C81}"/>
              </a:ext>
            </a:extLst>
          </p:cNvPr>
          <p:cNvSpPr>
            <a:spLocks noGrp="1"/>
          </p:cNvSpPr>
          <p:nvPr>
            <p:ph type="sldNum" sz="quarter" idx="12"/>
          </p:nvPr>
        </p:nvSpPr>
        <p:spPr/>
        <p:txBody>
          <a:bodyPr/>
          <a:lstStyle/>
          <a:p>
            <a:fld id="{BE15108C-154A-4A5A-9C05-91A49A422BA7}" type="slidenum">
              <a:rPr lang="en-US" smtClean="0"/>
              <a:t>4</a:t>
            </a:fld>
            <a:endParaRPr lang="en-US"/>
          </a:p>
        </p:txBody>
      </p:sp>
    </p:spTree>
    <p:extLst>
      <p:ext uri="{BB962C8B-B14F-4D97-AF65-F5344CB8AC3E}">
        <p14:creationId xmlns:p14="http://schemas.microsoft.com/office/powerpoint/2010/main" val="4062026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3" name="Group 12">
            <a:extLst>
              <a:ext uri="{FF2B5EF4-FFF2-40B4-BE49-F238E27FC236}">
                <a16:creationId xmlns:a16="http://schemas.microsoft.com/office/drawing/2014/main" id="{7188C579-6F01-4060-BF31-C045C99A6C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0CBA8DA8-7039-4026-8733-D3F4908603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4B834BE-C330-4AFA-9B27-8969E16F05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141B717-A199-4EEE-8434-CBC9E5DDEA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B5222AF-AB0D-4F6E-896E-C17796EB66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7C2DAFE-2FB9-4D8D-BD2D-ED9F5F84F2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F3CD814-26D5-4D79-87E0-19D14406A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27D5AAA-C842-4E1C-BC3A-1075F625FE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5A2BF58-94DC-466E-8A14-22A3DB4795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B34C7E0-0590-48E8-96F6-F360D134B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C0978ED-0E33-431F-AB9B-9982B4ABCD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B69CC66-E364-4939-9117-F8C4F07AC5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F26B350-296D-48C7-BC91-284315CE9A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EF6201-58A9-4F7B-84D5-9B02266EC1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37A0E2A-071B-4227-ACA6-A749AB0DC6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B607F85-6A97-46C7-B9BC-B8505E1D67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CE1BD4B-04FC-4BDC-A11E-35BD219580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AF4F244-77B9-4EB1-AD29-2582BBCFF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56CFC8A-72E2-4020-90D4-EE0E7DB39B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0F84F9E-4134-4152-959A-C2871B8013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5FEA8FE-6283-4B9B-BEDC-A1E7B16612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03E4F08-4425-45C0-A346-73394B795B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ECBF93D-BA10-477C-B721-ABCBD81D0E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F94D0A0-D5E2-47F4-B493-370EA21A26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0E9B354-9221-4A81-BFAE-3F702FB537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9066CD6-AB8B-4DAA-9790-FE285D793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CD472A8-84A4-4E1A-83B4-DE91C32E6A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C8D1A4B-4E3D-422F-984A-9891E2DDFD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46BA3F-F373-412C-869A-D8736E0348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07C00C-AFB6-4E7D-87B9-44268CE733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D7C4703-6318-4A09-87E7-1D19FB1ADA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3DFFC6F-F715-482D-BC44-6DE29BEDFC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Right Triangle 45">
            <a:extLst>
              <a:ext uri="{FF2B5EF4-FFF2-40B4-BE49-F238E27FC236}">
                <a16:creationId xmlns:a16="http://schemas.microsoft.com/office/drawing/2014/main" id="{42DA35F9-950C-4AD3-AAD4-731D45E4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2068181"/>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7A12E3B-0457-A06E-0D83-239310C392A4}"/>
              </a:ext>
            </a:extLst>
          </p:cNvPr>
          <p:cNvSpPr>
            <a:spLocks noGrp="1"/>
          </p:cNvSpPr>
          <p:nvPr>
            <p:ph type="title"/>
          </p:nvPr>
        </p:nvSpPr>
        <p:spPr>
          <a:xfrm>
            <a:off x="691079" y="725951"/>
            <a:ext cx="10325000" cy="1926288"/>
          </a:xfrm>
        </p:spPr>
        <p:txBody>
          <a:bodyPr>
            <a:normAutofit/>
          </a:bodyPr>
          <a:lstStyle/>
          <a:p>
            <a:r>
              <a:rPr lang="en-GB" dirty="0"/>
              <a:t>Operational Factors </a:t>
            </a:r>
          </a:p>
        </p:txBody>
      </p:sp>
      <p:sp>
        <p:nvSpPr>
          <p:cNvPr id="5" name="Rectangle 2">
            <a:extLst>
              <a:ext uri="{FF2B5EF4-FFF2-40B4-BE49-F238E27FC236}">
                <a16:creationId xmlns:a16="http://schemas.microsoft.com/office/drawing/2014/main" id="{D7712877-7203-4A1A-88A6-2AB04C6A915B}"/>
              </a:ext>
            </a:extLst>
          </p:cNvPr>
          <p:cNvSpPr>
            <a:spLocks noChangeArrowheads="1"/>
          </p:cNvSpPr>
          <p:nvPr/>
        </p:nvSpPr>
        <p:spPr bwMode="auto">
          <a:xfrm>
            <a:off x="152400" y="-1278761"/>
            <a:ext cx="11495455"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rPr>
              <a:t>around 80 stalls selling high-quality merchandise and a food court featuring street food from numerous nations.</a:t>
            </a: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endParaRPr kumimoji="0" lang="en-US" altLang="en-US" b="0" i="0" u="none" strike="noStrike" cap="none" normalizeH="0" baseline="0">
              <a:ln>
                <a:noFill/>
              </a:ln>
              <a:solidFill>
                <a:schemeClr val="tx1"/>
              </a:solidFill>
              <a:effectLst/>
              <a:latin typeface="Arial" panose="020B0604020202020204" pitchFamily="34" charset="0"/>
            </a:endParaRPr>
          </a:p>
        </p:txBody>
      </p:sp>
      <p:graphicFrame>
        <p:nvGraphicFramePr>
          <p:cNvPr id="7" name="Content Placeholder 2">
            <a:extLst>
              <a:ext uri="{FF2B5EF4-FFF2-40B4-BE49-F238E27FC236}">
                <a16:creationId xmlns:a16="http://schemas.microsoft.com/office/drawing/2014/main" id="{B57BBBC9-AD5E-7079-9EEC-375125EE440F}"/>
              </a:ext>
            </a:extLst>
          </p:cNvPr>
          <p:cNvGraphicFramePr>
            <a:graphicFrameLocks noGrp="1"/>
          </p:cNvGraphicFramePr>
          <p:nvPr>
            <p:ph idx="1"/>
            <p:extLst>
              <p:ext uri="{D42A27DB-BD31-4B8C-83A1-F6EECF244321}">
                <p14:modId xmlns:p14="http://schemas.microsoft.com/office/powerpoint/2010/main" val="422734316"/>
              </p:ext>
            </p:extLst>
          </p:nvPr>
        </p:nvGraphicFramePr>
        <p:xfrm>
          <a:off x="690563" y="2883015"/>
          <a:ext cx="10325100" cy="3257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1">
            <a:extLst>
              <a:ext uri="{FF2B5EF4-FFF2-40B4-BE49-F238E27FC236}">
                <a16:creationId xmlns:a16="http://schemas.microsoft.com/office/drawing/2014/main" id="{C7FA596B-6944-78C8-298C-690A88306E6E}"/>
              </a:ext>
            </a:extLst>
          </p:cNvPr>
          <p:cNvSpPr>
            <a:spLocks noChangeArrowheads="1"/>
          </p:cNvSpPr>
          <p:nvPr/>
        </p:nvSpPr>
        <p:spPr bwMode="auto">
          <a:xfrm>
            <a:off x="0" y="-1431161"/>
            <a:ext cx="11495455"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a:ln>
                  <a:noFill/>
                </a:ln>
                <a:solidFill>
                  <a:schemeClr val="tx1"/>
                </a:solidFill>
                <a:effectLst/>
                <a:latin typeface="Arial" panose="020B0604020202020204" pitchFamily="34" charset="0"/>
              </a:rPr>
              <a:t>around 80 stalls selling high-quality merchandise and a food court featuring street food from numerous nations.</a:t>
            </a: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br>
              <a:rPr kumimoji="0" lang="en-US" altLang="en-US" b="0" i="0" u="none" strike="noStrike" cap="none" normalizeH="0" baseline="0">
                <a:ln>
                  <a:noFill/>
                </a:ln>
                <a:solidFill>
                  <a:schemeClr val="tx1"/>
                </a:solidFill>
                <a:effectLst/>
                <a:latin typeface="Arial" panose="020B0604020202020204" pitchFamily="34" charset="0"/>
              </a:rPr>
            </a:br>
            <a:endParaRPr kumimoji="0" lang="en-US" altLang="en-US" b="0" i="0" u="none" strike="noStrike" cap="none" normalizeH="0" baseline="0">
              <a:ln>
                <a:noFill/>
              </a:ln>
              <a:solidFill>
                <a:schemeClr val="tx1"/>
              </a:solidFill>
              <a:effectLst/>
              <a:latin typeface="Arial" panose="020B0604020202020204" pitchFamily="34" charset="0"/>
            </a:endParaRPr>
          </a:p>
        </p:txBody>
      </p:sp>
      <p:sp>
        <p:nvSpPr>
          <p:cNvPr id="8" name="Slide Number Placeholder 7">
            <a:extLst>
              <a:ext uri="{FF2B5EF4-FFF2-40B4-BE49-F238E27FC236}">
                <a16:creationId xmlns:a16="http://schemas.microsoft.com/office/drawing/2014/main" id="{B806721C-703B-B3BE-0E27-CC91C6133571}"/>
              </a:ext>
            </a:extLst>
          </p:cNvPr>
          <p:cNvSpPr>
            <a:spLocks noGrp="1"/>
          </p:cNvSpPr>
          <p:nvPr>
            <p:ph type="sldNum" sz="quarter" idx="12"/>
          </p:nvPr>
        </p:nvSpPr>
        <p:spPr/>
        <p:txBody>
          <a:bodyPr/>
          <a:lstStyle/>
          <a:p>
            <a:fld id="{BE15108C-154A-4A5A-9C05-91A49A422BA7}" type="slidenum">
              <a:rPr lang="en-US" smtClean="0"/>
              <a:t>5</a:t>
            </a:fld>
            <a:endParaRPr lang="en-US"/>
          </a:p>
        </p:txBody>
      </p:sp>
    </p:spTree>
    <p:extLst>
      <p:ext uri="{BB962C8B-B14F-4D97-AF65-F5344CB8AC3E}">
        <p14:creationId xmlns:p14="http://schemas.microsoft.com/office/powerpoint/2010/main" val="3070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1" name="Group 240">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42" name="Straight Connector 241">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74" name="Right Triangle 273">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6" name="Rectangle 275">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78" name="Group 277">
            <a:extLst>
              <a:ext uri="{FF2B5EF4-FFF2-40B4-BE49-F238E27FC236}">
                <a16:creationId xmlns:a16="http://schemas.microsoft.com/office/drawing/2014/main" id="{A0297160-077C-4B0C-9F1E-6519CEDB84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79" name="Straight Connector 278">
              <a:extLst>
                <a:ext uri="{FF2B5EF4-FFF2-40B4-BE49-F238E27FC236}">
                  <a16:creationId xmlns:a16="http://schemas.microsoft.com/office/drawing/2014/main" id="{31F77CDE-CC8E-40E6-8745-8D7CB6208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83FCA172-142C-4352-A938-33B43EC3B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253BB53B-6660-4F6B-8C3C-4EAA148CFF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921D1E67-3038-4399-8F14-244731FAE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B9A17FB9-5481-4E6D-A157-C4A1D8F29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9B5B4D4B-6074-48B5-B7D7-5B22BDC2A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DFE68CF5-4975-4F0E-98F8-E40F12E8FE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B63AD0D6-BFAB-41EE-A0DD-BFEB6844D1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A7EA9615-8E94-4E0C-BAF0-C52132326C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96A76D71-0BE7-402F-BF24-CB0154E2A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8B18C09B-8FB5-4D88-B4FF-2090E7818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3A06FA18-2473-40B2-8AE0-DEDDC5E9A3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F187746C-FE57-4160-B924-6B283B3323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D7337AAE-EB93-4FBD-9904-0366412607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D6FA7169-C5DB-4F02-935F-AA39EDA4B7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A4195B93-DBB3-4197-8D91-A786D4753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3F2FF9EB-46CC-4A22-AF8A-9D11BC966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2631DADE-538C-4EA4-9D90-3AED82E01B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035A7E2F-77A0-48A1-A881-1A12940D8F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5AC39BAD-DB08-4260-BCE5-4E1FB09A44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468F31ED-A97B-4A9A-9F56-221FFB7A3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F362574E-3A61-4C31-915F-F541B7BE0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132BD431-3E1E-4528-AC59-5A23CE4CB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7DE7131F-209C-4427-96DA-26E0E973EE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3283DFDB-6A1C-41B8-B590-966064699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1DA3D6B3-30E3-4C45-A709-4F775DB84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8F481924-9C4A-4A91-8AB4-D796F33D73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53787DCF-DA69-4379-94AB-C361DF3260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753DC9D9-196D-4C02-982F-935945BD57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E2AF9976-A85B-4FAC-ACA0-7B4F06D18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BFD38ACD-F4A1-4970-BE99-87B0A04829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11" name="Right Triangle 310">
            <a:extLst>
              <a:ext uri="{FF2B5EF4-FFF2-40B4-BE49-F238E27FC236}">
                <a16:creationId xmlns:a16="http://schemas.microsoft.com/office/drawing/2014/main" id="{429C64BC-8915-422E-9361-EE04C48F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261028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31C7DC5-5AFB-4EFC-D7FB-56BF7B494230}"/>
              </a:ext>
            </a:extLst>
          </p:cNvPr>
          <p:cNvSpPr>
            <a:spLocks noGrp="1"/>
          </p:cNvSpPr>
          <p:nvPr>
            <p:ph type="title"/>
          </p:nvPr>
        </p:nvSpPr>
        <p:spPr>
          <a:xfrm>
            <a:off x="691078" y="722902"/>
            <a:ext cx="5798932" cy="2534369"/>
          </a:xfrm>
        </p:spPr>
        <p:txBody>
          <a:bodyPr vert="horz" lIns="91440" tIns="45720" rIns="91440" bIns="45720" rtlCol="0" anchor="b">
            <a:normAutofit/>
          </a:bodyPr>
          <a:lstStyle/>
          <a:p>
            <a:r>
              <a:rPr lang="en-US" sz="5400" dirty="0"/>
              <a:t>Financial Factors </a:t>
            </a:r>
            <a:endParaRPr lang="en-US" sz="5400"/>
          </a:p>
        </p:txBody>
      </p:sp>
      <p:graphicFrame>
        <p:nvGraphicFramePr>
          <p:cNvPr id="8" name="Table 7">
            <a:extLst>
              <a:ext uri="{FF2B5EF4-FFF2-40B4-BE49-F238E27FC236}">
                <a16:creationId xmlns:a16="http://schemas.microsoft.com/office/drawing/2014/main" id="{D357631F-473C-2524-3BC4-D231E7FC25D0}"/>
              </a:ext>
            </a:extLst>
          </p:cNvPr>
          <p:cNvGraphicFramePr>
            <a:graphicFrameLocks noGrp="1"/>
          </p:cNvGraphicFramePr>
          <p:nvPr>
            <p:extLst>
              <p:ext uri="{D42A27DB-BD31-4B8C-83A1-F6EECF244321}">
                <p14:modId xmlns:p14="http://schemas.microsoft.com/office/powerpoint/2010/main" val="3377151741"/>
              </p:ext>
            </p:extLst>
          </p:nvPr>
        </p:nvGraphicFramePr>
        <p:xfrm>
          <a:off x="7076284" y="761099"/>
          <a:ext cx="4431492" cy="5327503"/>
        </p:xfrm>
        <a:graphic>
          <a:graphicData uri="http://schemas.openxmlformats.org/drawingml/2006/table">
            <a:tbl>
              <a:tblPr firstRow="1" firstCol="1" bandRow="1"/>
              <a:tblGrid>
                <a:gridCol w="3717691">
                  <a:extLst>
                    <a:ext uri="{9D8B030D-6E8A-4147-A177-3AD203B41FA5}">
                      <a16:colId xmlns:a16="http://schemas.microsoft.com/office/drawing/2014/main" val="647035482"/>
                    </a:ext>
                  </a:extLst>
                </a:gridCol>
                <a:gridCol w="713801">
                  <a:extLst>
                    <a:ext uri="{9D8B030D-6E8A-4147-A177-3AD203B41FA5}">
                      <a16:colId xmlns:a16="http://schemas.microsoft.com/office/drawing/2014/main" val="3730570116"/>
                    </a:ext>
                  </a:extLst>
                </a:gridCol>
              </a:tblGrid>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Income</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26266938"/>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Restaurant participation fee: £1,500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61907512"/>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Estimated revenue: 30 stallsX£1,500= £45,000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£45,000.00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64990683"/>
                  </a:ext>
                </a:extLst>
              </a:tr>
              <a:tr h="183707">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99499305"/>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Sponsorships</a:t>
                      </a: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09063253"/>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List of potential sponsors: Ursus Breweries, Cris-Tim, Beciul Domnesc</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49423191"/>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Expected sponsorship amounts: promotion and stand, £3,000x3=£9,000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£9,000.00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05144043"/>
                  </a:ext>
                </a:extLst>
              </a:tr>
              <a:tr h="183707">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Total: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£54,000.00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61952992"/>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Expenditure</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9761653"/>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Venue Costs</a:t>
                      </a: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97534744"/>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Rental fees: £300/X30stall= £9,000 (LBBD.gov, 2024b).</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£9,000.00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40331979"/>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Utilities: 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10217103"/>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Security: 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62814826"/>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Staffing Costs</a:t>
                      </a: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1945403"/>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Salaries and wages: 6X£4,000= £24,000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£24,000.00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9466256"/>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Outsourced staff: £2995.00 (Outdoor Stages, 2024)</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£2,995.00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0536695"/>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Volunteer expenses: £50x20=£1,000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26577175"/>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Marketing and Promotion</a:t>
                      </a: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03757532"/>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Advertising Google: £1,000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578448"/>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Social media campaigns:0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68198651"/>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Printed materials: £500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£500.00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96756038"/>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Logistics</a:t>
                      </a: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0105350"/>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Transportation: £1,000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42878046"/>
                  </a:ext>
                </a:extLst>
              </a:tr>
              <a:tr h="183707">
                <a:tc>
                  <a:txBody>
                    <a:bodyPr/>
                    <a:lstStyle/>
                    <a:p>
                      <a:pPr algn="l" fontAlgn="t">
                        <a:lnSpc>
                          <a:spcPct val="106000"/>
                        </a:lnSpc>
                      </a:pPr>
                      <a:r>
                        <a:rPr lang="en-GB" sz="900" b="1"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Miscellaneous Costs</a:t>
                      </a: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08151557"/>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Insurance £1,000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79601440"/>
                  </a:ext>
                </a:extLst>
              </a:tr>
              <a:tr h="183707">
                <a:tc>
                  <a:txBody>
                    <a:bodyPr/>
                    <a:lstStyle/>
                    <a:p>
                      <a:pPr algn="l" fontAlgn="t">
                        <a:lnSpc>
                          <a:spcPct val="106000"/>
                        </a:lnSpc>
                      </a:pPr>
                      <a:r>
                        <a:rPr lang="en-GB" sz="900" b="0" i="0" u="none" strike="noStrike">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Contingency fund: £2,000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£2,000.00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99027023"/>
                  </a:ext>
                </a:extLst>
              </a:tr>
              <a:tr h="183707">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£42,495.00</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28628128"/>
                  </a:ext>
                </a:extLst>
              </a:tr>
              <a:tr h="183707">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6000"/>
                        </a:lnSpc>
                      </a:pPr>
                      <a:r>
                        <a:rPr lang="en-GB" sz="900" b="0"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 </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12022982"/>
                  </a:ext>
                </a:extLst>
              </a:tr>
              <a:tr h="183707">
                <a:tc>
                  <a:txBody>
                    <a:bodyPr/>
                    <a:lstStyle/>
                    <a:p>
                      <a:pPr algn="l" fontAlgn="t">
                        <a:lnSpc>
                          <a:spcPct val="106000"/>
                        </a:lnSpc>
                      </a:pPr>
                      <a:r>
                        <a:rPr lang="en-GB" sz="900" b="1" i="0" u="none" strike="noStrike">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Profit</a:t>
                      </a:r>
                      <a:endParaRPr lang="en-GB" sz="1400" b="0" i="0" u="none" strike="noStrike">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r" fontAlgn="t">
                        <a:lnSpc>
                          <a:spcPct val="106000"/>
                        </a:lnSpc>
                      </a:pPr>
                      <a:r>
                        <a:rPr lang="en-GB" sz="900" b="0" i="0" u="none" strike="noStrike" dirty="0">
                          <a:solidFill>
                            <a:srgbClr val="000000"/>
                          </a:solidFill>
                          <a:effectLst/>
                          <a:latin typeface="Aptos Narrow" panose="020B0004020202020204" pitchFamily="34" charset="0"/>
                          <a:ea typeface="Times New Roman" panose="02020603050405020304" pitchFamily="18" charset="0"/>
                          <a:cs typeface="Times New Roman" panose="02020603050405020304" pitchFamily="18" charset="0"/>
                        </a:rPr>
                        <a:t>£11,505.00</a:t>
                      </a:r>
                      <a:endParaRPr lang="en-GB" sz="1400" b="0" i="0" u="none" strike="noStrike" dirty="0">
                        <a:effectLst/>
                        <a:latin typeface="Arial" panose="020B0604020202020204" pitchFamily="34" charset="0"/>
                      </a:endParaRPr>
                    </a:p>
                  </a:txBody>
                  <a:tcPr marL="48285" marR="48285" marT="670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4108846"/>
                  </a:ext>
                </a:extLst>
              </a:tr>
            </a:tbl>
          </a:graphicData>
        </a:graphic>
      </p:graphicFrame>
      <p:sp>
        <p:nvSpPr>
          <p:cNvPr id="43" name="Slide Number Placeholder 42">
            <a:extLst>
              <a:ext uri="{FF2B5EF4-FFF2-40B4-BE49-F238E27FC236}">
                <a16:creationId xmlns:a16="http://schemas.microsoft.com/office/drawing/2014/main" id="{5A6DC394-69B6-8732-975A-5ADBDB6FFF88}"/>
              </a:ext>
            </a:extLst>
          </p:cNvPr>
          <p:cNvSpPr>
            <a:spLocks noGrp="1"/>
          </p:cNvSpPr>
          <p:nvPr>
            <p:ph type="sldNum" sz="quarter" idx="12"/>
          </p:nvPr>
        </p:nvSpPr>
        <p:spPr/>
        <p:txBody>
          <a:bodyPr/>
          <a:lstStyle/>
          <a:p>
            <a:fld id="{BE15108C-154A-4A5A-9C05-91A49A422BA7}" type="slidenum">
              <a:rPr lang="en-US" smtClean="0"/>
              <a:t>6</a:t>
            </a:fld>
            <a:endParaRPr lang="en-US"/>
          </a:p>
        </p:txBody>
      </p:sp>
    </p:spTree>
    <p:extLst>
      <p:ext uri="{BB962C8B-B14F-4D97-AF65-F5344CB8AC3E}">
        <p14:creationId xmlns:p14="http://schemas.microsoft.com/office/powerpoint/2010/main" val="1151376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4A4C2-24B8-0F9E-566B-D6887762C455}"/>
              </a:ext>
            </a:extLst>
          </p:cNvPr>
          <p:cNvSpPr>
            <a:spLocks noGrp="1"/>
          </p:cNvSpPr>
          <p:nvPr>
            <p:ph type="title"/>
          </p:nvPr>
        </p:nvSpPr>
        <p:spPr>
          <a:xfrm>
            <a:off x="691079" y="725951"/>
            <a:ext cx="10325000" cy="957075"/>
          </a:xfrm>
        </p:spPr>
        <p:txBody>
          <a:bodyPr/>
          <a:lstStyle/>
          <a:p>
            <a:r>
              <a:rPr lang="en-GB" dirty="0"/>
              <a:t>Situational Analysis </a:t>
            </a:r>
          </a:p>
        </p:txBody>
      </p:sp>
      <p:graphicFrame>
        <p:nvGraphicFramePr>
          <p:cNvPr id="4" name="Content Placeholder 3">
            <a:extLst>
              <a:ext uri="{FF2B5EF4-FFF2-40B4-BE49-F238E27FC236}">
                <a16:creationId xmlns:a16="http://schemas.microsoft.com/office/drawing/2014/main" id="{7F4E043C-EBF5-9214-B669-0CB2E07CADB3}"/>
              </a:ext>
            </a:extLst>
          </p:cNvPr>
          <p:cNvGraphicFramePr>
            <a:graphicFrameLocks noGrp="1"/>
          </p:cNvGraphicFramePr>
          <p:nvPr>
            <p:ph idx="1"/>
            <p:extLst>
              <p:ext uri="{D42A27DB-BD31-4B8C-83A1-F6EECF244321}">
                <p14:modId xmlns:p14="http://schemas.microsoft.com/office/powerpoint/2010/main" val="2796980089"/>
              </p:ext>
            </p:extLst>
          </p:nvPr>
        </p:nvGraphicFramePr>
        <p:xfrm>
          <a:off x="690563" y="1948070"/>
          <a:ext cx="10325100" cy="2037824"/>
        </p:xfrm>
        <a:graphic>
          <a:graphicData uri="http://schemas.openxmlformats.org/drawingml/2006/table">
            <a:tbl>
              <a:tblPr firstRow="1" bandRow="1">
                <a:tableStyleId>{5C22544A-7EE6-4342-B048-85BDC9FD1C3A}</a:tableStyleId>
              </a:tblPr>
              <a:tblGrid>
                <a:gridCol w="2581275">
                  <a:extLst>
                    <a:ext uri="{9D8B030D-6E8A-4147-A177-3AD203B41FA5}">
                      <a16:colId xmlns:a16="http://schemas.microsoft.com/office/drawing/2014/main" val="3230018368"/>
                    </a:ext>
                  </a:extLst>
                </a:gridCol>
                <a:gridCol w="2581275">
                  <a:extLst>
                    <a:ext uri="{9D8B030D-6E8A-4147-A177-3AD203B41FA5}">
                      <a16:colId xmlns:a16="http://schemas.microsoft.com/office/drawing/2014/main" val="2231707070"/>
                    </a:ext>
                  </a:extLst>
                </a:gridCol>
                <a:gridCol w="2581275">
                  <a:extLst>
                    <a:ext uri="{9D8B030D-6E8A-4147-A177-3AD203B41FA5}">
                      <a16:colId xmlns:a16="http://schemas.microsoft.com/office/drawing/2014/main" val="379421178"/>
                    </a:ext>
                  </a:extLst>
                </a:gridCol>
                <a:gridCol w="2581275">
                  <a:extLst>
                    <a:ext uri="{9D8B030D-6E8A-4147-A177-3AD203B41FA5}">
                      <a16:colId xmlns:a16="http://schemas.microsoft.com/office/drawing/2014/main" val="655665453"/>
                    </a:ext>
                  </a:extLst>
                </a:gridCol>
              </a:tblGrid>
              <a:tr h="360084">
                <a:tc>
                  <a:txBody>
                    <a:bodyPr/>
                    <a:lstStyle/>
                    <a:p>
                      <a:r>
                        <a:rPr lang="en-GB" sz="1400" dirty="0"/>
                        <a:t>Strengths</a:t>
                      </a:r>
                    </a:p>
                  </a:txBody>
                  <a:tcPr/>
                </a:tc>
                <a:tc>
                  <a:txBody>
                    <a:bodyPr/>
                    <a:lstStyle/>
                    <a:p>
                      <a:r>
                        <a:rPr lang="en-GB" sz="1400" dirty="0"/>
                        <a:t>Weaknesses</a:t>
                      </a:r>
                    </a:p>
                  </a:txBody>
                  <a:tcPr/>
                </a:tc>
                <a:tc>
                  <a:txBody>
                    <a:bodyPr/>
                    <a:lstStyle/>
                    <a:p>
                      <a:r>
                        <a:rPr lang="en-GB" sz="1400" dirty="0"/>
                        <a:t>Opportunities</a:t>
                      </a:r>
                    </a:p>
                  </a:txBody>
                  <a:tcPr/>
                </a:tc>
                <a:tc>
                  <a:txBody>
                    <a:bodyPr/>
                    <a:lstStyle/>
                    <a:p>
                      <a:r>
                        <a:rPr lang="en-GB" sz="1400" dirty="0"/>
                        <a:t>Threats</a:t>
                      </a:r>
                    </a:p>
                  </a:txBody>
                  <a:tcPr/>
                </a:tc>
                <a:extLst>
                  <a:ext uri="{0D108BD9-81ED-4DB2-BD59-A6C34878D82A}">
                    <a16:rowId xmlns:a16="http://schemas.microsoft.com/office/drawing/2014/main" val="2466356917"/>
                  </a:ext>
                </a:extLst>
              </a:tr>
              <a:tr h="838870">
                <a:tc>
                  <a:txBody>
                    <a:bodyPr/>
                    <a:lstStyle/>
                    <a:p>
                      <a:r>
                        <a:rPr lang="en-GB" sz="1400" dirty="0"/>
                        <a:t>Location and strong community sense</a:t>
                      </a:r>
                    </a:p>
                  </a:txBody>
                  <a:tcPr/>
                </a:tc>
                <a:tc>
                  <a:txBody>
                    <a:bodyPr/>
                    <a:lstStyle/>
                    <a:p>
                      <a:r>
                        <a:rPr lang="en-GB" sz="1400" dirty="0"/>
                        <a:t>First event</a:t>
                      </a:r>
                    </a:p>
                  </a:txBody>
                  <a:tcPr/>
                </a:tc>
                <a:tc>
                  <a:txBody>
                    <a:bodyPr/>
                    <a:lstStyle/>
                    <a:p>
                      <a:r>
                        <a:rPr lang="en-GB" sz="1400" dirty="0"/>
                        <a:t>Brand awareness</a:t>
                      </a:r>
                    </a:p>
                  </a:txBody>
                  <a:tcPr/>
                </a:tc>
                <a:tc>
                  <a:txBody>
                    <a:bodyPr/>
                    <a:lstStyle/>
                    <a:p>
                      <a:r>
                        <a:rPr lang="en-GB" sz="1400" dirty="0"/>
                        <a:t>Weather</a:t>
                      </a:r>
                    </a:p>
                  </a:txBody>
                  <a:tcPr/>
                </a:tc>
                <a:extLst>
                  <a:ext uri="{0D108BD9-81ED-4DB2-BD59-A6C34878D82A}">
                    <a16:rowId xmlns:a16="http://schemas.microsoft.com/office/drawing/2014/main" val="102520431"/>
                  </a:ext>
                </a:extLst>
              </a:tr>
              <a:tr h="838870">
                <a:tc>
                  <a:txBody>
                    <a:bodyPr/>
                    <a:lstStyle/>
                    <a:p>
                      <a:r>
                        <a:rPr lang="en-GB" sz="1400" dirty="0"/>
                        <a:t>Governmental institutions</a:t>
                      </a:r>
                    </a:p>
                  </a:txBody>
                  <a:tcPr/>
                </a:tc>
                <a:tc>
                  <a:txBody>
                    <a:bodyPr/>
                    <a:lstStyle/>
                    <a:p>
                      <a:r>
                        <a:rPr lang="en-GB" sz="1400" dirty="0"/>
                        <a:t>Ethnic specificity – non-halal food</a:t>
                      </a:r>
                    </a:p>
                  </a:txBody>
                  <a:tcPr/>
                </a:tc>
                <a:tc>
                  <a:txBody>
                    <a:bodyPr/>
                    <a:lstStyle/>
                    <a:p>
                      <a:r>
                        <a:rPr lang="en-GB" sz="1400" dirty="0"/>
                        <a:t>Cultural awareness</a:t>
                      </a:r>
                    </a:p>
                  </a:txBody>
                  <a:tcPr/>
                </a:tc>
                <a:tc>
                  <a:txBody>
                    <a:bodyPr/>
                    <a:lstStyle/>
                    <a:p>
                      <a:r>
                        <a:rPr lang="en-GB" sz="1400" dirty="0"/>
                        <a:t>Inflation and seasonal expenditure</a:t>
                      </a:r>
                    </a:p>
                  </a:txBody>
                  <a:tcPr/>
                </a:tc>
                <a:extLst>
                  <a:ext uri="{0D108BD9-81ED-4DB2-BD59-A6C34878D82A}">
                    <a16:rowId xmlns:a16="http://schemas.microsoft.com/office/drawing/2014/main" val="1489935699"/>
                  </a:ext>
                </a:extLst>
              </a:tr>
            </a:tbl>
          </a:graphicData>
        </a:graphic>
      </p:graphicFrame>
      <p:graphicFrame>
        <p:nvGraphicFramePr>
          <p:cNvPr id="5" name="Table 4">
            <a:extLst>
              <a:ext uri="{FF2B5EF4-FFF2-40B4-BE49-F238E27FC236}">
                <a16:creationId xmlns:a16="http://schemas.microsoft.com/office/drawing/2014/main" id="{3BA9AC43-1280-4649-9EED-23829D6D4D98}"/>
              </a:ext>
            </a:extLst>
          </p:cNvPr>
          <p:cNvGraphicFramePr>
            <a:graphicFrameLocks noGrp="1"/>
          </p:cNvGraphicFramePr>
          <p:nvPr>
            <p:extLst>
              <p:ext uri="{D42A27DB-BD31-4B8C-83A1-F6EECF244321}">
                <p14:modId xmlns:p14="http://schemas.microsoft.com/office/powerpoint/2010/main" val="2957198122"/>
              </p:ext>
            </p:extLst>
          </p:nvPr>
        </p:nvGraphicFramePr>
        <p:xfrm>
          <a:off x="690563" y="4162536"/>
          <a:ext cx="10325100" cy="2183560"/>
        </p:xfrm>
        <a:graphic>
          <a:graphicData uri="http://schemas.openxmlformats.org/drawingml/2006/table">
            <a:tbl>
              <a:tblPr firstRow="1" bandRow="1">
                <a:tableStyleId>{5C22544A-7EE6-4342-B048-85BDC9FD1C3A}</a:tableStyleId>
              </a:tblPr>
              <a:tblGrid>
                <a:gridCol w="1720850">
                  <a:extLst>
                    <a:ext uri="{9D8B030D-6E8A-4147-A177-3AD203B41FA5}">
                      <a16:colId xmlns:a16="http://schemas.microsoft.com/office/drawing/2014/main" val="4043777412"/>
                    </a:ext>
                  </a:extLst>
                </a:gridCol>
                <a:gridCol w="1720850">
                  <a:extLst>
                    <a:ext uri="{9D8B030D-6E8A-4147-A177-3AD203B41FA5}">
                      <a16:colId xmlns:a16="http://schemas.microsoft.com/office/drawing/2014/main" val="2319853264"/>
                    </a:ext>
                  </a:extLst>
                </a:gridCol>
                <a:gridCol w="1720850">
                  <a:extLst>
                    <a:ext uri="{9D8B030D-6E8A-4147-A177-3AD203B41FA5}">
                      <a16:colId xmlns:a16="http://schemas.microsoft.com/office/drawing/2014/main" val="4271553600"/>
                    </a:ext>
                  </a:extLst>
                </a:gridCol>
                <a:gridCol w="1720850">
                  <a:extLst>
                    <a:ext uri="{9D8B030D-6E8A-4147-A177-3AD203B41FA5}">
                      <a16:colId xmlns:a16="http://schemas.microsoft.com/office/drawing/2014/main" val="205668593"/>
                    </a:ext>
                  </a:extLst>
                </a:gridCol>
                <a:gridCol w="1720850">
                  <a:extLst>
                    <a:ext uri="{9D8B030D-6E8A-4147-A177-3AD203B41FA5}">
                      <a16:colId xmlns:a16="http://schemas.microsoft.com/office/drawing/2014/main" val="3083914769"/>
                    </a:ext>
                  </a:extLst>
                </a:gridCol>
                <a:gridCol w="1720850">
                  <a:extLst>
                    <a:ext uri="{9D8B030D-6E8A-4147-A177-3AD203B41FA5}">
                      <a16:colId xmlns:a16="http://schemas.microsoft.com/office/drawing/2014/main" val="4178021978"/>
                    </a:ext>
                  </a:extLst>
                </a:gridCol>
              </a:tblGrid>
              <a:tr h="278335">
                <a:tc>
                  <a:txBody>
                    <a:bodyPr/>
                    <a:lstStyle/>
                    <a:p>
                      <a:r>
                        <a:rPr lang="en-GB" sz="1400" dirty="0"/>
                        <a:t>Political</a:t>
                      </a:r>
                    </a:p>
                  </a:txBody>
                  <a:tcPr/>
                </a:tc>
                <a:tc>
                  <a:txBody>
                    <a:bodyPr/>
                    <a:lstStyle/>
                    <a:p>
                      <a:r>
                        <a:rPr lang="en-GB" sz="1400" dirty="0"/>
                        <a:t>Economic</a:t>
                      </a:r>
                    </a:p>
                  </a:txBody>
                  <a:tcPr/>
                </a:tc>
                <a:tc>
                  <a:txBody>
                    <a:bodyPr/>
                    <a:lstStyle/>
                    <a:p>
                      <a:r>
                        <a:rPr lang="en-GB" sz="1400" dirty="0"/>
                        <a:t>Social</a:t>
                      </a:r>
                    </a:p>
                  </a:txBody>
                  <a:tcPr/>
                </a:tc>
                <a:tc>
                  <a:txBody>
                    <a:bodyPr/>
                    <a:lstStyle/>
                    <a:p>
                      <a:r>
                        <a:rPr lang="en-GB" sz="1400" dirty="0"/>
                        <a:t>Technological</a:t>
                      </a:r>
                    </a:p>
                  </a:txBody>
                  <a:tcPr/>
                </a:tc>
                <a:tc>
                  <a:txBody>
                    <a:bodyPr/>
                    <a:lstStyle/>
                    <a:p>
                      <a:r>
                        <a:rPr lang="en-GB" sz="1400" dirty="0"/>
                        <a:t>Environmental</a:t>
                      </a:r>
                    </a:p>
                  </a:txBody>
                  <a:tcPr/>
                </a:tc>
                <a:tc>
                  <a:txBody>
                    <a:bodyPr/>
                    <a:lstStyle/>
                    <a:p>
                      <a:r>
                        <a:rPr lang="en-GB" sz="1400" dirty="0"/>
                        <a:t>Legal</a:t>
                      </a:r>
                    </a:p>
                  </a:txBody>
                  <a:tcPr/>
                </a:tc>
                <a:extLst>
                  <a:ext uri="{0D108BD9-81ED-4DB2-BD59-A6C34878D82A}">
                    <a16:rowId xmlns:a16="http://schemas.microsoft.com/office/drawing/2014/main" val="1005258364"/>
                  </a:ext>
                </a:extLst>
              </a:tr>
              <a:tr h="695837">
                <a:tc>
                  <a:txBody>
                    <a:bodyPr/>
                    <a:lstStyle/>
                    <a:p>
                      <a:r>
                        <a:rPr lang="en-GB" sz="1400" dirty="0"/>
                        <a:t>Local authorities</a:t>
                      </a:r>
                    </a:p>
                  </a:txBody>
                  <a:tcPr/>
                </a:tc>
                <a:tc>
                  <a:txBody>
                    <a:bodyPr/>
                    <a:lstStyle/>
                    <a:p>
                      <a:r>
                        <a:rPr lang="en-GB" sz="1400" dirty="0"/>
                        <a:t>Increasing demand for ethnic food</a:t>
                      </a:r>
                    </a:p>
                  </a:txBody>
                  <a:tcPr/>
                </a:tc>
                <a:tc>
                  <a:txBody>
                    <a:bodyPr/>
                    <a:lstStyle/>
                    <a:p>
                      <a:r>
                        <a:rPr lang="en-GB" sz="1400" dirty="0"/>
                        <a:t>Ethnic factors</a:t>
                      </a:r>
                    </a:p>
                  </a:txBody>
                  <a:tcPr/>
                </a:tc>
                <a:tc>
                  <a:txBody>
                    <a:bodyPr/>
                    <a:lstStyle/>
                    <a:p>
                      <a:r>
                        <a:rPr lang="en-GB" sz="1400" dirty="0"/>
                        <a:t>Social media usage</a:t>
                      </a:r>
                    </a:p>
                  </a:txBody>
                  <a:tcPr/>
                </a:tc>
                <a:tc>
                  <a:txBody>
                    <a:bodyPr/>
                    <a:lstStyle/>
                    <a:p>
                      <a:r>
                        <a:rPr lang="en-GB" sz="1400" dirty="0"/>
                        <a:t>Waste management</a:t>
                      </a:r>
                    </a:p>
                  </a:txBody>
                  <a:tcPr/>
                </a:tc>
                <a:tc>
                  <a:txBody>
                    <a:bodyPr/>
                    <a:lstStyle/>
                    <a:p>
                      <a:r>
                        <a:rPr lang="en-GB" sz="1400" dirty="0"/>
                        <a:t>Consumer Rights</a:t>
                      </a:r>
                    </a:p>
                  </a:txBody>
                  <a:tcPr/>
                </a:tc>
                <a:extLst>
                  <a:ext uri="{0D108BD9-81ED-4DB2-BD59-A6C34878D82A}">
                    <a16:rowId xmlns:a16="http://schemas.microsoft.com/office/drawing/2014/main" val="4096492338"/>
                  </a:ext>
                </a:extLst>
              </a:tr>
              <a:tr h="487086">
                <a:tc>
                  <a:txBody>
                    <a:bodyPr/>
                    <a:lstStyle/>
                    <a:p>
                      <a:r>
                        <a:rPr lang="en-GB" sz="1400" dirty="0"/>
                        <a:t>Legislation</a:t>
                      </a:r>
                    </a:p>
                  </a:txBody>
                  <a:tcPr/>
                </a:tc>
                <a:tc>
                  <a:txBody>
                    <a:bodyPr/>
                    <a:lstStyle/>
                    <a:p>
                      <a:r>
                        <a:rPr lang="en-GB" sz="1400" dirty="0"/>
                        <a:t>Seasonal buying</a:t>
                      </a:r>
                    </a:p>
                  </a:txBody>
                  <a:tcPr/>
                </a:tc>
                <a:tc>
                  <a:txBody>
                    <a:bodyPr/>
                    <a:lstStyle/>
                    <a:p>
                      <a:r>
                        <a:rPr lang="en-GB" sz="1400" dirty="0"/>
                        <a:t>Cultural factors</a:t>
                      </a:r>
                    </a:p>
                  </a:txBody>
                  <a:tcPr/>
                </a:tc>
                <a:tc>
                  <a:txBody>
                    <a:bodyPr/>
                    <a:lstStyle/>
                    <a:p>
                      <a:r>
                        <a:rPr lang="en-GB" sz="1400" dirty="0"/>
                        <a:t>Google adds</a:t>
                      </a:r>
                    </a:p>
                  </a:txBody>
                  <a:tcPr/>
                </a:tc>
                <a:tc>
                  <a:txBody>
                    <a:bodyPr/>
                    <a:lstStyle/>
                    <a:p>
                      <a:r>
                        <a:rPr lang="en-GB" sz="1400" dirty="0"/>
                        <a:t>Recycling</a:t>
                      </a:r>
                    </a:p>
                  </a:txBody>
                  <a:tcPr/>
                </a:tc>
                <a:tc>
                  <a:txBody>
                    <a:bodyPr/>
                    <a:lstStyle/>
                    <a:p>
                      <a:r>
                        <a:rPr lang="en-GB" sz="1400" dirty="0"/>
                        <a:t>Labour legislation</a:t>
                      </a:r>
                    </a:p>
                  </a:txBody>
                  <a:tcPr/>
                </a:tc>
                <a:extLst>
                  <a:ext uri="{0D108BD9-81ED-4DB2-BD59-A6C34878D82A}">
                    <a16:rowId xmlns:a16="http://schemas.microsoft.com/office/drawing/2014/main" val="2043988344"/>
                  </a:ext>
                </a:extLst>
              </a:tr>
              <a:tr h="695837">
                <a:tc>
                  <a:txBody>
                    <a:bodyPr/>
                    <a:lstStyle/>
                    <a:p>
                      <a:endParaRPr lang="en-GB" sz="1400" dirty="0"/>
                    </a:p>
                  </a:txBody>
                  <a:tcPr/>
                </a:tc>
                <a:tc>
                  <a:txBody>
                    <a:bodyPr/>
                    <a:lstStyle/>
                    <a:p>
                      <a:r>
                        <a:rPr lang="en-GB" sz="1400" dirty="0"/>
                        <a:t>Inflation</a:t>
                      </a:r>
                    </a:p>
                  </a:txBody>
                  <a:tcPr/>
                </a:tc>
                <a:tc>
                  <a:txBody>
                    <a:bodyPr/>
                    <a:lstStyle/>
                    <a:p>
                      <a:r>
                        <a:rPr lang="en-GB" sz="1400" dirty="0"/>
                        <a:t>Lifestyles and religious factors</a:t>
                      </a:r>
                    </a:p>
                  </a:txBody>
                  <a:tcPr/>
                </a:tc>
                <a:tc>
                  <a:txBody>
                    <a:bodyPr/>
                    <a:lstStyle/>
                    <a:p>
                      <a:r>
                        <a:rPr lang="en-GB" sz="1400" dirty="0"/>
                        <a:t>Digital marketing</a:t>
                      </a:r>
                    </a:p>
                  </a:txBody>
                  <a:tcPr/>
                </a:tc>
                <a:tc>
                  <a:txBody>
                    <a:bodyPr/>
                    <a:lstStyle/>
                    <a:p>
                      <a:endParaRPr lang="en-GB" sz="1400" dirty="0"/>
                    </a:p>
                  </a:txBody>
                  <a:tcPr/>
                </a:tc>
                <a:tc>
                  <a:txBody>
                    <a:bodyPr/>
                    <a:lstStyle/>
                    <a:p>
                      <a:r>
                        <a:rPr lang="en-GB" sz="1400" dirty="0"/>
                        <a:t>Insurance</a:t>
                      </a:r>
                    </a:p>
                  </a:txBody>
                  <a:tcPr/>
                </a:tc>
                <a:extLst>
                  <a:ext uri="{0D108BD9-81ED-4DB2-BD59-A6C34878D82A}">
                    <a16:rowId xmlns:a16="http://schemas.microsoft.com/office/drawing/2014/main" val="2459265522"/>
                  </a:ext>
                </a:extLst>
              </a:tr>
            </a:tbl>
          </a:graphicData>
        </a:graphic>
      </p:graphicFrame>
      <p:sp>
        <p:nvSpPr>
          <p:cNvPr id="6" name="Slide Number Placeholder 5">
            <a:extLst>
              <a:ext uri="{FF2B5EF4-FFF2-40B4-BE49-F238E27FC236}">
                <a16:creationId xmlns:a16="http://schemas.microsoft.com/office/drawing/2014/main" id="{12082912-6970-63BB-24D8-2B5594933022}"/>
              </a:ext>
            </a:extLst>
          </p:cNvPr>
          <p:cNvSpPr>
            <a:spLocks noGrp="1"/>
          </p:cNvSpPr>
          <p:nvPr>
            <p:ph type="sldNum" sz="quarter" idx="12"/>
          </p:nvPr>
        </p:nvSpPr>
        <p:spPr/>
        <p:txBody>
          <a:bodyPr/>
          <a:lstStyle/>
          <a:p>
            <a:fld id="{BE15108C-154A-4A5A-9C05-91A49A422BA7}" type="slidenum">
              <a:rPr lang="en-US" smtClean="0"/>
              <a:t>7</a:t>
            </a:fld>
            <a:endParaRPr lang="en-US"/>
          </a:p>
        </p:txBody>
      </p:sp>
    </p:spTree>
    <p:extLst>
      <p:ext uri="{BB962C8B-B14F-4D97-AF65-F5344CB8AC3E}">
        <p14:creationId xmlns:p14="http://schemas.microsoft.com/office/powerpoint/2010/main" val="16106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143759F-80A9-0964-6EC4-C4D8C42EB464}"/>
              </a:ext>
            </a:extLst>
          </p:cNvPr>
          <p:cNvSpPr>
            <a:spLocks noGrp="1"/>
          </p:cNvSpPr>
          <p:nvPr>
            <p:ph type="title"/>
          </p:nvPr>
        </p:nvSpPr>
        <p:spPr>
          <a:xfrm>
            <a:off x="6088653" y="725951"/>
            <a:ext cx="4927425" cy="1938525"/>
          </a:xfrm>
        </p:spPr>
        <p:txBody>
          <a:bodyPr>
            <a:normAutofit/>
          </a:bodyPr>
          <a:lstStyle/>
          <a:p>
            <a:r>
              <a:rPr lang="en-GB" dirty="0"/>
              <a:t>Industry Trends and Impacts </a:t>
            </a:r>
          </a:p>
        </p:txBody>
      </p:sp>
      <p:pic>
        <p:nvPicPr>
          <p:cNvPr id="5" name="Picture 4" descr="Giraffe in the grass">
            <a:extLst>
              <a:ext uri="{FF2B5EF4-FFF2-40B4-BE49-F238E27FC236}">
                <a16:creationId xmlns:a16="http://schemas.microsoft.com/office/drawing/2014/main" id="{71A0B364-9A72-C8CC-00B4-E8AE108F6F21}"/>
              </a:ext>
            </a:extLst>
          </p:cNvPr>
          <p:cNvPicPr>
            <a:picLocks noChangeAspect="1"/>
          </p:cNvPicPr>
          <p:nvPr/>
        </p:nvPicPr>
        <p:blipFill>
          <a:blip r:embed="rId3"/>
          <a:srcRect l="7195" r="26215" b="1"/>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39" y="-2926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3ED1B022-1CB4-51B7-8AE9-3F55FF4F1B0F}"/>
              </a:ext>
            </a:extLst>
          </p:cNvPr>
          <p:cNvSpPr>
            <a:spLocks noGrp="1"/>
          </p:cNvSpPr>
          <p:nvPr>
            <p:ph idx="1"/>
          </p:nvPr>
        </p:nvSpPr>
        <p:spPr>
          <a:xfrm>
            <a:off x="6088653" y="2886116"/>
            <a:ext cx="4927425" cy="3245931"/>
          </a:xfrm>
        </p:spPr>
        <p:txBody>
          <a:bodyPr>
            <a:normAutofit/>
          </a:bodyPr>
          <a:lstStyle/>
          <a:p>
            <a:pPr marL="0" indent="0">
              <a:lnSpc>
                <a:spcPct val="100000"/>
              </a:lnSpc>
              <a:buNone/>
            </a:pPr>
            <a:r>
              <a:rPr lang="en-GB" sz="1100" dirty="0"/>
              <a:t>According to Cvent (2024):</a:t>
            </a:r>
          </a:p>
          <a:p>
            <a:pPr>
              <a:lnSpc>
                <a:spcPct val="100000"/>
              </a:lnSpc>
            </a:pPr>
            <a:r>
              <a:rPr lang="en-GB" sz="1100" dirty="0"/>
              <a:t>Hybrid events</a:t>
            </a:r>
          </a:p>
          <a:p>
            <a:pPr>
              <a:lnSpc>
                <a:spcPct val="100000"/>
              </a:lnSpc>
            </a:pPr>
            <a:r>
              <a:rPr lang="en-GB" sz="1100" dirty="0"/>
              <a:t>Generation clean </a:t>
            </a:r>
          </a:p>
          <a:p>
            <a:pPr>
              <a:lnSpc>
                <a:spcPct val="100000"/>
              </a:lnSpc>
            </a:pPr>
            <a:r>
              <a:rPr lang="en-GB" sz="1100" dirty="0"/>
              <a:t>Local and less travel</a:t>
            </a:r>
          </a:p>
          <a:p>
            <a:pPr>
              <a:lnSpc>
                <a:spcPct val="100000"/>
              </a:lnSpc>
            </a:pPr>
            <a:r>
              <a:rPr lang="en-GB" sz="1100" dirty="0"/>
              <a:t>Planners book venues online</a:t>
            </a:r>
          </a:p>
          <a:p>
            <a:pPr>
              <a:lnSpc>
                <a:spcPct val="100000"/>
              </a:lnSpc>
            </a:pPr>
            <a:r>
              <a:rPr lang="en-GB" sz="1100" dirty="0"/>
              <a:t>Safe events</a:t>
            </a:r>
          </a:p>
          <a:p>
            <a:pPr>
              <a:lnSpc>
                <a:spcPct val="100000"/>
              </a:lnSpc>
            </a:pPr>
            <a:r>
              <a:rPr lang="en-GB" sz="1100" dirty="0"/>
              <a:t>Food and drink changes</a:t>
            </a:r>
          </a:p>
          <a:p>
            <a:pPr>
              <a:lnSpc>
                <a:spcPct val="100000"/>
              </a:lnSpc>
            </a:pPr>
            <a:r>
              <a:rPr lang="en-GB" sz="1100" dirty="0"/>
              <a:t>Sustainability</a:t>
            </a:r>
          </a:p>
          <a:p>
            <a:pPr>
              <a:lnSpc>
                <a:spcPct val="100000"/>
              </a:lnSpc>
            </a:pPr>
            <a:r>
              <a:rPr lang="en-GB" sz="1100" dirty="0"/>
              <a:t>Automation</a:t>
            </a:r>
          </a:p>
          <a:p>
            <a:pPr marL="0" indent="0">
              <a:lnSpc>
                <a:spcPct val="100000"/>
              </a:lnSpc>
              <a:buNone/>
            </a:pPr>
            <a:r>
              <a:rPr lang="en-GB" sz="1100" dirty="0"/>
              <a:t>The most impactful for the proposed event: local and less travel, planning, safe events, sustainability, and changes in food and drink preferences.</a:t>
            </a:r>
          </a:p>
          <a:p>
            <a:pPr marL="0" indent="0">
              <a:lnSpc>
                <a:spcPct val="100000"/>
              </a:lnSpc>
              <a:buNone/>
            </a:pPr>
            <a:endParaRPr lang="en-GB" sz="1100" dirty="0"/>
          </a:p>
          <a:p>
            <a:pPr marL="0" indent="0">
              <a:lnSpc>
                <a:spcPct val="100000"/>
              </a:lnSpc>
              <a:buNone/>
            </a:pPr>
            <a:endParaRPr lang="en-GB" sz="1100" dirty="0"/>
          </a:p>
        </p:txBody>
      </p:sp>
      <p:sp>
        <p:nvSpPr>
          <p:cNvPr id="43" name="Slide Number Placeholder 42">
            <a:extLst>
              <a:ext uri="{FF2B5EF4-FFF2-40B4-BE49-F238E27FC236}">
                <a16:creationId xmlns:a16="http://schemas.microsoft.com/office/drawing/2014/main" id="{E892A0C4-8470-D902-3516-3DBABD8A1C2E}"/>
              </a:ext>
            </a:extLst>
          </p:cNvPr>
          <p:cNvSpPr>
            <a:spLocks noGrp="1"/>
          </p:cNvSpPr>
          <p:nvPr>
            <p:ph type="sldNum" sz="quarter" idx="12"/>
          </p:nvPr>
        </p:nvSpPr>
        <p:spPr/>
        <p:txBody>
          <a:bodyPr/>
          <a:lstStyle/>
          <a:p>
            <a:fld id="{BE15108C-154A-4A5A-9C05-91A49A422BA7}" type="slidenum">
              <a:rPr lang="en-US" smtClean="0"/>
              <a:t>8</a:t>
            </a:fld>
            <a:endParaRPr lang="en-US"/>
          </a:p>
        </p:txBody>
      </p:sp>
    </p:spTree>
    <p:extLst>
      <p:ext uri="{BB962C8B-B14F-4D97-AF65-F5344CB8AC3E}">
        <p14:creationId xmlns:p14="http://schemas.microsoft.com/office/powerpoint/2010/main" val="4230543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93" name="Rectangle 6192">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useBgFill="1">
        <p:nvSpPr>
          <p:cNvPr id="6195" name="Freeform: Shape 6194">
            <a:extLst>
              <a:ext uri="{FF2B5EF4-FFF2-40B4-BE49-F238E27FC236}">
                <a16:creationId xmlns:a16="http://schemas.microsoft.com/office/drawing/2014/main" id="{CFDF70F4-97B6-40D8-B1FA-9580DBD23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2244" y="224448"/>
            <a:ext cx="6857996" cy="6409096"/>
          </a:xfrm>
          <a:custGeom>
            <a:avLst/>
            <a:gdLst>
              <a:gd name="connsiteX0" fmla="*/ 0 w 6857996"/>
              <a:gd name="connsiteY0" fmla="*/ 2827344 h 6142577"/>
              <a:gd name="connsiteX1" fmla="*/ 0 w 6857996"/>
              <a:gd name="connsiteY1" fmla="*/ 5080510 h 6142577"/>
              <a:gd name="connsiteX2" fmla="*/ 3 w 6857996"/>
              <a:gd name="connsiteY2" fmla="*/ 5080510 h 6142577"/>
              <a:gd name="connsiteX3" fmla="*/ 3 w 6857996"/>
              <a:gd name="connsiteY3" fmla="*/ 6142577 h 6142577"/>
              <a:gd name="connsiteX4" fmla="*/ 6857996 w 6857996"/>
              <a:gd name="connsiteY4" fmla="*/ 6142577 h 6142577"/>
              <a:gd name="connsiteX5" fmla="*/ 6857996 w 6857996"/>
              <a:gd name="connsiteY5" fmla="*/ 3928749 h 6142577"/>
              <a:gd name="connsiteX6" fmla="*/ 6857996 w 6857996"/>
              <a:gd name="connsiteY6" fmla="*/ 2572597 h 6142577"/>
              <a:gd name="connsiteX7" fmla="*/ 6857996 w 6857996"/>
              <a:gd name="connsiteY7" fmla="*/ 307516 h 6142577"/>
              <a:gd name="connsiteX8" fmla="*/ 6550769 w 6857996"/>
              <a:gd name="connsiteY8" fmla="*/ 222609 h 6142577"/>
              <a:gd name="connsiteX9" fmla="*/ 5031274 w 6857996"/>
              <a:gd name="connsiteY9" fmla="*/ 33 h 6142577"/>
              <a:gd name="connsiteX10" fmla="*/ 310659 w 6857996"/>
              <a:gd name="connsiteY10" fmla="*/ 1067285 h 6142577"/>
              <a:gd name="connsiteX11" fmla="*/ 2 w 6857996"/>
              <a:gd name="connsiteY11" fmla="*/ 1072307 h 6142577"/>
              <a:gd name="connsiteX12" fmla="*/ 2 w 6857996"/>
              <a:gd name="connsiteY12" fmla="*/ 2827344 h 614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6" h="6142577">
                <a:moveTo>
                  <a:pt x="0" y="2827344"/>
                </a:moveTo>
                <a:lnTo>
                  <a:pt x="0" y="5080510"/>
                </a:lnTo>
                <a:lnTo>
                  <a:pt x="3" y="5080510"/>
                </a:lnTo>
                <a:lnTo>
                  <a:pt x="3" y="6142577"/>
                </a:lnTo>
                <a:lnTo>
                  <a:pt x="6857996" y="6142577"/>
                </a:lnTo>
                <a:lnTo>
                  <a:pt x="6857996" y="3928749"/>
                </a:lnTo>
                <a:lnTo>
                  <a:pt x="6857996" y="2572597"/>
                </a:lnTo>
                <a:lnTo>
                  <a:pt x="6857996" y="307516"/>
                </a:lnTo>
                <a:lnTo>
                  <a:pt x="6550769" y="222609"/>
                </a:lnTo>
                <a:cubicBezTo>
                  <a:pt x="5946238" y="65902"/>
                  <a:pt x="5454822" y="1688"/>
                  <a:pt x="5031274" y="33"/>
                </a:cubicBezTo>
                <a:cubicBezTo>
                  <a:pt x="3337081" y="-6590"/>
                  <a:pt x="2728780" y="987729"/>
                  <a:pt x="310659" y="1067285"/>
                </a:cubicBezTo>
                <a:lnTo>
                  <a:pt x="2" y="1072307"/>
                </a:lnTo>
                <a:lnTo>
                  <a:pt x="2" y="2827344"/>
                </a:ln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197" name="Group 6196">
            <a:extLst>
              <a:ext uri="{FF2B5EF4-FFF2-40B4-BE49-F238E27FC236}">
                <a16:creationId xmlns:a16="http://schemas.microsoft.com/office/drawing/2014/main" id="{807F70BA-21EF-4B7D-ACFF-D02E136D44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6198" name="Straight Connector 6197">
              <a:extLst>
                <a:ext uri="{FF2B5EF4-FFF2-40B4-BE49-F238E27FC236}">
                  <a16:creationId xmlns:a16="http://schemas.microsoft.com/office/drawing/2014/main" id="{7D487A9C-B45A-450B-B04B-02570D8F4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99" name="Straight Connector 6198">
              <a:extLst>
                <a:ext uri="{FF2B5EF4-FFF2-40B4-BE49-F238E27FC236}">
                  <a16:creationId xmlns:a16="http://schemas.microsoft.com/office/drawing/2014/main" id="{09C56948-B944-4EAA-A601-1C3F289A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0" name="Straight Connector 6199">
              <a:extLst>
                <a:ext uri="{FF2B5EF4-FFF2-40B4-BE49-F238E27FC236}">
                  <a16:creationId xmlns:a16="http://schemas.microsoft.com/office/drawing/2014/main" id="{43EFFD07-1C36-4595-9832-727669712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1" name="Straight Connector 6200">
              <a:extLst>
                <a:ext uri="{FF2B5EF4-FFF2-40B4-BE49-F238E27FC236}">
                  <a16:creationId xmlns:a16="http://schemas.microsoft.com/office/drawing/2014/main" id="{FA5917E5-3154-42BC-8308-71C3D44DB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2" name="Straight Connector 6201">
              <a:extLst>
                <a:ext uri="{FF2B5EF4-FFF2-40B4-BE49-F238E27FC236}">
                  <a16:creationId xmlns:a16="http://schemas.microsoft.com/office/drawing/2014/main" id="{4B05D64D-A9ED-421A-9ABE-761977A815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3" name="Straight Connector 6202">
              <a:extLst>
                <a:ext uri="{FF2B5EF4-FFF2-40B4-BE49-F238E27FC236}">
                  <a16:creationId xmlns:a16="http://schemas.microsoft.com/office/drawing/2014/main" id="{25E49393-F5BE-4823-92E3-7A624F7EA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4" name="Straight Connector 6203">
              <a:extLst>
                <a:ext uri="{FF2B5EF4-FFF2-40B4-BE49-F238E27FC236}">
                  <a16:creationId xmlns:a16="http://schemas.microsoft.com/office/drawing/2014/main" id="{46035503-21C0-4568-B46B-90BB750327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5" name="Straight Connector 6204">
              <a:extLst>
                <a:ext uri="{FF2B5EF4-FFF2-40B4-BE49-F238E27FC236}">
                  <a16:creationId xmlns:a16="http://schemas.microsoft.com/office/drawing/2014/main" id="{F5CACA2B-D1AF-419E-BFBF-413F69DFD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6" name="Straight Connector 6205">
              <a:extLst>
                <a:ext uri="{FF2B5EF4-FFF2-40B4-BE49-F238E27FC236}">
                  <a16:creationId xmlns:a16="http://schemas.microsoft.com/office/drawing/2014/main" id="{2284408D-F3CE-466F-A0C8-D27F2BCFC6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7" name="Straight Connector 6206">
              <a:extLst>
                <a:ext uri="{FF2B5EF4-FFF2-40B4-BE49-F238E27FC236}">
                  <a16:creationId xmlns:a16="http://schemas.microsoft.com/office/drawing/2014/main" id="{A2C5065B-1474-4D66-99DB-CFEF811C0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8" name="Straight Connector 6207">
              <a:extLst>
                <a:ext uri="{FF2B5EF4-FFF2-40B4-BE49-F238E27FC236}">
                  <a16:creationId xmlns:a16="http://schemas.microsoft.com/office/drawing/2014/main" id="{6C6F4B51-92DC-4003-A3E7-28710D57AB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09" name="Straight Connector 6208">
              <a:extLst>
                <a:ext uri="{FF2B5EF4-FFF2-40B4-BE49-F238E27FC236}">
                  <a16:creationId xmlns:a16="http://schemas.microsoft.com/office/drawing/2014/main" id="{0D5C13CE-E4FE-4F85-BC09-9C950ED752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0" name="Straight Connector 6209">
              <a:extLst>
                <a:ext uri="{FF2B5EF4-FFF2-40B4-BE49-F238E27FC236}">
                  <a16:creationId xmlns:a16="http://schemas.microsoft.com/office/drawing/2014/main" id="{851C5D97-1CDA-475E-BAC6-EE58999872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1" name="Straight Connector 6210">
              <a:extLst>
                <a:ext uri="{FF2B5EF4-FFF2-40B4-BE49-F238E27FC236}">
                  <a16:creationId xmlns:a16="http://schemas.microsoft.com/office/drawing/2014/main" id="{DB712EBA-54FF-45FE-9A4E-98C0C0EC2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2" name="Straight Connector 6211">
              <a:extLst>
                <a:ext uri="{FF2B5EF4-FFF2-40B4-BE49-F238E27FC236}">
                  <a16:creationId xmlns:a16="http://schemas.microsoft.com/office/drawing/2014/main" id="{7E0AB49E-A89E-4B6C-AAAA-96E326D154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3" name="Straight Connector 6212">
              <a:extLst>
                <a:ext uri="{FF2B5EF4-FFF2-40B4-BE49-F238E27FC236}">
                  <a16:creationId xmlns:a16="http://schemas.microsoft.com/office/drawing/2014/main" id="{1E63E817-E471-4A64-9EF6-FFB1FBB348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4" name="Straight Connector 6213">
              <a:extLst>
                <a:ext uri="{FF2B5EF4-FFF2-40B4-BE49-F238E27FC236}">
                  <a16:creationId xmlns:a16="http://schemas.microsoft.com/office/drawing/2014/main" id="{E4BB2927-CDAC-455A-8D26-8582DD13DD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5" name="Straight Connector 6214">
              <a:extLst>
                <a:ext uri="{FF2B5EF4-FFF2-40B4-BE49-F238E27FC236}">
                  <a16:creationId xmlns:a16="http://schemas.microsoft.com/office/drawing/2014/main" id="{A8E42F79-594B-4397-8A30-281228EF99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6" name="Straight Connector 6215">
              <a:extLst>
                <a:ext uri="{FF2B5EF4-FFF2-40B4-BE49-F238E27FC236}">
                  <a16:creationId xmlns:a16="http://schemas.microsoft.com/office/drawing/2014/main" id="{6E578AA8-0A5F-4BAA-AAFC-8A1E07838B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7" name="Straight Connector 6216">
              <a:extLst>
                <a:ext uri="{FF2B5EF4-FFF2-40B4-BE49-F238E27FC236}">
                  <a16:creationId xmlns:a16="http://schemas.microsoft.com/office/drawing/2014/main" id="{9BA6CB24-165E-4D82-A315-18FFF8ABC6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8" name="Straight Connector 6217">
              <a:extLst>
                <a:ext uri="{FF2B5EF4-FFF2-40B4-BE49-F238E27FC236}">
                  <a16:creationId xmlns:a16="http://schemas.microsoft.com/office/drawing/2014/main" id="{6A7AFC89-7922-47E2-8920-9883AF13C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19" name="Straight Connector 6218">
              <a:extLst>
                <a:ext uri="{FF2B5EF4-FFF2-40B4-BE49-F238E27FC236}">
                  <a16:creationId xmlns:a16="http://schemas.microsoft.com/office/drawing/2014/main" id="{82D63DEE-348A-4118-952F-DCD6FC1B6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0" name="Straight Connector 6219">
              <a:extLst>
                <a:ext uri="{FF2B5EF4-FFF2-40B4-BE49-F238E27FC236}">
                  <a16:creationId xmlns:a16="http://schemas.microsoft.com/office/drawing/2014/main" id="{47A17409-8146-400D-A3C1-1E93FE2056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1" name="Straight Connector 6220">
              <a:extLst>
                <a:ext uri="{FF2B5EF4-FFF2-40B4-BE49-F238E27FC236}">
                  <a16:creationId xmlns:a16="http://schemas.microsoft.com/office/drawing/2014/main" id="{621B7B93-01A0-4FDD-A6E1-5729577818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2" name="Straight Connector 6221">
              <a:extLst>
                <a:ext uri="{FF2B5EF4-FFF2-40B4-BE49-F238E27FC236}">
                  <a16:creationId xmlns:a16="http://schemas.microsoft.com/office/drawing/2014/main" id="{6D3948D1-38CD-41AC-BBE8-291A85A703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3" name="Straight Connector 6222">
              <a:extLst>
                <a:ext uri="{FF2B5EF4-FFF2-40B4-BE49-F238E27FC236}">
                  <a16:creationId xmlns:a16="http://schemas.microsoft.com/office/drawing/2014/main" id="{A633F3FE-70B6-41BD-A2D7-F9A53AB38E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4" name="Straight Connector 6223">
              <a:extLst>
                <a:ext uri="{FF2B5EF4-FFF2-40B4-BE49-F238E27FC236}">
                  <a16:creationId xmlns:a16="http://schemas.microsoft.com/office/drawing/2014/main" id="{09D1DD0D-9D4A-41EA-9650-F8215D949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5" name="Straight Connector 6224">
              <a:extLst>
                <a:ext uri="{FF2B5EF4-FFF2-40B4-BE49-F238E27FC236}">
                  <a16:creationId xmlns:a16="http://schemas.microsoft.com/office/drawing/2014/main" id="{8148EE7C-8DC4-4A31-A981-8F838EA8FA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6" name="Straight Connector 6225">
              <a:extLst>
                <a:ext uri="{FF2B5EF4-FFF2-40B4-BE49-F238E27FC236}">
                  <a16:creationId xmlns:a16="http://schemas.microsoft.com/office/drawing/2014/main" id="{F7F7EC5C-3015-4A5E-A9E3-B53F5293D2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7" name="Straight Connector 6226">
              <a:extLst>
                <a:ext uri="{FF2B5EF4-FFF2-40B4-BE49-F238E27FC236}">
                  <a16:creationId xmlns:a16="http://schemas.microsoft.com/office/drawing/2014/main" id="{FD7AF31F-4674-411A-837A-ED991478D2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28" name="Straight Connector 6227">
              <a:extLst>
                <a:ext uri="{FF2B5EF4-FFF2-40B4-BE49-F238E27FC236}">
                  <a16:creationId xmlns:a16="http://schemas.microsoft.com/office/drawing/2014/main" id="{5D3DAED2-414E-42E1-998A-6D7EF4A4D0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6230" name="Right Triangle 6229">
            <a:extLst>
              <a:ext uri="{FF2B5EF4-FFF2-40B4-BE49-F238E27FC236}">
                <a16:creationId xmlns:a16="http://schemas.microsoft.com/office/drawing/2014/main" id="{9E92C66B-792F-479F-B983-F47FEE1AB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2530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4B4621D-9C59-4E3E-BC95-6E0914736B1C}"/>
              </a:ext>
            </a:extLst>
          </p:cNvPr>
          <p:cNvSpPr>
            <a:spLocks noGrp="1"/>
          </p:cNvSpPr>
          <p:nvPr>
            <p:ph type="title"/>
          </p:nvPr>
        </p:nvSpPr>
        <p:spPr>
          <a:xfrm>
            <a:off x="691079" y="725951"/>
            <a:ext cx="5408027" cy="1442463"/>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37C92F88-A6B7-C79F-A280-E2D87CB44FCB}"/>
              </a:ext>
            </a:extLst>
          </p:cNvPr>
          <p:cNvSpPr>
            <a:spLocks noGrp="1"/>
          </p:cNvSpPr>
          <p:nvPr>
            <p:ph idx="1"/>
          </p:nvPr>
        </p:nvSpPr>
        <p:spPr>
          <a:xfrm>
            <a:off x="691079" y="2340131"/>
            <a:ext cx="6041025" cy="3791918"/>
          </a:xfrm>
        </p:spPr>
        <p:txBody>
          <a:bodyPr>
            <a:normAutofit/>
          </a:bodyPr>
          <a:lstStyle/>
          <a:p>
            <a:pPr>
              <a:lnSpc>
                <a:spcPct val="100000"/>
              </a:lnSpc>
            </a:pPr>
            <a:r>
              <a:rPr lang="en-GB" sz="1600" dirty="0"/>
              <a:t>‘Traditional Romanian Food and Drink for Christmas’, a consumer show for Romanian restaurants</a:t>
            </a:r>
          </a:p>
          <a:p>
            <a:pPr>
              <a:lnSpc>
                <a:spcPct val="100000"/>
              </a:lnSpc>
            </a:pPr>
            <a:r>
              <a:rPr lang="en-GB" sz="1600" dirty="0"/>
              <a:t>It will enable local traditional ethnic restaurants to improve their marketing effectiveness. </a:t>
            </a:r>
          </a:p>
          <a:p>
            <a:pPr>
              <a:lnSpc>
                <a:spcPct val="100000"/>
              </a:lnSpc>
            </a:pPr>
            <a:r>
              <a:rPr lang="en-GB" sz="1600" dirty="0"/>
              <a:t>Barking Market on East Street in Barking Town Centre Market on Sunday, December 21, 2024.</a:t>
            </a:r>
          </a:p>
          <a:p>
            <a:pPr>
              <a:lnSpc>
                <a:spcPct val="100000"/>
              </a:lnSpc>
            </a:pPr>
            <a:r>
              <a:rPr lang="en-GB" sz="1600" dirty="0"/>
              <a:t>Total expenses are £42,495.00, while total estimated profits are 11,505.00 pounds.</a:t>
            </a:r>
          </a:p>
          <a:p>
            <a:pPr>
              <a:lnSpc>
                <a:spcPct val="100000"/>
              </a:lnSpc>
            </a:pPr>
            <a:r>
              <a:rPr lang="en-GB" sz="1600" dirty="0"/>
              <a:t>SWOT analysis, PESTEL analysis , and industry trends and impacts analysis have shown factors that might impact the event. Local and less travel, planning, safe events, sustainability, and food and drink choices are most important for the proposed event. </a:t>
            </a:r>
          </a:p>
        </p:txBody>
      </p:sp>
      <p:pic>
        <p:nvPicPr>
          <p:cNvPr id="6148" name="Picture 4" descr="47 Top Romanian Cuisine Ideas - Food In ...">
            <a:extLst>
              <a:ext uri="{FF2B5EF4-FFF2-40B4-BE49-F238E27FC236}">
                <a16:creationId xmlns:a16="http://schemas.microsoft.com/office/drawing/2014/main" id="{707D046C-E5EB-2F9D-A1CA-4A07C342214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87094" y="1967692"/>
            <a:ext cx="4401655" cy="292910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F1F8916-E339-5D27-1CBF-7B113E282957}"/>
              </a:ext>
            </a:extLst>
          </p:cNvPr>
          <p:cNvSpPr>
            <a:spLocks noGrp="1"/>
          </p:cNvSpPr>
          <p:nvPr>
            <p:ph type="sldNum" sz="quarter" idx="12"/>
          </p:nvPr>
        </p:nvSpPr>
        <p:spPr/>
        <p:txBody>
          <a:bodyPr/>
          <a:lstStyle/>
          <a:p>
            <a:fld id="{BE15108C-154A-4A5A-9C05-91A49A422BA7}" type="slidenum">
              <a:rPr lang="en-US" smtClean="0"/>
              <a:t>9</a:t>
            </a:fld>
            <a:endParaRPr lang="en-US"/>
          </a:p>
        </p:txBody>
      </p:sp>
    </p:spTree>
    <p:extLst>
      <p:ext uri="{BB962C8B-B14F-4D97-AF65-F5344CB8AC3E}">
        <p14:creationId xmlns:p14="http://schemas.microsoft.com/office/powerpoint/2010/main" val="2018245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7" name="Group 46">
            <a:extLst>
              <a:ext uri="{FF2B5EF4-FFF2-40B4-BE49-F238E27FC236}">
                <a16:creationId xmlns:a16="http://schemas.microsoft.com/office/drawing/2014/main" id="{B19EC7B8-C390-4F1B-8960-E6D324510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7CEE1CC1-2CD0-4957-8A12-48FA80C0CC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4901FEB-A7C2-457B-A124-AD433B0417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76048A8-79AA-454C-BD3E-3004F74268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7B51975-25FE-4328-9815-2AA302F28A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440B47E-6D3E-4978-B887-B53DA0BF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D94D0A1-D760-40DE-B758-008B93D588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E590CB-0538-40D7-9CAC-1BBD39CC27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D7C67DA-B2AA-46E2-8065-1F862A6F7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0C2ED54-1B65-4F4A-B14B-41FC05B37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AE5BBBC-F576-4D54-BF67-C00BB1F4F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0D490E7-12F8-40DC-A9C1-D119667EE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C855383-9F21-4BDA-8FCA-22AF3D69FF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C3E600C-E08A-418E-B30E-2B0FC15DF9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980D58F-BD3F-4B47-9BD2-888B0D9D19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3544818-9B28-4A71-8D7B-80727A5326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01FFBC7-035F-48C5-91FA-4A4973FCD6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D6195BC5-BB4E-4F3F-8378-0B308B4252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2404171-AF5C-4FA1-9D4E-DCF75562BD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D45A86-9385-473D-9DBF-565E0A94AF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A5A228-913F-4D4F-AB25-5372936246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87E8BFE-D92E-4EB3-ADD1-FB75CAA683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8756FCD-8335-4089-B4EE-13D629E53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A9707D7B-937E-4DC3-87BA-B7B7042682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B1A72DC-3F29-4488-9051-C21E1CBB7E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56DAD76-815C-4F16-98CF-8E8BE1965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AF2F8C5-6691-4EBD-B42E-4B17DF1ED2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32ED14D-1C00-41C8-849C-030A1434E4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2F296F5-9867-45CA-BF0A-EF216F6A80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3B72471-9DB5-428B-AF52-E11E03B9FD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8656B49-5277-4610-BD7B-F5D98170B5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1A47399-8F78-4DB1-BD21-1166BCB267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Right Triangle 79">
            <a:extLst>
              <a:ext uri="{FF2B5EF4-FFF2-40B4-BE49-F238E27FC236}">
                <a16:creationId xmlns:a16="http://schemas.microsoft.com/office/drawing/2014/main" id="{F952A221-69C2-46B3-890D-354CA5961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2530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6FB4764-3BD1-9A81-D111-25DFC5E9D6D4}"/>
              </a:ext>
            </a:extLst>
          </p:cNvPr>
          <p:cNvSpPr>
            <a:spLocks noGrp="1"/>
          </p:cNvSpPr>
          <p:nvPr>
            <p:ph type="title"/>
          </p:nvPr>
        </p:nvSpPr>
        <p:spPr>
          <a:xfrm>
            <a:off x="691078" y="722904"/>
            <a:ext cx="5408713" cy="1410378"/>
          </a:xfrm>
        </p:spPr>
        <p:txBody>
          <a:bodyPr vert="horz" lIns="91440" tIns="45720" rIns="91440" bIns="45720" rtlCol="0" anchor="b">
            <a:normAutofit/>
          </a:bodyPr>
          <a:lstStyle/>
          <a:p>
            <a:r>
              <a:rPr lang="en-US" sz="5400"/>
              <a:t>Q&amp;A</a:t>
            </a:r>
          </a:p>
        </p:txBody>
      </p:sp>
      <p:pic>
        <p:nvPicPr>
          <p:cNvPr id="7" name="Graphic 6" descr="Questions">
            <a:extLst>
              <a:ext uri="{FF2B5EF4-FFF2-40B4-BE49-F238E27FC236}">
                <a16:creationId xmlns:a16="http://schemas.microsoft.com/office/drawing/2014/main" id="{D5090697-46B0-16E2-5939-A8587FCBED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39312" y="2340144"/>
            <a:ext cx="3801712" cy="3801712"/>
          </a:xfrm>
          <a:prstGeom prst="rect">
            <a:avLst/>
          </a:prstGeom>
        </p:spPr>
      </p:pic>
      <p:sp>
        <p:nvSpPr>
          <p:cNvPr id="4" name="Slide Number Placeholder 3">
            <a:extLst>
              <a:ext uri="{FF2B5EF4-FFF2-40B4-BE49-F238E27FC236}">
                <a16:creationId xmlns:a16="http://schemas.microsoft.com/office/drawing/2014/main" id="{1BFE3DFB-890A-04D0-57CD-FE3C7607E87C}"/>
              </a:ext>
            </a:extLst>
          </p:cNvPr>
          <p:cNvSpPr>
            <a:spLocks noGrp="1"/>
          </p:cNvSpPr>
          <p:nvPr>
            <p:ph type="sldNum" sz="quarter" idx="12"/>
          </p:nvPr>
        </p:nvSpPr>
        <p:spPr/>
        <p:txBody>
          <a:bodyPr/>
          <a:lstStyle/>
          <a:p>
            <a:fld id="{BE15108C-154A-4A5A-9C05-91A49A422BA7}" type="slidenum">
              <a:rPr lang="en-US" smtClean="0"/>
              <a:t>10</a:t>
            </a:fld>
            <a:endParaRPr lang="en-US"/>
          </a:p>
        </p:txBody>
      </p:sp>
    </p:spTree>
    <p:extLst>
      <p:ext uri="{BB962C8B-B14F-4D97-AF65-F5344CB8AC3E}">
        <p14:creationId xmlns:p14="http://schemas.microsoft.com/office/powerpoint/2010/main" val="1215001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09889-B76D-09E6-A918-FE2D631AE4C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87255B3-1A2A-9C7A-0588-C491F6A5F35D}"/>
              </a:ext>
            </a:extLst>
          </p:cNvPr>
          <p:cNvSpPr>
            <a:spLocks noGrp="1"/>
          </p:cNvSpPr>
          <p:nvPr>
            <p:ph idx="1"/>
          </p:nvPr>
        </p:nvSpPr>
        <p:spPr>
          <a:xfrm>
            <a:off x="691079" y="2168414"/>
            <a:ext cx="10325000" cy="3736153"/>
          </a:xfrm>
        </p:spPr>
        <p:txBody>
          <a:bodyPr>
            <a:normAutofit fontScale="40000" lnSpcReduction="20000"/>
          </a:bodyPr>
          <a:lstStyle/>
          <a:p>
            <a:pPr>
              <a:lnSpc>
                <a:spcPct val="106000"/>
              </a:lnSpc>
            </a:pP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Beciul</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Domnesc</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(2024) </a:t>
            </a:r>
            <a:r>
              <a:rPr lang="en-GB" sz="1800" i="1" kern="150" dirty="0" err="1">
                <a:effectLst/>
                <a:latin typeface="Aptos" panose="020B0004020202020204" pitchFamily="34" charset="0"/>
                <a:ea typeface="Aptos" panose="020B0004020202020204" pitchFamily="34" charset="0"/>
                <a:cs typeface="Times New Roman" panose="02020603050405020304" pitchFamily="18" charset="0"/>
              </a:rPr>
              <a:t>Beciul</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50" dirty="0" err="1">
                <a:effectLst/>
                <a:latin typeface="Aptos" panose="020B0004020202020204" pitchFamily="34" charset="0"/>
                <a:ea typeface="Aptos" panose="020B0004020202020204" pitchFamily="34" charset="0"/>
                <a:cs typeface="Times New Roman" panose="02020603050405020304" pitchFamily="18" charset="0"/>
              </a:rPr>
              <a:t>Domnesc</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https://www.beciuldomnesc.ro/</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Cris-Tim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Cris-Tim</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https://cristim.ro/en/</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Cvent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9 Trends Shaping the Future of MICE Business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https://www.cvent.com/sg/blog/hospitality/9-trends-shaping-future-mice-business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Gibson, D. (2023)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Number of Romanian speakers in London trebled between 2011 and 2021</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swlondoner.co.uk/news/26052023-number-of-romanian-speakers-in-london-trebled-between-2011-and-2021#:~:text=Number%20of%20Romanian%20speakers%20in%20London%20trebled%20between%202011%20and%202021,-26%20May%202023&amp;text=The%20number%20of%20Romanian%20speakers,%25)%20and%20Redbridge%20(4.31%25</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Islington Square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Islington Square’s Saturday Market</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https://www.islingtonsquare.com/market-in-islington</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Kirchgeorg</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M., Jung, K. and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Klante</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O., (2010). ‘The future of trade shows: insights from a scenario analysis’.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Journal of Business &amp; Industrial Marketing</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25(4), pp. 301-312.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https://doi.org/10.1108/08858621011038261</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Lee, I.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Enhance Your Restaurant Marketing with Targeted Community Events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https://www.therail.media/stories/2024/9/4/enhance-your-restaurant-marketing-with-targeted-community-events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LLBD.gov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2024a</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Barking market.</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https://www.lbbd.gov.uk/leisure-parks-history-and-culture/barking-market</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LLBD.gov (</a:t>
            </a: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2024b</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 Street trader licences</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https://www.lbbd.gov.uk/licences-permits-and-registration/street-trader-licences/barking-market#:~:text=Before%20the%20grant%20of%20a,each%20day%20that%20you%20trade.&amp;text=Regular%20licence%20holders%20are%20liable,advance%20by%20the%20Market%20Manager</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Londra.MAE.ro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EMBASSY OF ROMANIA to the United Kingdom of Great Britain and Northern Ireland</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https://londra.mae.ro/en/node/397</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Mintel (2024) UK Ethnic Restaurants and Takeaways Market Report 2023.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https://store.mintel.com/report/uk-ethnic-restaurants-and-takeaways-market-report</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ONS (2023)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How life has changed in Barking and Dagenham: Census 2021</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4"/>
              </a:rPr>
              <a:t>https://www.ons.gov.uk/visualisations/censusareachanges/E09000002</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Outdoor Stages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Surrey Festival Event Stage Hire</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5"/>
              </a:rPr>
              <a:t>https://www.outdoorstages.co.uk/</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a:lnSpc>
                <a:spcPct val="106000"/>
              </a:lnSpc>
            </a:pPr>
            <a:r>
              <a:rPr lang="en-GB" sz="1800" kern="150" dirty="0" err="1">
                <a:effectLst/>
                <a:latin typeface="Aptos" panose="020B0004020202020204" pitchFamily="34" charset="0"/>
                <a:ea typeface="Aptos" panose="020B0004020202020204" pitchFamily="34" charset="0"/>
                <a:cs typeface="Times New Roman" panose="02020603050405020304" pitchFamily="18" charset="0"/>
              </a:rPr>
              <a:t>RCI</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London (2024) </a:t>
            </a:r>
            <a:r>
              <a:rPr lang="en-GB" sz="1800" i="1" kern="150" dirty="0">
                <a:effectLst/>
                <a:latin typeface="Aptos" panose="020B0004020202020204" pitchFamily="34" charset="0"/>
                <a:ea typeface="Aptos" panose="020B0004020202020204" pitchFamily="34" charset="0"/>
                <a:cs typeface="Times New Roman" panose="02020603050405020304" pitchFamily="18" charset="0"/>
              </a:rPr>
              <a:t>Welcome to the Romanian Cultural Institute in London</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6"/>
              </a:rPr>
              <a:t>https://www.rcilondon.co.uk/</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2 October 2024)</a:t>
            </a:r>
          </a:p>
          <a:p>
            <a:pPr>
              <a:lnSpc>
                <a:spcPct val="106000"/>
              </a:lnSpc>
            </a:pPr>
            <a:r>
              <a:rPr lang="en-GB" sz="1800" kern="150" dirty="0">
                <a:effectLst/>
                <a:latin typeface="Aptos" panose="020B0004020202020204" pitchFamily="34" charset="0"/>
                <a:ea typeface="Aptos" panose="020B0004020202020204" pitchFamily="34" charset="0"/>
                <a:cs typeface="Times New Roman" panose="02020603050405020304" pitchFamily="18" charset="0"/>
              </a:rPr>
              <a:t>Ursus Breweries (2024) Homepage. Available at: </a:t>
            </a:r>
            <a:r>
              <a:rPr lang="en-GB" sz="1800" u="sng" kern="15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7"/>
              </a:rPr>
              <a:t>https://ursus-breweries.ro/en/</a:t>
            </a:r>
            <a:r>
              <a:rPr lang="en-GB" sz="1800" kern="150" dirty="0">
                <a:effectLst/>
                <a:latin typeface="Aptos" panose="020B0004020202020204" pitchFamily="34" charset="0"/>
                <a:ea typeface="Aptos" panose="020B0004020202020204" pitchFamily="34" charset="0"/>
                <a:cs typeface="Times New Roman" panose="02020603050405020304" pitchFamily="18" charset="0"/>
              </a:rPr>
              <a:t>   (Accessed: 12 October 2024)</a:t>
            </a:r>
          </a:p>
          <a:p>
            <a:pPr marL="0" indent="0">
              <a:buNone/>
            </a:pPr>
            <a:endParaRPr lang="en-GB" dirty="0"/>
          </a:p>
        </p:txBody>
      </p:sp>
      <p:sp>
        <p:nvSpPr>
          <p:cNvPr id="4" name="Slide Number Placeholder 3">
            <a:extLst>
              <a:ext uri="{FF2B5EF4-FFF2-40B4-BE49-F238E27FC236}">
                <a16:creationId xmlns:a16="http://schemas.microsoft.com/office/drawing/2014/main" id="{B819F315-E6A1-AD94-A5E0-0867CCFB9D76}"/>
              </a:ext>
            </a:extLst>
          </p:cNvPr>
          <p:cNvSpPr>
            <a:spLocks noGrp="1"/>
          </p:cNvSpPr>
          <p:nvPr>
            <p:ph type="sldNum" sz="quarter" idx="12"/>
          </p:nvPr>
        </p:nvSpPr>
        <p:spPr/>
        <p:txBody>
          <a:bodyPr/>
          <a:lstStyle/>
          <a:p>
            <a:fld id="{BE15108C-154A-4A5A-9C05-91A49A422BA7}" type="slidenum">
              <a:rPr lang="en-US" smtClean="0"/>
              <a:t>11</a:t>
            </a:fld>
            <a:endParaRPr lang="en-US"/>
          </a:p>
        </p:txBody>
      </p:sp>
    </p:spTree>
    <p:extLst>
      <p:ext uri="{BB962C8B-B14F-4D97-AF65-F5344CB8AC3E}">
        <p14:creationId xmlns:p14="http://schemas.microsoft.com/office/powerpoint/2010/main" val="440688532"/>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483</TotalTime>
  <Words>3630</Words>
  <Application>Microsoft Office PowerPoint</Application>
  <PresentationFormat>Widescreen</PresentationFormat>
  <Paragraphs>232</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Narrow</vt:lpstr>
      <vt:lpstr>Arial</vt:lpstr>
      <vt:lpstr>Grandview</vt:lpstr>
      <vt:lpstr>Wingdings</vt:lpstr>
      <vt:lpstr>CosineVTI</vt:lpstr>
      <vt:lpstr>Assignment 1: Feasibility Plan for an International Meeting BMIH6007 International Meetings Management for the Hotel Industry Lecturer: Kathryn Flynn  Student name and ID: Constantin-Bogdan Rusu, 2014305</vt:lpstr>
      <vt:lpstr>Introduction </vt:lpstr>
      <vt:lpstr>Event Content and Context </vt:lpstr>
      <vt:lpstr>Market Factors </vt:lpstr>
      <vt:lpstr>Operational Factors </vt:lpstr>
      <vt:lpstr>Financial Factors </vt:lpstr>
      <vt:lpstr>Situational Analysis </vt:lpstr>
      <vt:lpstr>Industry Trends and Impacts </vt:lpstr>
      <vt:lpstr>Conclusion</vt:lpstr>
      <vt:lpstr>Q&amp;A</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Bogdan Rusu</dc:creator>
  <cp:lastModifiedBy>sonia badulescu</cp:lastModifiedBy>
  <cp:revision>8</cp:revision>
  <dcterms:created xsi:type="dcterms:W3CDTF">2024-10-14T13:36:11Z</dcterms:created>
  <dcterms:modified xsi:type="dcterms:W3CDTF">2024-10-14T21:39:47Z</dcterms:modified>
</cp:coreProperties>
</file>