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handoutMasterIdLst>
    <p:handoutMasterId r:id="rId19"/>
  </p:handoutMasterIdLst>
  <p:sldIdLst>
    <p:sldId id="256" r:id="rId2"/>
    <p:sldId id="272" r:id="rId3"/>
    <p:sldId id="259" r:id="rId4"/>
    <p:sldId id="260" r:id="rId5"/>
    <p:sldId id="261" r:id="rId6"/>
    <p:sldId id="257" r:id="rId7"/>
    <p:sldId id="258" r:id="rId8"/>
    <p:sldId id="262" r:id="rId9"/>
    <p:sldId id="268" r:id="rId10"/>
    <p:sldId id="263" r:id="rId11"/>
    <p:sldId id="269" r:id="rId12"/>
    <p:sldId id="264" r:id="rId13"/>
    <p:sldId id="265" r:id="rId14"/>
    <p:sldId id="266" r:id="rId15"/>
    <p:sldId id="267" r:id="rId16"/>
    <p:sldId id="270" r:id="rId17"/>
    <p:sldId id="271" r:id="rId18"/>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72" d="100"/>
          <a:sy n="72" d="100"/>
        </p:scale>
        <p:origin x="-1104"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17411"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17412"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17413"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0A4EB876-7003-4BC1-8DAC-A931C0CEDD42}" type="slidenum">
              <a:rPr lang="en-GB"/>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11B01F9B-0CB2-49F5-993F-EE61469AA93C}"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
                                            <p:txEl>
                                              <p:pRg st="0" end="0"/>
                                            </p:txEl>
                                          </p:spTgt>
                                        </p:tgtEl>
                                        <p:attrNameLst>
                                          <p:attrName>style.visibility</p:attrName>
                                        </p:attrNameLst>
                                      </p:cBhvr>
                                      <p:to>
                                        <p:strVal val="visible"/>
                                      </p:to>
                                    </p:set>
                                    <p:animEffect transition="in" filter="fade">
                                      <p:cBhvr>
                                        <p:cTn id="12" dur="2000"/>
                                        <p:tgtEl>
                                          <p:spTgt spid="1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7" grpId="0" build="p"/>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438A3F-4F80-4D8A-9578-FE1E04CEBA56}"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40C6C3-3AC6-407C-B81E-1C035DCEA7DE}"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487ACC-E056-452B-B0FD-D80BD7AA89B1}"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940960-146D-4F3B-BCBD-EF3B495DECAC}"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93289B-AB86-4AA8-9A25-C4AC7370E282}"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C8B79D-720E-4558-B633-A77C076D381A}"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5666BB-052A-40D3-A0A3-8FB1AC9FC7B2}"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D2D1EDF0-AD54-4818-B20E-9B682E62B1EC}"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4CA023-25CA-431F-AA86-D9D67CA5B865}"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D735A1-C0EB-4419-8FBF-ED5D408AB8B5}" type="slidenum">
              <a:rPr lang="en-GB" smtClean="0"/>
              <a:pPr/>
              <a:t>‹#›</a:t>
            </a:fld>
            <a:endParaRPr lang="en-GB"/>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E8CCA319-A777-4A36-9AB7-E4572521F63C}"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0">
                                            <p:txEl>
                                              <p:pRg st="0" end="0"/>
                                            </p:txEl>
                                          </p:spTgt>
                                        </p:tgtEl>
                                        <p:attrNameLst>
                                          <p:attrName>style.visibility</p:attrName>
                                        </p:attrNameLst>
                                      </p:cBhvr>
                                      <p:to>
                                        <p:strVal val="visible"/>
                                      </p:to>
                                    </p:set>
                                    <p:animEffect transition="in" filter="fade">
                                      <p:cBhvr>
                                        <p:cTn id="12" dur="2000"/>
                                        <p:tgtEl>
                                          <p:spTgt spid="30">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0">
                                            <p:txEl>
                                              <p:pRg st="1" end="1"/>
                                            </p:txEl>
                                          </p:spTgt>
                                        </p:tgtEl>
                                        <p:attrNameLst>
                                          <p:attrName>style.visibility</p:attrName>
                                        </p:attrNameLst>
                                      </p:cBhvr>
                                      <p:to>
                                        <p:strVal val="visible"/>
                                      </p:to>
                                    </p:set>
                                    <p:animEffect transition="in" filter="fade">
                                      <p:cBhvr>
                                        <p:cTn id="15" dur="2000"/>
                                        <p:tgtEl>
                                          <p:spTgt spid="30">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0">
                                            <p:txEl>
                                              <p:pRg st="2" end="2"/>
                                            </p:txEl>
                                          </p:spTgt>
                                        </p:tgtEl>
                                        <p:attrNameLst>
                                          <p:attrName>style.visibility</p:attrName>
                                        </p:attrNameLst>
                                      </p:cBhvr>
                                      <p:to>
                                        <p:strVal val="visible"/>
                                      </p:to>
                                    </p:set>
                                    <p:animEffect transition="in" filter="fade">
                                      <p:cBhvr>
                                        <p:cTn id="18" dur="2000"/>
                                        <p:tgtEl>
                                          <p:spTgt spid="30">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0">
                                            <p:txEl>
                                              <p:pRg st="3" end="3"/>
                                            </p:txEl>
                                          </p:spTgt>
                                        </p:tgtEl>
                                        <p:attrNameLst>
                                          <p:attrName>style.visibility</p:attrName>
                                        </p:attrNameLst>
                                      </p:cBhvr>
                                      <p:to>
                                        <p:strVal val="visible"/>
                                      </p:to>
                                    </p:set>
                                    <p:animEffect transition="in" filter="fade">
                                      <p:cBhvr>
                                        <p:cTn id="21" dur="2000"/>
                                        <p:tgtEl>
                                          <p:spTgt spid="30">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0">
                                            <p:txEl>
                                              <p:pRg st="4" end="4"/>
                                            </p:txEl>
                                          </p:spTgt>
                                        </p:tgtEl>
                                        <p:attrNameLst>
                                          <p:attrName>style.visibility</p:attrName>
                                        </p:attrNameLst>
                                      </p:cBhvr>
                                      <p:to>
                                        <p:strVal val="visible"/>
                                      </p:to>
                                    </p:set>
                                    <p:animEffect transition="in" filter="fade">
                                      <p:cBhvr>
                                        <p:cTn id="24" dur="2000"/>
                                        <p:tgtEl>
                                          <p:spTgt spid="3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30" grpId="0" build="p"/>
    </p:bldLst>
  </p:timing>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a:t>Landscape</a:t>
            </a:r>
          </a:p>
        </p:txBody>
      </p:sp>
      <p:sp>
        <p:nvSpPr>
          <p:cNvPr id="2051" name="Rectangle 3"/>
          <p:cNvSpPr>
            <a:spLocks noGrp="1" noChangeArrowheads="1"/>
          </p:cNvSpPr>
          <p:nvPr>
            <p:ph type="subTitle" idx="1"/>
          </p:nvPr>
        </p:nvSpPr>
        <p:spPr/>
        <p:txBody>
          <a:bodyPr/>
          <a:lstStyle/>
          <a:p>
            <a:r>
              <a:rPr lang="en-GB"/>
              <a:t>Definitions and Meanings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a:xfrm>
            <a:off x="457200" y="549275"/>
            <a:ext cx="8229600" cy="5546725"/>
          </a:xfrm>
        </p:spPr>
        <p:txBody>
          <a:bodyPr/>
          <a:lstStyle/>
          <a:p>
            <a:pPr algn="ctr">
              <a:buFontTx/>
              <a:buNone/>
            </a:pPr>
            <a:endParaRPr lang="en-GB" dirty="0"/>
          </a:p>
          <a:p>
            <a:pPr algn="ctr">
              <a:buFontTx/>
              <a:buNone/>
            </a:pPr>
            <a:endParaRPr lang="en-GB" dirty="0"/>
          </a:p>
          <a:p>
            <a:pPr algn="ctr">
              <a:buFontTx/>
              <a:buNone/>
            </a:pPr>
            <a:endParaRPr lang="en-GB" dirty="0"/>
          </a:p>
          <a:p>
            <a:pPr algn="ctr">
              <a:buFontTx/>
              <a:buNone/>
            </a:pPr>
            <a:r>
              <a:rPr lang="en-GB" sz="6000" dirty="0"/>
              <a:t>What does ‘Landscape’ mean to you?</a:t>
            </a:r>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fontScale="90000"/>
          </a:bodyPr>
          <a:lstStyle/>
          <a:p>
            <a:r>
              <a:rPr lang="en-GB" sz="3200"/>
              <a:t>Atkins et al (1998) look at the different meanings of landscape:</a:t>
            </a:r>
            <a:r>
              <a:rPr lang="en-GB" sz="3200" b="1"/>
              <a:t/>
            </a:r>
            <a:br>
              <a:rPr lang="en-GB" sz="3200" b="1"/>
            </a:br>
            <a:endParaRPr lang="en-GB" sz="3200" b="1"/>
          </a:p>
        </p:txBody>
      </p:sp>
      <p:sp>
        <p:nvSpPr>
          <p:cNvPr id="8195" name="Rectangle 3"/>
          <p:cNvSpPr>
            <a:spLocks noGrp="1" noChangeArrowheads="1"/>
          </p:cNvSpPr>
          <p:nvPr>
            <p:ph idx="1"/>
          </p:nvPr>
        </p:nvSpPr>
        <p:spPr/>
        <p:txBody>
          <a:bodyPr/>
          <a:lstStyle/>
          <a:p>
            <a:pPr>
              <a:lnSpc>
                <a:spcPct val="80000"/>
              </a:lnSpc>
              <a:buFontTx/>
              <a:buNone/>
            </a:pPr>
            <a:r>
              <a:rPr lang="en-GB" sz="2800" b="1"/>
              <a:t>1. Landscape as Scenery</a:t>
            </a:r>
            <a:endParaRPr lang="en-GB" sz="2800"/>
          </a:p>
          <a:p>
            <a:pPr>
              <a:lnSpc>
                <a:spcPct val="80000"/>
              </a:lnSpc>
            </a:pPr>
            <a:r>
              <a:rPr lang="en-GB" sz="2800"/>
              <a:t>Visual, tangible aspect of the world</a:t>
            </a:r>
          </a:p>
          <a:p>
            <a:pPr>
              <a:lnSpc>
                <a:spcPct val="80000"/>
              </a:lnSpc>
            </a:pPr>
            <a:r>
              <a:rPr lang="en-GB" sz="2800"/>
              <a:t>A landscape can refer to a pleasing outlook or panorama</a:t>
            </a:r>
          </a:p>
          <a:p>
            <a:pPr>
              <a:lnSpc>
                <a:spcPct val="80000"/>
              </a:lnSpc>
            </a:pPr>
            <a:r>
              <a:rPr lang="en-GB" sz="2800"/>
              <a:t>Images of countryside dominates our thinking – we rarely think of industrial or urban landscapes</a:t>
            </a:r>
          </a:p>
          <a:p>
            <a:pPr>
              <a:lnSpc>
                <a:spcPct val="80000"/>
              </a:lnSpc>
              <a:buFontTx/>
              <a:buNone/>
            </a:pPr>
            <a:endParaRPr lang="en-GB" sz="2800" b="1"/>
          </a:p>
          <a:p>
            <a:pPr>
              <a:lnSpc>
                <a:spcPct val="80000"/>
              </a:lnSpc>
              <a:buFontTx/>
              <a:buNone/>
            </a:pPr>
            <a:r>
              <a:rPr lang="en-GB" sz="2800" b="1"/>
              <a:t>2. Landscape as Topography</a:t>
            </a:r>
            <a:endParaRPr lang="en-GB" sz="2800"/>
          </a:p>
          <a:p>
            <a:pPr>
              <a:lnSpc>
                <a:spcPct val="80000"/>
              </a:lnSpc>
            </a:pPr>
            <a:r>
              <a:rPr lang="en-GB" sz="2800"/>
              <a:t>Geologists or geomorphologists study landscapes as assemblages of landforms and structures</a:t>
            </a:r>
            <a:endParaRPr lang="en-GB" sz="2800" b="1"/>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457200" y="620713"/>
            <a:ext cx="8229600" cy="5475287"/>
          </a:xfrm>
        </p:spPr>
        <p:txBody>
          <a:bodyPr/>
          <a:lstStyle/>
          <a:p>
            <a:pPr>
              <a:lnSpc>
                <a:spcPct val="90000"/>
              </a:lnSpc>
              <a:buFontTx/>
              <a:buNone/>
            </a:pPr>
            <a:r>
              <a:rPr lang="en-GB" sz="2800" b="1"/>
              <a:t>3. Landscape as Nature</a:t>
            </a:r>
            <a:endParaRPr lang="en-GB" sz="2800"/>
          </a:p>
          <a:p>
            <a:pPr>
              <a:lnSpc>
                <a:spcPct val="90000"/>
              </a:lnSpc>
            </a:pPr>
            <a:r>
              <a:rPr lang="en-GB" sz="2800"/>
              <a:t>Stresses here are on physical structures and processes</a:t>
            </a:r>
          </a:p>
          <a:p>
            <a:pPr>
              <a:lnSpc>
                <a:spcPct val="90000"/>
              </a:lnSpc>
            </a:pPr>
            <a:r>
              <a:rPr lang="en-GB" sz="2800"/>
              <a:t>‘nature’ is essentially the part of the world beyond humankind</a:t>
            </a:r>
          </a:p>
          <a:p>
            <a:pPr>
              <a:lnSpc>
                <a:spcPct val="90000"/>
              </a:lnSpc>
            </a:pPr>
            <a:endParaRPr lang="en-GB" sz="2800" b="1"/>
          </a:p>
          <a:p>
            <a:pPr>
              <a:lnSpc>
                <a:spcPct val="90000"/>
              </a:lnSpc>
              <a:buFontTx/>
              <a:buNone/>
            </a:pPr>
            <a:r>
              <a:rPr lang="en-GB" sz="2800" b="1"/>
              <a:t>4. Landscape as Environment or Habitat</a:t>
            </a:r>
            <a:endParaRPr lang="en-GB" sz="2800"/>
          </a:p>
          <a:p>
            <a:pPr>
              <a:lnSpc>
                <a:spcPct val="90000"/>
              </a:lnSpc>
            </a:pPr>
            <a:r>
              <a:rPr lang="en-GB" sz="2800"/>
              <a:t>Influences surrounding people, including flora, fauna, climate, water and soil</a:t>
            </a:r>
            <a:endParaRPr lang="en-GB" sz="2800" b="1"/>
          </a:p>
          <a:p>
            <a:pPr>
              <a:lnSpc>
                <a:spcPct val="90000"/>
              </a:lnSpc>
            </a:pPr>
            <a:endParaRPr lang="en-GB" sz="28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xfrm>
            <a:off x="457200" y="549275"/>
            <a:ext cx="8229600" cy="5546725"/>
          </a:xfrm>
        </p:spPr>
        <p:txBody>
          <a:bodyPr/>
          <a:lstStyle/>
          <a:p>
            <a:pPr>
              <a:lnSpc>
                <a:spcPct val="90000"/>
              </a:lnSpc>
              <a:buFontTx/>
              <a:buNone/>
            </a:pPr>
            <a:r>
              <a:rPr lang="en-GB" sz="2800" b="1"/>
              <a:t>5. Landscape as Artefact</a:t>
            </a:r>
            <a:endParaRPr lang="en-GB" sz="2800"/>
          </a:p>
          <a:p>
            <a:pPr>
              <a:lnSpc>
                <a:spcPct val="90000"/>
              </a:lnSpc>
            </a:pPr>
            <a:r>
              <a:rPr lang="en-GB" sz="2800"/>
              <a:t>Humans are perceived as active modifiers and tamers of nature for their own purposes</a:t>
            </a:r>
          </a:p>
          <a:p>
            <a:pPr>
              <a:lnSpc>
                <a:spcPct val="90000"/>
              </a:lnSpc>
            </a:pPr>
            <a:r>
              <a:rPr lang="en-GB" sz="2800"/>
              <a:t>Landscapes may themselves be symbols and become a focus of group identity</a:t>
            </a:r>
          </a:p>
          <a:p>
            <a:pPr>
              <a:lnSpc>
                <a:spcPct val="90000"/>
              </a:lnSpc>
              <a:buFontTx/>
              <a:buNone/>
            </a:pPr>
            <a:endParaRPr lang="en-GB" sz="2800" b="1"/>
          </a:p>
          <a:p>
            <a:pPr>
              <a:lnSpc>
                <a:spcPct val="90000"/>
              </a:lnSpc>
              <a:buFontTx/>
              <a:buNone/>
            </a:pPr>
            <a:r>
              <a:rPr lang="en-GB" sz="2800" b="1"/>
              <a:t>6. Landscape as Place, Location or Territory</a:t>
            </a:r>
            <a:endParaRPr lang="en-GB" sz="2800"/>
          </a:p>
          <a:p>
            <a:pPr>
              <a:lnSpc>
                <a:spcPct val="90000"/>
              </a:lnSpc>
            </a:pPr>
            <a:r>
              <a:rPr lang="en-GB" sz="2800"/>
              <a:t>Common usage in geography where the study of place emphasises the relationship between people and landscape</a:t>
            </a:r>
          </a:p>
          <a:p>
            <a:pPr>
              <a:lnSpc>
                <a:spcPct val="90000"/>
              </a:lnSpc>
            </a:pPr>
            <a:endParaRPr lang="en-GB" sz="28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a:xfrm>
            <a:off x="457200" y="620713"/>
            <a:ext cx="8229600" cy="5475287"/>
          </a:xfrm>
        </p:spPr>
        <p:txBody>
          <a:bodyPr/>
          <a:lstStyle/>
          <a:p>
            <a:pPr>
              <a:buFontTx/>
              <a:buNone/>
            </a:pPr>
            <a:r>
              <a:rPr lang="en-GB" i="1"/>
              <a:t>“Landscape, I shall argue, is an ideological concept.  It represents a way in which certain classes of people have signified themselves and their world through their imagined relationship with nature, and through which they have underlined and communicated their own social role and that of others with respect to external nature.”</a:t>
            </a:r>
            <a:r>
              <a:rPr lang="en-GB"/>
              <a:t> (Cosgrove, 1984, p15)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457200" y="476250"/>
            <a:ext cx="8229600" cy="5619750"/>
          </a:xfrm>
        </p:spPr>
        <p:txBody>
          <a:bodyPr/>
          <a:lstStyle/>
          <a:p>
            <a:pPr>
              <a:buFontTx/>
              <a:buNone/>
            </a:pPr>
            <a:r>
              <a:rPr lang="en-GB"/>
              <a:t>Urry (1995):</a:t>
            </a:r>
          </a:p>
          <a:p>
            <a:pPr>
              <a:buFontTx/>
              <a:buNone/>
            </a:pPr>
            <a:endParaRPr lang="en-GB"/>
          </a:p>
          <a:p>
            <a:r>
              <a:rPr lang="en-GB"/>
              <a:t>A person’s wish to visit a particular environment is something that is socially constructed and depends on developing a ‘cultural desire’ for a particular landscape</a:t>
            </a:r>
          </a:p>
          <a:p>
            <a:r>
              <a:rPr lang="en-GB"/>
              <a:t>The shift in perception of desirability is associated with social &amp; cultural changes in society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The Nature Debate</a:t>
            </a:r>
          </a:p>
        </p:txBody>
      </p:sp>
      <p:sp>
        <p:nvSpPr>
          <p:cNvPr id="11267" name="Rectangle 3"/>
          <p:cNvSpPr>
            <a:spLocks noGrp="1" noChangeArrowheads="1"/>
          </p:cNvSpPr>
          <p:nvPr>
            <p:ph idx="1"/>
          </p:nvPr>
        </p:nvSpPr>
        <p:spPr/>
        <p:txBody>
          <a:bodyPr/>
          <a:lstStyle/>
          <a:p>
            <a:pPr>
              <a:buFontTx/>
              <a:buNone/>
            </a:pPr>
            <a:r>
              <a:rPr lang="en-GB"/>
              <a:t>Are we as mankind:</a:t>
            </a:r>
          </a:p>
          <a:p>
            <a:pPr>
              <a:buFontTx/>
              <a:buNone/>
            </a:pPr>
            <a:endParaRPr lang="en-GB"/>
          </a:p>
          <a:p>
            <a:pPr>
              <a:buFont typeface="Wingdings" pitchFamily="2" charset="2"/>
              <a:buChar char="Ø"/>
            </a:pPr>
            <a:r>
              <a:rPr lang="en-GB"/>
              <a:t>Set Apart from Nature (Larsen, 1992)</a:t>
            </a:r>
          </a:p>
          <a:p>
            <a:pPr>
              <a:buFont typeface="Wingdings" pitchFamily="2" charset="2"/>
              <a:buChar char="Ø"/>
            </a:pPr>
            <a:r>
              <a:rPr lang="en-GB"/>
              <a:t>Embedded within Nature (Thomas, 1975)</a:t>
            </a:r>
          </a:p>
          <a:p>
            <a:pPr>
              <a:buFont typeface="Wingdings" pitchFamily="2" charset="2"/>
              <a:buChar char="Ø"/>
            </a:pPr>
            <a:r>
              <a:rPr lang="en-GB"/>
              <a:t>Linked to it (Gold, 1989)</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sz="3200"/>
              <a:t>Some Relevant ideas</a:t>
            </a:r>
          </a:p>
        </p:txBody>
      </p:sp>
      <p:sp>
        <p:nvSpPr>
          <p:cNvPr id="20483" name="Rectangle 3"/>
          <p:cNvSpPr>
            <a:spLocks noGrp="1" noChangeArrowheads="1"/>
          </p:cNvSpPr>
          <p:nvPr>
            <p:ph idx="1"/>
          </p:nvPr>
        </p:nvSpPr>
        <p:spPr>
          <a:xfrm>
            <a:off x="428596" y="1857364"/>
            <a:ext cx="8229600" cy="4827587"/>
          </a:xfrm>
        </p:spPr>
        <p:txBody>
          <a:bodyPr/>
          <a:lstStyle/>
          <a:p>
            <a:r>
              <a:rPr lang="en-GB" sz="2400" dirty="0" err="1"/>
              <a:t>Bronowski</a:t>
            </a:r>
            <a:r>
              <a:rPr lang="en-GB" sz="2400" dirty="0"/>
              <a:t> (1973) – man/ nature relationship is the fundamental relationship of mankind – a symbiotic relationship</a:t>
            </a:r>
          </a:p>
          <a:p>
            <a:r>
              <a:rPr lang="en-GB" sz="2400" dirty="0"/>
              <a:t>Mitchell (1994) – landscape provides a communicative bridge between mankind’s socio-cultural environment and his natural surroundings</a:t>
            </a:r>
          </a:p>
          <a:p>
            <a:r>
              <a:rPr lang="en-GB" sz="2400" dirty="0"/>
              <a:t>Beliefs about our position in nature can strongly influence actions which affect the quality of human life and the natural environment (Schneider &amp; Morton, 1981)</a:t>
            </a:r>
          </a:p>
          <a:p>
            <a:r>
              <a:rPr lang="en-GB" sz="2400" dirty="0"/>
              <a:t>Larsen (1992) – man has transformed nature into landscape which in turn becomes an economic entity.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t>Perceptions of Nature</a:t>
            </a:r>
          </a:p>
        </p:txBody>
      </p:sp>
      <p:sp>
        <p:nvSpPr>
          <p:cNvPr id="12291" name="Rectangle 3"/>
          <p:cNvSpPr>
            <a:spLocks noGrp="1" noChangeArrowheads="1"/>
          </p:cNvSpPr>
          <p:nvPr>
            <p:ph idx="1"/>
          </p:nvPr>
        </p:nvSpPr>
        <p:spPr/>
        <p:txBody>
          <a:bodyPr/>
          <a:lstStyle/>
          <a:p>
            <a:pPr>
              <a:lnSpc>
                <a:spcPct val="90000"/>
              </a:lnSpc>
              <a:buFontTx/>
              <a:buNone/>
            </a:pPr>
            <a:r>
              <a:rPr lang="en-GB" b="1"/>
              <a:t>The Pagan View 		</a:t>
            </a:r>
          </a:p>
          <a:p>
            <a:pPr>
              <a:lnSpc>
                <a:spcPct val="90000"/>
              </a:lnSpc>
            </a:pPr>
            <a:r>
              <a:rPr lang="en-GB" sz="2800"/>
              <a:t>Nature a Tyrant, an all powerful ‘god’</a:t>
            </a:r>
          </a:p>
          <a:p>
            <a:pPr>
              <a:lnSpc>
                <a:spcPct val="90000"/>
              </a:lnSpc>
            </a:pPr>
            <a:r>
              <a:rPr lang="en-GB" sz="2800"/>
              <a:t> Spirits were present in the trees, earth, water</a:t>
            </a:r>
          </a:p>
          <a:p>
            <a:pPr>
              <a:lnSpc>
                <a:spcPct val="90000"/>
              </a:lnSpc>
            </a:pPr>
            <a:r>
              <a:rPr lang="en-GB" sz="2800"/>
              <a:t>Nature was something to be venerated, obeyed and worshipped</a:t>
            </a:r>
          </a:p>
          <a:p>
            <a:pPr>
              <a:lnSpc>
                <a:spcPct val="90000"/>
              </a:lnSpc>
            </a:pPr>
            <a:r>
              <a:rPr lang="en-GB" sz="2800"/>
              <a:t>Set apart from and above mankind</a:t>
            </a:r>
          </a:p>
          <a:p>
            <a:pPr>
              <a:lnSpc>
                <a:spcPct val="90000"/>
              </a:lnSpc>
            </a:pPr>
            <a:r>
              <a:rPr lang="en-GB" sz="2800"/>
              <a:t>Elements of the natural world e.g. mountains were viewed with fear</a:t>
            </a:r>
          </a:p>
          <a:p>
            <a:pPr>
              <a:lnSpc>
                <a:spcPct val="90000"/>
              </a:lnSpc>
            </a:pPr>
            <a:r>
              <a:rPr lang="en-GB" sz="2800"/>
              <a:t>A respect and love of the Earth</a:t>
            </a:r>
          </a:p>
          <a:p>
            <a:pPr>
              <a:lnSpc>
                <a:spcPct val="90000"/>
              </a:lnSpc>
              <a:buFontTx/>
              <a:buNone/>
            </a:pPr>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idx="1"/>
          </p:nvPr>
        </p:nvSpPr>
        <p:spPr>
          <a:xfrm>
            <a:off x="457200" y="476250"/>
            <a:ext cx="8229600" cy="5619750"/>
          </a:xfrm>
        </p:spPr>
        <p:txBody>
          <a:bodyPr/>
          <a:lstStyle/>
          <a:p>
            <a:pPr>
              <a:buFontTx/>
              <a:buNone/>
            </a:pPr>
            <a:r>
              <a:rPr lang="en-GB"/>
              <a:t>Domination of Nature</a:t>
            </a:r>
          </a:p>
          <a:p>
            <a:r>
              <a:rPr lang="en-GB" sz="2800"/>
              <a:t>‘Scientifically based rationality’ traced back to the Hellenistic period, when mankind started to shape nature in his own image (Glacken, 1961)</a:t>
            </a:r>
          </a:p>
          <a:p>
            <a:r>
              <a:rPr lang="en-GB" sz="2800"/>
              <a:t>Judaeo-Christian thought – man’s rightful domination over nature – origins in Genesis I v. 26:</a:t>
            </a:r>
          </a:p>
          <a:p>
            <a:pPr>
              <a:buFontTx/>
              <a:buNone/>
            </a:pPr>
            <a:r>
              <a:rPr lang="en-GB" sz="2800" i="1"/>
              <a:t>‘The God said “Let us make men in our image, after our likeness.  Let them have dominion over the fish of the sea, the birds of the air and the cattle, and over all the wild animals and all the creatures that crawl on the ground.”’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4"/>
          <p:cNvSpPr>
            <a:spLocks noGrp="1" noChangeArrowheads="1"/>
          </p:cNvSpPr>
          <p:nvPr>
            <p:ph type="title"/>
          </p:nvPr>
        </p:nvSpPr>
        <p:spPr>
          <a:xfrm>
            <a:off x="468313" y="260350"/>
            <a:ext cx="8229600" cy="1143000"/>
          </a:xfrm>
        </p:spPr>
        <p:txBody>
          <a:bodyPr/>
          <a:lstStyle/>
          <a:p>
            <a:r>
              <a:rPr lang="en-GB"/>
              <a:t>18</a:t>
            </a:r>
            <a:r>
              <a:rPr lang="en-GB" baseline="30000"/>
              <a:t>th</a:t>
            </a:r>
            <a:r>
              <a:rPr lang="en-GB"/>
              <a:t> Century Ideas</a:t>
            </a:r>
          </a:p>
        </p:txBody>
      </p:sp>
      <p:sp>
        <p:nvSpPr>
          <p:cNvPr id="13315" name="Rectangle 3"/>
          <p:cNvSpPr>
            <a:spLocks noGrp="1" noChangeArrowheads="1"/>
          </p:cNvSpPr>
          <p:nvPr>
            <p:ph idx="1"/>
          </p:nvPr>
        </p:nvSpPr>
        <p:spPr>
          <a:xfrm>
            <a:off x="428596" y="1357298"/>
            <a:ext cx="8229600" cy="4899025"/>
          </a:xfrm>
        </p:spPr>
        <p:txBody>
          <a:bodyPr/>
          <a:lstStyle/>
          <a:p>
            <a:r>
              <a:rPr lang="en-GB" sz="2400" dirty="0"/>
              <a:t>Mankind was conquering nature through industrial exploitation:</a:t>
            </a:r>
          </a:p>
          <a:p>
            <a:pPr>
              <a:buFontTx/>
              <a:buNone/>
            </a:pPr>
            <a:r>
              <a:rPr lang="en-GB" sz="2400" i="1" dirty="0"/>
              <a:t>“More than any other identifiable experience, the emergence of industrial capitalism is responsible for setting contemporary views and visions of nature.” (Smith, 1990, p1)</a:t>
            </a:r>
          </a:p>
          <a:p>
            <a:r>
              <a:rPr lang="en-GB" sz="2400" dirty="0"/>
              <a:t>Marxism emphasises the link between mankind and nature – through our actions upon nature we form ourselves</a:t>
            </a:r>
          </a:p>
          <a:p>
            <a:r>
              <a:rPr lang="en-GB" sz="2400" dirty="0"/>
              <a:t>Nature could be improved upon – landscape architects worked hard to create landscapes that were a blend of the best of man and nature; the domination and control of nature celebrated in terms of formal design e.g. Versailles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sz="4000"/>
              <a:t>Romantic Movement – 19</a:t>
            </a:r>
            <a:r>
              <a:rPr lang="en-GB" sz="4000" baseline="30000"/>
              <a:t>th</a:t>
            </a:r>
            <a:r>
              <a:rPr lang="en-GB" sz="4000"/>
              <a:t> century</a:t>
            </a:r>
          </a:p>
        </p:txBody>
      </p:sp>
      <p:sp>
        <p:nvSpPr>
          <p:cNvPr id="14339" name="Rectangle 3"/>
          <p:cNvSpPr>
            <a:spLocks noGrp="1" noChangeArrowheads="1"/>
          </p:cNvSpPr>
          <p:nvPr>
            <p:ph idx="1"/>
          </p:nvPr>
        </p:nvSpPr>
        <p:spPr/>
        <p:txBody>
          <a:bodyPr/>
          <a:lstStyle/>
          <a:p>
            <a:pPr>
              <a:lnSpc>
                <a:spcPct val="90000"/>
              </a:lnSpc>
            </a:pPr>
            <a:r>
              <a:rPr lang="en-GB" sz="2400"/>
              <a:t>Reaction against formal design, environmental exploitation and urbanisation</a:t>
            </a:r>
          </a:p>
          <a:p>
            <a:pPr>
              <a:lnSpc>
                <a:spcPct val="90000"/>
              </a:lnSpc>
            </a:pPr>
            <a:r>
              <a:rPr lang="en-GB" sz="2400"/>
              <a:t>Romantic movement emphasised feelings of emotion, joy, freedom and beauty gained from visiting ‘untamed’ landscapes</a:t>
            </a:r>
          </a:p>
          <a:p>
            <a:pPr>
              <a:lnSpc>
                <a:spcPct val="90000"/>
              </a:lnSpc>
            </a:pPr>
            <a:r>
              <a:rPr lang="en-GB" sz="2400"/>
              <a:t>Untouched spaces have the greatest value – wilderness has a deep spiritual significance</a:t>
            </a:r>
          </a:p>
          <a:p>
            <a:pPr>
              <a:lnSpc>
                <a:spcPct val="90000"/>
              </a:lnSpc>
            </a:pPr>
            <a:r>
              <a:rPr lang="en-GB" sz="2400"/>
              <a:t>Desire to visit ‘wildscape’ – preference for the raw power of nature manifested in mountains, gorges, waterfalls and forests</a:t>
            </a:r>
          </a:p>
          <a:p>
            <a:pPr>
              <a:lnSpc>
                <a:spcPct val="90000"/>
              </a:lnSpc>
            </a:pPr>
            <a:r>
              <a:rPr lang="en-GB" sz="2400"/>
              <a:t>This change had a major impact on patterns of contemporary tourism and recreation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idx="1"/>
          </p:nvPr>
        </p:nvSpPr>
        <p:spPr>
          <a:xfrm>
            <a:off x="428596" y="1000108"/>
            <a:ext cx="8229600" cy="5619750"/>
          </a:xfrm>
        </p:spPr>
        <p:txBody>
          <a:bodyPr/>
          <a:lstStyle/>
          <a:p>
            <a:r>
              <a:rPr lang="en-GB" sz="2400" dirty="0"/>
              <a:t>Romanticism led to an appreciation of both mountain areas and coastline</a:t>
            </a:r>
          </a:p>
          <a:p>
            <a:r>
              <a:rPr lang="en-GB" sz="2400" dirty="0"/>
              <a:t>Barren and mountainous landscapes had been largely detested and feared by the majority of the population</a:t>
            </a:r>
          </a:p>
          <a:p>
            <a:r>
              <a:rPr lang="en-GB" sz="2400" dirty="0" smtClean="0"/>
              <a:t>Up to </a:t>
            </a:r>
            <a:r>
              <a:rPr lang="en-GB" sz="2400" dirty="0"/>
              <a:t>18</a:t>
            </a:r>
            <a:r>
              <a:rPr lang="en-GB" sz="2400" baseline="30000" dirty="0"/>
              <a:t>th</a:t>
            </a:r>
            <a:r>
              <a:rPr lang="en-GB" sz="2400" dirty="0"/>
              <a:t> century the Scottish highlands viewed as an inhospitable place</a:t>
            </a:r>
          </a:p>
          <a:p>
            <a:r>
              <a:rPr lang="en-GB" sz="2400" i="1" dirty="0"/>
              <a:t>“It is only in the last century that a traveller passing through the Alps would have the carriage blinds lowered to make sure that they were not unduly offended by the sight.”</a:t>
            </a:r>
            <a:r>
              <a:rPr lang="en-GB" sz="2400" dirty="0"/>
              <a:t> (</a:t>
            </a:r>
            <a:r>
              <a:rPr lang="en-GB" sz="2400" dirty="0" err="1"/>
              <a:t>Urry</a:t>
            </a:r>
            <a:r>
              <a:rPr lang="en-GB" sz="2400" dirty="0"/>
              <a:t>, 1995, p213)</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sz="2400" dirty="0"/>
              <a:t>Tuan (1974) takes the example of the mountain to illustrate changes in environmental attitude:</a:t>
            </a:r>
          </a:p>
        </p:txBody>
      </p:sp>
      <p:sp>
        <p:nvSpPr>
          <p:cNvPr id="16387" name="Rectangle 3"/>
          <p:cNvSpPr>
            <a:spLocks noGrp="1" noChangeArrowheads="1"/>
          </p:cNvSpPr>
          <p:nvPr>
            <p:ph idx="1"/>
          </p:nvPr>
        </p:nvSpPr>
        <p:spPr>
          <a:xfrm>
            <a:off x="428596" y="1928802"/>
            <a:ext cx="8229600" cy="4754562"/>
          </a:xfrm>
        </p:spPr>
        <p:txBody>
          <a:bodyPr/>
          <a:lstStyle/>
          <a:p>
            <a:pPr>
              <a:buFontTx/>
              <a:buNone/>
            </a:pPr>
            <a:r>
              <a:rPr lang="en-GB" sz="2000" dirty="0" smtClean="0"/>
              <a:t>Hebrews </a:t>
            </a:r>
            <a:r>
              <a:rPr lang="en-GB" sz="2000" dirty="0"/>
              <a:t>	</a:t>
            </a:r>
            <a:r>
              <a:rPr lang="en-GB" sz="2000" dirty="0" smtClean="0"/>
              <a:t>a </a:t>
            </a:r>
            <a:r>
              <a:rPr lang="en-GB" sz="2000" dirty="0"/>
              <a:t>sign of peace</a:t>
            </a:r>
          </a:p>
          <a:p>
            <a:pPr>
              <a:buFontTx/>
              <a:buNone/>
            </a:pPr>
            <a:r>
              <a:rPr lang="en-GB" sz="2000" dirty="0"/>
              <a:t>Greeks		</a:t>
            </a:r>
            <a:r>
              <a:rPr lang="en-GB" sz="2000" dirty="0" smtClean="0"/>
              <a:t>wild </a:t>
            </a:r>
            <a:r>
              <a:rPr lang="en-GB" sz="2000" dirty="0"/>
              <a:t>and terrifying</a:t>
            </a:r>
          </a:p>
          <a:p>
            <a:pPr>
              <a:buFontTx/>
              <a:buNone/>
            </a:pPr>
            <a:r>
              <a:rPr lang="en-GB" sz="2000" dirty="0"/>
              <a:t>Chinese		fear and aversion</a:t>
            </a:r>
          </a:p>
          <a:p>
            <a:pPr>
              <a:buFontTx/>
              <a:buNone/>
            </a:pPr>
            <a:r>
              <a:rPr lang="en-GB" sz="2000" dirty="0"/>
              <a:t>Romans		hostile and desolate</a:t>
            </a:r>
          </a:p>
          <a:p>
            <a:pPr>
              <a:buFontTx/>
              <a:buNone/>
            </a:pPr>
            <a:endParaRPr lang="en-GB" sz="2000" dirty="0"/>
          </a:p>
          <a:p>
            <a:pPr>
              <a:buFontTx/>
              <a:buNone/>
            </a:pPr>
            <a:r>
              <a:rPr lang="en-GB" sz="2000" dirty="0"/>
              <a:t>Attitudes have changed over time in both Eastern and Western cultures:</a:t>
            </a:r>
          </a:p>
          <a:p>
            <a:pPr>
              <a:buFontTx/>
              <a:buNone/>
            </a:pPr>
            <a:r>
              <a:rPr lang="en-GB" sz="2000" i="1" dirty="0"/>
              <a:t>“in both civilisations the change was from a religious attitude in which awe was combined with aversion, to an aesthetic attitude that shifted from a sense of the sublime to a feeling for the picturesque, to the modern evaluation of mountains as a recreational resource.”</a:t>
            </a:r>
          </a:p>
          <a:p>
            <a:pPr>
              <a:buFontTx/>
              <a:buNone/>
            </a:pPr>
            <a:r>
              <a:rPr lang="en-GB" sz="2000" dirty="0"/>
              <a:t>(Tuan, 1974, p71)</a:t>
            </a:r>
          </a:p>
          <a:p>
            <a:pPr>
              <a:buFontTx/>
              <a:buNone/>
            </a:pPr>
            <a:endParaRPr lang="en-GB" sz="2000" dirty="0"/>
          </a:p>
          <a:p>
            <a:pPr>
              <a:buFontTx/>
              <a:buNone/>
            </a:pPr>
            <a:endParaRPr lang="en-GB" sz="2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sz="2800"/>
              <a:t>Shifts relate to Kluckhorn’s (1953) categorisation:</a:t>
            </a:r>
          </a:p>
        </p:txBody>
      </p:sp>
      <p:sp>
        <p:nvSpPr>
          <p:cNvPr id="22531" name="Rectangle 3"/>
          <p:cNvSpPr>
            <a:spLocks noGrp="1" noChangeArrowheads="1"/>
          </p:cNvSpPr>
          <p:nvPr>
            <p:ph idx="1"/>
          </p:nvPr>
        </p:nvSpPr>
        <p:spPr/>
        <p:txBody>
          <a:bodyPr/>
          <a:lstStyle/>
          <a:p>
            <a:pPr marL="609600" indent="-609600">
              <a:buFontTx/>
              <a:buAutoNum type="arabicPeriod"/>
            </a:pPr>
            <a:r>
              <a:rPr lang="en-GB" sz="2800"/>
              <a:t>Man subjugated to nature</a:t>
            </a:r>
          </a:p>
          <a:p>
            <a:pPr marL="609600" indent="-609600">
              <a:buFontTx/>
              <a:buAutoNum type="arabicPeriod"/>
            </a:pPr>
            <a:endParaRPr lang="en-GB" sz="2800"/>
          </a:p>
          <a:p>
            <a:pPr marL="609600" indent="-609600">
              <a:buFontTx/>
              <a:buAutoNum type="arabicPeriod"/>
            </a:pPr>
            <a:r>
              <a:rPr lang="en-GB" sz="2800"/>
              <a:t>Man in nature</a:t>
            </a:r>
          </a:p>
          <a:p>
            <a:pPr marL="609600" indent="-609600">
              <a:buFontTx/>
              <a:buAutoNum type="arabicPeriod"/>
            </a:pPr>
            <a:endParaRPr lang="en-GB" sz="2800"/>
          </a:p>
          <a:p>
            <a:pPr marL="609600" indent="-609600">
              <a:buFontTx/>
              <a:buAutoNum type="arabicPeriod"/>
            </a:pPr>
            <a:r>
              <a:rPr lang="en-GB" sz="2800"/>
              <a:t>Man over nature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sz="3200"/>
              <a:t>Final Thought</a:t>
            </a:r>
          </a:p>
        </p:txBody>
      </p:sp>
      <p:sp>
        <p:nvSpPr>
          <p:cNvPr id="23555" name="Rectangle 3"/>
          <p:cNvSpPr>
            <a:spLocks noGrp="1" noChangeArrowheads="1"/>
          </p:cNvSpPr>
          <p:nvPr>
            <p:ph idx="1"/>
          </p:nvPr>
        </p:nvSpPr>
        <p:spPr/>
        <p:txBody>
          <a:bodyPr/>
          <a:lstStyle/>
          <a:p>
            <a:pPr>
              <a:buFontTx/>
              <a:buNone/>
            </a:pPr>
            <a:r>
              <a:rPr lang="en-GB"/>
              <a:t>“ </a:t>
            </a:r>
            <a:r>
              <a:rPr lang="en-GB" i="1"/>
              <a:t>Nature has a history which cannot simply be regarded as something which exists outside of the human imaginative response, for without ourselves as observers, nature has no meaning.”</a:t>
            </a:r>
          </a:p>
          <a:p>
            <a:pPr>
              <a:buFontTx/>
              <a:buNone/>
            </a:pPr>
            <a:r>
              <a:rPr lang="en-GB"/>
              <a:t>(McKay, 1989, p34)</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239</TotalTime>
  <Words>857</Words>
  <Application>Microsoft PowerPoint</Application>
  <PresentationFormat>On-screen Show (4:3)</PresentationFormat>
  <Paragraphs>87</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Wingdings</vt:lpstr>
      <vt:lpstr>Flow</vt:lpstr>
      <vt:lpstr>Landscape</vt:lpstr>
      <vt:lpstr>Slide 2</vt:lpstr>
      <vt:lpstr>Atkins et al (1998) look at the different meanings of landscape: </vt:lpstr>
      <vt:lpstr>Slide 4</vt:lpstr>
      <vt:lpstr>Slide 5</vt:lpstr>
      <vt:lpstr>Slide 6</vt:lpstr>
      <vt:lpstr>Slide 7</vt:lpstr>
      <vt:lpstr>The Nature Debate</vt:lpstr>
      <vt:lpstr>Some Relevant ideas</vt:lpstr>
      <vt:lpstr>Perceptions of Nature</vt:lpstr>
      <vt:lpstr>Slide 11</vt:lpstr>
      <vt:lpstr>18th Century Ideas</vt:lpstr>
      <vt:lpstr>Romantic Movement – 19th century</vt:lpstr>
      <vt:lpstr>Slide 14</vt:lpstr>
      <vt:lpstr>Tuan (1974) takes the example of the mountain to illustrate changes in environmental attitude:</vt:lpstr>
      <vt:lpstr>Shifts relate to Kluckhorn’s (1953) categorisation:</vt:lpstr>
      <vt:lpstr>Final Thought</vt:lpstr>
    </vt:vector>
  </TitlesOfParts>
  <Company>CYD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Landscape</dc:title>
  <dc:creator>IT</dc:creator>
  <cp:lastModifiedBy>Louise</cp:lastModifiedBy>
  <cp:revision>11</cp:revision>
  <dcterms:created xsi:type="dcterms:W3CDTF">2004-01-28T13:10:38Z</dcterms:created>
  <dcterms:modified xsi:type="dcterms:W3CDTF">2012-07-18T10:03:03Z</dcterms:modified>
</cp:coreProperties>
</file>