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68" r:id="rId3"/>
    <p:sldId id="272" r:id="rId4"/>
    <p:sldId id="285" r:id="rId5"/>
    <p:sldId id="271" r:id="rId6"/>
    <p:sldId id="269" r:id="rId7"/>
    <p:sldId id="267" r:id="rId8"/>
    <p:sldId id="278" r:id="rId9"/>
    <p:sldId id="275" r:id="rId10"/>
    <p:sldId id="279" r:id="rId11"/>
    <p:sldId id="276" r:id="rId12"/>
    <p:sldId id="281" r:id="rId13"/>
    <p:sldId id="286" r:id="rId14"/>
    <p:sldId id="288" r:id="rId15"/>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4A1BF"/>
    <a:srgbClr val="FFFFFF"/>
    <a:srgbClr val="0033CC"/>
    <a:srgbClr val="D60093"/>
    <a:srgbClr val="CD11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4995" autoAdjust="0"/>
    <p:restoredTop sz="75883" autoAdjust="0"/>
  </p:normalViewPr>
  <p:slideViewPr>
    <p:cSldViewPr snapToGrid="0">
      <p:cViewPr varScale="1">
        <p:scale>
          <a:sx n="44" d="100"/>
          <a:sy n="44" d="100"/>
        </p:scale>
        <p:origin x="560" y="20"/>
      </p:cViewPr>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 d="1"/>
        <a:sy n="1" d="1"/>
      </p:scale>
      <p:origin x="0" y="-4304"/>
    </p:cViewPr>
  </p:sorterViewPr>
  <p:notesViewPr>
    <p:cSldViewPr snapToGrid="0">
      <p:cViewPr varScale="1">
        <p:scale>
          <a:sx n="41" d="100"/>
          <a:sy n="41" d="100"/>
        </p:scale>
        <p:origin x="2840" y="5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00070A-09A3-4211-A302-763ECA420C24}" type="doc">
      <dgm:prSet loTypeId="urn:microsoft.com/office/officeart/2005/8/layout/cycle4#1" loCatId="cycle" qsTypeId="urn:microsoft.com/office/officeart/2005/8/quickstyle/simple1" qsCatId="simple" csTypeId="urn:microsoft.com/office/officeart/2005/8/colors/accent2_2" csCatId="accent2" phldr="1"/>
      <dgm:spPr/>
      <dgm:t>
        <a:bodyPr/>
        <a:lstStyle/>
        <a:p>
          <a:endParaRPr lang="en-US"/>
        </a:p>
      </dgm:t>
    </dgm:pt>
    <dgm:pt modelId="{4F47C7D7-94AF-418F-9333-5A00557C1EBB}">
      <dgm:prSet phldrT="[Text]" custT="1"/>
      <dgm:spPr/>
      <dgm:t>
        <a:bodyPr/>
        <a:lstStyle/>
        <a:p>
          <a:r>
            <a:rPr lang="en-GB" sz="2000" b="1" dirty="0">
              <a:solidFill>
                <a:srgbClr val="002060"/>
              </a:solidFill>
            </a:rPr>
            <a:t>ACTIVIST</a:t>
          </a:r>
        </a:p>
        <a:p>
          <a:r>
            <a:rPr lang="en-GB" sz="2400" b="1" dirty="0"/>
            <a:t> </a:t>
          </a:r>
          <a:r>
            <a:rPr lang="en-GB" sz="2000" b="1" dirty="0"/>
            <a:t>Lets get on with it.</a:t>
          </a:r>
          <a:endParaRPr lang="en-US" sz="2000" b="1" dirty="0"/>
        </a:p>
      </dgm:t>
    </dgm:pt>
    <dgm:pt modelId="{DBD861B7-C171-4D5D-8791-E4423AE48339}" type="parTrans" cxnId="{4A8A7560-B4C7-406A-9B5D-A5B5FB389ADA}">
      <dgm:prSet/>
      <dgm:spPr/>
      <dgm:t>
        <a:bodyPr/>
        <a:lstStyle/>
        <a:p>
          <a:endParaRPr lang="en-US" sz="1600"/>
        </a:p>
      </dgm:t>
    </dgm:pt>
    <dgm:pt modelId="{04851F79-8C37-4807-ACFB-818B3F96B8B5}" type="sibTrans" cxnId="{4A8A7560-B4C7-406A-9B5D-A5B5FB389ADA}">
      <dgm:prSet/>
      <dgm:spPr/>
      <dgm:t>
        <a:bodyPr/>
        <a:lstStyle/>
        <a:p>
          <a:endParaRPr lang="en-US" sz="1600"/>
        </a:p>
      </dgm:t>
    </dgm:pt>
    <dgm:pt modelId="{49259945-56B9-4CF5-9D1D-D1513CA599A3}">
      <dgm:prSet phldrT="[Text]" custT="1"/>
      <dgm:spPr/>
      <dgm:t>
        <a:bodyPr/>
        <a:lstStyle/>
        <a:p>
          <a:r>
            <a:rPr lang="en-GB" sz="2800" b="1" dirty="0"/>
            <a:t>STAGE1</a:t>
          </a:r>
          <a:endParaRPr lang="en-US" sz="2800" b="1" dirty="0"/>
        </a:p>
      </dgm:t>
    </dgm:pt>
    <dgm:pt modelId="{630B54AD-3574-44BF-B689-7796AB24A923}" type="parTrans" cxnId="{66678EE9-95FB-455A-A1F1-10E091470C66}">
      <dgm:prSet/>
      <dgm:spPr/>
      <dgm:t>
        <a:bodyPr/>
        <a:lstStyle/>
        <a:p>
          <a:endParaRPr lang="en-US" sz="1600"/>
        </a:p>
      </dgm:t>
    </dgm:pt>
    <dgm:pt modelId="{27516CF9-FB4A-49B8-A79E-1610CF69930A}" type="sibTrans" cxnId="{66678EE9-95FB-455A-A1F1-10E091470C66}">
      <dgm:prSet/>
      <dgm:spPr/>
      <dgm:t>
        <a:bodyPr/>
        <a:lstStyle/>
        <a:p>
          <a:endParaRPr lang="en-US" sz="1600"/>
        </a:p>
      </dgm:t>
    </dgm:pt>
    <dgm:pt modelId="{D6CD8C77-1676-4499-AB30-6E2DACE22B49}">
      <dgm:prSet phldrT="[Text]" custT="1"/>
      <dgm:spPr/>
      <dgm:t>
        <a:bodyPr/>
        <a:lstStyle/>
        <a:p>
          <a:r>
            <a:rPr lang="en-GB" sz="2000" b="1" dirty="0">
              <a:solidFill>
                <a:srgbClr val="002060"/>
              </a:solidFill>
            </a:rPr>
            <a:t>REFLECTOR</a:t>
          </a:r>
        </a:p>
        <a:p>
          <a:r>
            <a:rPr lang="en-GB" sz="2400" b="1" dirty="0"/>
            <a:t>  </a:t>
          </a:r>
          <a:r>
            <a:rPr lang="en-GB" sz="2000" b="1" dirty="0"/>
            <a:t>What happened</a:t>
          </a:r>
          <a:endParaRPr lang="en-US" sz="2000" b="1" dirty="0"/>
        </a:p>
      </dgm:t>
    </dgm:pt>
    <dgm:pt modelId="{6F9A4387-1849-486B-A7E7-283EB6777F85}" type="parTrans" cxnId="{A8F1A243-92A3-4878-85C1-41835DB7D4B7}">
      <dgm:prSet/>
      <dgm:spPr/>
      <dgm:t>
        <a:bodyPr/>
        <a:lstStyle/>
        <a:p>
          <a:endParaRPr lang="en-US" sz="1600"/>
        </a:p>
      </dgm:t>
    </dgm:pt>
    <dgm:pt modelId="{A2342B11-64AF-4E3B-9930-B1EC0E0FC86E}" type="sibTrans" cxnId="{A8F1A243-92A3-4878-85C1-41835DB7D4B7}">
      <dgm:prSet/>
      <dgm:spPr/>
      <dgm:t>
        <a:bodyPr/>
        <a:lstStyle/>
        <a:p>
          <a:endParaRPr lang="en-US" sz="1600"/>
        </a:p>
      </dgm:t>
    </dgm:pt>
    <dgm:pt modelId="{59B3D2DC-DD19-4B3E-9245-C82CCAC0942B}">
      <dgm:prSet phldrT="[Text]" custT="1"/>
      <dgm:spPr/>
      <dgm:t>
        <a:bodyPr/>
        <a:lstStyle/>
        <a:p>
          <a:r>
            <a:rPr lang="en-GB" sz="2800" b="1" dirty="0"/>
            <a:t>STAGE2</a:t>
          </a:r>
          <a:endParaRPr lang="en-US" sz="2800" b="1" dirty="0">
            <a:solidFill>
              <a:srgbClr val="0070C0"/>
            </a:solidFill>
          </a:endParaRPr>
        </a:p>
      </dgm:t>
    </dgm:pt>
    <dgm:pt modelId="{39D14773-23B6-48EB-B95C-03CD7EF4C198}" type="parTrans" cxnId="{E9873AD8-D4BF-4D67-B014-50880FF52FBB}">
      <dgm:prSet/>
      <dgm:spPr/>
      <dgm:t>
        <a:bodyPr/>
        <a:lstStyle/>
        <a:p>
          <a:endParaRPr lang="en-US" sz="1600"/>
        </a:p>
      </dgm:t>
    </dgm:pt>
    <dgm:pt modelId="{66354E46-E65F-4B9B-83E7-C481FA6A8119}" type="sibTrans" cxnId="{E9873AD8-D4BF-4D67-B014-50880FF52FBB}">
      <dgm:prSet/>
      <dgm:spPr/>
      <dgm:t>
        <a:bodyPr/>
        <a:lstStyle/>
        <a:p>
          <a:endParaRPr lang="en-US" sz="1600"/>
        </a:p>
      </dgm:t>
    </dgm:pt>
    <dgm:pt modelId="{BC5D014D-673C-46D4-B8A5-80518EE46A28}">
      <dgm:prSet phldrT="[Text]" custT="1"/>
      <dgm:spPr/>
      <dgm:t>
        <a:bodyPr/>
        <a:lstStyle/>
        <a:p>
          <a:endParaRPr lang="en-GB" sz="2000" b="1" dirty="0"/>
        </a:p>
        <a:p>
          <a:r>
            <a:rPr lang="en-GB" sz="2000" b="1" dirty="0">
              <a:solidFill>
                <a:srgbClr val="002060"/>
              </a:solidFill>
            </a:rPr>
            <a:t>THEORIST</a:t>
          </a:r>
          <a:r>
            <a:rPr lang="en-GB" sz="2400" b="1" dirty="0"/>
            <a:t> </a:t>
          </a:r>
        </a:p>
        <a:p>
          <a:r>
            <a:rPr lang="en-GB" sz="2000" b="1" dirty="0"/>
            <a:t>Why did it happen what were the consequences</a:t>
          </a:r>
          <a:endParaRPr lang="en-US" sz="2000" b="1" dirty="0"/>
        </a:p>
      </dgm:t>
    </dgm:pt>
    <dgm:pt modelId="{D6607969-283F-4294-A8EB-0B4631522BB1}" type="parTrans" cxnId="{D94D3BC7-9B6E-40AF-8C5A-D75A22356638}">
      <dgm:prSet/>
      <dgm:spPr/>
      <dgm:t>
        <a:bodyPr/>
        <a:lstStyle/>
        <a:p>
          <a:endParaRPr lang="en-US" sz="1600"/>
        </a:p>
      </dgm:t>
    </dgm:pt>
    <dgm:pt modelId="{137E5EC4-C023-4DCE-9749-C7AE4D5F8930}" type="sibTrans" cxnId="{D94D3BC7-9B6E-40AF-8C5A-D75A22356638}">
      <dgm:prSet/>
      <dgm:spPr/>
      <dgm:t>
        <a:bodyPr/>
        <a:lstStyle/>
        <a:p>
          <a:endParaRPr lang="en-US" sz="1600"/>
        </a:p>
      </dgm:t>
    </dgm:pt>
    <dgm:pt modelId="{B5347B0A-F50A-460A-85DE-189EDC158C81}">
      <dgm:prSet phldrT="[Text]" custT="1"/>
      <dgm:spPr/>
      <dgm:t>
        <a:bodyPr/>
        <a:lstStyle/>
        <a:p>
          <a:r>
            <a:rPr lang="en-GB" sz="2800" b="1" dirty="0"/>
            <a:t>STAGE 3</a:t>
          </a:r>
          <a:endParaRPr lang="en-US" sz="2800" b="1" dirty="0">
            <a:solidFill>
              <a:srgbClr val="0070C0"/>
            </a:solidFill>
          </a:endParaRPr>
        </a:p>
      </dgm:t>
    </dgm:pt>
    <dgm:pt modelId="{90F5ABD8-5B62-4664-823E-8CD46C6389EC}" type="parTrans" cxnId="{30B16857-4314-426E-8C89-AA506EAFAAD5}">
      <dgm:prSet/>
      <dgm:spPr/>
      <dgm:t>
        <a:bodyPr/>
        <a:lstStyle/>
        <a:p>
          <a:endParaRPr lang="en-US" sz="1600"/>
        </a:p>
      </dgm:t>
    </dgm:pt>
    <dgm:pt modelId="{9403EEE0-1571-461F-90DB-F84E28613A29}" type="sibTrans" cxnId="{30B16857-4314-426E-8C89-AA506EAFAAD5}">
      <dgm:prSet/>
      <dgm:spPr/>
      <dgm:t>
        <a:bodyPr/>
        <a:lstStyle/>
        <a:p>
          <a:endParaRPr lang="en-US" sz="1600"/>
        </a:p>
      </dgm:t>
    </dgm:pt>
    <dgm:pt modelId="{CAD9949F-35B0-4BBF-A5D8-31CC6180765F}">
      <dgm:prSet phldrT="[Text]" custT="1"/>
      <dgm:spPr/>
      <dgm:t>
        <a:bodyPr/>
        <a:lstStyle/>
        <a:p>
          <a:endParaRPr lang="en-GB" sz="2400" b="1" dirty="0"/>
        </a:p>
        <a:p>
          <a:r>
            <a:rPr lang="en-GB" sz="2000" b="1" dirty="0">
              <a:solidFill>
                <a:srgbClr val="002060"/>
              </a:solidFill>
            </a:rPr>
            <a:t>PRAGMATIST</a:t>
          </a:r>
          <a:r>
            <a:rPr lang="en-GB" sz="2000" b="1" dirty="0"/>
            <a:t> </a:t>
          </a:r>
        </a:p>
        <a:p>
          <a:r>
            <a:rPr lang="en-GB" sz="2000" b="1" dirty="0"/>
            <a:t>How can we do it better next time.</a:t>
          </a:r>
          <a:endParaRPr lang="en-US" sz="2000" b="1" dirty="0"/>
        </a:p>
      </dgm:t>
    </dgm:pt>
    <dgm:pt modelId="{6541717B-DE7A-4CA6-A19B-0572F2FAB966}" type="parTrans" cxnId="{950C010C-8EC3-4F3D-8CC9-27BE7F52B54D}">
      <dgm:prSet/>
      <dgm:spPr/>
      <dgm:t>
        <a:bodyPr/>
        <a:lstStyle/>
        <a:p>
          <a:endParaRPr lang="en-US" sz="1600"/>
        </a:p>
      </dgm:t>
    </dgm:pt>
    <dgm:pt modelId="{9F06AF3F-0787-4FE3-9969-B94FD2211797}" type="sibTrans" cxnId="{950C010C-8EC3-4F3D-8CC9-27BE7F52B54D}">
      <dgm:prSet/>
      <dgm:spPr/>
      <dgm:t>
        <a:bodyPr/>
        <a:lstStyle/>
        <a:p>
          <a:endParaRPr lang="en-US" sz="1600"/>
        </a:p>
      </dgm:t>
    </dgm:pt>
    <dgm:pt modelId="{9D9CE0DE-5715-4A84-827C-2257F703C497}">
      <dgm:prSet phldrT="[Text]" custT="1"/>
      <dgm:spPr/>
      <dgm:t>
        <a:bodyPr/>
        <a:lstStyle/>
        <a:p>
          <a:r>
            <a:rPr lang="en-GB" sz="2800" b="1" dirty="0"/>
            <a:t>STAGE 4</a:t>
          </a:r>
          <a:endParaRPr lang="en-US" sz="2800" b="1" dirty="0"/>
        </a:p>
      </dgm:t>
    </dgm:pt>
    <dgm:pt modelId="{338261D6-DCAB-4CC7-ADF9-ACD1F2D4EF60}" type="parTrans" cxnId="{E58A911F-8252-4350-A534-52D6392B0430}">
      <dgm:prSet/>
      <dgm:spPr/>
      <dgm:t>
        <a:bodyPr/>
        <a:lstStyle/>
        <a:p>
          <a:endParaRPr lang="en-US" sz="1600"/>
        </a:p>
      </dgm:t>
    </dgm:pt>
    <dgm:pt modelId="{A14AC8AD-D310-4FA7-B0B8-16B17142AFA3}" type="sibTrans" cxnId="{E58A911F-8252-4350-A534-52D6392B0430}">
      <dgm:prSet/>
      <dgm:spPr/>
      <dgm:t>
        <a:bodyPr/>
        <a:lstStyle/>
        <a:p>
          <a:endParaRPr lang="en-US" sz="1600"/>
        </a:p>
      </dgm:t>
    </dgm:pt>
    <dgm:pt modelId="{36229E3E-7805-4F7A-89E2-79FD915EB290}">
      <dgm:prSet phldrT="[Text]" custT="1"/>
      <dgm:spPr/>
      <dgm:t>
        <a:bodyPr/>
        <a:lstStyle/>
        <a:p>
          <a:endParaRPr lang="en-US" sz="2400" b="1" dirty="0"/>
        </a:p>
      </dgm:t>
    </dgm:pt>
    <dgm:pt modelId="{B7F08EF4-E2B0-45E4-ADEB-123F8137BEB2}" type="parTrans" cxnId="{4A95E715-E278-4E88-A93A-37AE16CE85BF}">
      <dgm:prSet/>
      <dgm:spPr/>
      <dgm:t>
        <a:bodyPr/>
        <a:lstStyle/>
        <a:p>
          <a:endParaRPr lang="en-US" sz="1600"/>
        </a:p>
      </dgm:t>
    </dgm:pt>
    <dgm:pt modelId="{748D11D1-44AC-424C-98D9-F6D3B43ECFE2}" type="sibTrans" cxnId="{4A95E715-E278-4E88-A93A-37AE16CE85BF}">
      <dgm:prSet/>
      <dgm:spPr/>
      <dgm:t>
        <a:bodyPr/>
        <a:lstStyle/>
        <a:p>
          <a:endParaRPr lang="en-US" sz="1600"/>
        </a:p>
      </dgm:t>
    </dgm:pt>
    <dgm:pt modelId="{5DFDFF71-0616-414E-8424-9016DF42BF04}">
      <dgm:prSet phldrT="[Text]" custT="1"/>
      <dgm:spPr/>
      <dgm:t>
        <a:bodyPr/>
        <a:lstStyle/>
        <a:p>
          <a:endParaRPr lang="en-US" sz="2400" b="1" dirty="0"/>
        </a:p>
      </dgm:t>
    </dgm:pt>
    <dgm:pt modelId="{3629420E-EED6-45EC-A8AE-A2BBB7CFEA8A}" type="parTrans" cxnId="{5B8BBF3D-6CE6-4620-B3F1-DC648DECA217}">
      <dgm:prSet/>
      <dgm:spPr/>
      <dgm:t>
        <a:bodyPr/>
        <a:lstStyle/>
        <a:p>
          <a:endParaRPr lang="en-US"/>
        </a:p>
      </dgm:t>
    </dgm:pt>
    <dgm:pt modelId="{057D373E-B80C-4084-B666-19D596F3AE68}" type="sibTrans" cxnId="{5B8BBF3D-6CE6-4620-B3F1-DC648DECA217}">
      <dgm:prSet/>
      <dgm:spPr/>
      <dgm:t>
        <a:bodyPr/>
        <a:lstStyle/>
        <a:p>
          <a:endParaRPr lang="en-US"/>
        </a:p>
      </dgm:t>
    </dgm:pt>
    <dgm:pt modelId="{4D6EB7D8-960A-476A-B89D-B37D9E1A43D6}">
      <dgm:prSet phldrT="[Text]" custT="1"/>
      <dgm:spPr/>
      <dgm:t>
        <a:bodyPr/>
        <a:lstStyle/>
        <a:p>
          <a:r>
            <a:rPr lang="en-GB" sz="2800" b="1" dirty="0">
              <a:solidFill>
                <a:srgbClr val="0070C0"/>
              </a:solidFill>
            </a:rPr>
            <a:t>NOW WHAT?</a:t>
          </a:r>
          <a:endParaRPr lang="en-US" sz="2800" b="1" dirty="0"/>
        </a:p>
      </dgm:t>
    </dgm:pt>
    <dgm:pt modelId="{9BC9CF3B-1C51-42B7-800D-E4A4AE22B3F6}" type="parTrans" cxnId="{35A61086-7A29-4E94-BD4C-9D398F71C145}">
      <dgm:prSet/>
      <dgm:spPr/>
      <dgm:t>
        <a:bodyPr/>
        <a:lstStyle/>
        <a:p>
          <a:endParaRPr lang="en-US"/>
        </a:p>
      </dgm:t>
    </dgm:pt>
    <dgm:pt modelId="{58D904A7-4DC0-49BD-B447-2B3D8029C77D}" type="sibTrans" cxnId="{35A61086-7A29-4E94-BD4C-9D398F71C145}">
      <dgm:prSet/>
      <dgm:spPr/>
      <dgm:t>
        <a:bodyPr/>
        <a:lstStyle/>
        <a:p>
          <a:endParaRPr lang="en-US"/>
        </a:p>
      </dgm:t>
    </dgm:pt>
    <dgm:pt modelId="{E229D0CA-3E1D-4D17-B184-4DB103BDE978}">
      <dgm:prSet phldrT="[Text]" custT="1"/>
      <dgm:spPr/>
      <dgm:t>
        <a:bodyPr/>
        <a:lstStyle/>
        <a:p>
          <a:r>
            <a:rPr lang="en-GB" sz="2800" b="1" dirty="0">
              <a:solidFill>
                <a:srgbClr val="0070C0"/>
              </a:solidFill>
            </a:rPr>
            <a:t>SO WHAT?</a:t>
          </a:r>
          <a:endParaRPr lang="en-US" sz="2800" b="1" dirty="0">
            <a:solidFill>
              <a:srgbClr val="0070C0"/>
            </a:solidFill>
          </a:endParaRPr>
        </a:p>
      </dgm:t>
    </dgm:pt>
    <dgm:pt modelId="{FE67026D-7164-422E-99FC-5E1006214D6A}" type="parTrans" cxnId="{233055FC-FBB5-43B5-B38E-037A7558C6A4}">
      <dgm:prSet/>
      <dgm:spPr/>
      <dgm:t>
        <a:bodyPr/>
        <a:lstStyle/>
        <a:p>
          <a:endParaRPr lang="en-US"/>
        </a:p>
      </dgm:t>
    </dgm:pt>
    <dgm:pt modelId="{6812AD15-5061-4D6E-A69E-8524BC57D140}" type="sibTrans" cxnId="{233055FC-FBB5-43B5-B38E-037A7558C6A4}">
      <dgm:prSet/>
      <dgm:spPr/>
      <dgm:t>
        <a:bodyPr/>
        <a:lstStyle/>
        <a:p>
          <a:endParaRPr lang="en-US"/>
        </a:p>
      </dgm:t>
    </dgm:pt>
    <dgm:pt modelId="{4D66ADCC-ADC4-4EDF-BD44-B1528882F975}">
      <dgm:prSet phldrT="[Text]" custT="1"/>
      <dgm:spPr/>
      <dgm:t>
        <a:bodyPr/>
        <a:lstStyle/>
        <a:p>
          <a:r>
            <a:rPr lang="en-GB" sz="2800" b="1" dirty="0">
              <a:solidFill>
                <a:srgbClr val="0070C0"/>
              </a:solidFill>
            </a:rPr>
            <a:t>WHAT?</a:t>
          </a:r>
          <a:endParaRPr lang="en-US" sz="2800" b="1" dirty="0">
            <a:solidFill>
              <a:srgbClr val="0070C0"/>
            </a:solidFill>
          </a:endParaRPr>
        </a:p>
      </dgm:t>
    </dgm:pt>
    <dgm:pt modelId="{E6336B13-3F02-48A5-8308-ACDBFF166780}" type="parTrans" cxnId="{3E4804F6-FB96-4187-B0A8-97E065004836}">
      <dgm:prSet/>
      <dgm:spPr/>
      <dgm:t>
        <a:bodyPr/>
        <a:lstStyle/>
        <a:p>
          <a:endParaRPr lang="en-US"/>
        </a:p>
      </dgm:t>
    </dgm:pt>
    <dgm:pt modelId="{9CE13A15-2728-4BBC-BE05-6F9A5739D077}" type="sibTrans" cxnId="{3E4804F6-FB96-4187-B0A8-97E065004836}">
      <dgm:prSet/>
      <dgm:spPr/>
      <dgm:t>
        <a:bodyPr/>
        <a:lstStyle/>
        <a:p>
          <a:endParaRPr lang="en-US"/>
        </a:p>
      </dgm:t>
    </dgm:pt>
    <dgm:pt modelId="{488A4A44-9F60-40F5-A4E1-A6229D6445FC}">
      <dgm:prSet phldrT="[Text]" custT="1"/>
      <dgm:spPr/>
      <dgm:t>
        <a:bodyPr/>
        <a:lstStyle/>
        <a:p>
          <a:r>
            <a:rPr lang="en-GB" sz="2800" b="1" dirty="0">
              <a:solidFill>
                <a:srgbClr val="0070C0"/>
              </a:solidFill>
            </a:rPr>
            <a:t>EXPERIENCE</a:t>
          </a:r>
          <a:endParaRPr lang="en-US" sz="2800" b="1" dirty="0"/>
        </a:p>
      </dgm:t>
    </dgm:pt>
    <dgm:pt modelId="{907961EA-C9EC-4260-9EDA-0AC9B2A70CAC}" type="parTrans" cxnId="{8B4A1852-7219-4DCF-B719-093476776FAC}">
      <dgm:prSet/>
      <dgm:spPr/>
      <dgm:t>
        <a:bodyPr/>
        <a:lstStyle/>
        <a:p>
          <a:endParaRPr lang="en-US"/>
        </a:p>
      </dgm:t>
    </dgm:pt>
    <dgm:pt modelId="{D017F80C-49D9-4ED4-8EAF-FCD9CD82166A}" type="sibTrans" cxnId="{8B4A1852-7219-4DCF-B719-093476776FAC}">
      <dgm:prSet/>
      <dgm:spPr/>
      <dgm:t>
        <a:bodyPr/>
        <a:lstStyle/>
        <a:p>
          <a:endParaRPr lang="en-US"/>
        </a:p>
      </dgm:t>
    </dgm:pt>
    <dgm:pt modelId="{C3EEEC3A-83F6-4B96-9619-A20C1B26F10F}" type="pres">
      <dgm:prSet presAssocID="{3400070A-09A3-4211-A302-763ECA420C24}" presName="cycleMatrixDiagram" presStyleCnt="0">
        <dgm:presLayoutVars>
          <dgm:chMax val="1"/>
          <dgm:dir/>
          <dgm:animLvl val="lvl"/>
          <dgm:resizeHandles val="exact"/>
        </dgm:presLayoutVars>
      </dgm:prSet>
      <dgm:spPr/>
    </dgm:pt>
    <dgm:pt modelId="{EB857E12-E55C-4637-A84A-18F88C50B80C}" type="pres">
      <dgm:prSet presAssocID="{3400070A-09A3-4211-A302-763ECA420C24}" presName="children" presStyleCnt="0"/>
      <dgm:spPr/>
    </dgm:pt>
    <dgm:pt modelId="{E2150C07-9208-4002-A64B-504E07B255C1}" type="pres">
      <dgm:prSet presAssocID="{3400070A-09A3-4211-A302-763ECA420C24}" presName="child1group" presStyleCnt="0"/>
      <dgm:spPr/>
    </dgm:pt>
    <dgm:pt modelId="{FF3A8F0D-461A-4788-8400-B0939B706E43}" type="pres">
      <dgm:prSet presAssocID="{3400070A-09A3-4211-A302-763ECA420C24}" presName="child1" presStyleLbl="bgAcc1" presStyleIdx="0" presStyleCnt="4" custScaleX="207743" custScaleY="64789" custLinFactNeighborX="-7735" custLinFactNeighborY="-386"/>
      <dgm:spPr/>
    </dgm:pt>
    <dgm:pt modelId="{9D89525A-3E22-4BAD-A6BB-D3D00B66F012}" type="pres">
      <dgm:prSet presAssocID="{3400070A-09A3-4211-A302-763ECA420C24}" presName="child1Text" presStyleLbl="bgAcc1" presStyleIdx="0" presStyleCnt="4">
        <dgm:presLayoutVars>
          <dgm:bulletEnabled val="1"/>
        </dgm:presLayoutVars>
      </dgm:prSet>
      <dgm:spPr/>
    </dgm:pt>
    <dgm:pt modelId="{0919D740-0FBD-46CF-A1DA-F7E96B1C749B}" type="pres">
      <dgm:prSet presAssocID="{3400070A-09A3-4211-A302-763ECA420C24}" presName="child2group" presStyleCnt="0"/>
      <dgm:spPr/>
    </dgm:pt>
    <dgm:pt modelId="{C5BAF506-E327-4B8C-9FD1-339E9BED62DA}" type="pres">
      <dgm:prSet presAssocID="{3400070A-09A3-4211-A302-763ECA420C24}" presName="child2" presStyleLbl="bgAcc1" presStyleIdx="1" presStyleCnt="4"/>
      <dgm:spPr/>
    </dgm:pt>
    <dgm:pt modelId="{AEDEECEC-56FF-44BA-8248-6A521E01D82F}" type="pres">
      <dgm:prSet presAssocID="{3400070A-09A3-4211-A302-763ECA420C24}" presName="child2Text" presStyleLbl="bgAcc1" presStyleIdx="1" presStyleCnt="4">
        <dgm:presLayoutVars>
          <dgm:bulletEnabled val="1"/>
        </dgm:presLayoutVars>
      </dgm:prSet>
      <dgm:spPr/>
    </dgm:pt>
    <dgm:pt modelId="{421F9511-DF02-4CE8-8AFF-A5478E0C706F}" type="pres">
      <dgm:prSet presAssocID="{3400070A-09A3-4211-A302-763ECA420C24}" presName="child3group" presStyleCnt="0"/>
      <dgm:spPr/>
    </dgm:pt>
    <dgm:pt modelId="{26FA98AE-AC49-483B-BCDA-B7E78522DD85}" type="pres">
      <dgm:prSet presAssocID="{3400070A-09A3-4211-A302-763ECA420C24}" presName="child3" presStyleLbl="bgAcc1" presStyleIdx="2" presStyleCnt="4" custScaleX="113837"/>
      <dgm:spPr/>
    </dgm:pt>
    <dgm:pt modelId="{45A6D832-78DA-4066-A0FA-133445947886}" type="pres">
      <dgm:prSet presAssocID="{3400070A-09A3-4211-A302-763ECA420C24}" presName="child3Text" presStyleLbl="bgAcc1" presStyleIdx="2" presStyleCnt="4">
        <dgm:presLayoutVars>
          <dgm:bulletEnabled val="1"/>
        </dgm:presLayoutVars>
      </dgm:prSet>
      <dgm:spPr/>
    </dgm:pt>
    <dgm:pt modelId="{5C870467-216F-4E55-B883-F342AEE45371}" type="pres">
      <dgm:prSet presAssocID="{3400070A-09A3-4211-A302-763ECA420C24}" presName="child4group" presStyleCnt="0"/>
      <dgm:spPr/>
    </dgm:pt>
    <dgm:pt modelId="{F6D7524B-7EAD-415C-91A2-10DC38BA0EA7}" type="pres">
      <dgm:prSet presAssocID="{3400070A-09A3-4211-A302-763ECA420C24}" presName="child4" presStyleLbl="bgAcc1" presStyleIdx="3" presStyleCnt="4" custFlipHor="1" custScaleX="189101" custScaleY="122058" custLinFactNeighborX="-12839" custLinFactNeighborY="2866"/>
      <dgm:spPr/>
    </dgm:pt>
    <dgm:pt modelId="{BA839731-BA93-43D5-8123-F1595A2A3C30}" type="pres">
      <dgm:prSet presAssocID="{3400070A-09A3-4211-A302-763ECA420C24}" presName="child4Text" presStyleLbl="bgAcc1" presStyleIdx="3" presStyleCnt="4">
        <dgm:presLayoutVars>
          <dgm:bulletEnabled val="1"/>
        </dgm:presLayoutVars>
      </dgm:prSet>
      <dgm:spPr/>
    </dgm:pt>
    <dgm:pt modelId="{4D5C6989-1C97-4448-BD25-5FDBAFC12A8F}" type="pres">
      <dgm:prSet presAssocID="{3400070A-09A3-4211-A302-763ECA420C24}" presName="childPlaceholder" presStyleCnt="0"/>
      <dgm:spPr/>
    </dgm:pt>
    <dgm:pt modelId="{F2346DAA-B2B7-4D19-BBFB-0790295364B2}" type="pres">
      <dgm:prSet presAssocID="{3400070A-09A3-4211-A302-763ECA420C24}" presName="circle" presStyleCnt="0"/>
      <dgm:spPr/>
    </dgm:pt>
    <dgm:pt modelId="{4363F417-723D-4BC5-9C1D-D0E08FE11E86}" type="pres">
      <dgm:prSet presAssocID="{3400070A-09A3-4211-A302-763ECA420C24}" presName="quadrant1" presStyleLbl="node1" presStyleIdx="0" presStyleCnt="4" custScaleX="107336">
        <dgm:presLayoutVars>
          <dgm:chMax val="1"/>
          <dgm:bulletEnabled val="1"/>
        </dgm:presLayoutVars>
      </dgm:prSet>
      <dgm:spPr/>
    </dgm:pt>
    <dgm:pt modelId="{E08406EF-AE63-4B12-88E5-AE4AFC088060}" type="pres">
      <dgm:prSet presAssocID="{3400070A-09A3-4211-A302-763ECA420C24}" presName="quadrant2" presStyleLbl="node1" presStyleIdx="1" presStyleCnt="4" custScaleX="113960">
        <dgm:presLayoutVars>
          <dgm:chMax val="1"/>
          <dgm:bulletEnabled val="1"/>
        </dgm:presLayoutVars>
      </dgm:prSet>
      <dgm:spPr/>
    </dgm:pt>
    <dgm:pt modelId="{755FB235-EC47-40C6-B01E-74B212D46F3B}" type="pres">
      <dgm:prSet presAssocID="{3400070A-09A3-4211-A302-763ECA420C24}" presName="quadrant3" presStyleLbl="node1" presStyleIdx="2" presStyleCnt="4" custScaleX="110064">
        <dgm:presLayoutVars>
          <dgm:chMax val="1"/>
          <dgm:bulletEnabled val="1"/>
        </dgm:presLayoutVars>
      </dgm:prSet>
      <dgm:spPr/>
    </dgm:pt>
    <dgm:pt modelId="{32914C19-9C74-4D44-B91C-273A8CFE61B8}" type="pres">
      <dgm:prSet presAssocID="{3400070A-09A3-4211-A302-763ECA420C24}" presName="quadrant4" presStyleLbl="node1" presStyleIdx="3" presStyleCnt="4" custScaleX="107336">
        <dgm:presLayoutVars>
          <dgm:chMax val="1"/>
          <dgm:bulletEnabled val="1"/>
        </dgm:presLayoutVars>
      </dgm:prSet>
      <dgm:spPr/>
    </dgm:pt>
    <dgm:pt modelId="{3857F884-CCA1-4BAE-BC80-C1A68A4890AB}" type="pres">
      <dgm:prSet presAssocID="{3400070A-09A3-4211-A302-763ECA420C24}" presName="quadrantPlaceholder" presStyleCnt="0"/>
      <dgm:spPr/>
    </dgm:pt>
    <dgm:pt modelId="{77C45B53-CEDD-4659-929E-35E9DFE42146}" type="pres">
      <dgm:prSet presAssocID="{3400070A-09A3-4211-A302-763ECA420C24}" presName="center1" presStyleLbl="fgShp" presStyleIdx="0" presStyleCnt="2"/>
      <dgm:spPr/>
    </dgm:pt>
    <dgm:pt modelId="{10E03F1B-D69A-4859-B94E-F024073437DF}" type="pres">
      <dgm:prSet presAssocID="{3400070A-09A3-4211-A302-763ECA420C24}" presName="center2" presStyleLbl="fgShp" presStyleIdx="1" presStyleCnt="2"/>
      <dgm:spPr/>
    </dgm:pt>
  </dgm:ptLst>
  <dgm:cxnLst>
    <dgm:cxn modelId="{950C010C-8EC3-4F3D-8CC9-27BE7F52B54D}" srcId="{3400070A-09A3-4211-A302-763ECA420C24}" destId="{CAD9949F-35B0-4BBF-A5D8-31CC6180765F}" srcOrd="3" destOrd="0" parTransId="{6541717B-DE7A-4CA6-A19B-0572F2FAB966}" sibTransId="{9F06AF3F-0787-4FE3-9969-B94FD2211797}"/>
    <dgm:cxn modelId="{850EAD13-8080-47E3-BC72-2EA2A01C0358}" type="presOf" srcId="{36229E3E-7805-4F7A-89E2-79FD915EB290}" destId="{FF3A8F0D-461A-4788-8400-B0939B706E43}" srcOrd="0" destOrd="2" presId="urn:microsoft.com/office/officeart/2005/8/layout/cycle4#1"/>
    <dgm:cxn modelId="{4A95E715-E278-4E88-A93A-37AE16CE85BF}" srcId="{4F47C7D7-94AF-418F-9333-5A00557C1EBB}" destId="{36229E3E-7805-4F7A-89E2-79FD915EB290}" srcOrd="2" destOrd="0" parTransId="{B7F08EF4-E2B0-45E4-ADEB-123F8137BEB2}" sibTransId="{748D11D1-44AC-424C-98D9-F6D3B43ECFE2}"/>
    <dgm:cxn modelId="{E58A911F-8252-4350-A534-52D6392B0430}" srcId="{CAD9949F-35B0-4BBF-A5D8-31CC6180765F}" destId="{9D9CE0DE-5715-4A84-827C-2257F703C497}" srcOrd="0" destOrd="0" parTransId="{338261D6-DCAB-4CC7-ADF9-ACD1F2D4EF60}" sibTransId="{A14AC8AD-D310-4FA7-B0B8-16B17142AFA3}"/>
    <dgm:cxn modelId="{D3CEAC2E-E786-4DFD-9ED1-8D3033D73D21}" type="presOf" srcId="{3400070A-09A3-4211-A302-763ECA420C24}" destId="{C3EEEC3A-83F6-4B96-9619-A20C1B26F10F}" srcOrd="0" destOrd="0" presId="urn:microsoft.com/office/officeart/2005/8/layout/cycle4#1"/>
    <dgm:cxn modelId="{808E7537-18ED-44DC-BE07-46325C13D367}" type="presOf" srcId="{4F47C7D7-94AF-418F-9333-5A00557C1EBB}" destId="{4363F417-723D-4BC5-9C1D-D0E08FE11E86}" srcOrd="0" destOrd="0" presId="urn:microsoft.com/office/officeart/2005/8/layout/cycle4#1"/>
    <dgm:cxn modelId="{1F78733C-A335-4ADD-9799-D5B1567E58DC}" type="presOf" srcId="{B5347B0A-F50A-460A-85DE-189EDC158C81}" destId="{26FA98AE-AC49-483B-BCDA-B7E78522DD85}" srcOrd="0" destOrd="0" presId="urn:microsoft.com/office/officeart/2005/8/layout/cycle4#1"/>
    <dgm:cxn modelId="{5B8BBF3D-6CE6-4620-B3F1-DC648DECA217}" srcId="{D6CD8C77-1676-4499-AB30-6E2DACE22B49}" destId="{5DFDFF71-0616-414E-8424-9016DF42BF04}" srcOrd="0" destOrd="0" parTransId="{3629420E-EED6-45EC-A8AE-A2BBB7CFEA8A}" sibTransId="{057D373E-B80C-4084-B666-19D596F3AE68}"/>
    <dgm:cxn modelId="{F33AE93E-19B4-4E17-86CE-EE8FE4653721}" type="presOf" srcId="{E229D0CA-3E1D-4D17-B184-4DB103BDE978}" destId="{45A6D832-78DA-4066-A0FA-133445947886}" srcOrd="1" destOrd="1" presId="urn:microsoft.com/office/officeart/2005/8/layout/cycle4#1"/>
    <dgm:cxn modelId="{4A8A7560-B4C7-406A-9B5D-A5B5FB389ADA}" srcId="{3400070A-09A3-4211-A302-763ECA420C24}" destId="{4F47C7D7-94AF-418F-9333-5A00557C1EBB}" srcOrd="0" destOrd="0" parTransId="{DBD861B7-C171-4D5D-8791-E4423AE48339}" sibTransId="{04851F79-8C37-4807-ACFB-818B3F96B8B5}"/>
    <dgm:cxn modelId="{A8F1A243-92A3-4878-85C1-41835DB7D4B7}" srcId="{3400070A-09A3-4211-A302-763ECA420C24}" destId="{D6CD8C77-1676-4499-AB30-6E2DACE22B49}" srcOrd="1" destOrd="0" parTransId="{6F9A4387-1849-486B-A7E7-283EB6777F85}" sibTransId="{A2342B11-64AF-4E3B-9930-B1EC0E0FC86E}"/>
    <dgm:cxn modelId="{06296166-ACC7-4B14-98AD-5A7077B32D35}" type="presOf" srcId="{9D9CE0DE-5715-4A84-827C-2257F703C497}" destId="{F6D7524B-7EAD-415C-91A2-10DC38BA0EA7}" srcOrd="0" destOrd="0" presId="urn:microsoft.com/office/officeart/2005/8/layout/cycle4#1"/>
    <dgm:cxn modelId="{C9B5826F-0409-431D-9C2E-1B599AB0E59D}" type="presOf" srcId="{9D9CE0DE-5715-4A84-827C-2257F703C497}" destId="{BA839731-BA93-43D5-8123-F1595A2A3C30}" srcOrd="1" destOrd="0" presId="urn:microsoft.com/office/officeart/2005/8/layout/cycle4#1"/>
    <dgm:cxn modelId="{8B4A1852-7219-4DCF-B719-093476776FAC}" srcId="{4F47C7D7-94AF-418F-9333-5A00557C1EBB}" destId="{488A4A44-9F60-40F5-A4E1-A6229D6445FC}" srcOrd="1" destOrd="0" parTransId="{907961EA-C9EC-4260-9EDA-0AC9B2A70CAC}" sibTransId="{D017F80C-49D9-4ED4-8EAF-FCD9CD82166A}"/>
    <dgm:cxn modelId="{30B16857-4314-426E-8C89-AA506EAFAAD5}" srcId="{BC5D014D-673C-46D4-B8A5-80518EE46A28}" destId="{B5347B0A-F50A-460A-85DE-189EDC158C81}" srcOrd="0" destOrd="0" parTransId="{90F5ABD8-5B62-4664-823E-8CD46C6389EC}" sibTransId="{9403EEE0-1571-461F-90DB-F84E28613A29}"/>
    <dgm:cxn modelId="{0869C884-20A6-469C-9144-E3AB6FD51DA3}" type="presOf" srcId="{4D6EB7D8-960A-476A-B89D-B37D9E1A43D6}" destId="{F6D7524B-7EAD-415C-91A2-10DC38BA0EA7}" srcOrd="0" destOrd="1" presId="urn:microsoft.com/office/officeart/2005/8/layout/cycle4#1"/>
    <dgm:cxn modelId="{1CAC4F85-DB44-4DE1-A14B-6A142925098D}" type="presOf" srcId="{4D66ADCC-ADC4-4EDF-BD44-B1528882F975}" destId="{C5BAF506-E327-4B8C-9FD1-339E9BED62DA}" srcOrd="0" destOrd="2" presId="urn:microsoft.com/office/officeart/2005/8/layout/cycle4#1"/>
    <dgm:cxn modelId="{35A61086-7A29-4E94-BD4C-9D398F71C145}" srcId="{CAD9949F-35B0-4BBF-A5D8-31CC6180765F}" destId="{4D6EB7D8-960A-476A-B89D-B37D9E1A43D6}" srcOrd="1" destOrd="0" parTransId="{9BC9CF3B-1C51-42B7-800D-E4A4AE22B3F6}" sibTransId="{58D904A7-4DC0-49BD-B447-2B3D8029C77D}"/>
    <dgm:cxn modelId="{AB878186-F94E-428C-A5DC-1DBD6A8808D5}" type="presOf" srcId="{49259945-56B9-4CF5-9D1D-D1513CA599A3}" destId="{FF3A8F0D-461A-4788-8400-B0939B706E43}" srcOrd="0" destOrd="0" presId="urn:microsoft.com/office/officeart/2005/8/layout/cycle4#1"/>
    <dgm:cxn modelId="{5A17488A-7E65-48A6-95D9-2D76EFEDD8E2}" type="presOf" srcId="{36229E3E-7805-4F7A-89E2-79FD915EB290}" destId="{9D89525A-3E22-4BAD-A6BB-D3D00B66F012}" srcOrd="1" destOrd="2" presId="urn:microsoft.com/office/officeart/2005/8/layout/cycle4#1"/>
    <dgm:cxn modelId="{71D0F496-323F-4AA0-96AF-6F5FF2BDC587}" type="presOf" srcId="{488A4A44-9F60-40F5-A4E1-A6229D6445FC}" destId="{FF3A8F0D-461A-4788-8400-B0939B706E43}" srcOrd="0" destOrd="1" presId="urn:microsoft.com/office/officeart/2005/8/layout/cycle4#1"/>
    <dgm:cxn modelId="{7E5FC79E-98ED-4780-94EC-FFD0BFC47C51}" type="presOf" srcId="{BC5D014D-673C-46D4-B8A5-80518EE46A28}" destId="{755FB235-EC47-40C6-B01E-74B212D46F3B}" srcOrd="0" destOrd="0" presId="urn:microsoft.com/office/officeart/2005/8/layout/cycle4#1"/>
    <dgm:cxn modelId="{6970B6B1-B26B-4284-B571-569997CF5172}" type="presOf" srcId="{49259945-56B9-4CF5-9D1D-D1513CA599A3}" destId="{9D89525A-3E22-4BAD-A6BB-D3D00B66F012}" srcOrd="1" destOrd="0" presId="urn:microsoft.com/office/officeart/2005/8/layout/cycle4#1"/>
    <dgm:cxn modelId="{0C1741B4-6621-455C-A34F-CB6DBCCE45DE}" type="presOf" srcId="{59B3D2DC-DD19-4B3E-9245-C82CCAC0942B}" destId="{C5BAF506-E327-4B8C-9FD1-339E9BED62DA}" srcOrd="0" destOrd="1" presId="urn:microsoft.com/office/officeart/2005/8/layout/cycle4#1"/>
    <dgm:cxn modelId="{585D67BB-C19B-4045-A4BF-3C75F74C13DC}" type="presOf" srcId="{E229D0CA-3E1D-4D17-B184-4DB103BDE978}" destId="{26FA98AE-AC49-483B-BCDA-B7E78522DD85}" srcOrd="0" destOrd="1" presId="urn:microsoft.com/office/officeart/2005/8/layout/cycle4#1"/>
    <dgm:cxn modelId="{B9BF7ABC-3AAC-48C4-B01D-A80C1D59FD77}" type="presOf" srcId="{CAD9949F-35B0-4BBF-A5D8-31CC6180765F}" destId="{32914C19-9C74-4D44-B91C-273A8CFE61B8}" srcOrd="0" destOrd="0" presId="urn:microsoft.com/office/officeart/2005/8/layout/cycle4#1"/>
    <dgm:cxn modelId="{D94D3BC7-9B6E-40AF-8C5A-D75A22356638}" srcId="{3400070A-09A3-4211-A302-763ECA420C24}" destId="{BC5D014D-673C-46D4-B8A5-80518EE46A28}" srcOrd="2" destOrd="0" parTransId="{D6607969-283F-4294-A8EB-0B4631522BB1}" sibTransId="{137E5EC4-C023-4DCE-9749-C7AE4D5F8930}"/>
    <dgm:cxn modelId="{74C211CA-1CCF-498A-A882-5986A9902906}" type="presOf" srcId="{5DFDFF71-0616-414E-8424-9016DF42BF04}" destId="{C5BAF506-E327-4B8C-9FD1-339E9BED62DA}" srcOrd="0" destOrd="0" presId="urn:microsoft.com/office/officeart/2005/8/layout/cycle4#1"/>
    <dgm:cxn modelId="{5DE637CA-4B1F-4E60-8565-2B06B79428B9}" type="presOf" srcId="{4D6EB7D8-960A-476A-B89D-B37D9E1A43D6}" destId="{BA839731-BA93-43D5-8123-F1595A2A3C30}" srcOrd="1" destOrd="1" presId="urn:microsoft.com/office/officeart/2005/8/layout/cycle4#1"/>
    <dgm:cxn modelId="{312F1DCC-F991-44CB-9125-9B69053B4C1B}" type="presOf" srcId="{59B3D2DC-DD19-4B3E-9245-C82CCAC0942B}" destId="{AEDEECEC-56FF-44BA-8248-6A521E01D82F}" srcOrd="1" destOrd="1" presId="urn:microsoft.com/office/officeart/2005/8/layout/cycle4#1"/>
    <dgm:cxn modelId="{A4CDA6D0-7010-492D-80C3-270E99C76B4C}" type="presOf" srcId="{488A4A44-9F60-40F5-A4E1-A6229D6445FC}" destId="{9D89525A-3E22-4BAD-A6BB-D3D00B66F012}" srcOrd="1" destOrd="1" presId="urn:microsoft.com/office/officeart/2005/8/layout/cycle4#1"/>
    <dgm:cxn modelId="{FE8FFAD2-200C-45A7-8AA7-9583DD34BBE0}" type="presOf" srcId="{B5347B0A-F50A-460A-85DE-189EDC158C81}" destId="{45A6D832-78DA-4066-A0FA-133445947886}" srcOrd="1" destOrd="0" presId="urn:microsoft.com/office/officeart/2005/8/layout/cycle4#1"/>
    <dgm:cxn modelId="{E9873AD8-D4BF-4D67-B014-50880FF52FBB}" srcId="{D6CD8C77-1676-4499-AB30-6E2DACE22B49}" destId="{59B3D2DC-DD19-4B3E-9245-C82CCAC0942B}" srcOrd="1" destOrd="0" parTransId="{39D14773-23B6-48EB-B95C-03CD7EF4C198}" sibTransId="{66354E46-E65F-4B9B-83E7-C481FA6A8119}"/>
    <dgm:cxn modelId="{A976D9E6-CBAF-4826-AF45-A8262683C28F}" type="presOf" srcId="{D6CD8C77-1676-4499-AB30-6E2DACE22B49}" destId="{E08406EF-AE63-4B12-88E5-AE4AFC088060}" srcOrd="0" destOrd="0" presId="urn:microsoft.com/office/officeart/2005/8/layout/cycle4#1"/>
    <dgm:cxn modelId="{66678EE9-95FB-455A-A1F1-10E091470C66}" srcId="{4F47C7D7-94AF-418F-9333-5A00557C1EBB}" destId="{49259945-56B9-4CF5-9D1D-D1513CA599A3}" srcOrd="0" destOrd="0" parTransId="{630B54AD-3574-44BF-B689-7796AB24A923}" sibTransId="{27516CF9-FB4A-49B8-A79E-1610CF69930A}"/>
    <dgm:cxn modelId="{39C2B0E9-3764-4576-BEE2-5EFF82E1A839}" type="presOf" srcId="{4D66ADCC-ADC4-4EDF-BD44-B1528882F975}" destId="{AEDEECEC-56FF-44BA-8248-6A521E01D82F}" srcOrd="1" destOrd="2" presId="urn:microsoft.com/office/officeart/2005/8/layout/cycle4#1"/>
    <dgm:cxn modelId="{3E4804F6-FB96-4187-B0A8-97E065004836}" srcId="{D6CD8C77-1676-4499-AB30-6E2DACE22B49}" destId="{4D66ADCC-ADC4-4EDF-BD44-B1528882F975}" srcOrd="2" destOrd="0" parTransId="{E6336B13-3F02-48A5-8308-ACDBFF166780}" sibTransId="{9CE13A15-2728-4BBC-BE05-6F9A5739D077}"/>
    <dgm:cxn modelId="{1A48DFFB-A276-4F9D-9497-A69CE236A6F3}" type="presOf" srcId="{5DFDFF71-0616-414E-8424-9016DF42BF04}" destId="{AEDEECEC-56FF-44BA-8248-6A521E01D82F}" srcOrd="1" destOrd="0" presId="urn:microsoft.com/office/officeart/2005/8/layout/cycle4#1"/>
    <dgm:cxn modelId="{233055FC-FBB5-43B5-B38E-037A7558C6A4}" srcId="{BC5D014D-673C-46D4-B8A5-80518EE46A28}" destId="{E229D0CA-3E1D-4D17-B184-4DB103BDE978}" srcOrd="1" destOrd="0" parTransId="{FE67026D-7164-422E-99FC-5E1006214D6A}" sibTransId="{6812AD15-5061-4D6E-A69E-8524BC57D140}"/>
    <dgm:cxn modelId="{541FF7E1-2BC7-4028-BFD9-D6749D5D4A17}" type="presParOf" srcId="{C3EEEC3A-83F6-4B96-9619-A20C1B26F10F}" destId="{EB857E12-E55C-4637-A84A-18F88C50B80C}" srcOrd="0" destOrd="0" presId="urn:microsoft.com/office/officeart/2005/8/layout/cycle4#1"/>
    <dgm:cxn modelId="{F7E99CFE-4B06-41BF-8FD3-07533FC79809}" type="presParOf" srcId="{EB857E12-E55C-4637-A84A-18F88C50B80C}" destId="{E2150C07-9208-4002-A64B-504E07B255C1}" srcOrd="0" destOrd="0" presId="urn:microsoft.com/office/officeart/2005/8/layout/cycle4#1"/>
    <dgm:cxn modelId="{82BC257F-F017-4140-8DCD-313C48E5D5DD}" type="presParOf" srcId="{E2150C07-9208-4002-A64B-504E07B255C1}" destId="{FF3A8F0D-461A-4788-8400-B0939B706E43}" srcOrd="0" destOrd="0" presId="urn:microsoft.com/office/officeart/2005/8/layout/cycle4#1"/>
    <dgm:cxn modelId="{C9718D25-CB19-4300-ACDB-92FC948921C9}" type="presParOf" srcId="{E2150C07-9208-4002-A64B-504E07B255C1}" destId="{9D89525A-3E22-4BAD-A6BB-D3D00B66F012}" srcOrd="1" destOrd="0" presId="urn:microsoft.com/office/officeart/2005/8/layout/cycle4#1"/>
    <dgm:cxn modelId="{331900D9-60C7-400C-8A1B-CADF7C97BFD4}" type="presParOf" srcId="{EB857E12-E55C-4637-A84A-18F88C50B80C}" destId="{0919D740-0FBD-46CF-A1DA-F7E96B1C749B}" srcOrd="1" destOrd="0" presId="urn:microsoft.com/office/officeart/2005/8/layout/cycle4#1"/>
    <dgm:cxn modelId="{61DC0AC2-54DB-4D4A-B61A-501FE0692FB2}" type="presParOf" srcId="{0919D740-0FBD-46CF-A1DA-F7E96B1C749B}" destId="{C5BAF506-E327-4B8C-9FD1-339E9BED62DA}" srcOrd="0" destOrd="0" presId="urn:microsoft.com/office/officeart/2005/8/layout/cycle4#1"/>
    <dgm:cxn modelId="{9FF12D6E-4FC5-47AC-8233-89A3E7694607}" type="presParOf" srcId="{0919D740-0FBD-46CF-A1DA-F7E96B1C749B}" destId="{AEDEECEC-56FF-44BA-8248-6A521E01D82F}" srcOrd="1" destOrd="0" presId="urn:microsoft.com/office/officeart/2005/8/layout/cycle4#1"/>
    <dgm:cxn modelId="{D8B8CB64-2491-4E0D-AC8A-5A3E89DF3F12}" type="presParOf" srcId="{EB857E12-E55C-4637-A84A-18F88C50B80C}" destId="{421F9511-DF02-4CE8-8AFF-A5478E0C706F}" srcOrd="2" destOrd="0" presId="urn:microsoft.com/office/officeart/2005/8/layout/cycle4#1"/>
    <dgm:cxn modelId="{77E3B431-EA6A-4E17-9E3F-E04D5F5E520A}" type="presParOf" srcId="{421F9511-DF02-4CE8-8AFF-A5478E0C706F}" destId="{26FA98AE-AC49-483B-BCDA-B7E78522DD85}" srcOrd="0" destOrd="0" presId="urn:microsoft.com/office/officeart/2005/8/layout/cycle4#1"/>
    <dgm:cxn modelId="{23EB585A-1C74-47CF-97B5-6EAEA86F02FC}" type="presParOf" srcId="{421F9511-DF02-4CE8-8AFF-A5478E0C706F}" destId="{45A6D832-78DA-4066-A0FA-133445947886}" srcOrd="1" destOrd="0" presId="urn:microsoft.com/office/officeart/2005/8/layout/cycle4#1"/>
    <dgm:cxn modelId="{D781533B-FFDC-4D55-A24F-CE2AB80E584E}" type="presParOf" srcId="{EB857E12-E55C-4637-A84A-18F88C50B80C}" destId="{5C870467-216F-4E55-B883-F342AEE45371}" srcOrd="3" destOrd="0" presId="urn:microsoft.com/office/officeart/2005/8/layout/cycle4#1"/>
    <dgm:cxn modelId="{465BE418-2346-4BE7-9AEF-47821109F91D}" type="presParOf" srcId="{5C870467-216F-4E55-B883-F342AEE45371}" destId="{F6D7524B-7EAD-415C-91A2-10DC38BA0EA7}" srcOrd="0" destOrd="0" presId="urn:microsoft.com/office/officeart/2005/8/layout/cycle4#1"/>
    <dgm:cxn modelId="{F99B0713-B7B7-45BC-80B3-65A323E06419}" type="presParOf" srcId="{5C870467-216F-4E55-B883-F342AEE45371}" destId="{BA839731-BA93-43D5-8123-F1595A2A3C30}" srcOrd="1" destOrd="0" presId="urn:microsoft.com/office/officeart/2005/8/layout/cycle4#1"/>
    <dgm:cxn modelId="{FAD3A2A0-64F8-4DB2-BAB2-E20FAC147469}" type="presParOf" srcId="{EB857E12-E55C-4637-A84A-18F88C50B80C}" destId="{4D5C6989-1C97-4448-BD25-5FDBAFC12A8F}" srcOrd="4" destOrd="0" presId="urn:microsoft.com/office/officeart/2005/8/layout/cycle4#1"/>
    <dgm:cxn modelId="{276F0DD7-17BC-401C-85BD-C08CE15D26DD}" type="presParOf" srcId="{C3EEEC3A-83F6-4B96-9619-A20C1B26F10F}" destId="{F2346DAA-B2B7-4D19-BBFB-0790295364B2}" srcOrd="1" destOrd="0" presId="urn:microsoft.com/office/officeart/2005/8/layout/cycle4#1"/>
    <dgm:cxn modelId="{2992A82E-B2CB-4FE2-ABCB-7F56B7198860}" type="presParOf" srcId="{F2346DAA-B2B7-4D19-BBFB-0790295364B2}" destId="{4363F417-723D-4BC5-9C1D-D0E08FE11E86}" srcOrd="0" destOrd="0" presId="urn:microsoft.com/office/officeart/2005/8/layout/cycle4#1"/>
    <dgm:cxn modelId="{670739BC-BBB7-4217-B7B3-E0CE8E16D091}" type="presParOf" srcId="{F2346DAA-B2B7-4D19-BBFB-0790295364B2}" destId="{E08406EF-AE63-4B12-88E5-AE4AFC088060}" srcOrd="1" destOrd="0" presId="urn:microsoft.com/office/officeart/2005/8/layout/cycle4#1"/>
    <dgm:cxn modelId="{C9527CC8-E1C8-4D7F-93F6-1D7E4B060A41}" type="presParOf" srcId="{F2346DAA-B2B7-4D19-BBFB-0790295364B2}" destId="{755FB235-EC47-40C6-B01E-74B212D46F3B}" srcOrd="2" destOrd="0" presId="urn:microsoft.com/office/officeart/2005/8/layout/cycle4#1"/>
    <dgm:cxn modelId="{75A70758-4584-43AE-B2B8-2907D5C6185C}" type="presParOf" srcId="{F2346DAA-B2B7-4D19-BBFB-0790295364B2}" destId="{32914C19-9C74-4D44-B91C-273A8CFE61B8}" srcOrd="3" destOrd="0" presId="urn:microsoft.com/office/officeart/2005/8/layout/cycle4#1"/>
    <dgm:cxn modelId="{9ED1686D-D79C-42FC-B246-E1C1598C0A32}" type="presParOf" srcId="{F2346DAA-B2B7-4D19-BBFB-0790295364B2}" destId="{3857F884-CCA1-4BAE-BC80-C1A68A4890AB}" srcOrd="4" destOrd="0" presId="urn:microsoft.com/office/officeart/2005/8/layout/cycle4#1"/>
    <dgm:cxn modelId="{94DBF231-AB08-4884-9D3B-512DD47E721D}" type="presParOf" srcId="{C3EEEC3A-83F6-4B96-9619-A20C1B26F10F}" destId="{77C45B53-CEDD-4659-929E-35E9DFE42146}" srcOrd="2" destOrd="0" presId="urn:microsoft.com/office/officeart/2005/8/layout/cycle4#1"/>
    <dgm:cxn modelId="{A140091E-8EC5-45A9-BD6A-F4BB560E9674}" type="presParOf" srcId="{C3EEEC3A-83F6-4B96-9619-A20C1B26F10F}" destId="{10E03F1B-D69A-4859-B94E-F024073437DF}" srcOrd="3" destOrd="0" presId="urn:microsoft.com/office/officeart/2005/8/layout/cycle4#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FA98AE-AC49-483B-BCDA-B7E78522DD85}">
      <dsp:nvSpPr>
        <dsp:cNvPr id="0" name=""/>
        <dsp:cNvSpPr/>
      </dsp:nvSpPr>
      <dsp:spPr>
        <a:xfrm>
          <a:off x="6380369" y="3736835"/>
          <a:ext cx="3129793" cy="178096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285750" lvl="1" indent="-285750" algn="l" defTabSz="1244600">
            <a:lnSpc>
              <a:spcPct val="90000"/>
            </a:lnSpc>
            <a:spcBef>
              <a:spcPct val="0"/>
            </a:spcBef>
            <a:spcAft>
              <a:spcPct val="15000"/>
            </a:spcAft>
            <a:buChar char="•"/>
          </a:pPr>
          <a:r>
            <a:rPr lang="en-GB" sz="2800" b="1" kern="1200" dirty="0"/>
            <a:t>STAGE 3</a:t>
          </a:r>
          <a:endParaRPr lang="en-US" sz="2800" b="1" kern="1200" dirty="0">
            <a:solidFill>
              <a:srgbClr val="0070C0"/>
            </a:solidFill>
          </a:endParaRPr>
        </a:p>
        <a:p>
          <a:pPr marL="285750" lvl="1" indent="-285750" algn="l" defTabSz="1244600">
            <a:lnSpc>
              <a:spcPct val="90000"/>
            </a:lnSpc>
            <a:spcBef>
              <a:spcPct val="0"/>
            </a:spcBef>
            <a:spcAft>
              <a:spcPct val="15000"/>
            </a:spcAft>
            <a:buChar char="•"/>
          </a:pPr>
          <a:r>
            <a:rPr lang="en-GB" sz="2800" b="1" kern="1200" dirty="0">
              <a:solidFill>
                <a:srgbClr val="0070C0"/>
              </a:solidFill>
            </a:rPr>
            <a:t>SO WHAT?</a:t>
          </a:r>
          <a:endParaRPr lang="en-US" sz="2800" b="1" kern="1200" dirty="0">
            <a:solidFill>
              <a:srgbClr val="0070C0"/>
            </a:solidFill>
          </a:endParaRPr>
        </a:p>
      </dsp:txBody>
      <dsp:txXfrm>
        <a:off x="7358429" y="4221199"/>
        <a:ext cx="2112611" cy="1257479"/>
      </dsp:txXfrm>
    </dsp:sp>
    <dsp:sp modelId="{F6D7524B-7EAD-415C-91A2-10DC38BA0EA7}">
      <dsp:nvSpPr>
        <dsp:cNvPr id="0" name=""/>
        <dsp:cNvSpPr/>
      </dsp:nvSpPr>
      <dsp:spPr>
        <a:xfrm flipH="1">
          <a:off x="506932" y="3540413"/>
          <a:ext cx="5199075" cy="2173809"/>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285750" lvl="1" indent="-285750" algn="l" defTabSz="1244600">
            <a:lnSpc>
              <a:spcPct val="90000"/>
            </a:lnSpc>
            <a:spcBef>
              <a:spcPct val="0"/>
            </a:spcBef>
            <a:spcAft>
              <a:spcPct val="15000"/>
            </a:spcAft>
            <a:buChar char="•"/>
          </a:pPr>
          <a:r>
            <a:rPr lang="en-GB" sz="2800" b="1" kern="1200" dirty="0"/>
            <a:t>STAGE 4</a:t>
          </a:r>
          <a:endParaRPr lang="en-US" sz="2800" b="1" kern="1200" dirty="0"/>
        </a:p>
        <a:p>
          <a:pPr marL="285750" lvl="1" indent="-285750" algn="l" defTabSz="1244600">
            <a:lnSpc>
              <a:spcPct val="90000"/>
            </a:lnSpc>
            <a:spcBef>
              <a:spcPct val="0"/>
            </a:spcBef>
            <a:spcAft>
              <a:spcPct val="15000"/>
            </a:spcAft>
            <a:buChar char="•"/>
          </a:pPr>
          <a:r>
            <a:rPr lang="en-GB" sz="2800" b="1" kern="1200" dirty="0">
              <a:solidFill>
                <a:srgbClr val="0070C0"/>
              </a:solidFill>
            </a:rPr>
            <a:t>NOW WHAT?</a:t>
          </a:r>
          <a:endParaRPr lang="en-US" sz="2800" b="1" kern="1200" dirty="0"/>
        </a:p>
      </dsp:txBody>
      <dsp:txXfrm>
        <a:off x="554684" y="4131617"/>
        <a:ext cx="3543848" cy="1534853"/>
      </dsp:txXfrm>
    </dsp:sp>
    <dsp:sp modelId="{C5BAF506-E327-4B8C-9FD1-339E9BED62DA}">
      <dsp:nvSpPr>
        <dsp:cNvPr id="0" name=""/>
        <dsp:cNvSpPr/>
      </dsp:nvSpPr>
      <dsp:spPr>
        <a:xfrm>
          <a:off x="6570584" y="-47714"/>
          <a:ext cx="2749364" cy="178096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228600" lvl="1" indent="-228600" algn="l" defTabSz="1066800">
            <a:lnSpc>
              <a:spcPct val="90000"/>
            </a:lnSpc>
            <a:spcBef>
              <a:spcPct val="0"/>
            </a:spcBef>
            <a:spcAft>
              <a:spcPct val="15000"/>
            </a:spcAft>
            <a:buChar char="•"/>
          </a:pPr>
          <a:endParaRPr lang="en-US" sz="2400" b="1" kern="1200" dirty="0"/>
        </a:p>
        <a:p>
          <a:pPr marL="285750" lvl="1" indent="-285750" algn="l" defTabSz="1244600">
            <a:lnSpc>
              <a:spcPct val="90000"/>
            </a:lnSpc>
            <a:spcBef>
              <a:spcPct val="0"/>
            </a:spcBef>
            <a:spcAft>
              <a:spcPct val="15000"/>
            </a:spcAft>
            <a:buChar char="•"/>
          </a:pPr>
          <a:r>
            <a:rPr lang="en-GB" sz="2800" b="1" kern="1200" dirty="0"/>
            <a:t>STAGE2</a:t>
          </a:r>
          <a:endParaRPr lang="en-US" sz="2800" b="1" kern="1200" dirty="0">
            <a:solidFill>
              <a:srgbClr val="0070C0"/>
            </a:solidFill>
          </a:endParaRPr>
        </a:p>
        <a:p>
          <a:pPr marL="285750" lvl="1" indent="-285750" algn="l" defTabSz="1244600">
            <a:lnSpc>
              <a:spcPct val="90000"/>
            </a:lnSpc>
            <a:spcBef>
              <a:spcPct val="0"/>
            </a:spcBef>
            <a:spcAft>
              <a:spcPct val="15000"/>
            </a:spcAft>
            <a:buChar char="•"/>
          </a:pPr>
          <a:r>
            <a:rPr lang="en-GB" sz="2800" b="1" kern="1200" dirty="0">
              <a:solidFill>
                <a:srgbClr val="0070C0"/>
              </a:solidFill>
            </a:rPr>
            <a:t>WHAT?</a:t>
          </a:r>
          <a:endParaRPr lang="en-US" sz="2800" b="1" kern="1200" dirty="0">
            <a:solidFill>
              <a:srgbClr val="0070C0"/>
            </a:solidFill>
          </a:endParaRPr>
        </a:p>
      </dsp:txBody>
      <dsp:txXfrm>
        <a:off x="7434515" y="-8592"/>
        <a:ext cx="1846311" cy="1257479"/>
      </dsp:txXfrm>
    </dsp:sp>
    <dsp:sp modelId="{FF3A8F0D-461A-4788-8400-B0939B706E43}">
      <dsp:nvSpPr>
        <dsp:cNvPr id="0" name=""/>
        <dsp:cNvSpPr/>
      </dsp:nvSpPr>
      <dsp:spPr>
        <a:xfrm>
          <a:off x="390992" y="258958"/>
          <a:ext cx="5711612" cy="1153869"/>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285750" lvl="1" indent="-285750" algn="l" defTabSz="1244600">
            <a:lnSpc>
              <a:spcPct val="90000"/>
            </a:lnSpc>
            <a:spcBef>
              <a:spcPct val="0"/>
            </a:spcBef>
            <a:spcAft>
              <a:spcPct val="15000"/>
            </a:spcAft>
            <a:buChar char="•"/>
          </a:pPr>
          <a:r>
            <a:rPr lang="en-GB" sz="2800" b="1" kern="1200" dirty="0"/>
            <a:t>STAGE1</a:t>
          </a:r>
          <a:endParaRPr lang="en-US" sz="2800" b="1" kern="1200" dirty="0"/>
        </a:p>
        <a:p>
          <a:pPr marL="285750" lvl="1" indent="-285750" algn="l" defTabSz="1244600">
            <a:lnSpc>
              <a:spcPct val="90000"/>
            </a:lnSpc>
            <a:spcBef>
              <a:spcPct val="0"/>
            </a:spcBef>
            <a:spcAft>
              <a:spcPct val="15000"/>
            </a:spcAft>
            <a:buChar char="•"/>
          </a:pPr>
          <a:r>
            <a:rPr lang="en-GB" sz="2800" b="1" kern="1200" dirty="0">
              <a:solidFill>
                <a:srgbClr val="0070C0"/>
              </a:solidFill>
            </a:rPr>
            <a:t>EXPERIENCE</a:t>
          </a:r>
          <a:endParaRPr lang="en-US" sz="2800" b="1" kern="1200" dirty="0"/>
        </a:p>
        <a:p>
          <a:pPr marL="228600" lvl="1" indent="-228600" algn="l" defTabSz="1066800">
            <a:lnSpc>
              <a:spcPct val="90000"/>
            </a:lnSpc>
            <a:spcBef>
              <a:spcPct val="0"/>
            </a:spcBef>
            <a:spcAft>
              <a:spcPct val="15000"/>
            </a:spcAft>
            <a:buChar char="•"/>
          </a:pPr>
          <a:endParaRPr lang="en-US" sz="2400" b="1" kern="1200" dirty="0"/>
        </a:p>
      </dsp:txBody>
      <dsp:txXfrm>
        <a:off x="416339" y="284305"/>
        <a:ext cx="3947434" cy="814707"/>
      </dsp:txXfrm>
    </dsp:sp>
    <dsp:sp modelId="{4363F417-723D-4BC5-9C1D-D0E08FE11E86}">
      <dsp:nvSpPr>
        <dsp:cNvPr id="0" name=""/>
        <dsp:cNvSpPr/>
      </dsp:nvSpPr>
      <dsp:spPr>
        <a:xfrm>
          <a:off x="2502992" y="367731"/>
          <a:ext cx="2586655" cy="2409867"/>
        </a:xfrm>
        <a:prstGeom prst="pieWedg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rgbClr val="002060"/>
              </a:solidFill>
            </a:rPr>
            <a:t>ACTIVIST</a:t>
          </a:r>
        </a:p>
        <a:p>
          <a:pPr marL="0" lvl="0" indent="0" algn="ctr" defTabSz="889000">
            <a:lnSpc>
              <a:spcPct val="90000"/>
            </a:lnSpc>
            <a:spcBef>
              <a:spcPct val="0"/>
            </a:spcBef>
            <a:spcAft>
              <a:spcPct val="35000"/>
            </a:spcAft>
            <a:buNone/>
          </a:pPr>
          <a:r>
            <a:rPr lang="en-GB" sz="2400" b="1" kern="1200" dirty="0"/>
            <a:t> </a:t>
          </a:r>
          <a:r>
            <a:rPr lang="en-GB" sz="2000" b="1" kern="1200" dirty="0"/>
            <a:t>Lets get on with it.</a:t>
          </a:r>
          <a:endParaRPr lang="en-US" sz="2000" b="1" kern="1200" dirty="0"/>
        </a:p>
      </dsp:txBody>
      <dsp:txXfrm>
        <a:off x="3260606" y="1073565"/>
        <a:ext cx="1829041" cy="1704033"/>
      </dsp:txXfrm>
    </dsp:sp>
    <dsp:sp modelId="{E08406EF-AE63-4B12-88E5-AE4AFC088060}">
      <dsp:nvSpPr>
        <dsp:cNvPr id="0" name=""/>
        <dsp:cNvSpPr/>
      </dsp:nvSpPr>
      <dsp:spPr>
        <a:xfrm rot="5400000">
          <a:off x="5112564" y="199522"/>
          <a:ext cx="2409867" cy="2746285"/>
        </a:xfrm>
        <a:prstGeom prst="pieWedg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rgbClr val="002060"/>
              </a:solidFill>
            </a:rPr>
            <a:t>REFLECTOR</a:t>
          </a:r>
        </a:p>
        <a:p>
          <a:pPr marL="0" lvl="0" indent="0" algn="ctr" defTabSz="889000">
            <a:lnSpc>
              <a:spcPct val="90000"/>
            </a:lnSpc>
            <a:spcBef>
              <a:spcPct val="0"/>
            </a:spcBef>
            <a:spcAft>
              <a:spcPct val="35000"/>
            </a:spcAft>
            <a:buNone/>
          </a:pPr>
          <a:r>
            <a:rPr lang="en-GB" sz="2400" b="1" kern="1200" dirty="0"/>
            <a:t>  </a:t>
          </a:r>
          <a:r>
            <a:rPr lang="en-GB" sz="2000" b="1" kern="1200" dirty="0"/>
            <a:t>What happened</a:t>
          </a:r>
          <a:endParaRPr lang="en-US" sz="2000" b="1" kern="1200" dirty="0"/>
        </a:p>
      </dsp:txBody>
      <dsp:txXfrm rot="-5400000">
        <a:off x="4944355" y="1073565"/>
        <a:ext cx="1941917" cy="1704033"/>
      </dsp:txXfrm>
    </dsp:sp>
    <dsp:sp modelId="{755FB235-EC47-40C6-B01E-74B212D46F3B}">
      <dsp:nvSpPr>
        <dsp:cNvPr id="0" name=""/>
        <dsp:cNvSpPr/>
      </dsp:nvSpPr>
      <dsp:spPr>
        <a:xfrm rot="10800000">
          <a:off x="4991300" y="2888909"/>
          <a:ext cx="2652397" cy="2409867"/>
        </a:xfrm>
        <a:prstGeom prst="pieWedg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endParaRPr lang="en-GB" sz="2000" b="1" kern="1200" dirty="0"/>
        </a:p>
        <a:p>
          <a:pPr marL="0" lvl="0" indent="0" algn="ctr" defTabSz="889000">
            <a:lnSpc>
              <a:spcPct val="90000"/>
            </a:lnSpc>
            <a:spcBef>
              <a:spcPct val="0"/>
            </a:spcBef>
            <a:spcAft>
              <a:spcPct val="35000"/>
            </a:spcAft>
            <a:buNone/>
          </a:pPr>
          <a:r>
            <a:rPr lang="en-GB" sz="2000" b="1" kern="1200" dirty="0">
              <a:solidFill>
                <a:srgbClr val="002060"/>
              </a:solidFill>
            </a:rPr>
            <a:t>THEORIST</a:t>
          </a:r>
          <a:r>
            <a:rPr lang="en-GB" sz="2400" b="1" kern="1200" dirty="0"/>
            <a:t> </a:t>
          </a:r>
        </a:p>
        <a:p>
          <a:pPr marL="0" lvl="0" indent="0" algn="ctr" defTabSz="889000">
            <a:lnSpc>
              <a:spcPct val="90000"/>
            </a:lnSpc>
            <a:spcBef>
              <a:spcPct val="0"/>
            </a:spcBef>
            <a:spcAft>
              <a:spcPct val="35000"/>
            </a:spcAft>
            <a:buNone/>
          </a:pPr>
          <a:r>
            <a:rPr lang="en-GB" sz="2000" b="1" kern="1200" dirty="0"/>
            <a:t>Why did it happen what were the consequences</a:t>
          </a:r>
          <a:endParaRPr lang="en-US" sz="2000" b="1" kern="1200" dirty="0"/>
        </a:p>
      </dsp:txBody>
      <dsp:txXfrm rot="10800000">
        <a:off x="4991300" y="2888909"/>
        <a:ext cx="1875528" cy="1704033"/>
      </dsp:txXfrm>
    </dsp:sp>
    <dsp:sp modelId="{32914C19-9C74-4D44-B91C-273A8CFE61B8}">
      <dsp:nvSpPr>
        <dsp:cNvPr id="0" name=""/>
        <dsp:cNvSpPr/>
      </dsp:nvSpPr>
      <dsp:spPr>
        <a:xfrm rot="16200000">
          <a:off x="2591386" y="2800515"/>
          <a:ext cx="2409867" cy="2586655"/>
        </a:xfrm>
        <a:prstGeom prst="pieWedg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endParaRPr lang="en-GB" sz="2400" b="1" kern="1200" dirty="0"/>
        </a:p>
        <a:p>
          <a:pPr marL="0" lvl="0" indent="0" algn="ctr" defTabSz="1066800">
            <a:lnSpc>
              <a:spcPct val="90000"/>
            </a:lnSpc>
            <a:spcBef>
              <a:spcPct val="0"/>
            </a:spcBef>
            <a:spcAft>
              <a:spcPct val="35000"/>
            </a:spcAft>
            <a:buNone/>
          </a:pPr>
          <a:r>
            <a:rPr lang="en-GB" sz="2000" b="1" kern="1200" dirty="0">
              <a:solidFill>
                <a:srgbClr val="002060"/>
              </a:solidFill>
            </a:rPr>
            <a:t>PRAGMATIST</a:t>
          </a:r>
          <a:r>
            <a:rPr lang="en-GB" sz="2000" b="1" kern="1200" dirty="0"/>
            <a:t> </a:t>
          </a:r>
        </a:p>
        <a:p>
          <a:pPr marL="0" lvl="0" indent="0" algn="ctr" defTabSz="1066800">
            <a:lnSpc>
              <a:spcPct val="90000"/>
            </a:lnSpc>
            <a:spcBef>
              <a:spcPct val="0"/>
            </a:spcBef>
            <a:spcAft>
              <a:spcPct val="35000"/>
            </a:spcAft>
            <a:buNone/>
          </a:pPr>
          <a:r>
            <a:rPr lang="en-GB" sz="2000" b="1" kern="1200" dirty="0"/>
            <a:t>How can we do it better next time.</a:t>
          </a:r>
          <a:endParaRPr lang="en-US" sz="2000" b="1" kern="1200" dirty="0"/>
        </a:p>
      </dsp:txBody>
      <dsp:txXfrm rot="5400000">
        <a:off x="3260606" y="2888909"/>
        <a:ext cx="1829041" cy="1704033"/>
      </dsp:txXfrm>
    </dsp:sp>
    <dsp:sp modelId="{77C45B53-CEDD-4659-929E-35E9DFE42146}">
      <dsp:nvSpPr>
        <dsp:cNvPr id="0" name=""/>
        <dsp:cNvSpPr/>
      </dsp:nvSpPr>
      <dsp:spPr>
        <a:xfrm>
          <a:off x="4640887" y="2332358"/>
          <a:ext cx="832044" cy="723516"/>
        </a:xfrm>
        <a:prstGeom prst="circularArrow">
          <a:avLst/>
        </a:prstGeom>
        <a:solidFill>
          <a:schemeClr val="accent2">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0E03F1B-D69A-4859-B94E-F024073437DF}">
      <dsp:nvSpPr>
        <dsp:cNvPr id="0" name=""/>
        <dsp:cNvSpPr/>
      </dsp:nvSpPr>
      <dsp:spPr>
        <a:xfrm rot="10800000">
          <a:off x="4640887" y="2610633"/>
          <a:ext cx="832044" cy="723516"/>
        </a:xfrm>
        <a:prstGeom prst="circularArrow">
          <a:avLst/>
        </a:prstGeom>
        <a:solidFill>
          <a:schemeClr val="accent2">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4#1">
  <dgm:title val=""/>
  <dgm:desc val=""/>
  <dgm:catLst>
    <dgm:cat type="relationship" pri="26000"/>
    <dgm:cat type="cycle" pri="13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9061155-ACDB-4268-8B32-172AB5C61A97}" type="datetimeFigureOut">
              <a:rPr lang="en-GB" smtClean="0"/>
              <a:t>19/02/2021</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354B580A-E67D-431D-90E3-C9BCDB9B76EB}" type="slidenum">
              <a:rPr lang="en-GB" smtClean="0"/>
              <a:t>‹#›</a:t>
            </a:fld>
            <a:endParaRPr lang="en-GB"/>
          </a:p>
        </p:txBody>
      </p:sp>
    </p:spTree>
    <p:extLst>
      <p:ext uri="{BB962C8B-B14F-4D97-AF65-F5344CB8AC3E}">
        <p14:creationId xmlns:p14="http://schemas.microsoft.com/office/powerpoint/2010/main" val="14884125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padlet.com/julannejones/zur661zbu5e1d2fw?utm_source=new_remake&amp;utm_medium=email&amp;utm_term=button&amp;utm_content=view_padlet&amp;utm_campaign=remake"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mailto:Claire.Sumner@south-wales.pnn.police.uk"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meds.queensu.ca/ugme-blog/archives/tag/taylors-model-of-learning"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usertesting.com/blog/gestalt-principle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2.le.ac.uk/departments/doctoralcollege/training/eresources/teaching/theories/honey-mumford"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forwardmomentum.net/what-so-what-what-if-now-what/"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latin typeface="Arial" panose="020B0604020202020204" pitchFamily="34" charset="0"/>
                <a:cs typeface="Arial" panose="020B0604020202020204" pitchFamily="34" charset="0"/>
              </a:rPr>
              <a:t>Welcome Learners </a:t>
            </a:r>
          </a:p>
          <a:p>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Introduce Trainers</a:t>
            </a:r>
          </a:p>
          <a:p>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NB This lesson has been designed for either classroom or online delivery for the morning session followed by a period of self-study as protected learning time (</a:t>
            </a:r>
            <a:r>
              <a:rPr lang="en-GB" altLang="en-US" dirty="0" err="1">
                <a:latin typeface="Arial" panose="020B0604020202020204" pitchFamily="34" charset="0"/>
                <a:cs typeface="Arial" panose="020B0604020202020204" pitchFamily="34" charset="0"/>
              </a:rPr>
              <a:t>plt</a:t>
            </a:r>
            <a:r>
              <a:rPr lang="en-GB" altLang="en-US" dirty="0">
                <a:latin typeface="Arial" panose="020B0604020202020204" pitchFamily="34" charset="0"/>
                <a:cs typeface="Arial" panose="020B0604020202020204" pitchFamily="34" charset="0"/>
              </a:rPr>
              <a:t>).</a:t>
            </a:r>
          </a:p>
          <a:p>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0-10 mins for slides 1-3</a:t>
            </a:r>
          </a:p>
          <a:p>
            <a:r>
              <a:rPr lang="en-GB" altLang="en-US" dirty="0">
                <a:latin typeface="Arial" panose="020B0604020202020204" pitchFamily="34" charset="0"/>
                <a:cs typeface="Arial" panose="020B0604020202020204" pitchFamily="34" charset="0"/>
              </a:rPr>
              <a:t>9:30 – 9:40</a:t>
            </a:r>
          </a:p>
          <a:p>
            <a:endParaRPr lang="en-GB" altLang="en-US"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354B580A-E67D-431D-90E3-C9BCDB9B76EB}" type="slidenum">
              <a:rPr lang="en-GB" smtClean="0"/>
              <a:t>1</a:t>
            </a:fld>
            <a:endParaRPr lang="en-GB"/>
          </a:p>
        </p:txBody>
      </p:sp>
    </p:spTree>
    <p:extLst>
      <p:ext uri="{BB962C8B-B14F-4D97-AF65-F5344CB8AC3E}">
        <p14:creationId xmlns:p14="http://schemas.microsoft.com/office/powerpoint/2010/main" val="42291727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546100" y="4777194"/>
            <a:ext cx="5571808" cy="3908614"/>
          </a:xfrm>
        </p:spPr>
        <p:txBody>
          <a:bodyPr/>
          <a:lstStyle/>
          <a:p>
            <a:r>
              <a:rPr lang="en-GB" b="1" dirty="0">
                <a:solidFill>
                  <a:schemeClr val="accent1"/>
                </a:solidFill>
              </a:rPr>
              <a:t>Q: Have you anything to add to your “Needs, Concerns, Expectations” since attending the induction?  </a:t>
            </a:r>
          </a:p>
          <a:p>
            <a:r>
              <a:rPr lang="en-GB" b="1" dirty="0"/>
              <a:t>If learners do wish to add anything, then they can do so using the QR code on the slide or the link below can be provided by copying an pasting into an e-mail or if delivering online this can be put into the “chat”.</a:t>
            </a:r>
            <a:endParaRPr lang="en-GB" dirty="0"/>
          </a:p>
          <a:p>
            <a:r>
              <a:rPr lang="en-GB" b="1" u="sng" dirty="0">
                <a:hlinkClick r:id="rId3"/>
              </a:rPr>
              <a:t>https://padlet.com/julannejones/zur661zbu5e1d2fw?utm_source=new_remake&amp;utm_medium=email&amp;utm_term=button&amp;utm_content=view_padlet&amp;utm_campaign=remake</a:t>
            </a:r>
            <a:endParaRPr lang="en-GB" dirty="0"/>
          </a:p>
          <a:p>
            <a:endParaRPr lang="en-GB" dirty="0"/>
          </a:p>
          <a:p>
            <a:r>
              <a:rPr lang="en-GB" dirty="0"/>
              <a:t>Trainer to go through “housekeeping” as appropriate to either the classroom environment or online.   If delivering online explain to learners that their comfort and wellbeing is a priority.   Regular breaks will be built into the session and any issues should be highlighted by either requesting to speak to one of the trainers away from the group privately or if comfortable to share with the group then use the chat or speak up on Teams/Skype.</a:t>
            </a:r>
          </a:p>
          <a:p>
            <a:endParaRPr lang="en-GB" dirty="0"/>
          </a:p>
          <a:p>
            <a:r>
              <a:rPr lang="en-GB" dirty="0"/>
              <a:t>Explain any current </a:t>
            </a:r>
            <a:r>
              <a:rPr lang="en-GB" dirty="0" err="1"/>
              <a:t>covid</a:t>
            </a:r>
            <a:r>
              <a:rPr lang="en-GB" dirty="0"/>
              <a:t> restrictions in place.</a:t>
            </a:r>
          </a:p>
          <a:p>
            <a:endParaRPr lang="en-GB" dirty="0"/>
          </a:p>
          <a:p>
            <a:r>
              <a:rPr lang="en-GB" altLang="en-US" dirty="0">
                <a:latin typeface="Arial" panose="020B0604020202020204" pitchFamily="34" charset="0"/>
                <a:cs typeface="Arial" panose="020B0604020202020204" pitchFamily="34" charset="0"/>
              </a:rPr>
              <a:t>0-10 mins for slides 1-3</a:t>
            </a:r>
          </a:p>
          <a:p>
            <a:r>
              <a:rPr lang="en-GB" altLang="en-US" dirty="0">
                <a:latin typeface="Arial" panose="020B0604020202020204" pitchFamily="34" charset="0"/>
                <a:cs typeface="Arial" panose="020B0604020202020204" pitchFamily="34" charset="0"/>
              </a:rPr>
              <a:t>9:30 – 9:40</a:t>
            </a:r>
          </a:p>
          <a:p>
            <a:endParaRPr lang="en-GB" dirty="0"/>
          </a:p>
          <a:p>
            <a:endParaRPr lang="en-GB" dirty="0"/>
          </a:p>
        </p:txBody>
      </p:sp>
      <p:sp>
        <p:nvSpPr>
          <p:cNvPr id="4" name="Slide Number Placeholder 3"/>
          <p:cNvSpPr>
            <a:spLocks noGrp="1"/>
          </p:cNvSpPr>
          <p:nvPr>
            <p:ph type="sldNum" sz="quarter" idx="10"/>
          </p:nvPr>
        </p:nvSpPr>
        <p:spPr/>
        <p:txBody>
          <a:bodyPr/>
          <a:lstStyle/>
          <a:p>
            <a:fld id="{354B580A-E67D-431D-90E3-C9BCDB9B76EB}" type="slidenum">
              <a:rPr lang="en-GB" smtClean="0"/>
              <a:t>2</a:t>
            </a:fld>
            <a:endParaRPr lang="en-GB"/>
          </a:p>
        </p:txBody>
      </p:sp>
    </p:spTree>
    <p:extLst>
      <p:ext uri="{BB962C8B-B14F-4D97-AF65-F5344CB8AC3E}">
        <p14:creationId xmlns:p14="http://schemas.microsoft.com/office/powerpoint/2010/main" val="3353481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22275" y="4777194"/>
            <a:ext cx="5953125" cy="3908614"/>
          </a:xfrm>
        </p:spPr>
        <p:txBody>
          <a:bodyPr/>
          <a:lstStyle/>
          <a:p>
            <a:pPr>
              <a:lnSpc>
                <a:spcPct val="150000"/>
              </a:lnSpc>
            </a:pPr>
            <a:r>
              <a:rPr lang="en-GB" altLang="en-US" dirty="0">
                <a:latin typeface="Arial" panose="020B0604020202020204" pitchFamily="34" charset="0"/>
                <a:cs typeface="Arial" panose="020B0604020202020204" pitchFamily="34" charset="0"/>
              </a:rPr>
              <a:t>Todays is an introduction to Adult Learning Theories (just some of them!)  There are infinite amounts of theories, models and continuing research.  We will concentrate on a just a few today.   Throughout this qualification you will also conduct your own research into a wide variety of theories</a:t>
            </a:r>
            <a:endParaRPr lang="en-GB" altLang="en-US" dirty="0">
              <a:latin typeface="Arial" panose="020B0604020202020204" pitchFamily="34" charset="0"/>
              <a:cs typeface="Arial" panose="020B0604020202020204" pitchFamily="34" charset="0"/>
              <a:sym typeface="Wingdings" panose="05000000000000000000" pitchFamily="2" charset="2"/>
            </a:endParaRPr>
          </a:p>
          <a:p>
            <a:pPr>
              <a:lnSpc>
                <a:spcPct val="150000"/>
              </a:lnSpc>
            </a:pPr>
            <a:r>
              <a:rPr lang="en-GB" altLang="en-US" dirty="0">
                <a:latin typeface="Arial" panose="020B0604020202020204" pitchFamily="34" charset="0"/>
                <a:cs typeface="Arial" panose="020B0604020202020204" pitchFamily="34" charset="0"/>
              </a:rPr>
              <a:t>Aim &amp; Objectives</a:t>
            </a:r>
          </a:p>
          <a:p>
            <a:pPr>
              <a:lnSpc>
                <a:spcPct val="150000"/>
              </a:lnSpc>
            </a:pP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0-10 mins for slides 1-3</a:t>
            </a:r>
          </a:p>
          <a:p>
            <a:r>
              <a:rPr lang="en-GB" altLang="en-US" dirty="0">
                <a:latin typeface="Arial" panose="020B0604020202020204" pitchFamily="34" charset="0"/>
                <a:cs typeface="Arial" panose="020B0604020202020204" pitchFamily="34" charset="0"/>
              </a:rPr>
              <a:t>9:30 – 9:40</a:t>
            </a:r>
          </a:p>
          <a:p>
            <a:endParaRPr lang="en-GB" dirty="0"/>
          </a:p>
        </p:txBody>
      </p:sp>
      <p:sp>
        <p:nvSpPr>
          <p:cNvPr id="4" name="Slide Number Placeholder 3"/>
          <p:cNvSpPr>
            <a:spLocks noGrp="1"/>
          </p:cNvSpPr>
          <p:nvPr>
            <p:ph type="sldNum" sz="quarter" idx="10"/>
          </p:nvPr>
        </p:nvSpPr>
        <p:spPr/>
        <p:txBody>
          <a:bodyPr/>
          <a:lstStyle/>
          <a:p>
            <a:fld id="{354B580A-E67D-431D-90E3-C9BCDB9B76EB}" type="slidenum">
              <a:rPr lang="en-GB" smtClean="0"/>
              <a:t>3</a:t>
            </a:fld>
            <a:endParaRPr lang="en-GB"/>
          </a:p>
        </p:txBody>
      </p:sp>
    </p:spTree>
    <p:extLst>
      <p:ext uri="{BB962C8B-B14F-4D97-AF65-F5344CB8AC3E}">
        <p14:creationId xmlns:p14="http://schemas.microsoft.com/office/powerpoint/2010/main" val="3188656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22275" y="4777194"/>
            <a:ext cx="5695633" cy="4900206"/>
          </a:xfrm>
        </p:spPr>
        <p:txBody>
          <a:bodyPr/>
          <a:lstStyle/>
          <a:p>
            <a:r>
              <a:rPr lang="en-GB" b="1" dirty="0"/>
              <a:t>Use Sli.do as a recap on induction day and to check that pre-learning knowledge has been assimilated.  If there are IT issues the questions can be asked verbally.</a:t>
            </a:r>
          </a:p>
          <a:p>
            <a:endParaRPr lang="en-GB" b="1" dirty="0"/>
          </a:p>
          <a:p>
            <a:r>
              <a:rPr lang="en-GB" dirty="0"/>
              <a:t>Trainer to activate Sli.do poll entitled “CET Course”  via:</a:t>
            </a:r>
          </a:p>
          <a:p>
            <a:r>
              <a:rPr lang="en-GB" dirty="0"/>
              <a:t>Account Name:	</a:t>
            </a:r>
            <a:r>
              <a:rPr lang="en-GB" u="sng" dirty="0">
                <a:hlinkClick r:id="rId3"/>
              </a:rPr>
              <a:t>Claire.Sumner@south-wales.pnn.police.uk</a:t>
            </a:r>
            <a:endParaRPr lang="en-GB" dirty="0">
              <a:hlinkClick r:id="rId3"/>
            </a:endParaRPr>
          </a:p>
          <a:p>
            <a:r>
              <a:rPr lang="en-GB" dirty="0"/>
              <a:t>Password:	L3ad3rsh1p!</a:t>
            </a:r>
          </a:p>
          <a:p>
            <a:endParaRPr lang="en-GB" dirty="0"/>
          </a:p>
          <a:p>
            <a:endParaRPr lang="en-GB" dirty="0"/>
          </a:p>
          <a:p>
            <a:r>
              <a:rPr lang="en-GB" dirty="0"/>
              <a:t>See slide for learners to access the </a:t>
            </a:r>
            <a:r>
              <a:rPr lang="en-GB" dirty="0" err="1"/>
              <a:t>slido</a:t>
            </a:r>
            <a:r>
              <a:rPr lang="en-GB" dirty="0"/>
              <a:t>.   </a:t>
            </a:r>
          </a:p>
          <a:p>
            <a:endParaRPr lang="en-GB" dirty="0"/>
          </a:p>
          <a:p>
            <a:r>
              <a:rPr lang="en-GB" dirty="0"/>
              <a:t>Questions 1 – 6 only (Question 7 will be used on Day 2 Safe Learning Environment session)</a:t>
            </a:r>
          </a:p>
          <a:p>
            <a:endParaRPr lang="en-GB" dirty="0"/>
          </a:p>
          <a:p>
            <a:r>
              <a:rPr lang="en-GB" dirty="0">
                <a:solidFill>
                  <a:schemeClr val="accent1"/>
                </a:solidFill>
              </a:rPr>
              <a:t>Q1: What academic level are you working at for this qualification?  </a:t>
            </a:r>
            <a:r>
              <a:rPr lang="en-GB" dirty="0"/>
              <a:t>A: Level 4</a:t>
            </a:r>
          </a:p>
          <a:p>
            <a:r>
              <a:rPr lang="en-GB" dirty="0">
                <a:solidFill>
                  <a:schemeClr val="accent1"/>
                </a:solidFill>
              </a:rPr>
              <a:t>Q2:  What learning styles theories are you aware of?</a:t>
            </a:r>
            <a:r>
              <a:rPr lang="en-GB" dirty="0"/>
              <a:t>  </a:t>
            </a:r>
            <a:r>
              <a:rPr lang="en-GB" dirty="0" err="1"/>
              <a:t>Eg</a:t>
            </a:r>
            <a:r>
              <a:rPr lang="en-GB" dirty="0"/>
              <a:t> VARK and Honey and Mumford</a:t>
            </a:r>
          </a:p>
          <a:p>
            <a:r>
              <a:rPr lang="en-GB" dirty="0">
                <a:solidFill>
                  <a:schemeClr val="accent1"/>
                </a:solidFill>
              </a:rPr>
              <a:t>Q3:  Who developed the VARK model?    </a:t>
            </a:r>
            <a:r>
              <a:rPr lang="en-GB" dirty="0"/>
              <a:t>A:  Neil Fleming</a:t>
            </a:r>
          </a:p>
          <a:p>
            <a:r>
              <a:rPr lang="en-GB" dirty="0">
                <a:solidFill>
                  <a:schemeClr val="accent1"/>
                </a:solidFill>
              </a:rPr>
              <a:t>Q4:  What does “R” in VARK represent?  </a:t>
            </a:r>
            <a:r>
              <a:rPr lang="en-GB" dirty="0"/>
              <a:t>A:  Read/write</a:t>
            </a:r>
          </a:p>
          <a:p>
            <a:r>
              <a:rPr lang="en-GB" dirty="0">
                <a:solidFill>
                  <a:schemeClr val="accent1"/>
                </a:solidFill>
              </a:rPr>
              <a:t>Q5: What type of tasks could a kinaesthetic learner potentially prefer?  </a:t>
            </a:r>
            <a:r>
              <a:rPr lang="en-GB" dirty="0"/>
              <a:t>A tasks, role plays etc</a:t>
            </a:r>
          </a:p>
          <a:p>
            <a:r>
              <a:rPr lang="en-GB" dirty="0">
                <a:solidFill>
                  <a:schemeClr val="accent1"/>
                </a:solidFill>
              </a:rPr>
              <a:t>Q6:  What VARK learning style(s) can you best relate to?</a:t>
            </a:r>
            <a:r>
              <a:rPr lang="en-GB" dirty="0"/>
              <a:t>  Answers will vary.</a:t>
            </a:r>
          </a:p>
          <a:p>
            <a:r>
              <a:rPr lang="en-GB" dirty="0"/>
              <a:t>Clarify that the questionnaire results would have indicated which styles the learner may prefer but their own research of the characteristics may also have indicated certain characteristics in other styles that they could relate to.</a:t>
            </a:r>
          </a:p>
          <a:p>
            <a:endParaRPr lang="en-GB" dirty="0"/>
          </a:p>
          <a:p>
            <a:r>
              <a:rPr lang="en-GB" dirty="0"/>
              <a:t>9:40 – 9:55 15 mins</a:t>
            </a:r>
          </a:p>
          <a:p>
            <a:pPr>
              <a:lnSpc>
                <a:spcPct val="150000"/>
              </a:lnSpc>
            </a:pPr>
            <a:endParaRPr lang="en-GB" dirty="0"/>
          </a:p>
        </p:txBody>
      </p:sp>
      <p:sp>
        <p:nvSpPr>
          <p:cNvPr id="4" name="Slide Number Placeholder 3"/>
          <p:cNvSpPr>
            <a:spLocks noGrp="1"/>
          </p:cNvSpPr>
          <p:nvPr>
            <p:ph type="sldNum" sz="quarter" idx="10"/>
          </p:nvPr>
        </p:nvSpPr>
        <p:spPr/>
        <p:txBody>
          <a:bodyPr/>
          <a:lstStyle/>
          <a:p>
            <a:fld id="{354B580A-E67D-431D-90E3-C9BCDB9B76EB}" type="slidenum">
              <a:rPr lang="en-GB" smtClean="0"/>
              <a:t>4</a:t>
            </a:fld>
            <a:endParaRPr lang="en-GB"/>
          </a:p>
        </p:txBody>
      </p:sp>
    </p:spTree>
    <p:extLst>
      <p:ext uri="{BB962C8B-B14F-4D97-AF65-F5344CB8AC3E}">
        <p14:creationId xmlns:p14="http://schemas.microsoft.com/office/powerpoint/2010/main" val="17627203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0" y="4777194"/>
            <a:ext cx="6796101" cy="5014506"/>
          </a:xfrm>
        </p:spPr>
        <p:txBody>
          <a:bodyPr/>
          <a:lstStyle/>
          <a:p>
            <a:r>
              <a:rPr lang="en-GB" sz="1100" dirty="0"/>
              <a:t>Reveal words on right hand side and the diagram without the labels.  Explain that Marilyn Taylor’s Adult Learning Cycle (ALC) model explores how we may feel as we learn something new.  The model was first published in 1979 and refined in 1987. Background reading for trainer:</a:t>
            </a:r>
          </a:p>
          <a:p>
            <a:r>
              <a:rPr lang="en-GB" sz="1100" dirty="0">
                <a:hlinkClick r:id="rId3"/>
              </a:rPr>
              <a:t>Taylor’s Model of Learning – Undergraduate School of Medicine Blog (queensu.ca)</a:t>
            </a:r>
            <a:endParaRPr lang="en-GB" sz="1100" dirty="0"/>
          </a:p>
          <a:p>
            <a:endParaRPr lang="en-GB" sz="1100" dirty="0"/>
          </a:p>
          <a:p>
            <a:r>
              <a:rPr lang="en-GB" sz="1100" b="1" dirty="0">
                <a:solidFill>
                  <a:schemeClr val="accent1"/>
                </a:solidFill>
              </a:rPr>
              <a:t>Ask learners to look at the words on the right hand side of the screen and choose the word that best describes how they felt in the following situations:</a:t>
            </a:r>
          </a:p>
          <a:p>
            <a:pPr marL="171450" indent="-171450">
              <a:buFont typeface="Arial" panose="020B0604020202020204" pitchFamily="34" charset="0"/>
              <a:buChar char="•"/>
            </a:pPr>
            <a:r>
              <a:rPr lang="en-GB" sz="1100" dirty="0">
                <a:solidFill>
                  <a:schemeClr val="accent1"/>
                </a:solidFill>
              </a:rPr>
              <a:t>On joining the group on Induction Day</a:t>
            </a:r>
          </a:p>
          <a:p>
            <a:pPr marL="171450" indent="-171450">
              <a:buFont typeface="Arial" panose="020B0604020202020204" pitchFamily="34" charset="0"/>
              <a:buChar char="•"/>
            </a:pPr>
            <a:r>
              <a:rPr lang="en-GB" sz="1100" dirty="0">
                <a:solidFill>
                  <a:schemeClr val="accent1"/>
                </a:solidFill>
              </a:rPr>
              <a:t>When they started the “Padlet” for Needs, Concerns, Expectations and Ground Rules.</a:t>
            </a:r>
          </a:p>
          <a:p>
            <a:pPr marL="171450" indent="-171450">
              <a:buFont typeface="Arial" panose="020B0604020202020204" pitchFamily="34" charset="0"/>
              <a:buChar char="•"/>
            </a:pPr>
            <a:r>
              <a:rPr lang="en-GB" sz="1100" dirty="0">
                <a:solidFill>
                  <a:schemeClr val="accent1"/>
                </a:solidFill>
              </a:rPr>
              <a:t>When they started the self-learning package in the afternoon.</a:t>
            </a:r>
          </a:p>
          <a:p>
            <a:pPr marL="171450" indent="-171450">
              <a:buFont typeface="Arial" panose="020B0604020202020204" pitchFamily="34" charset="0"/>
              <a:buChar char="•"/>
            </a:pPr>
            <a:r>
              <a:rPr lang="en-GB" sz="1100" dirty="0">
                <a:solidFill>
                  <a:schemeClr val="accent1"/>
                </a:solidFill>
              </a:rPr>
              <a:t>During the self-learning package.</a:t>
            </a:r>
          </a:p>
          <a:p>
            <a:pPr marL="171450" indent="-171450">
              <a:buFont typeface="Arial" panose="020B0604020202020204" pitchFamily="34" charset="0"/>
              <a:buChar char="•"/>
            </a:pPr>
            <a:r>
              <a:rPr lang="en-GB" sz="1100" dirty="0">
                <a:solidFill>
                  <a:schemeClr val="accent1"/>
                </a:solidFill>
              </a:rPr>
              <a:t>Once they had finished all the tasks and logged off.</a:t>
            </a:r>
          </a:p>
          <a:p>
            <a:r>
              <a:rPr lang="en-GB" sz="1100" dirty="0"/>
              <a:t>Having considered those situations, </a:t>
            </a:r>
            <a:r>
              <a:rPr lang="en-GB" sz="1100" dirty="0">
                <a:solidFill>
                  <a:schemeClr val="accent1"/>
                </a:solidFill>
              </a:rPr>
              <a:t>ask the learners to either write on board or type in chat what they consider to be the order of the phases of the ALC.  Once you have answers recorded reveal the answers on the slide.   Facilitate discussion on any discrepancies and establish why the learners felt their version differed from the model.  Ask learners what emotions they may feel within each phase </a:t>
            </a:r>
            <a:r>
              <a:rPr lang="en-GB" sz="1100" dirty="0" err="1">
                <a:solidFill>
                  <a:schemeClr val="accent1"/>
                </a:solidFill>
              </a:rPr>
              <a:t>eg</a:t>
            </a:r>
            <a:r>
              <a:rPr lang="en-GB" sz="1100" dirty="0">
                <a:solidFill>
                  <a:schemeClr val="accent1"/>
                </a:solidFill>
              </a:rPr>
              <a:t>:</a:t>
            </a:r>
          </a:p>
          <a:p>
            <a:r>
              <a:rPr lang="en-GB" altLang="en-US" sz="1100" dirty="0">
                <a:cs typeface="Arial" panose="020B0604020202020204" pitchFamily="34" charset="0"/>
              </a:rPr>
              <a:t>DISORIENTATION: May need/want support.  Flight behaviour or may feel hostile, Lacking in confidence, Anxious, may withdraw from source.</a:t>
            </a:r>
          </a:p>
          <a:p>
            <a:r>
              <a:rPr lang="en-GB" altLang="en-US" sz="1100" dirty="0">
                <a:cs typeface="Arial" panose="020B0604020202020204" pitchFamily="34" charset="0"/>
              </a:rPr>
              <a:t>EXPLORATION: May needs supportive feedback plus needs time to reflect and consolidate     </a:t>
            </a:r>
          </a:p>
          <a:p>
            <a:r>
              <a:rPr lang="en-GB" altLang="en-US" sz="1100" dirty="0">
                <a:cs typeface="Arial" panose="020B0604020202020204" pitchFamily="34" charset="0"/>
              </a:rPr>
              <a:t>REORIENTATION: Coming back into focus, new learning making sense. Natural urge to share new learning or skills </a:t>
            </a:r>
          </a:p>
          <a:p>
            <a:r>
              <a:rPr lang="en-GB" altLang="en-US" sz="1100" dirty="0">
                <a:cs typeface="Arial" panose="020B0604020202020204" pitchFamily="34" charset="0"/>
              </a:rPr>
              <a:t>EQUILIBRIUM: Back in balance – becomes ‘normal’</a:t>
            </a:r>
          </a:p>
          <a:p>
            <a:endParaRPr lang="en-GB" sz="1100" dirty="0"/>
          </a:p>
          <a:p>
            <a:r>
              <a:rPr lang="en-GB" sz="1100" dirty="0"/>
              <a:t>Explain that this model can be applied to various situations when learning a new skill, taking on a new job etc.   Learners may well still be feeling disorientation at this stage of the CET course!  </a:t>
            </a:r>
          </a:p>
          <a:p>
            <a:r>
              <a:rPr lang="en-GB" sz="1100" dirty="0">
                <a:solidFill>
                  <a:schemeClr val="accent1"/>
                </a:solidFill>
              </a:rPr>
              <a:t>Q:  What is our job as trainers in relation to the various phases of the ALC?</a:t>
            </a:r>
            <a:r>
              <a:rPr lang="en-GB" sz="1100" dirty="0"/>
              <a:t>   Expected responses:  To design and deliver training that supports learners effectively throughout each phase.</a:t>
            </a:r>
          </a:p>
          <a:p>
            <a:endParaRPr lang="en-GB" sz="1100" dirty="0"/>
          </a:p>
          <a:p>
            <a:r>
              <a:rPr lang="en-GB" sz="1100" dirty="0"/>
              <a:t>9:55 – 10:10 (15 mins) objective 1</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354B580A-E67D-431D-90E3-C9BCDB9B76EB}" type="slidenum">
              <a:rPr lang="en-GB" smtClean="0"/>
              <a:t>5</a:t>
            </a:fld>
            <a:endParaRPr lang="en-GB"/>
          </a:p>
        </p:txBody>
      </p:sp>
    </p:spTree>
    <p:extLst>
      <p:ext uri="{BB962C8B-B14F-4D97-AF65-F5344CB8AC3E}">
        <p14:creationId xmlns:p14="http://schemas.microsoft.com/office/powerpoint/2010/main" val="25483733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8900" y="4777193"/>
            <a:ext cx="6707202" cy="5011383"/>
          </a:xfrm>
        </p:spPr>
        <p:txBody>
          <a:bodyPr/>
          <a:lstStyle/>
          <a:p>
            <a:pPr>
              <a:defRPr/>
            </a:pPr>
            <a:r>
              <a:rPr lang="en-GB" altLang="en-US" sz="1000" b="1" dirty="0">
                <a:latin typeface="Arial" panose="020B0604020202020204" pitchFamily="34" charset="0"/>
                <a:cs typeface="Arial" panose="020B0604020202020204" pitchFamily="34" charset="0"/>
              </a:rPr>
              <a:t>Explain to learners that having just looked at the ALC, we will now look at further theories that can support learners at each stage.   </a:t>
            </a:r>
            <a:r>
              <a:rPr lang="en-GB" altLang="en-US" sz="1000" b="1" dirty="0">
                <a:solidFill>
                  <a:srgbClr val="0070C0"/>
                </a:solidFill>
                <a:latin typeface="Arial" panose="020B0604020202020204" pitchFamily="34" charset="0"/>
                <a:cs typeface="Arial" panose="020B0604020202020204" pitchFamily="34" charset="0"/>
              </a:rPr>
              <a:t>Q: What is Maslow’s theory?  </a:t>
            </a:r>
            <a:r>
              <a:rPr lang="en-GB" altLang="en-US" sz="1000" b="1" dirty="0">
                <a:latin typeface="Arial" panose="020B0604020202020204" pitchFamily="34" charset="0"/>
                <a:cs typeface="Arial" panose="020B0604020202020204" pitchFamily="34" charset="0"/>
              </a:rPr>
              <a:t>Learners may or may not be aware of this theory.  Trainer to facilitate discussion and </a:t>
            </a:r>
            <a:r>
              <a:rPr lang="en-GB" altLang="en-US" sz="1000" dirty="0">
                <a:latin typeface="Arial" panose="020B0604020202020204" pitchFamily="34" charset="0"/>
                <a:cs typeface="Arial" panose="020B0604020202020204" pitchFamily="34" charset="0"/>
              </a:rPr>
              <a:t>ensure overview includes the following facts:  </a:t>
            </a:r>
          </a:p>
          <a:p>
            <a:pPr marL="171450" indent="-171450">
              <a:buFont typeface="Arial" panose="020B0604020202020204" pitchFamily="34" charset="0"/>
              <a:buChar char="•"/>
              <a:defRPr/>
            </a:pPr>
            <a:r>
              <a:rPr lang="en-GB" altLang="en-US" sz="1000" dirty="0">
                <a:latin typeface="Arial" panose="020B0604020202020204" pitchFamily="34" charset="0"/>
                <a:cs typeface="Arial" panose="020B0604020202020204" pitchFamily="34" charset="0"/>
              </a:rPr>
              <a:t>Is ultimately a motivation theory - we are motivated by our needs.</a:t>
            </a:r>
          </a:p>
          <a:p>
            <a:pPr marL="171450" indent="-171450">
              <a:buFont typeface="Arial" panose="020B0604020202020204" pitchFamily="34" charset="0"/>
              <a:buChar char="•"/>
              <a:defRPr/>
            </a:pPr>
            <a:r>
              <a:rPr lang="en-GB" altLang="en-US" sz="1000" dirty="0">
                <a:latin typeface="Arial" panose="020B0604020202020204" pitchFamily="34" charset="0"/>
                <a:cs typeface="Arial" panose="020B0604020202020204" pitchFamily="34" charset="0"/>
              </a:rPr>
              <a:t>Maslow (1943) initially stated that individuals must satisfy lower level needs before progressing on to meet higher needs. He later clarified that satisfaction of a needs is not an  “all-or-none” phenomenon, admitting that his earlier statements may have given “the false impression that a need must be satisfied 100 percent before the next need emerges (1989).  </a:t>
            </a:r>
          </a:p>
          <a:p>
            <a:pPr marL="171450" indent="-171450">
              <a:buFont typeface="Arial" panose="020B0604020202020204" pitchFamily="34" charset="0"/>
              <a:buChar char="•"/>
              <a:defRPr/>
            </a:pPr>
            <a:r>
              <a:rPr lang="en-GB" altLang="en-US" sz="1000" dirty="0">
                <a:latin typeface="Arial" panose="020B0604020202020204" pitchFamily="34" charset="0"/>
                <a:cs typeface="Arial" panose="020B0604020202020204" pitchFamily="34" charset="0"/>
              </a:rPr>
              <a:t>Used widely in </a:t>
            </a:r>
            <a:r>
              <a:rPr lang="en-GB" altLang="en-US" sz="1000" b="1" dirty="0">
                <a:latin typeface="Arial" panose="020B0604020202020204" pitchFamily="34" charset="0"/>
                <a:cs typeface="Arial" panose="020B0604020202020204" pitchFamily="34" charset="0"/>
              </a:rPr>
              <a:t>not only training, but the sales world and business</a:t>
            </a:r>
            <a:r>
              <a:rPr lang="en-GB" altLang="en-US" sz="100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In the second half of the 20th Century, bosses began to realise that employees' hopes, feelings and needs had an impact on performance.</a:t>
            </a:r>
          </a:p>
          <a:p>
            <a:pPr>
              <a:defRPr/>
            </a:pPr>
            <a:r>
              <a:rPr lang="en-GB" sz="1000" dirty="0">
                <a:solidFill>
                  <a:srgbClr val="FF0000"/>
                </a:solidFill>
                <a:latin typeface="Arial" panose="020B0604020202020204" pitchFamily="34" charset="0"/>
                <a:cs typeface="Arial" panose="020B0604020202020204" pitchFamily="34" charset="0"/>
              </a:rPr>
              <a:t>PAIRS TASK:  10 mins.  When delivering online use the “breakout room” function for this task.</a:t>
            </a:r>
          </a:p>
          <a:p>
            <a:pPr>
              <a:defRPr/>
            </a:pPr>
            <a:r>
              <a:rPr lang="en-GB" altLang="en-US" sz="1000" b="1" dirty="0">
                <a:latin typeface="Arial" panose="020B0604020202020204" pitchFamily="34" charset="0"/>
                <a:cs typeface="Arial" panose="020B0604020202020204" pitchFamily="34" charset="0"/>
              </a:rPr>
              <a:t>Provide learners with </a:t>
            </a:r>
            <a:r>
              <a:rPr lang="en-GB" altLang="en-US" sz="1000" b="1" dirty="0" err="1">
                <a:latin typeface="Arial" panose="020B0604020202020204" pitchFamily="34" charset="0"/>
                <a:cs typeface="Arial" panose="020B0604020202020204" pitchFamily="34" charset="0"/>
              </a:rPr>
              <a:t>Maslows</a:t>
            </a:r>
            <a:r>
              <a:rPr lang="en-GB" altLang="en-US" sz="1000" b="1" dirty="0">
                <a:latin typeface="Arial" panose="020B0604020202020204" pitchFamily="34" charset="0"/>
                <a:cs typeface="Arial" panose="020B0604020202020204" pitchFamily="34" charset="0"/>
              </a:rPr>
              <a:t> Task Sheet (by e-mail or via the sharing platform being used)</a:t>
            </a:r>
            <a:endParaRPr lang="en-GB" altLang="en-US" sz="1000" dirty="0">
              <a:latin typeface="Arial" panose="020B0604020202020204" pitchFamily="34" charset="0"/>
              <a:cs typeface="Arial" panose="020B0604020202020204" pitchFamily="34" charset="0"/>
            </a:endParaRPr>
          </a:p>
          <a:p>
            <a:r>
              <a:rPr lang="en-GB" altLang="en-US" sz="1000" b="1" dirty="0">
                <a:solidFill>
                  <a:srgbClr val="0070C0"/>
                </a:solidFill>
                <a:latin typeface="Arial" panose="020B0604020202020204" pitchFamily="34" charset="0"/>
                <a:cs typeface="Arial" panose="020B0604020202020204" pitchFamily="34" charset="0"/>
              </a:rPr>
              <a:t>Q: How can we as trainers support learners through each stage of this model</a:t>
            </a:r>
            <a:r>
              <a:rPr lang="en-GB" altLang="en-US" sz="1000" b="1" dirty="0">
                <a:latin typeface="Arial" panose="020B0604020202020204" pitchFamily="34" charset="0"/>
                <a:cs typeface="Arial" panose="020B0604020202020204" pitchFamily="34" charset="0"/>
              </a:rPr>
              <a:t>? </a:t>
            </a:r>
            <a:r>
              <a:rPr lang="en-GB" dirty="0"/>
              <a:t>Learners to note one or two points for each phase.  </a:t>
            </a:r>
            <a:r>
              <a:rPr lang="en-GB" altLang="en-US" sz="1000" dirty="0">
                <a:latin typeface="Arial" panose="020B0604020202020204" pitchFamily="34" charset="0"/>
                <a:cs typeface="Arial" panose="020B0604020202020204" pitchFamily="34" charset="0"/>
              </a:rPr>
              <a:t>Answers could include:</a:t>
            </a:r>
          </a:p>
          <a:p>
            <a:pPr marL="171450" indent="-171450">
              <a:buFont typeface="Arial" panose="020B0604020202020204" pitchFamily="34" charset="0"/>
              <a:buChar char="•"/>
              <a:defRPr/>
            </a:pPr>
            <a:r>
              <a:rPr lang="en-GB" altLang="en-US" sz="1000" b="1" dirty="0">
                <a:latin typeface="Arial" panose="020B0604020202020204" pitchFamily="34" charset="0"/>
                <a:cs typeface="Arial" panose="020B0604020202020204" pitchFamily="34" charset="0"/>
              </a:rPr>
              <a:t>Level 1. </a:t>
            </a:r>
            <a:r>
              <a:rPr lang="en-GB" altLang="en-US" sz="1000" dirty="0">
                <a:latin typeface="Arial" panose="020B0604020202020204" pitchFamily="34" charset="0"/>
                <a:cs typeface="Arial" panose="020B0604020202020204" pitchFamily="34" charset="0"/>
              </a:rPr>
              <a:t>Providing safe learning environment – taking time out to discuss, breaks, toilets, food, temp. etc.</a:t>
            </a:r>
          </a:p>
          <a:p>
            <a:pPr marL="171450" indent="-171450">
              <a:buFont typeface="Arial" panose="020B0604020202020204" pitchFamily="34" charset="0"/>
              <a:buChar char="•"/>
              <a:defRPr/>
            </a:pPr>
            <a:r>
              <a:rPr lang="en-GB" altLang="en-US" sz="1000" b="1" dirty="0">
                <a:latin typeface="Arial" panose="020B0604020202020204" pitchFamily="34" charset="0"/>
                <a:cs typeface="Arial" panose="020B0604020202020204" pitchFamily="34" charset="0"/>
              </a:rPr>
              <a:t>Level 2. </a:t>
            </a:r>
            <a:r>
              <a:rPr lang="en-GB" altLang="en-US" sz="1000" dirty="0">
                <a:latin typeface="Arial" panose="020B0604020202020204" pitchFamily="34" charset="0"/>
                <a:cs typeface="Arial" panose="020B0604020202020204" pitchFamily="34" charset="0"/>
              </a:rPr>
              <a:t>Safety needs – fire alarms, risk assessments, providing the right equipment, stability (SLE) stays in the room (unless criminal disclosure!), an order – letting students know what they will be doing – timetables, overviews etc.</a:t>
            </a:r>
          </a:p>
          <a:p>
            <a:pPr marL="171450" indent="-171450">
              <a:buFont typeface="Arial" panose="020B0604020202020204" pitchFamily="34" charset="0"/>
              <a:buChar char="•"/>
              <a:defRPr/>
            </a:pPr>
            <a:r>
              <a:rPr lang="en-GB" altLang="en-US" sz="1000" b="1" dirty="0">
                <a:latin typeface="Arial" panose="020B0604020202020204" pitchFamily="34" charset="0"/>
                <a:cs typeface="Arial" panose="020B0604020202020204" pitchFamily="34" charset="0"/>
              </a:rPr>
              <a:t>Level 3. </a:t>
            </a:r>
            <a:r>
              <a:rPr lang="en-GB" altLang="en-US" sz="1000" dirty="0">
                <a:latin typeface="Arial" panose="020B0604020202020204" pitchFamily="34" charset="0"/>
                <a:cs typeface="Arial" panose="020B0604020202020204" pitchFamily="34" charset="0"/>
              </a:rPr>
              <a:t>Building relationships between the class, pairing up with different people, fostering personal side of each student, promoting respect, sitting in different seats (</a:t>
            </a:r>
            <a:r>
              <a:rPr lang="en-GB" altLang="en-US" sz="1000" dirty="0" err="1">
                <a:latin typeface="Arial" panose="020B0604020202020204" pitchFamily="34" charset="0"/>
                <a:cs typeface="Arial" panose="020B0604020202020204" pitchFamily="34" charset="0"/>
              </a:rPr>
              <a:t>esp</a:t>
            </a:r>
            <a:r>
              <a:rPr lang="en-GB" altLang="en-US" sz="1000" dirty="0">
                <a:latin typeface="Arial" panose="020B0604020202020204" pitchFamily="34" charset="0"/>
                <a:cs typeface="Arial" panose="020B0604020202020204" pitchFamily="34" charset="0"/>
              </a:rPr>
              <a:t> on long term courses) challenging bullying or unacceptable behaviour.</a:t>
            </a:r>
          </a:p>
          <a:p>
            <a:pPr marL="171450" indent="-171450">
              <a:buFont typeface="Arial" panose="020B0604020202020204" pitchFamily="34" charset="0"/>
              <a:buChar char="•"/>
              <a:defRPr/>
            </a:pPr>
            <a:r>
              <a:rPr lang="en-GB" altLang="en-US" sz="1000" b="1" dirty="0">
                <a:latin typeface="Arial" panose="020B0604020202020204" pitchFamily="34" charset="0"/>
                <a:cs typeface="Arial" panose="020B0604020202020204" pitchFamily="34" charset="0"/>
              </a:rPr>
              <a:t>Level 4. </a:t>
            </a:r>
            <a:r>
              <a:rPr lang="en-GB" altLang="en-US" sz="1000" dirty="0">
                <a:latin typeface="Arial" panose="020B0604020202020204" pitchFamily="34" charset="0"/>
                <a:cs typeface="Arial" panose="020B0604020202020204" pitchFamily="34" charset="0"/>
              </a:rPr>
              <a:t>Esteem for oneself – feedback, regular assessment, verbally confirming progress, ensuring independent learning  &amp; respect from others – encourage peer feedback, encourage discussion around specialist roles – trainer feedback and encouragement etc.</a:t>
            </a:r>
          </a:p>
          <a:p>
            <a:pPr marL="171450" indent="-171450">
              <a:buFont typeface="Arial" panose="020B0604020202020204" pitchFamily="34" charset="0"/>
              <a:buChar char="•"/>
              <a:defRPr/>
            </a:pPr>
            <a:r>
              <a:rPr lang="en-GB" altLang="en-US" sz="1000" b="1" dirty="0">
                <a:latin typeface="Arial" panose="020B0604020202020204" pitchFamily="34" charset="0"/>
                <a:cs typeface="Arial" panose="020B0604020202020204" pitchFamily="34" charset="0"/>
              </a:rPr>
              <a:t>Level 5. </a:t>
            </a:r>
            <a:r>
              <a:rPr lang="en-GB" altLang="en-US" sz="1000" dirty="0">
                <a:latin typeface="Arial" panose="020B0604020202020204" pitchFamily="34" charset="0"/>
                <a:cs typeface="Arial" panose="020B0604020202020204" pitchFamily="34" charset="0"/>
              </a:rPr>
              <a:t>Realising personal potential – encouraging progression, further courses, praise, recognition – very hard to be able to do as an outsider! </a:t>
            </a:r>
          </a:p>
          <a:p>
            <a:pPr marL="171450" indent="-171450">
              <a:buFont typeface="Arial" panose="020B0604020202020204" pitchFamily="34" charset="0"/>
              <a:buChar char="•"/>
              <a:defRPr/>
            </a:pPr>
            <a:endParaRPr lang="en-GB" altLang="en-US" sz="1000" dirty="0">
              <a:latin typeface="Arial" panose="020B0604020202020204" pitchFamily="34" charset="0"/>
              <a:cs typeface="Arial" panose="020B0604020202020204" pitchFamily="34" charset="0"/>
            </a:endParaRPr>
          </a:p>
          <a:p>
            <a:pPr>
              <a:defRPr/>
            </a:pPr>
            <a:r>
              <a:rPr lang="en-GB" sz="1000" dirty="0"/>
              <a:t>Once pairs have had 10 mins to discuss each phase, bring the group together as a whole and facilitate discussion on their findings and sharing of answers (share screen function can be used online or this can be done verbally).  Provide learners with time to add notes to their template if necessary and then provide </a:t>
            </a:r>
            <a:r>
              <a:rPr lang="en-GB" sz="1000" b="1" dirty="0"/>
              <a:t>a short 5 minute comfort break</a:t>
            </a:r>
            <a:r>
              <a:rPr lang="en-GB" sz="1000" dirty="0"/>
              <a:t>.</a:t>
            </a:r>
          </a:p>
          <a:p>
            <a:pPr marL="171450" indent="-171450">
              <a:buFont typeface="Arial" panose="020B0604020202020204" pitchFamily="34" charset="0"/>
              <a:buChar char="•"/>
              <a:defRPr/>
            </a:pPr>
            <a:endParaRPr lang="en-GB" altLang="en-US" sz="1000" dirty="0">
              <a:latin typeface="Arial" panose="020B0604020202020204" pitchFamily="34" charset="0"/>
              <a:cs typeface="Arial" panose="020B0604020202020204" pitchFamily="34" charset="0"/>
            </a:endParaRPr>
          </a:p>
          <a:p>
            <a:r>
              <a:rPr lang="en-GB" sz="1000" dirty="0"/>
              <a:t>10:10 – 10:40 (30 mins) objective 2</a:t>
            </a:r>
          </a:p>
        </p:txBody>
      </p:sp>
      <p:sp>
        <p:nvSpPr>
          <p:cNvPr id="4" name="Slide Number Placeholder 3"/>
          <p:cNvSpPr>
            <a:spLocks noGrp="1"/>
          </p:cNvSpPr>
          <p:nvPr>
            <p:ph type="sldNum" sz="quarter" idx="10"/>
          </p:nvPr>
        </p:nvSpPr>
        <p:spPr/>
        <p:txBody>
          <a:bodyPr/>
          <a:lstStyle/>
          <a:p>
            <a:fld id="{354B580A-E67D-431D-90E3-C9BCDB9B76EB}" type="slidenum">
              <a:rPr lang="en-GB" smtClean="0"/>
              <a:t>6</a:t>
            </a:fld>
            <a:endParaRPr lang="en-GB"/>
          </a:p>
        </p:txBody>
      </p:sp>
    </p:spTree>
    <p:extLst>
      <p:ext uri="{BB962C8B-B14F-4D97-AF65-F5344CB8AC3E}">
        <p14:creationId xmlns:p14="http://schemas.microsoft.com/office/powerpoint/2010/main" val="15367688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0" y="4591070"/>
            <a:ext cx="6796102" cy="5335568"/>
          </a:xfrm>
        </p:spPr>
        <p:txBody>
          <a:bodyPr/>
          <a:lstStyle/>
          <a:p>
            <a:r>
              <a:rPr lang="en-GB" altLang="en-US" sz="1100" dirty="0">
                <a:latin typeface="Arial" panose="020B0604020202020204" pitchFamily="34" charset="0"/>
                <a:cs typeface="Arial" panose="020B0604020202020204" pitchFamily="34" charset="0"/>
              </a:rPr>
              <a:t>Information taken from: </a:t>
            </a:r>
            <a:r>
              <a:rPr lang="en-GB" sz="1100" dirty="0">
                <a:hlinkClick r:id="rId3"/>
              </a:rPr>
              <a:t>7 Gestalt Principles of Visual Perception: Cognitive Psychology for UX | </a:t>
            </a:r>
            <a:r>
              <a:rPr lang="en-GB" sz="1100" dirty="0" err="1">
                <a:hlinkClick r:id="rId3"/>
              </a:rPr>
              <a:t>UserTesting</a:t>
            </a:r>
            <a:r>
              <a:rPr lang="en-GB" sz="1100" dirty="0">
                <a:hlinkClick r:id="rId3"/>
              </a:rPr>
              <a:t> Blog</a:t>
            </a:r>
            <a:endParaRPr lang="en-GB" altLang="en-US" sz="1100" dirty="0">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Trainer to just reveal first image:</a:t>
            </a:r>
          </a:p>
          <a:p>
            <a:r>
              <a:rPr lang="en-GB" altLang="en-US" sz="1100" dirty="0">
                <a:solidFill>
                  <a:srgbClr val="0070C0"/>
                </a:solidFill>
                <a:latin typeface="Arial" panose="020B0604020202020204" pitchFamily="34" charset="0"/>
                <a:cs typeface="Arial" panose="020B0604020202020204" pitchFamily="34" charset="0"/>
              </a:rPr>
              <a:t>Q:  What do you see when you look at this image? </a:t>
            </a:r>
            <a:r>
              <a:rPr lang="en-GB" altLang="en-US" sz="1100" dirty="0">
                <a:latin typeface="Arial" panose="020B0604020202020204" pitchFamily="34" charset="0"/>
                <a:cs typeface="Arial" panose="020B0604020202020204" pitchFamily="34" charset="0"/>
              </a:rPr>
              <a:t>Responses will vary, some will see a triangle, some will see white shapes, some will see both. Trainer to state that the triangle is simply made from the space between the white shapes.</a:t>
            </a:r>
          </a:p>
          <a:p>
            <a:r>
              <a:rPr lang="en-GB" altLang="en-US" sz="1100" b="1" dirty="0">
                <a:solidFill>
                  <a:schemeClr val="accent1"/>
                </a:solidFill>
                <a:latin typeface="Arial" panose="020B0604020202020204" pitchFamily="34" charset="0"/>
                <a:cs typeface="Arial" panose="020B0604020202020204" pitchFamily="34" charset="0"/>
              </a:rPr>
              <a:t>Q:  Why do we see a triangle when that isn’t the shape that has been drawn on the image?  </a:t>
            </a:r>
            <a:r>
              <a:rPr lang="en-GB" altLang="en-US" sz="1100" dirty="0">
                <a:latin typeface="Arial" panose="020B0604020202020204" pitchFamily="34" charset="0"/>
                <a:cs typeface="Arial" panose="020B0604020202020204" pitchFamily="34" charset="0"/>
              </a:rPr>
              <a:t>Expected response:  our brain sees the entire shape as a whole.  </a:t>
            </a:r>
          </a:p>
          <a:p>
            <a:r>
              <a:rPr lang="en-GB" altLang="en-US" sz="1100" b="1" dirty="0">
                <a:solidFill>
                  <a:schemeClr val="accent1"/>
                </a:solidFill>
                <a:latin typeface="Arial" panose="020B0604020202020204" pitchFamily="34" charset="0"/>
                <a:cs typeface="Arial" panose="020B0604020202020204" pitchFamily="34" charset="0"/>
              </a:rPr>
              <a:t>Q:  What is Gestalt theory?  </a:t>
            </a:r>
            <a:r>
              <a:rPr lang="en-GB" altLang="en-US" sz="1100" dirty="0">
                <a:latin typeface="Arial" panose="020B0604020202020204" pitchFamily="34" charset="0"/>
                <a:cs typeface="Arial" panose="020B0604020202020204" pitchFamily="34" charset="0"/>
              </a:rPr>
              <a:t>Learners may or may not have heard of this theory.  Expand on any answers and e</a:t>
            </a:r>
            <a:r>
              <a:rPr lang="en-GB" sz="1100" dirty="0"/>
              <a:t>xplain the human brain is wired to see structure, logic, and patterns. It helps make sense of the world.  Trainer to then explain that in the 1920s a group of German psychologists developed theories around how we perceive the world, called Gestalt principles.  When this cognitive process kicks in, our minds leap from comprehending all of the elements as individual and unrelated components to seeing the entire shape as a whole. And as a result, we perceive forms and objects where none were created.</a:t>
            </a:r>
          </a:p>
          <a:p>
            <a:r>
              <a:rPr lang="en-GB" altLang="en-US" sz="1100" dirty="0">
                <a:latin typeface="Arial" panose="020B0604020202020204" pitchFamily="34" charset="0"/>
                <a:cs typeface="Arial" panose="020B0604020202020204" pitchFamily="34" charset="0"/>
              </a:rPr>
              <a:t>The term “Gestalt,” comes from a German word that roughly means pattern or form.  The main tenet of the Gestalt theory is that the whole is greater than the sum of its parts; Gestalt theorists propose that the experiences and perceptions of learners have a significant impact on the way that they learn.</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Trainers promote this theory by providing an overview of the whole course, to let learners know what they will be doing and how it all fits together before beginning.</a:t>
            </a:r>
          </a:p>
          <a:p>
            <a:r>
              <a:rPr lang="en-GB" altLang="en-US" sz="1100" b="1" dirty="0">
                <a:solidFill>
                  <a:srgbClr val="0070C0"/>
                </a:solidFill>
                <a:latin typeface="Arial" panose="020B0604020202020204" pitchFamily="34" charset="0"/>
                <a:cs typeface="Arial" panose="020B0604020202020204" pitchFamily="34" charset="0"/>
              </a:rPr>
              <a:t>Why this is important?   </a:t>
            </a:r>
            <a:r>
              <a:rPr lang="en-GB" altLang="en-US" sz="1100" dirty="0">
                <a:latin typeface="Arial" panose="020B0604020202020204" pitchFamily="34" charset="0"/>
                <a:cs typeface="Arial" panose="020B0604020202020204" pitchFamily="34" charset="0"/>
              </a:rPr>
              <a:t>Responses will vary – learners need to know what they are going to learn and how.  </a:t>
            </a:r>
            <a:r>
              <a:rPr lang="en-GB" altLang="en-US" sz="1100" dirty="0">
                <a:solidFill>
                  <a:srgbClr val="FF0000"/>
                </a:solidFill>
                <a:latin typeface="Arial" panose="020B0604020202020204" pitchFamily="34" charset="0"/>
                <a:cs typeface="Arial" panose="020B0604020202020204" pitchFamily="34" charset="0"/>
              </a:rPr>
              <a:t>Reveal the other elements of the slide to consolidate answers.  </a:t>
            </a:r>
          </a:p>
          <a:p>
            <a:r>
              <a:rPr lang="en-GB" altLang="en-US" sz="1100" b="1" dirty="0">
                <a:solidFill>
                  <a:srgbClr val="0070C0"/>
                </a:solidFill>
                <a:latin typeface="Arial" panose="020B0604020202020204" pitchFamily="34" charset="0"/>
                <a:cs typeface="Arial" panose="020B0604020202020204" pitchFamily="34" charset="0"/>
              </a:rPr>
              <a:t>How was this theory put into practise in their experience? </a:t>
            </a:r>
            <a:r>
              <a:rPr lang="en-GB" altLang="en-US" sz="1100" dirty="0">
                <a:latin typeface="Arial" panose="020B0604020202020204" pitchFamily="34" charset="0"/>
                <a:cs typeface="Arial" panose="020B0604020202020204" pitchFamily="34" charset="0"/>
              </a:rPr>
              <a:t>e.g. by giving out timetables, aim &amp; objectives etc.  </a:t>
            </a:r>
            <a:r>
              <a:rPr lang="en-GB" altLang="en-US" sz="1100" b="1" dirty="0">
                <a:solidFill>
                  <a:srgbClr val="0070C0"/>
                </a:solidFill>
                <a:latin typeface="Arial" panose="020B0604020202020204" pitchFamily="34" charset="0"/>
                <a:cs typeface="Arial" panose="020B0604020202020204" pitchFamily="34" charset="0"/>
              </a:rPr>
              <a:t>How did they benefit?  </a:t>
            </a:r>
            <a:r>
              <a:rPr lang="en-GB" altLang="en-US" sz="1100" b="1" dirty="0" err="1">
                <a:latin typeface="Arial" panose="020B0604020202020204" pitchFamily="34" charset="0"/>
                <a:cs typeface="Arial" panose="020B0604020202020204" pitchFamily="34" charset="0"/>
              </a:rPr>
              <a:t>Eg</a:t>
            </a:r>
            <a:r>
              <a:rPr lang="en-GB" altLang="en-US" sz="1100" b="1" dirty="0">
                <a:latin typeface="Arial" panose="020B0604020202020204" pitchFamily="34" charset="0"/>
                <a:cs typeface="Arial" panose="020B0604020202020204" pitchFamily="34" charset="0"/>
              </a:rPr>
              <a:t> reassurance of how the course will build upon each element of knowledge and that support will be in place to ensure the qualification is achieved.</a:t>
            </a:r>
            <a:endParaRPr lang="en-GB" altLang="en-US" sz="1100" b="1" dirty="0">
              <a:solidFill>
                <a:srgbClr val="0070C0"/>
              </a:solidFill>
              <a:latin typeface="Arial" panose="020B0604020202020204" pitchFamily="34" charset="0"/>
              <a:cs typeface="Arial" panose="020B0604020202020204" pitchFamily="34" charset="0"/>
            </a:endParaRPr>
          </a:p>
          <a:p>
            <a:r>
              <a:rPr lang="en-GB" altLang="en-US" sz="1100" b="1" dirty="0">
                <a:solidFill>
                  <a:srgbClr val="0070C0"/>
                </a:solidFill>
                <a:latin typeface="Arial" panose="020B0604020202020204" pitchFamily="34" charset="0"/>
                <a:cs typeface="Arial" panose="020B0604020202020204" pitchFamily="34" charset="0"/>
              </a:rPr>
              <a:t>How does this theory connect with the Adult Learning Cycle (ALC) and Maslow’s Hierarchy of Needs?  </a:t>
            </a:r>
            <a:r>
              <a:rPr lang="en-GB" altLang="en-US" sz="1100" dirty="0">
                <a:latin typeface="Arial" panose="020B0604020202020204" pitchFamily="34" charset="0"/>
                <a:cs typeface="Arial" panose="020B0604020202020204" pitchFamily="34" charset="0"/>
              </a:rPr>
              <a:t>Expected responses</a:t>
            </a:r>
            <a:r>
              <a:rPr lang="en-GB" altLang="en-US" sz="1100" dirty="0">
                <a:solidFill>
                  <a:srgbClr val="0070C0"/>
                </a:solidFill>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links with Disorientation to exploration phases of ALC – providing a route map and explaining why the learning is important will provide reassurance to learners on how they will achieve learning objectives. Links with “safety” stage of Maslow’s theory – by explaining how learners will achieve the objectives and how each aspect of learning will fit together the trainer can enable learners to feel safe in the knowledge that they will be supported at each step of the learning programme.</a:t>
            </a:r>
            <a:endParaRPr lang="en-GB" altLang="en-US" sz="1100" b="1"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10:40 – 10:50 10 mins</a:t>
            </a:r>
          </a:p>
          <a:p>
            <a:endParaRPr lang="en-GB" altLang="en-US" sz="900" dirty="0"/>
          </a:p>
          <a:p>
            <a:endParaRPr lang="en-GB" dirty="0"/>
          </a:p>
        </p:txBody>
      </p:sp>
      <p:sp>
        <p:nvSpPr>
          <p:cNvPr id="4" name="Slide Number Placeholder 3"/>
          <p:cNvSpPr>
            <a:spLocks noGrp="1"/>
          </p:cNvSpPr>
          <p:nvPr>
            <p:ph type="sldNum" sz="quarter" idx="10"/>
          </p:nvPr>
        </p:nvSpPr>
        <p:spPr/>
        <p:txBody>
          <a:bodyPr/>
          <a:lstStyle/>
          <a:p>
            <a:fld id="{354B580A-E67D-431D-90E3-C9BCDB9B76EB}" type="slidenum">
              <a:rPr lang="en-GB" smtClean="0"/>
              <a:t>7</a:t>
            </a:fld>
            <a:endParaRPr lang="en-GB" dirty="0"/>
          </a:p>
        </p:txBody>
      </p:sp>
    </p:spTree>
    <p:extLst>
      <p:ext uri="{BB962C8B-B14F-4D97-AF65-F5344CB8AC3E}">
        <p14:creationId xmlns:p14="http://schemas.microsoft.com/office/powerpoint/2010/main" val="21488643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591070"/>
            <a:ext cx="5438140" cy="4446615"/>
          </a:xfrm>
        </p:spPr>
        <p:txBody>
          <a:bodyPr/>
          <a:lstStyle/>
          <a:p>
            <a:endParaRPr lang="en-GB" altLang="en-US" sz="900" dirty="0"/>
          </a:p>
          <a:p>
            <a:endParaRPr lang="en-GB" dirty="0"/>
          </a:p>
        </p:txBody>
      </p:sp>
      <p:sp>
        <p:nvSpPr>
          <p:cNvPr id="4" name="Slide Number Placeholder 3"/>
          <p:cNvSpPr>
            <a:spLocks noGrp="1"/>
          </p:cNvSpPr>
          <p:nvPr>
            <p:ph type="sldNum" sz="quarter" idx="10"/>
          </p:nvPr>
        </p:nvSpPr>
        <p:spPr/>
        <p:txBody>
          <a:bodyPr/>
          <a:lstStyle/>
          <a:p>
            <a:fld id="{354B580A-E67D-431D-90E3-C9BCDB9B76EB}" type="slidenum">
              <a:rPr lang="en-GB" smtClean="0"/>
              <a:t>8</a:t>
            </a:fld>
            <a:endParaRPr lang="en-GB"/>
          </a:p>
        </p:txBody>
      </p:sp>
      <p:sp>
        <p:nvSpPr>
          <p:cNvPr id="5" name="Rectangle 4"/>
          <p:cNvSpPr/>
          <p:nvPr/>
        </p:nvSpPr>
        <p:spPr>
          <a:xfrm>
            <a:off x="45236" y="4705350"/>
            <a:ext cx="6707202" cy="5062924"/>
          </a:xfrm>
          <a:prstGeom prst="rect">
            <a:avLst/>
          </a:prstGeom>
        </p:spPr>
        <p:txBody>
          <a:bodyPr wrap="square">
            <a:spAutoFit/>
          </a:bodyPr>
          <a:lstStyle/>
          <a:p>
            <a:r>
              <a:rPr lang="en-GB" altLang="en-US" sz="1200" dirty="0"/>
              <a:t>During PLT learners will have researched Honey and Mumford and completed the questionnaire (see PLT PM Workbook). </a:t>
            </a:r>
            <a:r>
              <a:rPr lang="en-US" altLang="en-US" sz="1200" dirty="0"/>
              <a:t>Trainer to ensure that they </a:t>
            </a:r>
            <a:r>
              <a:rPr lang="en-US" altLang="en-US" sz="1200" dirty="0" err="1"/>
              <a:t>familarise</a:t>
            </a:r>
            <a:r>
              <a:rPr lang="en-US" altLang="en-US" sz="1200" dirty="0"/>
              <a:t> themselves with the descriptions of each style prior to delivery. Link provided to learners in workbook:</a:t>
            </a:r>
          </a:p>
          <a:p>
            <a:r>
              <a:rPr lang="en-GB" sz="1200" dirty="0">
                <a:hlinkClick r:id="rId3"/>
              </a:rPr>
              <a:t>Honey and Mumford — University of Leicester</a:t>
            </a:r>
            <a:endParaRPr lang="en-GB" sz="1200" dirty="0"/>
          </a:p>
          <a:p>
            <a:endParaRPr lang="en-GB" altLang="en-US" sz="1200" dirty="0"/>
          </a:p>
          <a:p>
            <a:r>
              <a:rPr lang="en-GB" altLang="en-US" sz="1200" dirty="0"/>
              <a:t>Reveal each image and ask what style the picture represents before revealing answer (“chat” function can be used online for learners to record their answer).  </a:t>
            </a:r>
          </a:p>
          <a:p>
            <a:r>
              <a:rPr lang="en-GB" altLang="en-US" sz="1200" dirty="0">
                <a:solidFill>
                  <a:schemeClr val="accent1"/>
                </a:solidFill>
              </a:rPr>
              <a:t>Facilitate discussion on characteristics associated with each style.  Ask learners to reveal their results and whether they relate to the descriptions.  </a:t>
            </a:r>
          </a:p>
          <a:p>
            <a:r>
              <a:rPr lang="en-US" sz="1200" b="1" dirty="0"/>
              <a:t>Reflectors </a:t>
            </a:r>
            <a:r>
              <a:rPr lang="en-US" sz="1200" dirty="0"/>
              <a:t>stand back to ponder experiences and observe from many different perspectives.</a:t>
            </a:r>
          </a:p>
          <a:p>
            <a:r>
              <a:rPr lang="en-US" sz="1200" b="1" dirty="0"/>
              <a:t>Theorists </a:t>
            </a:r>
            <a:r>
              <a:rPr lang="en-US" sz="1200" dirty="0" err="1"/>
              <a:t>analyse</a:t>
            </a:r>
            <a:r>
              <a:rPr lang="en-US" sz="1200" dirty="0"/>
              <a:t> and think through problems in a logical way. </a:t>
            </a:r>
          </a:p>
          <a:p>
            <a:r>
              <a:rPr lang="en-US" sz="1200" b="1" dirty="0"/>
              <a:t>Activists </a:t>
            </a:r>
            <a:r>
              <a:rPr lang="en-US" sz="1200" dirty="0"/>
              <a:t>enjoy the here and now and are happy to be dominated by immediate experiences. </a:t>
            </a:r>
          </a:p>
          <a:p>
            <a:r>
              <a:rPr lang="en-US" sz="1200" b="1" dirty="0"/>
              <a:t>Pragmatists </a:t>
            </a:r>
            <a:r>
              <a:rPr lang="en-US" sz="1200" dirty="0"/>
              <a:t>are keen on trying out ideas, theories and techniques to see if they work in practice.  Essentially practical, down to earth people who like making practical decisions and solving problems.</a:t>
            </a:r>
          </a:p>
          <a:p>
            <a:endParaRPr lang="en-US" sz="1200" dirty="0"/>
          </a:p>
          <a:p>
            <a:r>
              <a:rPr lang="en-US" sz="1200" dirty="0"/>
              <a:t>Explain that learners will be revisiting this theory in their self-study period later in the day.   </a:t>
            </a:r>
          </a:p>
          <a:p>
            <a:endParaRPr lang="en-US" sz="1200" dirty="0"/>
          </a:p>
          <a:p>
            <a:r>
              <a:rPr lang="en-US" sz="1200" dirty="0">
                <a:solidFill>
                  <a:srgbClr val="FF0000"/>
                </a:solidFill>
              </a:rPr>
              <a:t>Reinforce that learning styles must be regarded as simply a potential preference.   There has been a wide variety of published critiques indicating that t</a:t>
            </a:r>
            <a:r>
              <a:rPr lang="en-GB" sz="1200" dirty="0">
                <a:solidFill>
                  <a:srgbClr val="FF0000"/>
                </a:solidFill>
              </a:rPr>
              <a:t>he primary flaw in learning styles is that it assumes that the fundamental process of learning, where the brain codes and recalls information is different from person to person.  Each person has an individual </a:t>
            </a:r>
            <a:r>
              <a:rPr lang="en-GB" sz="1200" b="1" dirty="0">
                <a:solidFill>
                  <a:srgbClr val="FF0000"/>
                </a:solidFill>
              </a:rPr>
              <a:t>preference</a:t>
            </a:r>
            <a:r>
              <a:rPr lang="en-GB" sz="1200" dirty="0">
                <a:solidFill>
                  <a:srgbClr val="FF0000"/>
                </a:solidFill>
              </a:rPr>
              <a:t>, on how we like to learn, but that doesn’t mean that the fundamental neuroscience of how we learn changes. The way we process and recall information is the same for everyone.</a:t>
            </a:r>
          </a:p>
          <a:p>
            <a:endParaRPr lang="en-GB" sz="1200" dirty="0"/>
          </a:p>
          <a:p>
            <a:r>
              <a:rPr lang="en-GB" sz="1200" dirty="0"/>
              <a:t>10:50 – 11:00    Objective 3</a:t>
            </a:r>
          </a:p>
          <a:p>
            <a:endParaRPr lang="en-US" sz="1100" dirty="0"/>
          </a:p>
        </p:txBody>
      </p:sp>
    </p:spTree>
    <p:extLst>
      <p:ext uri="{BB962C8B-B14F-4D97-AF65-F5344CB8AC3E}">
        <p14:creationId xmlns:p14="http://schemas.microsoft.com/office/powerpoint/2010/main" val="6390391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591070"/>
            <a:ext cx="5438140" cy="4446615"/>
          </a:xfrm>
        </p:spPr>
        <p:txBody>
          <a:bodyPr/>
          <a:lstStyle/>
          <a:p>
            <a:endParaRPr lang="en-GB" altLang="en-US" sz="900" dirty="0"/>
          </a:p>
          <a:p>
            <a:endParaRPr lang="en-GB" dirty="0"/>
          </a:p>
        </p:txBody>
      </p:sp>
      <p:sp>
        <p:nvSpPr>
          <p:cNvPr id="4" name="Slide Number Placeholder 3"/>
          <p:cNvSpPr>
            <a:spLocks noGrp="1"/>
          </p:cNvSpPr>
          <p:nvPr>
            <p:ph type="sldNum" sz="quarter" idx="10"/>
          </p:nvPr>
        </p:nvSpPr>
        <p:spPr/>
        <p:txBody>
          <a:bodyPr/>
          <a:lstStyle/>
          <a:p>
            <a:fld id="{354B580A-E67D-431D-90E3-C9BCDB9B76EB}" type="slidenum">
              <a:rPr lang="en-GB" smtClean="0"/>
              <a:t>9</a:t>
            </a:fld>
            <a:endParaRPr lang="en-GB"/>
          </a:p>
        </p:txBody>
      </p:sp>
      <p:sp>
        <p:nvSpPr>
          <p:cNvPr id="5" name="TextBox 1"/>
          <p:cNvSpPr txBox="1">
            <a:spLocks noChangeArrowheads="1"/>
          </p:cNvSpPr>
          <p:nvPr/>
        </p:nvSpPr>
        <p:spPr bwMode="auto">
          <a:xfrm>
            <a:off x="0" y="4699352"/>
            <a:ext cx="6530975" cy="5386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GB"/>
            </a:defPPr>
            <a:lvl1pPr algn="l" rtl="0" eaLnBrk="0" fontAlgn="base" hangingPunct="0">
              <a:spcBef>
                <a:spcPct val="0"/>
              </a:spcBef>
              <a:spcAft>
                <a:spcPct val="0"/>
              </a:spcAft>
              <a:defRPr sz="3200" b="1" kern="1200">
                <a:solidFill>
                  <a:schemeClr val="bg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sz="3200" b="1" kern="1200">
                <a:solidFill>
                  <a:schemeClr val="bg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sz="3200" b="1" kern="1200">
                <a:solidFill>
                  <a:schemeClr val="bg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sz="3200" b="1" kern="1200">
                <a:solidFill>
                  <a:schemeClr val="bg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sz="3200" b="1" kern="1200">
                <a:solidFill>
                  <a:schemeClr val="bg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sz="3200" b="1" kern="1200">
                <a:solidFill>
                  <a:schemeClr val="bg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sz="3200" b="1" kern="1200">
                <a:solidFill>
                  <a:schemeClr val="bg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sz="3200" b="1" kern="1200">
                <a:solidFill>
                  <a:schemeClr val="bg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sz="3200" b="1" kern="1200">
                <a:solidFill>
                  <a:schemeClr val="bg1"/>
                </a:solidFill>
                <a:latin typeface="Verdana" panose="020B0604030504040204" pitchFamily="34" charset="0"/>
                <a:ea typeface="MS PGothic" panose="020B0600070205080204" pitchFamily="34" charset="-128"/>
                <a:cs typeface="+mn-cs"/>
              </a:defRPr>
            </a:lvl9pPr>
          </a:lstStyle>
          <a:p>
            <a:r>
              <a:rPr lang="en-GB" altLang="en-US" sz="1100" dirty="0">
                <a:solidFill>
                  <a:schemeClr val="accent1"/>
                </a:solidFill>
                <a:latin typeface="Arial" panose="020B0604020202020204" pitchFamily="34" charset="0"/>
                <a:cs typeface="Arial" panose="020B0604020202020204" pitchFamily="34" charset="0"/>
              </a:rPr>
              <a:t>Q What do we mean by “Experiential Learning Cycle”?  </a:t>
            </a:r>
            <a:r>
              <a:rPr lang="en-GB" altLang="en-US" sz="1100" dirty="0">
                <a:solidFill>
                  <a:schemeClr val="tx1"/>
                </a:solidFill>
                <a:latin typeface="Arial" panose="020B0604020202020204" pitchFamily="34" charset="0"/>
                <a:cs typeface="Arial" panose="020B0604020202020204" pitchFamily="34" charset="0"/>
              </a:rPr>
              <a:t>Learners may or may not have heard of this model. E</a:t>
            </a:r>
            <a:r>
              <a:rPr lang="en-GB" altLang="en-US" sz="1100" b="0" dirty="0">
                <a:solidFill>
                  <a:schemeClr val="tx1"/>
                </a:solidFill>
              </a:rPr>
              <a:t>xplain that experiential learning has been studied by theorists for decades!  In the 1970’s David Kolb described four elements that should be explored in order to maximise learning from our experiences.   A simplified version linked to Kolb’s original work </a:t>
            </a:r>
            <a:r>
              <a:rPr lang="en-GB" sz="1100" b="0" dirty="0">
                <a:solidFill>
                  <a:schemeClr val="tx1"/>
                </a:solidFill>
              </a:rPr>
              <a:t>(Rolfe et al, 2001) provides a structure that we can use when seeking to maximise reflective learning </a:t>
            </a:r>
            <a:r>
              <a:rPr lang="en-GB" altLang="en-US" sz="1100" b="0" dirty="0">
                <a:solidFill>
                  <a:schemeClr val="tx1"/>
                </a:solidFill>
              </a:rPr>
              <a:t> (See Diagram on Slide).</a:t>
            </a:r>
          </a:p>
          <a:p>
            <a:r>
              <a:rPr lang="en-GB" altLang="en-US" sz="1100" dirty="0">
                <a:solidFill>
                  <a:schemeClr val="tx1"/>
                </a:solidFill>
              </a:rPr>
              <a:t>Information taken from: </a:t>
            </a:r>
            <a:r>
              <a:rPr lang="en-GB" sz="1100" dirty="0">
                <a:hlinkClick r:id="rId3"/>
              </a:rPr>
              <a:t>What? So What? What If? Now What? – Forward Momentum: Delivering Results</a:t>
            </a:r>
            <a:endParaRPr lang="en-GB" sz="1100" dirty="0"/>
          </a:p>
          <a:p>
            <a:pPr eaLnBrk="1" hangingPunct="1">
              <a:lnSpc>
                <a:spcPct val="80000"/>
              </a:lnSpc>
              <a:defRPr/>
            </a:pPr>
            <a:endParaRPr lang="en-GB" altLang="en-US" sz="1100" dirty="0">
              <a:solidFill>
                <a:schemeClr val="tx1"/>
              </a:solidFill>
              <a:latin typeface="Tahoma" panose="020B0604030504040204" pitchFamily="34" charset="0"/>
            </a:endParaRPr>
          </a:p>
          <a:p>
            <a:pPr eaLnBrk="1" hangingPunct="1">
              <a:lnSpc>
                <a:spcPct val="80000"/>
              </a:lnSpc>
              <a:defRPr/>
            </a:pPr>
            <a:endParaRPr lang="en-GB" altLang="en-US" sz="1100" dirty="0">
              <a:solidFill>
                <a:schemeClr val="tx1"/>
              </a:solidFill>
              <a:latin typeface="Tahoma" panose="020B0604030504040204" pitchFamily="34" charset="0"/>
            </a:endParaRPr>
          </a:p>
          <a:p>
            <a:pPr eaLnBrk="1" hangingPunct="1">
              <a:lnSpc>
                <a:spcPct val="80000"/>
              </a:lnSpc>
              <a:defRPr/>
            </a:pPr>
            <a:r>
              <a:rPr lang="en-GB" altLang="en-US" sz="1100" dirty="0">
                <a:solidFill>
                  <a:schemeClr val="tx1"/>
                </a:solidFill>
                <a:latin typeface="Tahoma" panose="020B0604030504040204" pitchFamily="34" charset="0"/>
              </a:rPr>
              <a:t>Explain Stages simply:</a:t>
            </a:r>
          </a:p>
          <a:p>
            <a:pPr eaLnBrk="1" hangingPunct="1">
              <a:lnSpc>
                <a:spcPct val="80000"/>
              </a:lnSpc>
              <a:defRPr/>
            </a:pPr>
            <a:r>
              <a:rPr lang="en-GB" altLang="en-US" sz="1100" dirty="0">
                <a:solidFill>
                  <a:schemeClr val="tx1"/>
                </a:solidFill>
                <a:latin typeface="Tahoma" panose="020B0604030504040204" pitchFamily="34" charset="0"/>
              </a:rPr>
              <a:t>What:</a:t>
            </a:r>
            <a:r>
              <a:rPr lang="en-GB" altLang="en-US" sz="1100" b="0" dirty="0">
                <a:solidFill>
                  <a:schemeClr val="tx1"/>
                </a:solidFill>
                <a:latin typeface="Tahoma" panose="020B0604030504040204" pitchFamily="34" charset="0"/>
              </a:rPr>
              <a:t> the experience.  What happened?</a:t>
            </a:r>
          </a:p>
          <a:p>
            <a:pPr eaLnBrk="1" hangingPunct="1">
              <a:lnSpc>
                <a:spcPct val="80000"/>
              </a:lnSpc>
              <a:defRPr/>
            </a:pPr>
            <a:r>
              <a:rPr lang="en-GB" altLang="en-US" sz="1100" dirty="0">
                <a:solidFill>
                  <a:schemeClr val="tx1"/>
                </a:solidFill>
                <a:latin typeface="Tahoma" panose="020B0604030504040204" pitchFamily="34" charset="0"/>
              </a:rPr>
              <a:t>So What</a:t>
            </a:r>
            <a:r>
              <a:rPr lang="en-GB" altLang="en-US" sz="1100" b="0" dirty="0">
                <a:solidFill>
                  <a:schemeClr val="tx1"/>
                </a:solidFill>
                <a:latin typeface="Tahoma" panose="020B0604030504040204" pitchFamily="34" charset="0"/>
              </a:rPr>
              <a:t>:  Analysis of the experience.  </a:t>
            </a:r>
            <a:r>
              <a:rPr lang="en-GB" altLang="en-US" sz="1100" b="0" dirty="0" err="1">
                <a:solidFill>
                  <a:schemeClr val="tx1"/>
                </a:solidFill>
                <a:latin typeface="Tahoma" panose="020B0604030504040204" pitchFamily="34" charset="0"/>
              </a:rPr>
              <a:t>Eg</a:t>
            </a:r>
            <a:r>
              <a:rPr lang="en-GB" altLang="en-US" sz="1100" b="0" dirty="0">
                <a:solidFill>
                  <a:schemeClr val="tx1"/>
                </a:solidFill>
                <a:latin typeface="Tahoma" panose="020B0604030504040204" pitchFamily="34" charset="0"/>
              </a:rPr>
              <a:t> What reactions or feelings did the experience create?  Was the outcome successful or disappointing?  What was the impact on you?  What was the impact on your team/the organisation? Etc.  You could also include her </a:t>
            </a:r>
            <a:r>
              <a:rPr lang="en-GB" altLang="en-US" sz="1100" dirty="0">
                <a:solidFill>
                  <a:schemeClr val="tx1"/>
                </a:solidFill>
                <a:latin typeface="Tahoma" panose="020B0604030504040204" pitchFamily="34" charset="0"/>
              </a:rPr>
              <a:t>“What if…”  </a:t>
            </a:r>
            <a:r>
              <a:rPr lang="en-GB" altLang="en-US" sz="1100" b="0" dirty="0" err="1">
                <a:solidFill>
                  <a:schemeClr val="tx1"/>
                </a:solidFill>
                <a:latin typeface="Tahoma" panose="020B0604030504040204" pitchFamily="34" charset="0"/>
              </a:rPr>
              <a:t>eg</a:t>
            </a:r>
            <a:r>
              <a:rPr lang="en-GB" altLang="en-US" sz="1100" b="0" dirty="0">
                <a:solidFill>
                  <a:schemeClr val="tx1"/>
                </a:solidFill>
                <a:latin typeface="Tahoma" panose="020B0604030504040204" pitchFamily="34" charset="0"/>
              </a:rPr>
              <a:t> what would have happened if another option had been used?</a:t>
            </a:r>
          </a:p>
          <a:p>
            <a:pPr eaLnBrk="1" hangingPunct="1">
              <a:lnSpc>
                <a:spcPct val="80000"/>
              </a:lnSpc>
              <a:defRPr/>
            </a:pPr>
            <a:r>
              <a:rPr lang="en-GB" altLang="en-US" sz="1100" dirty="0">
                <a:solidFill>
                  <a:schemeClr val="tx1"/>
                </a:solidFill>
                <a:latin typeface="Tahoma" panose="020B0604030504040204" pitchFamily="34" charset="0"/>
              </a:rPr>
              <a:t>Now what?  </a:t>
            </a:r>
            <a:r>
              <a:rPr lang="en-GB" altLang="en-US" sz="1100" b="0" dirty="0">
                <a:solidFill>
                  <a:schemeClr val="tx1"/>
                </a:solidFill>
                <a:latin typeface="Tahoma" panose="020B0604030504040204" pitchFamily="34" charset="0"/>
              </a:rPr>
              <a:t>What are the lessons learned?  What should be done differently next time?</a:t>
            </a:r>
            <a:endParaRPr lang="en-GB" altLang="en-US" sz="1100" dirty="0">
              <a:solidFill>
                <a:schemeClr val="tx1"/>
              </a:solidFill>
              <a:latin typeface="Tahoma" panose="020B0604030504040204" pitchFamily="34" charset="0"/>
            </a:endParaRPr>
          </a:p>
          <a:p>
            <a:pPr eaLnBrk="1" hangingPunct="1">
              <a:lnSpc>
                <a:spcPct val="80000"/>
              </a:lnSpc>
              <a:defRPr/>
            </a:pPr>
            <a:endParaRPr lang="en-GB" altLang="en-US" sz="1100" b="0" dirty="0">
              <a:solidFill>
                <a:schemeClr val="tx1"/>
              </a:solidFill>
              <a:latin typeface="Tahoma" panose="020B0604030504040204" pitchFamily="34" charset="0"/>
            </a:endParaRPr>
          </a:p>
          <a:p>
            <a:pPr eaLnBrk="1" hangingPunct="1">
              <a:lnSpc>
                <a:spcPct val="80000"/>
              </a:lnSpc>
              <a:defRPr/>
            </a:pPr>
            <a:r>
              <a:rPr lang="en-GB" altLang="en-US" sz="1100" b="0" dirty="0">
                <a:solidFill>
                  <a:schemeClr val="accent1"/>
                </a:solidFill>
                <a:latin typeface="Tahoma" panose="020B0604030504040204" pitchFamily="34" charset="0"/>
              </a:rPr>
              <a:t>Q:  Where have you found yourself taking yourself around the “ELC”?</a:t>
            </a:r>
            <a:r>
              <a:rPr lang="en-GB" altLang="en-US" sz="1100" b="0" dirty="0">
                <a:solidFill>
                  <a:schemeClr val="tx1"/>
                </a:solidFill>
                <a:latin typeface="Tahoma" panose="020B0604030504040204" pitchFamily="34" charset="0"/>
              </a:rPr>
              <a:t>  Learners may provide examples in an work context (</a:t>
            </a:r>
            <a:r>
              <a:rPr lang="en-GB" altLang="en-US" sz="1100" b="0" dirty="0" err="1">
                <a:solidFill>
                  <a:schemeClr val="tx1"/>
                </a:solidFill>
                <a:latin typeface="Tahoma" panose="020B0604030504040204" pitchFamily="34" charset="0"/>
              </a:rPr>
              <a:t>eg</a:t>
            </a:r>
            <a:r>
              <a:rPr lang="en-GB" altLang="en-US" sz="1100" b="0" dirty="0">
                <a:solidFill>
                  <a:schemeClr val="tx1"/>
                </a:solidFill>
                <a:latin typeface="Tahoma" panose="020B0604030504040204" pitchFamily="34" charset="0"/>
              </a:rPr>
              <a:t> debriefing of an operation) or in a personal context.</a:t>
            </a:r>
          </a:p>
          <a:p>
            <a:pPr eaLnBrk="1" hangingPunct="1">
              <a:lnSpc>
                <a:spcPct val="80000"/>
              </a:lnSpc>
              <a:defRPr/>
            </a:pPr>
            <a:r>
              <a:rPr lang="en-GB" altLang="en-US" sz="1100" b="0" dirty="0">
                <a:solidFill>
                  <a:schemeClr val="accent1"/>
                </a:solidFill>
                <a:latin typeface="Tahoma" panose="020B0604030504040204" pitchFamily="34" charset="0"/>
              </a:rPr>
              <a:t>Q: Where do we as trainers use this the most?  </a:t>
            </a:r>
            <a:r>
              <a:rPr lang="en-GB" altLang="en-US" sz="1100" b="0" dirty="0">
                <a:solidFill>
                  <a:schemeClr val="tx1"/>
                </a:solidFill>
                <a:latin typeface="Tahoma" panose="020B0604030504040204" pitchFamily="34" charset="0"/>
              </a:rPr>
              <a:t>Answer debriefing tasks, providing feedback.</a:t>
            </a:r>
          </a:p>
          <a:p>
            <a:pPr eaLnBrk="1" hangingPunct="1">
              <a:lnSpc>
                <a:spcPct val="80000"/>
              </a:lnSpc>
              <a:defRPr/>
            </a:pPr>
            <a:r>
              <a:rPr lang="en-GB" altLang="en-US" sz="1100" b="0" dirty="0">
                <a:solidFill>
                  <a:schemeClr val="accent1"/>
                </a:solidFill>
                <a:latin typeface="Tahoma" panose="020B0604030504040204" pitchFamily="34" charset="0"/>
              </a:rPr>
              <a:t>Q:  What type of questions are most effective when helping learners consider each element of the model?  A:  open questions. </a:t>
            </a:r>
            <a:r>
              <a:rPr lang="en-GB" altLang="en-US" sz="1100" b="0" dirty="0">
                <a:solidFill>
                  <a:schemeClr val="tx1"/>
                </a:solidFill>
                <a:latin typeface="Tahoma" panose="020B0604030504040204" pitchFamily="34" charset="0"/>
              </a:rPr>
              <a:t> Using a coaching style will encourage learners to think for themselves and fully explore each element of the model.</a:t>
            </a:r>
            <a:endParaRPr lang="en-GB" altLang="en-US" sz="1100" b="0" dirty="0">
              <a:solidFill>
                <a:schemeClr val="accent1"/>
              </a:solidFill>
              <a:latin typeface="Tahoma" panose="020B0604030504040204" pitchFamily="34" charset="0"/>
            </a:endParaRPr>
          </a:p>
          <a:p>
            <a:pPr eaLnBrk="1" hangingPunct="1">
              <a:lnSpc>
                <a:spcPct val="80000"/>
              </a:lnSpc>
              <a:defRPr/>
            </a:pPr>
            <a:endParaRPr lang="en-GB" altLang="en-US" sz="1100" b="0" dirty="0">
              <a:solidFill>
                <a:schemeClr val="tx1"/>
              </a:solidFill>
              <a:latin typeface="Tahoma" panose="020B0604030504040204" pitchFamily="34" charset="0"/>
            </a:endParaRPr>
          </a:p>
          <a:p>
            <a:pPr eaLnBrk="1" hangingPunct="1">
              <a:lnSpc>
                <a:spcPct val="80000"/>
              </a:lnSpc>
              <a:defRPr/>
            </a:pPr>
            <a:endParaRPr lang="en-GB" altLang="en-US" sz="1100" b="0" dirty="0">
              <a:solidFill>
                <a:schemeClr val="tx1"/>
              </a:solidFill>
              <a:latin typeface="Tahoma" panose="020B0604030504040204" pitchFamily="34" charset="0"/>
            </a:endParaRPr>
          </a:p>
          <a:p>
            <a:pPr eaLnBrk="1" hangingPunct="1">
              <a:lnSpc>
                <a:spcPct val="80000"/>
              </a:lnSpc>
              <a:defRPr/>
            </a:pPr>
            <a:r>
              <a:rPr lang="en-GB" altLang="en-US" sz="1100" b="0" dirty="0">
                <a:solidFill>
                  <a:schemeClr val="tx1"/>
                </a:solidFill>
                <a:latin typeface="Tahoma" panose="020B0604030504040204" pitchFamily="34" charset="0"/>
              </a:rPr>
              <a:t>Explain that learners will be using this model when writing reflective assignments after their observed lessons to help them fully analyse their lesson planning and delivery and plan their continuous professional development.   They will also be using this on a regular basis when delivering training in supporting learners to learn from their past experiences and put it into context within the subject being taught as well as encouraging them to reflect upon learning experiences in the classroom </a:t>
            </a:r>
            <a:r>
              <a:rPr lang="en-GB" altLang="en-US" sz="1100" b="0" dirty="0" err="1">
                <a:solidFill>
                  <a:schemeClr val="tx1"/>
                </a:solidFill>
                <a:latin typeface="Tahoma" panose="020B0604030504040204" pitchFamily="34" charset="0"/>
              </a:rPr>
              <a:t>eg</a:t>
            </a:r>
            <a:r>
              <a:rPr lang="en-GB" altLang="en-US" sz="1100" b="0" dirty="0">
                <a:solidFill>
                  <a:schemeClr val="tx1"/>
                </a:solidFill>
                <a:latin typeface="Tahoma" panose="020B0604030504040204" pitchFamily="34" charset="0"/>
              </a:rPr>
              <a:t> role plays. </a:t>
            </a:r>
          </a:p>
          <a:p>
            <a:pPr eaLnBrk="1" hangingPunct="1">
              <a:lnSpc>
                <a:spcPct val="80000"/>
              </a:lnSpc>
              <a:defRPr/>
            </a:pPr>
            <a:endParaRPr lang="en-GB" altLang="en-US" sz="1100" dirty="0">
              <a:solidFill>
                <a:schemeClr val="tx1"/>
              </a:solidFill>
              <a:latin typeface="Tahoma" panose="020B0604030504040204" pitchFamily="34" charset="0"/>
            </a:endParaRPr>
          </a:p>
          <a:p>
            <a:pPr eaLnBrk="1" hangingPunct="1">
              <a:lnSpc>
                <a:spcPct val="80000"/>
              </a:lnSpc>
              <a:defRPr/>
            </a:pPr>
            <a:r>
              <a:rPr lang="en-GB" altLang="en-US" sz="1100" b="0" dirty="0">
                <a:solidFill>
                  <a:schemeClr val="tx1"/>
                </a:solidFill>
                <a:latin typeface="Tahoma" panose="020B0604030504040204" pitchFamily="34" charset="0"/>
              </a:rPr>
              <a:t>11:15-11:30 Objective 5</a:t>
            </a:r>
          </a:p>
          <a:p>
            <a:pPr eaLnBrk="1" hangingPunct="1">
              <a:lnSpc>
                <a:spcPct val="80000"/>
              </a:lnSpc>
              <a:defRPr/>
            </a:pPr>
            <a:endParaRPr lang="en-GB" altLang="en-US" sz="1100" dirty="0">
              <a:solidFill>
                <a:schemeClr val="tx1"/>
              </a:solidFill>
              <a:latin typeface="Tahoma" panose="020B0604030504040204" pitchFamily="34" charset="0"/>
            </a:endParaRPr>
          </a:p>
          <a:p>
            <a:pPr eaLnBrk="1" hangingPunct="1">
              <a:lnSpc>
                <a:spcPct val="80000"/>
              </a:lnSpc>
              <a:defRPr/>
            </a:pPr>
            <a:endParaRPr lang="en-GB" altLang="en-US" sz="1100" dirty="0">
              <a:solidFill>
                <a:schemeClr val="tx1"/>
              </a:solidFill>
              <a:latin typeface="Tahoma" panose="020B0604030504040204" pitchFamily="34" charset="0"/>
            </a:endParaRPr>
          </a:p>
          <a:p>
            <a:pPr eaLnBrk="1" hangingPunct="1">
              <a:lnSpc>
                <a:spcPct val="80000"/>
              </a:lnSpc>
              <a:defRPr/>
            </a:pPr>
            <a:endParaRPr lang="en-GB" altLang="en-US" sz="1200" dirty="0">
              <a:solidFill>
                <a:schemeClr val="tx1"/>
              </a:solidFill>
              <a:latin typeface="Tahoma" panose="020B0604030504040204" pitchFamily="34" charset="0"/>
            </a:endParaRPr>
          </a:p>
        </p:txBody>
      </p:sp>
    </p:spTree>
    <p:extLst>
      <p:ext uri="{BB962C8B-B14F-4D97-AF65-F5344CB8AC3E}">
        <p14:creationId xmlns:p14="http://schemas.microsoft.com/office/powerpoint/2010/main" val="20487718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a:xfrm>
            <a:off x="679768" y="4591070"/>
            <a:ext cx="5438140" cy="4446615"/>
          </a:xfrm>
        </p:spPr>
        <p:txBody>
          <a:bodyPr/>
          <a:lstStyle/>
          <a:p>
            <a:endParaRPr lang="en-GB" altLang="en-US" sz="900" dirty="0"/>
          </a:p>
          <a:p>
            <a:endParaRPr lang="en-GB" dirty="0"/>
          </a:p>
        </p:txBody>
      </p:sp>
      <p:sp>
        <p:nvSpPr>
          <p:cNvPr id="4" name="Slide Number Placeholder 3"/>
          <p:cNvSpPr>
            <a:spLocks noGrp="1"/>
          </p:cNvSpPr>
          <p:nvPr>
            <p:ph type="sldNum" sz="quarter" idx="10"/>
          </p:nvPr>
        </p:nvSpPr>
        <p:spPr/>
        <p:txBody>
          <a:bodyPr/>
          <a:lstStyle/>
          <a:p>
            <a:fld id="{354B580A-E67D-431D-90E3-C9BCDB9B76EB}" type="slidenum">
              <a:rPr lang="en-GB" smtClean="0"/>
              <a:t>10</a:t>
            </a:fld>
            <a:endParaRPr lang="en-GB"/>
          </a:p>
        </p:txBody>
      </p:sp>
      <p:sp>
        <p:nvSpPr>
          <p:cNvPr id="5" name="Rectangle 4"/>
          <p:cNvSpPr/>
          <p:nvPr/>
        </p:nvSpPr>
        <p:spPr>
          <a:xfrm>
            <a:off x="292101" y="4895073"/>
            <a:ext cx="6083300" cy="4862870"/>
          </a:xfrm>
          <a:prstGeom prst="rect">
            <a:avLst/>
          </a:prstGeom>
        </p:spPr>
        <p:txBody>
          <a:bodyPr wrap="square">
            <a:spAutoFit/>
          </a:bodyPr>
          <a:lstStyle/>
          <a:p>
            <a:r>
              <a:rPr lang="en-GB" altLang="en-US" sz="1200" dirty="0">
                <a:latin typeface="Arial" panose="020B0604020202020204" pitchFamily="34" charset="0"/>
                <a:cs typeface="Arial" panose="020B0604020202020204" pitchFamily="34" charset="0"/>
              </a:rPr>
              <a:t>Trainer to reveal diagram and explain that our learning style could potentially mean that we spend too much time or “get stuck” on one element of the cycle.   A well-rounded and effective trainer needs to ensure that all elements of the ELC are explored.</a:t>
            </a:r>
          </a:p>
          <a:p>
            <a:endParaRPr lang="en-GB" altLang="en-US" sz="1200" dirty="0">
              <a:solidFill>
                <a:srgbClr val="0070C0"/>
              </a:solidFill>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Trainer to explain that your personal preference may influence the learning methods you choose in your lesson design and delivery.</a:t>
            </a:r>
          </a:p>
          <a:p>
            <a:endParaRPr lang="en-US" altLang="en-US" sz="1200" dirty="0">
              <a:solidFill>
                <a:srgbClr val="0070C0"/>
              </a:solidFill>
            </a:endParaRPr>
          </a:p>
          <a:p>
            <a:r>
              <a:rPr lang="en-US" altLang="en-US" sz="1200" dirty="0">
                <a:solidFill>
                  <a:srgbClr val="0070C0"/>
                </a:solidFill>
              </a:rPr>
              <a:t>Q:  Why do you think these two theories overlap?  </a:t>
            </a:r>
            <a:r>
              <a:rPr lang="en-US" altLang="en-US" sz="1200" dirty="0"/>
              <a:t>A:  Honey and Mumford’s work was inspired by Kolb’s model.</a:t>
            </a:r>
          </a:p>
          <a:p>
            <a:endParaRPr lang="en-US" altLang="en-US" sz="1200" dirty="0"/>
          </a:p>
          <a:p>
            <a:r>
              <a:rPr lang="en-GB" altLang="en-US" sz="1200" dirty="0"/>
              <a:t>Trainer to explain that the next section of the day will be spent conducting self-directed study with learners gathering back together at 15:30 to discuss their research.   Advise learners to have regular breaks and to ensure they take lunch at a convenient time for them.</a:t>
            </a:r>
            <a:endParaRPr lang="en-US" altLang="en-US" sz="1200" dirty="0"/>
          </a:p>
          <a:p>
            <a:endParaRPr lang="en-GB" altLang="en-US" sz="1200" dirty="0">
              <a:latin typeface="Arial" panose="020B0604020202020204" pitchFamily="34" charset="0"/>
              <a:cs typeface="Arial" panose="020B0604020202020204" pitchFamily="34" charset="0"/>
            </a:endParaRPr>
          </a:p>
          <a:p>
            <a:r>
              <a:rPr lang="en-US" altLang="en-US" sz="1200" dirty="0">
                <a:solidFill>
                  <a:srgbClr val="0070C0"/>
                </a:solidFill>
              </a:rPr>
              <a:t>TASK:  The self-aware trainer.   Explain that learners will be given the opportunity to think more deeply about their learning style and how it could potentially impact upon their role.  The task sheet should be shared via e-mail or the appropriate platform with all learners in readiness for their self-study period.</a:t>
            </a:r>
          </a:p>
          <a:p>
            <a:endParaRPr lang="en-US" altLang="en-US" sz="1200" dirty="0">
              <a:solidFill>
                <a:srgbClr val="0070C0"/>
              </a:solidFill>
            </a:endParaRPr>
          </a:p>
          <a:p>
            <a:r>
              <a:rPr lang="en-US" altLang="en-US" sz="1200" dirty="0">
                <a:solidFill>
                  <a:srgbClr val="FF0000"/>
                </a:solidFill>
              </a:rPr>
              <a:t>Advise learners to e-mail their completed task sheets to the trainer before the last group session of the day so that they can assess that Objectives have been met.</a:t>
            </a:r>
          </a:p>
          <a:p>
            <a:endParaRPr lang="en-US" altLang="en-US" sz="1200" dirty="0">
              <a:solidFill>
                <a:srgbClr val="FF0000"/>
              </a:solidFill>
            </a:endParaRPr>
          </a:p>
          <a:p>
            <a:r>
              <a:rPr lang="en-US" altLang="en-US" sz="1200" dirty="0">
                <a:solidFill>
                  <a:schemeClr val="accent1"/>
                </a:solidFill>
              </a:rPr>
              <a:t>Objectives 3, 4 &amp; 5</a:t>
            </a:r>
          </a:p>
          <a:p>
            <a:r>
              <a:rPr lang="en-GB" sz="1100" dirty="0"/>
              <a:t>11:30 – 11:45 for briefing</a:t>
            </a:r>
          </a:p>
          <a:p>
            <a:r>
              <a:rPr lang="en-GB" sz="1100" dirty="0"/>
              <a:t>11:45 – 15:30 for self-study</a:t>
            </a:r>
            <a:endParaRPr lang="en-US" altLang="en-US" sz="1100" dirty="0">
              <a:solidFill>
                <a:schemeClr val="accent1"/>
              </a:solidFill>
            </a:endParaRPr>
          </a:p>
          <a:p>
            <a:endParaRPr lang="en-GB" altLang="en-US" sz="12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74603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22274" y="4963318"/>
            <a:ext cx="5695633" cy="4465265"/>
          </a:xfrm>
        </p:spPr>
        <p:txBody>
          <a:bodyPr/>
          <a:lstStyle/>
          <a:p>
            <a:r>
              <a:rPr lang="en-GB" altLang="en-US" sz="1100" dirty="0"/>
              <a:t>Trainer to explain that learners will receive (via e-mail/share in appropriate platform </a:t>
            </a:r>
            <a:r>
              <a:rPr lang="en-GB" altLang="en-US" sz="1100" dirty="0" err="1"/>
              <a:t>eg</a:t>
            </a:r>
            <a:r>
              <a:rPr lang="en-GB" altLang="en-US" sz="1100" dirty="0"/>
              <a:t> TEAMs) a copy of this PowerPoint and the task sheets so that learners have the information readily available to them.</a:t>
            </a:r>
          </a:p>
          <a:p>
            <a:endParaRPr lang="en-GB" altLang="en-US" sz="1100" dirty="0"/>
          </a:p>
          <a:p>
            <a:r>
              <a:rPr lang="en-GB" altLang="en-US" sz="1100" dirty="0"/>
              <a:t>Explain that learners should make notes on their research in preparation for a class discussion within the next session.</a:t>
            </a:r>
          </a:p>
          <a:p>
            <a:endParaRPr lang="en-GB" altLang="en-US" sz="1100" dirty="0"/>
          </a:p>
          <a:p>
            <a:r>
              <a:rPr lang="en-GB" altLang="en-US" sz="1100" dirty="0"/>
              <a:t>Objective 6</a:t>
            </a:r>
          </a:p>
          <a:p>
            <a:r>
              <a:rPr lang="en-GB" sz="1100" dirty="0"/>
              <a:t>11:30 – 11:45 for briefing</a:t>
            </a:r>
          </a:p>
          <a:p>
            <a:r>
              <a:rPr lang="en-GB" sz="1100" dirty="0"/>
              <a:t>11:45 – 15:30 for self-study</a:t>
            </a:r>
            <a:endParaRPr lang="en-US" altLang="en-US" sz="1100" dirty="0">
              <a:solidFill>
                <a:schemeClr val="accent1"/>
              </a:solidFill>
            </a:endParaRPr>
          </a:p>
          <a:p>
            <a:endParaRPr lang="en-GB" altLang="en-US" sz="1100" dirty="0"/>
          </a:p>
          <a:p>
            <a:endParaRPr lang="en-GB" dirty="0"/>
          </a:p>
        </p:txBody>
      </p:sp>
      <p:sp>
        <p:nvSpPr>
          <p:cNvPr id="4" name="Slide Number Placeholder 3"/>
          <p:cNvSpPr>
            <a:spLocks noGrp="1"/>
          </p:cNvSpPr>
          <p:nvPr>
            <p:ph type="sldNum" sz="quarter" idx="10"/>
          </p:nvPr>
        </p:nvSpPr>
        <p:spPr/>
        <p:txBody>
          <a:bodyPr/>
          <a:lstStyle/>
          <a:p>
            <a:fld id="{354B580A-E67D-431D-90E3-C9BCDB9B76EB}" type="slidenum">
              <a:rPr lang="en-GB" smtClean="0"/>
              <a:t>11</a:t>
            </a:fld>
            <a:endParaRPr lang="en-GB"/>
          </a:p>
        </p:txBody>
      </p:sp>
    </p:spTree>
    <p:extLst>
      <p:ext uri="{BB962C8B-B14F-4D97-AF65-F5344CB8AC3E}">
        <p14:creationId xmlns:p14="http://schemas.microsoft.com/office/powerpoint/2010/main" val="34670627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591070"/>
            <a:ext cx="5438140" cy="4446615"/>
          </a:xfrm>
        </p:spPr>
        <p:txBody>
          <a:bodyPr/>
          <a:lstStyle/>
          <a:p>
            <a:endParaRPr lang="en-GB" altLang="en-US" sz="900" dirty="0"/>
          </a:p>
          <a:p>
            <a:endParaRPr lang="en-GB" dirty="0"/>
          </a:p>
        </p:txBody>
      </p:sp>
      <p:sp>
        <p:nvSpPr>
          <p:cNvPr id="4" name="Slide Number Placeholder 3"/>
          <p:cNvSpPr>
            <a:spLocks noGrp="1"/>
          </p:cNvSpPr>
          <p:nvPr>
            <p:ph type="sldNum" sz="quarter" idx="10"/>
          </p:nvPr>
        </p:nvSpPr>
        <p:spPr/>
        <p:txBody>
          <a:bodyPr/>
          <a:lstStyle/>
          <a:p>
            <a:fld id="{354B580A-E67D-431D-90E3-C9BCDB9B76EB}" type="slidenum">
              <a:rPr lang="en-GB" smtClean="0"/>
              <a:t>12</a:t>
            </a:fld>
            <a:endParaRPr lang="en-GB"/>
          </a:p>
        </p:txBody>
      </p:sp>
      <p:sp>
        <p:nvSpPr>
          <p:cNvPr id="5" name="Rectangle 4"/>
          <p:cNvSpPr/>
          <p:nvPr/>
        </p:nvSpPr>
        <p:spPr>
          <a:xfrm>
            <a:off x="88900" y="4622287"/>
            <a:ext cx="6591299" cy="5690469"/>
          </a:xfrm>
          <a:prstGeom prst="rect">
            <a:avLst/>
          </a:prstGeom>
        </p:spPr>
        <p:txBody>
          <a:bodyPr wrap="square">
            <a:spAutoFit/>
          </a:bodyPr>
          <a:lstStyle/>
          <a:p>
            <a:r>
              <a:rPr lang="en-US" altLang="en-US" sz="1200" dirty="0">
                <a:latin typeface="Arial" panose="020B0604020202020204" pitchFamily="34" charset="0"/>
                <a:cs typeface="Arial" panose="020B0604020202020204" pitchFamily="34" charset="0"/>
              </a:rPr>
              <a:t>Last session of the Day at 15:30  </a:t>
            </a:r>
          </a:p>
          <a:p>
            <a:r>
              <a:rPr lang="en-US" altLang="en-US" sz="1200" dirty="0">
                <a:latin typeface="Arial" panose="020B0604020202020204" pitchFamily="34" charset="0"/>
                <a:cs typeface="Arial" panose="020B0604020202020204" pitchFamily="34" charset="0"/>
              </a:rPr>
              <a:t>Debrief the self-learning conducted during the protected learning time provided during this day.</a:t>
            </a:r>
          </a:p>
          <a:p>
            <a:endParaRPr lang="en-US"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1:  Honey and Mumford task. </a:t>
            </a:r>
          </a:p>
          <a:p>
            <a:r>
              <a:rPr lang="en-US" altLang="en-US" sz="1200" dirty="0">
                <a:latin typeface="Arial" panose="020B0604020202020204" pitchFamily="34" charset="0"/>
                <a:cs typeface="Arial" panose="020B0604020202020204" pitchFamily="34" charset="0"/>
              </a:rPr>
              <a:t>Ensure all learners have e-mailed their completed sheets to the trainer.  </a:t>
            </a:r>
          </a:p>
          <a:p>
            <a:r>
              <a:rPr lang="en-US" altLang="en-US" sz="1200" dirty="0">
                <a:solidFill>
                  <a:schemeClr val="accent1"/>
                </a:solidFill>
                <a:latin typeface="Arial" panose="020B0604020202020204" pitchFamily="34" charset="0"/>
                <a:cs typeface="Arial" panose="020B0604020202020204" pitchFamily="34" charset="0"/>
              </a:rPr>
              <a:t>Q:  How easy or how hard did you find that task? </a:t>
            </a:r>
            <a:r>
              <a:rPr lang="en-US" altLang="en-US" sz="1200" dirty="0">
                <a:latin typeface="Arial" panose="020B0604020202020204" pitchFamily="34" charset="0"/>
                <a:cs typeface="Arial" panose="020B0604020202020204" pitchFamily="34" charset="0"/>
              </a:rPr>
              <a:t>Answers will vary.</a:t>
            </a:r>
            <a:endParaRPr lang="en-US" altLang="en-US" sz="1200" dirty="0">
              <a:solidFill>
                <a:schemeClr val="accent1"/>
              </a:solidFill>
              <a:latin typeface="Arial" panose="020B0604020202020204" pitchFamily="34" charset="0"/>
              <a:cs typeface="Arial" panose="020B0604020202020204" pitchFamily="34" charset="0"/>
            </a:endParaRPr>
          </a:p>
          <a:p>
            <a:r>
              <a:rPr lang="en-US" altLang="en-US" sz="1200" dirty="0">
                <a:solidFill>
                  <a:schemeClr val="accent1"/>
                </a:solidFill>
                <a:latin typeface="Arial" panose="020B0604020202020204" pitchFamily="34" charset="0"/>
                <a:cs typeface="Arial" panose="020B0604020202020204" pitchFamily="34" charset="0"/>
              </a:rPr>
              <a:t>Q:  What has that task enabled you to achieve? </a:t>
            </a:r>
            <a:r>
              <a:rPr lang="en-US" altLang="en-US" sz="1200" dirty="0">
                <a:latin typeface="Arial" panose="020B0604020202020204" pitchFamily="34" charset="0"/>
                <a:cs typeface="Arial" panose="020B0604020202020204" pitchFamily="34" charset="0"/>
              </a:rPr>
              <a:t>Expected response:  a more in-depth understanding how learning styles could potentially influence training design and delivery.</a:t>
            </a:r>
          </a:p>
          <a:p>
            <a:r>
              <a:rPr lang="en-US" altLang="en-US" sz="1200" dirty="0">
                <a:solidFill>
                  <a:schemeClr val="accent1"/>
                </a:solidFill>
                <a:latin typeface="Arial" panose="020B0604020202020204" pitchFamily="34" charset="0"/>
                <a:cs typeface="Arial" panose="020B0604020202020204" pitchFamily="34" charset="0"/>
              </a:rPr>
              <a:t>Q: How will this knowledge influence your training? </a:t>
            </a:r>
            <a:r>
              <a:rPr lang="en-US" altLang="en-US" sz="1200" dirty="0">
                <a:latin typeface="Arial" panose="020B0604020202020204" pitchFamily="34" charset="0"/>
                <a:cs typeface="Arial" panose="020B0604020202020204" pitchFamily="34" charset="0"/>
              </a:rPr>
              <a:t>Expected responses:  considering catering to all learning styles by including variety of learning methodologies and resources.</a:t>
            </a:r>
          </a:p>
          <a:p>
            <a:endParaRPr lang="en-US"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Objective 4</a:t>
            </a:r>
          </a:p>
          <a:p>
            <a:endParaRPr lang="en-US" altLang="en-US" sz="1200" dirty="0">
              <a:latin typeface="Arial" panose="020B0604020202020204" pitchFamily="34" charset="0"/>
              <a:cs typeface="Arial" panose="020B0604020202020204" pitchFamily="34" charset="0"/>
            </a:endParaRPr>
          </a:p>
          <a:p>
            <a:endParaRPr lang="en-US"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2:  Knowles’ Adult Learning Principles:</a:t>
            </a:r>
          </a:p>
          <a:p>
            <a:r>
              <a:rPr lang="en-US" altLang="en-US" sz="1200" dirty="0">
                <a:solidFill>
                  <a:schemeClr val="accent1"/>
                </a:solidFill>
                <a:latin typeface="Arial" panose="020B0604020202020204" pitchFamily="34" charset="0"/>
                <a:cs typeface="Arial" panose="020B0604020202020204" pitchFamily="34" charset="0"/>
              </a:rPr>
              <a:t>Q:  What have you put in place to help you remember the principles?</a:t>
            </a:r>
            <a:r>
              <a:rPr lang="en-US" altLang="en-US" sz="1200" dirty="0">
                <a:latin typeface="Arial" panose="020B0604020202020204" pitchFamily="34" charset="0"/>
                <a:cs typeface="Arial" panose="020B0604020202020204" pitchFamily="34" charset="0"/>
              </a:rPr>
              <a:t>   Responses will vary from repetition, making a story including each element or an acronym such as SERMON (self-direction or Self-concept, Experience, Readiness to learn, Motivation, Orientation, Need to know):</a:t>
            </a:r>
          </a:p>
          <a:p>
            <a:r>
              <a:rPr lang="en-US" altLang="en-US" sz="1200" dirty="0">
                <a:latin typeface="Arial" panose="020B0604020202020204" pitchFamily="34" charset="0"/>
                <a:cs typeface="Arial" panose="020B0604020202020204" pitchFamily="34" charset="0"/>
              </a:rPr>
              <a:t>Trainer to ask questions for each Principle to establish how learners will promote this within their classroom environment.</a:t>
            </a:r>
          </a:p>
          <a:p>
            <a:r>
              <a:rPr lang="en-US" altLang="en-US" sz="1200" dirty="0">
                <a:solidFill>
                  <a:schemeClr val="accent1"/>
                </a:solidFill>
                <a:latin typeface="Arial" panose="020B0604020202020204" pitchFamily="34" charset="0"/>
                <a:cs typeface="Arial" panose="020B0604020202020204" pitchFamily="34" charset="0"/>
              </a:rPr>
              <a:t>Q:  Why is it important that trainers understanding the difference in andragogy versus pedagogy?</a:t>
            </a:r>
            <a:r>
              <a:rPr lang="en-US" altLang="en-US" sz="1200" dirty="0">
                <a:latin typeface="Arial" panose="020B0604020202020204" pitchFamily="34" charset="0"/>
                <a:cs typeface="Arial" panose="020B0604020202020204" pitchFamily="34" charset="0"/>
              </a:rPr>
              <a:t> Expected response:  adults learn differently to children and trainers must be aware of the principles in order to best teach their specialized subjects to their audience of officers and staff.</a:t>
            </a:r>
          </a:p>
          <a:p>
            <a:r>
              <a:rPr lang="en-US" altLang="en-US" sz="1200" dirty="0">
                <a:solidFill>
                  <a:schemeClr val="accent1"/>
                </a:solidFill>
                <a:latin typeface="Arial" panose="020B0604020202020204" pitchFamily="34" charset="0"/>
                <a:cs typeface="Arial" panose="020B0604020202020204" pitchFamily="34" charset="0"/>
              </a:rPr>
              <a:t>  </a:t>
            </a:r>
            <a:endParaRPr lang="en-US"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Objective 6</a:t>
            </a:r>
          </a:p>
          <a:p>
            <a:r>
              <a:rPr lang="en-US" altLang="en-US" sz="1200" dirty="0">
                <a:latin typeface="Arial" panose="020B0604020202020204" pitchFamily="34" charset="0"/>
                <a:cs typeface="Arial" panose="020B0604020202020204" pitchFamily="34" charset="0"/>
              </a:rPr>
              <a:t>15:30 – 16:15</a:t>
            </a:r>
          </a:p>
          <a:p>
            <a:pPr>
              <a:lnSpc>
                <a:spcPct val="150000"/>
              </a:lnSpc>
            </a:pPr>
            <a:endParaRPr lang="en-US" alt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40435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591070"/>
            <a:ext cx="5438140" cy="4446615"/>
          </a:xfrm>
        </p:spPr>
        <p:txBody>
          <a:bodyPr/>
          <a:lstStyle/>
          <a:p>
            <a:endParaRPr lang="en-GB" altLang="en-US" sz="900" dirty="0"/>
          </a:p>
          <a:p>
            <a:endParaRPr lang="en-GB" dirty="0"/>
          </a:p>
        </p:txBody>
      </p:sp>
      <p:sp>
        <p:nvSpPr>
          <p:cNvPr id="4" name="Slide Number Placeholder 3"/>
          <p:cNvSpPr>
            <a:spLocks noGrp="1"/>
          </p:cNvSpPr>
          <p:nvPr>
            <p:ph type="sldNum" sz="quarter" idx="10"/>
          </p:nvPr>
        </p:nvSpPr>
        <p:spPr/>
        <p:txBody>
          <a:bodyPr/>
          <a:lstStyle/>
          <a:p>
            <a:fld id="{354B580A-E67D-431D-90E3-C9BCDB9B76EB}" type="slidenum">
              <a:rPr lang="en-GB" smtClean="0"/>
              <a:t>13</a:t>
            </a:fld>
            <a:endParaRPr lang="en-GB"/>
          </a:p>
        </p:txBody>
      </p:sp>
      <p:sp>
        <p:nvSpPr>
          <p:cNvPr id="5" name="Rectangle 4"/>
          <p:cNvSpPr/>
          <p:nvPr/>
        </p:nvSpPr>
        <p:spPr>
          <a:xfrm>
            <a:off x="88900" y="4622287"/>
            <a:ext cx="6591299" cy="4859472"/>
          </a:xfrm>
          <a:prstGeom prst="rect">
            <a:avLst/>
          </a:prstGeom>
        </p:spPr>
        <p:txBody>
          <a:bodyPr wrap="square">
            <a:spAutoFit/>
          </a:bodyPr>
          <a:lstStyle/>
          <a:p>
            <a:r>
              <a:rPr lang="en-US" altLang="en-US" sz="1200" dirty="0">
                <a:latin typeface="Arial" panose="020B0604020202020204" pitchFamily="34" charset="0"/>
                <a:cs typeface="Arial" panose="020B0604020202020204" pitchFamily="34" charset="0"/>
              </a:rPr>
              <a:t>The document sent to learners preparing them for the course included a section on Minimum Core Skills.   Trainer to ask questions to ensure learners are fully aware of what this means:</a:t>
            </a:r>
          </a:p>
          <a:p>
            <a:r>
              <a:rPr lang="en-GB" sz="1200" dirty="0">
                <a:solidFill>
                  <a:schemeClr val="accent1"/>
                </a:solidFill>
              </a:rPr>
              <a:t>Q1:  What are the main four Minimum Core Skills categories?  </a:t>
            </a:r>
            <a:r>
              <a:rPr lang="en-GB" sz="1200" dirty="0"/>
              <a:t>A: Literacy, Language, Numeracy, ICT.</a:t>
            </a:r>
          </a:p>
          <a:p>
            <a:r>
              <a:rPr lang="en-GB" sz="1200" dirty="0">
                <a:solidFill>
                  <a:schemeClr val="accent1"/>
                </a:solidFill>
              </a:rPr>
              <a:t>Q2:  What does the term “wider skills” refer to?  </a:t>
            </a:r>
            <a:r>
              <a:rPr lang="en-GB" sz="1200" dirty="0"/>
              <a:t>A:  Life skills such as professionalism, time keeping, personal development etc.</a:t>
            </a:r>
          </a:p>
          <a:p>
            <a:r>
              <a:rPr lang="en-GB" sz="1200" dirty="0">
                <a:solidFill>
                  <a:schemeClr val="accent1"/>
                </a:solidFill>
              </a:rPr>
              <a:t>Q3:  Why is it important to provide opportunities for learners to develop minimum core skills? </a:t>
            </a:r>
            <a:r>
              <a:rPr lang="en-GB" sz="1200" dirty="0"/>
              <a:t>A: to support their continuous professional development.</a:t>
            </a:r>
          </a:p>
          <a:p>
            <a:r>
              <a:rPr lang="en-GB" sz="1200" dirty="0">
                <a:solidFill>
                  <a:schemeClr val="accent1"/>
                </a:solidFill>
              </a:rPr>
              <a:t>Q4:  Provide one example each explaining how you can support the development of a minimum core skill in your learners.  </a:t>
            </a:r>
            <a:r>
              <a:rPr lang="en-GB" sz="1200" dirty="0"/>
              <a:t>Answers will vary but could include written tasks, interpretation of statistics, using software systems for research, feeding back to whole class verbally after a task etc.</a:t>
            </a:r>
          </a:p>
          <a:p>
            <a:endParaRPr lang="en-GB" sz="1200" dirty="0"/>
          </a:p>
          <a:p>
            <a:r>
              <a:rPr lang="en-GB" sz="1200" dirty="0"/>
              <a:t>Trainer to explain that as part of the qualification the learners will be completing a task that will evidence their skills in relation to Language and Literacy, Numeracy and ICT.  This task will be discussed with your assessor.   However, think about how you, as trainers, are already demonstrating your use and development of these skills already.  Ask:</a:t>
            </a:r>
          </a:p>
          <a:p>
            <a:r>
              <a:rPr lang="en-GB" altLang="en-US" sz="1200" dirty="0">
                <a:solidFill>
                  <a:schemeClr val="accent1"/>
                </a:solidFill>
                <a:latin typeface="Arial" panose="020B0604020202020204" pitchFamily="34" charset="0"/>
                <a:cs typeface="Arial" panose="020B0604020202020204" pitchFamily="34" charset="0"/>
              </a:rPr>
              <a:t>Q:  How have you demonstrated Literacy and Language skills so far on this course?</a:t>
            </a:r>
          </a:p>
          <a:p>
            <a:r>
              <a:rPr lang="en-GB" altLang="en-US" sz="1200" dirty="0">
                <a:latin typeface="Arial" panose="020B0604020202020204" pitchFamily="34" charset="0"/>
                <a:cs typeface="Arial" panose="020B0604020202020204" pitchFamily="34" charset="0"/>
              </a:rPr>
              <a:t>A:  Tasks, verbally providing answers, writing answers in chat etc.</a:t>
            </a:r>
          </a:p>
          <a:p>
            <a:r>
              <a:rPr lang="en-GB" altLang="en-US" sz="1200" dirty="0">
                <a:solidFill>
                  <a:schemeClr val="accent1"/>
                </a:solidFill>
                <a:latin typeface="Arial" panose="020B0604020202020204" pitchFamily="34" charset="0"/>
                <a:cs typeface="Arial" panose="020B0604020202020204" pitchFamily="34" charset="0"/>
              </a:rPr>
              <a:t>Q:  How have you demonstrated Numeracy skills?  </a:t>
            </a:r>
            <a:r>
              <a:rPr lang="en-GB" altLang="en-US" sz="1200" dirty="0">
                <a:latin typeface="Arial" panose="020B0604020202020204" pitchFamily="34" charset="0"/>
                <a:cs typeface="Arial" panose="020B0604020202020204" pitchFamily="34" charset="0"/>
              </a:rPr>
              <a:t>A: </a:t>
            </a:r>
            <a:r>
              <a:rPr lang="en-GB" altLang="en-US" sz="1200" dirty="0" err="1">
                <a:latin typeface="Arial" panose="020B0604020202020204" pitchFamily="34" charset="0"/>
                <a:cs typeface="Arial" panose="020B0604020202020204" pitchFamily="34" charset="0"/>
              </a:rPr>
              <a:t>eg</a:t>
            </a:r>
            <a:r>
              <a:rPr lang="en-GB" altLang="en-US" sz="1200" dirty="0">
                <a:latin typeface="Arial" panose="020B0604020202020204" pitchFamily="34" charset="0"/>
                <a:cs typeface="Arial" panose="020B0604020202020204" pitchFamily="34" charset="0"/>
              </a:rPr>
              <a:t> Managing your time.</a:t>
            </a:r>
          </a:p>
          <a:p>
            <a:r>
              <a:rPr lang="en-GB" altLang="en-US" sz="1200" dirty="0">
                <a:solidFill>
                  <a:schemeClr val="accent1"/>
                </a:solidFill>
                <a:latin typeface="Arial" panose="020B0604020202020204" pitchFamily="34" charset="0"/>
                <a:cs typeface="Arial" panose="020B0604020202020204" pitchFamily="34" charset="0"/>
              </a:rPr>
              <a:t>Q:  How have you demonstrated ICT skills?  </a:t>
            </a:r>
            <a:r>
              <a:rPr lang="en-GB" altLang="en-US" sz="1200" dirty="0">
                <a:latin typeface="Arial" panose="020B0604020202020204" pitchFamily="34" charset="0"/>
                <a:cs typeface="Arial" panose="020B0604020202020204" pitchFamily="34" charset="0"/>
              </a:rPr>
              <a:t>Use of </a:t>
            </a:r>
            <a:r>
              <a:rPr lang="en-GB" altLang="en-US" sz="1200" dirty="0" err="1">
                <a:latin typeface="Arial" panose="020B0604020202020204" pitchFamily="34" charset="0"/>
                <a:cs typeface="Arial" panose="020B0604020202020204" pitchFamily="34" charset="0"/>
              </a:rPr>
              <a:t>slido</a:t>
            </a:r>
            <a:r>
              <a:rPr lang="en-GB" altLang="en-US" sz="1200" dirty="0">
                <a:latin typeface="Arial" panose="020B0604020202020204" pitchFamily="34" charset="0"/>
                <a:cs typeface="Arial" panose="020B0604020202020204" pitchFamily="34" charset="0"/>
              </a:rPr>
              <a:t>, </a:t>
            </a:r>
            <a:r>
              <a:rPr lang="en-GB" altLang="en-US" sz="1200" dirty="0" err="1">
                <a:latin typeface="Arial" panose="020B0604020202020204" pitchFamily="34" charset="0"/>
                <a:cs typeface="Arial" panose="020B0604020202020204" pitchFamily="34" charset="0"/>
              </a:rPr>
              <a:t>padlet</a:t>
            </a:r>
            <a:r>
              <a:rPr lang="en-GB" altLang="en-US" sz="1200" dirty="0">
                <a:latin typeface="Arial" panose="020B0604020202020204" pitchFamily="34" charset="0"/>
                <a:cs typeface="Arial" panose="020B0604020202020204" pitchFamily="34" charset="0"/>
              </a:rPr>
              <a:t>, e-mails etc.</a:t>
            </a:r>
          </a:p>
          <a:p>
            <a:r>
              <a:rPr lang="en-GB" altLang="en-US" sz="1200" dirty="0">
                <a:latin typeface="Arial" panose="020B0604020202020204" pitchFamily="34" charset="0"/>
                <a:cs typeface="Arial" panose="020B0604020202020204" pitchFamily="34" charset="0"/>
              </a:rPr>
              <a:t>Trainer to emphasise that this qualification will enable learners to practise and develop their minimum core skills and that this is something they will facilitate with their </a:t>
            </a:r>
            <a:r>
              <a:rPr lang="en-GB" altLang="en-US" sz="1200">
                <a:latin typeface="Arial" panose="020B0604020202020204" pitchFamily="34" charset="0"/>
                <a:cs typeface="Arial" panose="020B0604020202020204" pitchFamily="34" charset="0"/>
              </a:rPr>
              <a:t>own learners. </a:t>
            </a:r>
            <a:endParaRPr lang="en-GB" altLang="en-US" sz="1200" dirty="0">
              <a:latin typeface="Arial" panose="020B0604020202020204" pitchFamily="34" charset="0"/>
              <a:cs typeface="Arial" panose="020B0604020202020204" pitchFamily="34" charset="0"/>
            </a:endParaRP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16:15 – 16:25 (10 mins)</a:t>
            </a:r>
          </a:p>
          <a:p>
            <a:pPr>
              <a:lnSpc>
                <a:spcPct val="150000"/>
              </a:lnSpc>
            </a:pPr>
            <a:endParaRPr lang="en-US" altLang="en-US" sz="1200" dirty="0">
              <a:latin typeface="Arial" panose="020B0604020202020204" pitchFamily="34" charset="0"/>
              <a:cs typeface="Arial" panose="020B0604020202020204" pitchFamily="34" charset="0"/>
            </a:endParaRPr>
          </a:p>
          <a:p>
            <a:pPr>
              <a:lnSpc>
                <a:spcPct val="150000"/>
              </a:lnSpc>
            </a:pPr>
            <a:endParaRPr lang="en-US" alt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22149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22275" y="4777194"/>
            <a:ext cx="5953125" cy="3908614"/>
          </a:xfrm>
        </p:spPr>
        <p:txBody>
          <a:bodyPr/>
          <a:lstStyle/>
          <a:p>
            <a:r>
              <a:rPr lang="en-GB" dirty="0"/>
              <a:t>Re-cap aim and objectives</a:t>
            </a:r>
          </a:p>
          <a:p>
            <a:r>
              <a:rPr lang="en-GB" dirty="0"/>
              <a:t>Provide opportunity for questions</a:t>
            </a:r>
          </a:p>
          <a:p>
            <a:r>
              <a:rPr lang="en-GB" dirty="0"/>
              <a:t>Close session.</a:t>
            </a:r>
          </a:p>
          <a:p>
            <a:endParaRPr lang="en-GB" dirty="0"/>
          </a:p>
          <a:p>
            <a:r>
              <a:rPr lang="en-GB" dirty="0"/>
              <a:t>16:25 – 16:30</a:t>
            </a:r>
          </a:p>
          <a:p>
            <a:endParaRPr lang="en-GB" dirty="0"/>
          </a:p>
        </p:txBody>
      </p:sp>
      <p:sp>
        <p:nvSpPr>
          <p:cNvPr id="4" name="Slide Number Placeholder 3"/>
          <p:cNvSpPr>
            <a:spLocks noGrp="1"/>
          </p:cNvSpPr>
          <p:nvPr>
            <p:ph type="sldNum" sz="quarter" idx="10"/>
          </p:nvPr>
        </p:nvSpPr>
        <p:spPr/>
        <p:txBody>
          <a:bodyPr/>
          <a:lstStyle/>
          <a:p>
            <a:fld id="{354B580A-E67D-431D-90E3-C9BCDB9B76EB}" type="slidenum">
              <a:rPr lang="en-GB" smtClean="0"/>
              <a:t>14</a:t>
            </a:fld>
            <a:endParaRPr lang="en-GB"/>
          </a:p>
        </p:txBody>
      </p:sp>
    </p:spTree>
    <p:extLst>
      <p:ext uri="{BB962C8B-B14F-4D97-AF65-F5344CB8AC3E}">
        <p14:creationId xmlns:p14="http://schemas.microsoft.com/office/powerpoint/2010/main" val="35199506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19/02/2021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19/02/2021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19/02/2021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19/02/2021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g"/><Relationship Id="rId7" Type="http://schemas.openxmlformats.org/officeDocument/2006/relationships/image" Target="../media/image6.jpeg"/><Relationship Id="rId12"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jpeg"/><Relationship Id="rId11" Type="http://schemas.openxmlformats.org/officeDocument/2006/relationships/image" Target="../media/image10.png"/><Relationship Id="rId5" Type="http://schemas.openxmlformats.org/officeDocument/2006/relationships/image" Target="../media/image4.jpeg"/><Relationship Id="rId10" Type="http://schemas.openxmlformats.org/officeDocument/2006/relationships/image" Target="../media/image9.jpeg"/><Relationship Id="rId4" Type="http://schemas.openxmlformats.org/officeDocument/2006/relationships/image" Target="../media/image3.jpeg"/><Relationship Id="rId9"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3" Type="http://schemas.openxmlformats.org/officeDocument/2006/relationships/image" Target="../media/image14.jpg"/><Relationship Id="rId7"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4.jpg"/><Relationship Id="rId7" Type="http://schemas.openxmlformats.org/officeDocument/2006/relationships/diagramColors" Target="../diagrams/colors1.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hyperlink" Target="http://brilliantlearningsystems.com/six-principles-of-andragogy-malcolm-knowle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1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291402" y="341638"/>
            <a:ext cx="4264269" cy="6555641"/>
          </a:xfrm>
          <a:prstGeom prst="rect">
            <a:avLst/>
          </a:prstGeom>
          <a:noFill/>
        </p:spPr>
        <p:txBody>
          <a:bodyPr wrap="square" rtlCol="0">
            <a:spAutoFit/>
          </a:bodyPr>
          <a:lstStyle/>
          <a:p>
            <a:r>
              <a:rPr lang="en-GB" altLang="en-US" sz="4000" b="1" dirty="0">
                <a:solidFill>
                  <a:schemeClr val="bg1"/>
                </a:solidFill>
                <a:latin typeface="Arial" panose="020B0604020202020204" pitchFamily="34" charset="0"/>
              </a:rPr>
              <a:t>Certificate In Education &amp; Training</a:t>
            </a:r>
          </a:p>
          <a:p>
            <a:endParaRPr lang="en-GB" altLang="en-US" sz="4000" b="1" dirty="0">
              <a:solidFill>
                <a:schemeClr val="bg1"/>
              </a:solidFill>
              <a:latin typeface="Arial" panose="020B0604020202020204" pitchFamily="34" charset="0"/>
            </a:endParaRPr>
          </a:p>
          <a:p>
            <a:endParaRPr lang="en-GB" altLang="en-US" sz="4000" b="1" dirty="0">
              <a:solidFill>
                <a:schemeClr val="bg1"/>
              </a:solidFill>
              <a:latin typeface="Arial" panose="020B0604020202020204" pitchFamily="34" charset="0"/>
            </a:endParaRPr>
          </a:p>
          <a:p>
            <a:pPr>
              <a:spcBef>
                <a:spcPct val="0"/>
              </a:spcBef>
              <a:buFontTx/>
              <a:buNone/>
            </a:pPr>
            <a:r>
              <a:rPr lang="en-GB" altLang="en-US" sz="4000" b="1" dirty="0">
                <a:solidFill>
                  <a:schemeClr val="bg1"/>
                </a:solidFill>
                <a:latin typeface="Arial" panose="020B0604020202020204" pitchFamily="34" charset="0"/>
              </a:rPr>
              <a:t>Models &amp; Theories </a:t>
            </a:r>
          </a:p>
          <a:p>
            <a:pPr>
              <a:spcBef>
                <a:spcPct val="0"/>
              </a:spcBef>
              <a:buFontTx/>
              <a:buNone/>
            </a:pPr>
            <a:r>
              <a:rPr lang="en-GB" altLang="en-US" sz="4000" b="1" dirty="0">
                <a:solidFill>
                  <a:schemeClr val="bg1"/>
                </a:solidFill>
                <a:latin typeface="Arial" panose="020B0604020202020204" pitchFamily="34" charset="0"/>
              </a:rPr>
              <a:t>of Learning</a:t>
            </a:r>
          </a:p>
          <a:p>
            <a:pPr>
              <a:spcBef>
                <a:spcPct val="0"/>
              </a:spcBef>
              <a:buFontTx/>
              <a:buNone/>
            </a:pPr>
            <a:endParaRPr lang="en-GB" altLang="en-US" sz="4000" b="1" dirty="0">
              <a:solidFill>
                <a:schemeClr val="bg1"/>
              </a:solidFill>
              <a:latin typeface="Arial" panose="020B0604020202020204" pitchFamily="34" charset="0"/>
            </a:endParaRPr>
          </a:p>
          <a:p>
            <a:endParaRPr lang="en-GB" sz="4000" dirty="0">
              <a:solidFill>
                <a:schemeClr val="bg1"/>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659311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p:cNvSpPr txBox="1"/>
          <p:nvPr/>
        </p:nvSpPr>
        <p:spPr>
          <a:xfrm>
            <a:off x="1227551" y="6211707"/>
            <a:ext cx="4546948" cy="523220"/>
          </a:xfrm>
          <a:prstGeom prst="rect">
            <a:avLst/>
          </a:prstGeom>
          <a:noFill/>
        </p:spPr>
        <p:txBody>
          <a:bodyPr wrap="square" rtlCol="0">
            <a:spAutoFit/>
          </a:bodyPr>
          <a:lstStyle/>
          <a:p>
            <a:r>
              <a:rPr lang="en-GB" sz="2800" b="1" dirty="0">
                <a:solidFill>
                  <a:schemeClr val="bg1"/>
                </a:solidFill>
              </a:rPr>
              <a:t>“House Keeping”</a:t>
            </a:r>
          </a:p>
        </p:txBody>
      </p:sp>
      <p:pic>
        <p:nvPicPr>
          <p:cNvPr id="9" name="Picture 8" descr="canstock4047603">
            <a:extLst>
              <a:ext uri="{FF2B5EF4-FFF2-40B4-BE49-F238E27FC236}">
                <a16:creationId xmlns:a16="http://schemas.microsoft.com/office/drawing/2014/main" id="{B6CB37F8-3765-462E-865A-7798BDEEFC8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79096" y="4072357"/>
            <a:ext cx="2113673" cy="1860181"/>
          </a:xfrm>
          <a:prstGeom prst="rect">
            <a:avLst/>
          </a:prstGeom>
          <a:noFill/>
          <a:ln>
            <a:noFill/>
          </a:ln>
          <a:effectLst>
            <a:softEdge rad="1270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48A0048F-888B-4447-B328-1AAB7683FBB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87466" y="945414"/>
            <a:ext cx="1871663" cy="1871663"/>
          </a:xfrm>
          <a:prstGeom prst="rect">
            <a:avLst/>
          </a:prstGeom>
          <a:noFill/>
          <a:ln>
            <a:noFill/>
          </a:ln>
          <a:effectLst>
            <a:softEdge rad="1270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Emergency-Exit-main">
            <a:extLst>
              <a:ext uri="{FF2B5EF4-FFF2-40B4-BE49-F238E27FC236}">
                <a16:creationId xmlns:a16="http://schemas.microsoft.com/office/drawing/2014/main" id="{8C378BBF-66CC-41EC-BDDC-D7EA9FE73DE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16999" y="430801"/>
            <a:ext cx="1878100" cy="1786071"/>
          </a:xfrm>
          <a:prstGeom prst="rect">
            <a:avLst/>
          </a:prstGeom>
          <a:noFill/>
          <a:ln>
            <a:noFill/>
          </a:ln>
          <a:effectLst>
            <a:softEdge rad="1270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descr="AWIUI1ACAQA49E6CAJ90BGZCAD1LFNTCATABZJVCAPEOT3SCA165PWMCA0EIB5ACAL141J8CAM03Z0MCAXCZ4SOCAJTXYJOCAGL4N3NCAYG9MBGCA8D6TU3CASKJYAJCA7UBZ4ACAH8XQOLCAHNCZMPCA6XCK3W">
            <a:extLst>
              <a:ext uri="{FF2B5EF4-FFF2-40B4-BE49-F238E27FC236}">
                <a16:creationId xmlns:a16="http://schemas.microsoft.com/office/drawing/2014/main" id="{129783A4-0486-4A91-A838-FAE7EF693D3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89010" y="445835"/>
            <a:ext cx="1607519" cy="1871663"/>
          </a:xfrm>
          <a:prstGeom prst="rect">
            <a:avLst/>
          </a:prstGeom>
          <a:noFill/>
          <a:ln>
            <a:noFill/>
          </a:ln>
          <a:effectLst>
            <a:softEdge rad="1270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get-companies-donate-prizes-refreshments-200X200">
            <a:extLst>
              <a:ext uri="{FF2B5EF4-FFF2-40B4-BE49-F238E27FC236}">
                <a16:creationId xmlns:a16="http://schemas.microsoft.com/office/drawing/2014/main" id="{519EFA96-829B-448B-9AD4-B26D84CCD77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965341" y="3284199"/>
            <a:ext cx="1871663" cy="1871662"/>
          </a:xfrm>
          <a:prstGeom prst="rect">
            <a:avLst/>
          </a:prstGeom>
          <a:noFill/>
          <a:ln>
            <a:noFill/>
          </a:ln>
          <a:effectLst>
            <a:softEdge rad="1270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descr="clock clip art">
            <a:extLst>
              <a:ext uri="{FF2B5EF4-FFF2-40B4-BE49-F238E27FC236}">
                <a16:creationId xmlns:a16="http://schemas.microsoft.com/office/drawing/2014/main" id="{C737DC0E-8494-4135-B3F8-9E51BBBD432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994874" y="2492761"/>
            <a:ext cx="1800225" cy="1928813"/>
          </a:xfrm>
          <a:prstGeom prst="rect">
            <a:avLst/>
          </a:prstGeom>
          <a:noFill/>
          <a:ln>
            <a:noFill/>
          </a:ln>
          <a:effectLst>
            <a:softEdge rad="1270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a:extLst>
              <a:ext uri="{FF2B5EF4-FFF2-40B4-BE49-F238E27FC236}">
                <a16:creationId xmlns:a16="http://schemas.microsoft.com/office/drawing/2014/main" id="{BB945BF6-81CC-4ECD-9CAB-018209083C2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110838" y="2685441"/>
            <a:ext cx="1657350" cy="1854200"/>
          </a:xfrm>
          <a:prstGeom prst="rect">
            <a:avLst/>
          </a:prstGeom>
          <a:noFill/>
          <a:ln>
            <a:noFill/>
          </a:ln>
          <a:effectLst>
            <a:softEdge rad="1270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2" descr="QR code for this padlet">
            <a:extLst>
              <a:ext uri="{FF2B5EF4-FFF2-40B4-BE49-F238E27FC236}">
                <a16:creationId xmlns:a16="http://schemas.microsoft.com/office/drawing/2014/main" id="{0488AFE2-0A78-4A08-83CE-0A594417754D}"/>
              </a:ext>
            </a:extLst>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037930" y="2685441"/>
            <a:ext cx="2492914" cy="2492914"/>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0" descr="See the source image">
            <a:extLst>
              <a:ext uri="{FF2B5EF4-FFF2-40B4-BE49-F238E27FC236}">
                <a16:creationId xmlns:a16="http://schemas.microsoft.com/office/drawing/2014/main" id="{98C15332-0496-4705-95D7-8CDF73AA4E5F}"/>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1227551" y="123073"/>
            <a:ext cx="2113673" cy="2202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1800568" y="232641"/>
            <a:ext cx="8929688"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dirty="0">
                <a:solidFill>
                  <a:srgbClr val="002060"/>
                </a:solidFill>
                <a:latin typeface="Arial" panose="020B0604020202020204" pitchFamily="34" charset="0"/>
                <a:cs typeface="Arial" panose="020B0604020202020204" pitchFamily="34" charset="0"/>
              </a:rPr>
              <a:t>AIM: To provide learners with an introduction to adult learning theory</a:t>
            </a:r>
          </a:p>
        </p:txBody>
      </p:sp>
      <p:sp>
        <p:nvSpPr>
          <p:cNvPr id="3" name="Content Placeholder 2"/>
          <p:cNvSpPr txBox="1">
            <a:spLocks/>
          </p:cNvSpPr>
          <p:nvPr/>
        </p:nvSpPr>
        <p:spPr>
          <a:xfrm>
            <a:off x="1433053" y="1310554"/>
            <a:ext cx="8682891" cy="4709786"/>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anose="020B0600070205080204"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anose="020B0600070205080204"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50000"/>
              </a:lnSpc>
              <a:spcBef>
                <a:spcPct val="0"/>
              </a:spcBef>
              <a:buFont typeface="Arial" panose="020B0604020202020204" pitchFamily="34" charset="0"/>
              <a:buNone/>
              <a:defRPr/>
            </a:pPr>
            <a:r>
              <a:rPr lang="en-GB" altLang="en-US" sz="2000" b="1" dirty="0">
                <a:solidFill>
                  <a:srgbClr val="000090"/>
                </a:solidFill>
                <a:latin typeface="Arial" panose="020B0604020202020204" pitchFamily="34" charset="0"/>
                <a:ea typeface="+mn-ea"/>
                <a:cs typeface="Arial" panose="020B0604020202020204" pitchFamily="34" charset="0"/>
              </a:rPr>
              <a:t>Objectives:</a:t>
            </a:r>
          </a:p>
          <a:p>
            <a:pPr marL="0" indent="0">
              <a:lnSpc>
                <a:spcPct val="150000"/>
              </a:lnSpc>
              <a:spcBef>
                <a:spcPct val="0"/>
              </a:spcBef>
              <a:buFontTx/>
              <a:buAutoNum type="arabicPeriod"/>
              <a:defRPr/>
            </a:pPr>
            <a:r>
              <a:rPr lang="en-GB" altLang="en-US" sz="2000" dirty="0">
                <a:solidFill>
                  <a:srgbClr val="000000"/>
                </a:solidFill>
                <a:latin typeface="Arial" panose="020B0604020202020204" pitchFamily="34" charset="0"/>
                <a:cs typeface="Arial" panose="020B0604020202020204" pitchFamily="34" charset="0"/>
              </a:rPr>
              <a:t>Identify the stages of the Adult Learning Cycle (ALC)</a:t>
            </a:r>
          </a:p>
          <a:p>
            <a:pPr marL="0" indent="0">
              <a:lnSpc>
                <a:spcPct val="150000"/>
              </a:lnSpc>
              <a:spcBef>
                <a:spcPct val="0"/>
              </a:spcBef>
              <a:buFontTx/>
              <a:buAutoNum type="arabicPeriod"/>
              <a:defRPr/>
            </a:pPr>
            <a:r>
              <a:rPr lang="en-GB" altLang="en-US" sz="2000" dirty="0">
                <a:solidFill>
                  <a:srgbClr val="000000"/>
                </a:solidFill>
                <a:latin typeface="Arial" panose="020B0604020202020204" pitchFamily="34" charset="0"/>
                <a:cs typeface="Arial" panose="020B0604020202020204" pitchFamily="34" charset="0"/>
              </a:rPr>
              <a:t>Explain how to embed Maslow’s theory into your training environment</a:t>
            </a:r>
          </a:p>
          <a:p>
            <a:pPr marL="0" indent="0">
              <a:lnSpc>
                <a:spcPct val="150000"/>
              </a:lnSpc>
              <a:spcBef>
                <a:spcPct val="0"/>
              </a:spcBef>
              <a:buFontTx/>
              <a:buAutoNum type="arabicPeriod"/>
              <a:defRPr/>
            </a:pPr>
            <a:r>
              <a:rPr lang="en-GB" altLang="en-US" sz="2000" dirty="0">
                <a:solidFill>
                  <a:srgbClr val="000000"/>
                </a:solidFill>
                <a:latin typeface="Arial" panose="020B0604020202020204" pitchFamily="34" charset="0"/>
                <a:cs typeface="Arial" panose="020B0604020202020204" pitchFamily="34" charset="0"/>
              </a:rPr>
              <a:t>Identify your own Honey and Mumford learning style</a:t>
            </a:r>
          </a:p>
          <a:p>
            <a:pPr marL="0" indent="0">
              <a:lnSpc>
                <a:spcPct val="150000"/>
              </a:lnSpc>
              <a:spcBef>
                <a:spcPct val="0"/>
              </a:spcBef>
              <a:buFontTx/>
              <a:buAutoNum type="arabicPeriod"/>
              <a:defRPr/>
            </a:pPr>
            <a:r>
              <a:rPr lang="en-GB" altLang="en-US" sz="2000" dirty="0">
                <a:solidFill>
                  <a:srgbClr val="000000"/>
                </a:solidFill>
                <a:latin typeface="Arial" panose="020B0604020202020204" pitchFamily="34" charset="0"/>
                <a:cs typeface="Arial" panose="020B0604020202020204" pitchFamily="34" charset="0"/>
              </a:rPr>
              <a:t>Explain how learning styles may influence your training </a:t>
            </a:r>
          </a:p>
          <a:p>
            <a:pPr marL="0" indent="0">
              <a:lnSpc>
                <a:spcPct val="150000"/>
              </a:lnSpc>
              <a:spcBef>
                <a:spcPct val="0"/>
              </a:spcBef>
              <a:buFontTx/>
              <a:buAutoNum type="arabicPeriod"/>
              <a:defRPr/>
            </a:pPr>
            <a:r>
              <a:rPr lang="en-GB" altLang="en-US" sz="2000" dirty="0">
                <a:solidFill>
                  <a:srgbClr val="000000"/>
                </a:solidFill>
                <a:latin typeface="Arial" panose="020B0604020202020204" pitchFamily="34" charset="0"/>
                <a:ea typeface="+mn-ea"/>
                <a:cs typeface="Arial" panose="020B0604020202020204" pitchFamily="34" charset="0"/>
              </a:rPr>
              <a:t>Explain </a:t>
            </a:r>
            <a:r>
              <a:rPr lang="en-GB" altLang="en-US" sz="2000" b="0" dirty="0">
                <a:solidFill>
                  <a:srgbClr val="000000"/>
                </a:solidFill>
                <a:latin typeface="Arial" panose="020B0604020202020204" pitchFamily="34" charset="0"/>
                <a:ea typeface="+mn-ea"/>
                <a:cs typeface="Arial" panose="020B0604020202020204" pitchFamily="34" charset="0"/>
              </a:rPr>
              <a:t>how to use the Experiential learning Cycle (ELC)</a:t>
            </a:r>
          </a:p>
          <a:p>
            <a:pPr marL="0" indent="0">
              <a:lnSpc>
                <a:spcPct val="150000"/>
              </a:lnSpc>
              <a:spcBef>
                <a:spcPct val="0"/>
              </a:spcBef>
              <a:buFontTx/>
              <a:buAutoNum type="arabicPeriod"/>
              <a:defRPr/>
            </a:pPr>
            <a:r>
              <a:rPr lang="en-GB" altLang="en-US" sz="2000" dirty="0">
                <a:solidFill>
                  <a:srgbClr val="000000"/>
                </a:solidFill>
                <a:latin typeface="Arial" panose="020B0604020202020204" pitchFamily="34" charset="0"/>
                <a:ea typeface="+mn-ea"/>
                <a:cs typeface="Arial" panose="020B0604020202020204" pitchFamily="34" charset="0"/>
              </a:rPr>
              <a:t>Explain </a:t>
            </a:r>
            <a:r>
              <a:rPr lang="en-GB" altLang="en-US" sz="2000" b="0" dirty="0">
                <a:solidFill>
                  <a:srgbClr val="000000"/>
                </a:solidFill>
                <a:latin typeface="Arial" panose="020B0604020202020204" pitchFamily="34" charset="0"/>
                <a:ea typeface="+mn-ea"/>
                <a:cs typeface="Arial" panose="020B0604020202020204" pitchFamily="34" charset="0"/>
              </a:rPr>
              <a:t>how you promote Knowles’ Adult Learning Principles within the classroom environment</a:t>
            </a:r>
          </a:p>
        </p:txBody>
      </p:sp>
      <p:sp>
        <p:nvSpPr>
          <p:cNvPr id="4" name="TextBox 3"/>
          <p:cNvSpPr txBox="1"/>
          <p:nvPr/>
        </p:nvSpPr>
        <p:spPr>
          <a:xfrm>
            <a:off x="1227551" y="6211707"/>
            <a:ext cx="4546948" cy="523220"/>
          </a:xfrm>
          <a:prstGeom prst="rect">
            <a:avLst/>
          </a:prstGeom>
          <a:noFill/>
        </p:spPr>
        <p:txBody>
          <a:bodyPr wrap="square" rtlCol="0">
            <a:spAutoFit/>
          </a:bodyPr>
          <a:lstStyle/>
          <a:p>
            <a:r>
              <a:rPr lang="en-GB" sz="2800" b="1" dirty="0">
                <a:solidFill>
                  <a:schemeClr val="bg1"/>
                </a:solidFill>
              </a:rPr>
              <a:t>AIM &amp; OBJECTIVES</a:t>
            </a:r>
          </a:p>
        </p:txBody>
      </p:sp>
    </p:spTree>
    <p:extLst>
      <p:ext uri="{BB962C8B-B14F-4D97-AF65-F5344CB8AC3E}">
        <p14:creationId xmlns:p14="http://schemas.microsoft.com/office/powerpoint/2010/main" val="3057242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Effect transition="in" filter="fade">
                                      <p:cBhvr>
                                        <p:cTn id="29" dur="1000"/>
                                        <p:tgtEl>
                                          <p:spTgt spid="3">
                                            <p:txEl>
                                              <p:pRg st="1" end="1"/>
                                            </p:txEl>
                                          </p:spTgt>
                                        </p:tgtEl>
                                      </p:cBhvr>
                                    </p:animEffect>
                                    <p:anim calcmode="lin" valueType="num">
                                      <p:cBhvr>
                                        <p:cTn id="3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1000"/>
                                        <p:tgtEl>
                                          <p:spTgt spid="3">
                                            <p:txEl>
                                              <p:pRg st="5" end="5"/>
                                            </p:txEl>
                                          </p:spTgt>
                                        </p:tgtEl>
                                      </p:cBhvr>
                                    </p:animEffect>
                                    <p:anim calcmode="lin" valueType="num">
                                      <p:cBhvr>
                                        <p:cTn id="4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Effect transition="in" filter="fade">
                                      <p:cBhvr>
                                        <p:cTn id="48" dur="1000"/>
                                        <p:tgtEl>
                                          <p:spTgt spid="3">
                                            <p:txEl>
                                              <p:pRg st="6" end="6"/>
                                            </p:txEl>
                                          </p:spTgt>
                                        </p:tgtEl>
                                      </p:cBhvr>
                                    </p:animEffect>
                                    <p:anim calcmode="lin" valueType="num">
                                      <p:cBhvr>
                                        <p:cTn id="4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descr="Qr code&#10;&#10;Description automatically generated">
            <a:extLst>
              <a:ext uri="{FF2B5EF4-FFF2-40B4-BE49-F238E27FC236}">
                <a16:creationId xmlns:a16="http://schemas.microsoft.com/office/drawing/2014/main" id="{B29EA7E4-CD5F-4735-8FEC-D8D5AD4734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33147" y="621632"/>
            <a:ext cx="4199022" cy="4199022"/>
          </a:xfrm>
          <a:prstGeom prst="rect">
            <a:avLst/>
          </a:prstGeom>
        </p:spPr>
      </p:pic>
      <p:pic>
        <p:nvPicPr>
          <p:cNvPr id="6" name="Picture 5">
            <a:extLst>
              <a:ext uri="{FF2B5EF4-FFF2-40B4-BE49-F238E27FC236}">
                <a16:creationId xmlns:a16="http://schemas.microsoft.com/office/drawing/2014/main" id="{04F5AA03-3EEC-4EF2-BDD8-B432AAA297D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39038" y="53272"/>
            <a:ext cx="4767355" cy="3575119"/>
          </a:xfrm>
          <a:prstGeom prst="rect">
            <a:avLst/>
          </a:prstGeom>
        </p:spPr>
      </p:pic>
      <p:sp>
        <p:nvSpPr>
          <p:cNvPr id="7" name="Rectangle 6">
            <a:extLst>
              <a:ext uri="{FF2B5EF4-FFF2-40B4-BE49-F238E27FC236}">
                <a16:creationId xmlns:a16="http://schemas.microsoft.com/office/drawing/2014/main" id="{15252599-68DC-4827-8DFA-804B412BC515}"/>
              </a:ext>
            </a:extLst>
          </p:cNvPr>
          <p:cNvSpPr/>
          <p:nvPr/>
        </p:nvSpPr>
        <p:spPr>
          <a:xfrm>
            <a:off x="1147663" y="3120057"/>
            <a:ext cx="3768279" cy="646331"/>
          </a:xfrm>
          <a:prstGeom prst="rect">
            <a:avLst/>
          </a:prstGeom>
        </p:spPr>
        <p:txBody>
          <a:bodyPr wrap="square">
            <a:spAutoFit/>
          </a:bodyPr>
          <a:lstStyle/>
          <a:p>
            <a:r>
              <a:rPr lang="en-GB" sz="3600" b="1" dirty="0"/>
              <a:t>Event Code #G379</a:t>
            </a:r>
            <a:endParaRPr lang="en-GB" sz="3600" dirty="0"/>
          </a:p>
        </p:txBody>
      </p:sp>
      <p:sp>
        <p:nvSpPr>
          <p:cNvPr id="8" name="Rectangle 7">
            <a:extLst>
              <a:ext uri="{FF2B5EF4-FFF2-40B4-BE49-F238E27FC236}">
                <a16:creationId xmlns:a16="http://schemas.microsoft.com/office/drawing/2014/main" id="{D2EA7F76-9AEC-4404-90FF-88FC28ED4976}"/>
              </a:ext>
            </a:extLst>
          </p:cNvPr>
          <p:cNvSpPr/>
          <p:nvPr/>
        </p:nvSpPr>
        <p:spPr>
          <a:xfrm>
            <a:off x="1361184" y="4366051"/>
            <a:ext cx="3341236" cy="369332"/>
          </a:xfrm>
          <a:prstGeom prst="rect">
            <a:avLst/>
          </a:prstGeom>
        </p:spPr>
        <p:txBody>
          <a:bodyPr wrap="none">
            <a:spAutoFit/>
          </a:bodyPr>
          <a:lstStyle/>
          <a:p>
            <a:r>
              <a:rPr lang="en-GB" dirty="0"/>
              <a:t>https://app.sli.do/event/ol0rrwce</a:t>
            </a:r>
          </a:p>
        </p:txBody>
      </p:sp>
      <p:sp>
        <p:nvSpPr>
          <p:cNvPr id="9" name="TextBox 8">
            <a:extLst>
              <a:ext uri="{FF2B5EF4-FFF2-40B4-BE49-F238E27FC236}">
                <a16:creationId xmlns:a16="http://schemas.microsoft.com/office/drawing/2014/main" id="{D3B9BED8-ED39-4438-9213-FAEEA06F5EB5}"/>
              </a:ext>
            </a:extLst>
          </p:cNvPr>
          <p:cNvSpPr txBox="1"/>
          <p:nvPr/>
        </p:nvSpPr>
        <p:spPr>
          <a:xfrm>
            <a:off x="1227551" y="6211707"/>
            <a:ext cx="8200228" cy="523220"/>
          </a:xfrm>
          <a:prstGeom prst="rect">
            <a:avLst/>
          </a:prstGeom>
          <a:noFill/>
        </p:spPr>
        <p:txBody>
          <a:bodyPr wrap="square" rtlCol="0">
            <a:spAutoFit/>
          </a:bodyPr>
          <a:lstStyle/>
          <a:p>
            <a:r>
              <a:rPr lang="en-GB" sz="2800" b="1" dirty="0">
                <a:solidFill>
                  <a:schemeClr val="bg1"/>
                </a:solidFill>
              </a:rPr>
              <a:t>Quick re-cap</a:t>
            </a:r>
          </a:p>
        </p:txBody>
      </p:sp>
    </p:spTree>
    <p:extLst>
      <p:ext uri="{BB962C8B-B14F-4D97-AF65-F5344CB8AC3E}">
        <p14:creationId xmlns:p14="http://schemas.microsoft.com/office/powerpoint/2010/main" val="3953695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1227551" y="6211707"/>
            <a:ext cx="4854594" cy="523220"/>
          </a:xfrm>
          <a:prstGeom prst="rect">
            <a:avLst/>
          </a:prstGeom>
          <a:noFill/>
        </p:spPr>
        <p:txBody>
          <a:bodyPr wrap="square" rtlCol="0">
            <a:spAutoFit/>
          </a:bodyPr>
          <a:lstStyle/>
          <a:p>
            <a:r>
              <a:rPr lang="en-GB" sz="2800" b="1" dirty="0">
                <a:solidFill>
                  <a:schemeClr val="bg1"/>
                </a:solidFill>
              </a:rPr>
              <a:t>ADULT LEARNING CYCLE (ALC)</a:t>
            </a:r>
          </a:p>
        </p:txBody>
      </p:sp>
      <p:sp>
        <p:nvSpPr>
          <p:cNvPr id="7" name="Oval 6">
            <a:extLst>
              <a:ext uri="{FF2B5EF4-FFF2-40B4-BE49-F238E27FC236}">
                <a16:creationId xmlns:a16="http://schemas.microsoft.com/office/drawing/2014/main" id="{D3DF6B58-EF5C-4D1B-845A-70CD6F50420B}"/>
              </a:ext>
            </a:extLst>
          </p:cNvPr>
          <p:cNvSpPr/>
          <p:nvPr/>
        </p:nvSpPr>
        <p:spPr>
          <a:xfrm>
            <a:off x="2805762" y="351693"/>
            <a:ext cx="1698171" cy="156754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5CE6B0CA-3551-4446-8EFC-09B9882BD9E4}"/>
              </a:ext>
            </a:extLst>
          </p:cNvPr>
          <p:cNvSpPr/>
          <p:nvPr/>
        </p:nvSpPr>
        <p:spPr>
          <a:xfrm>
            <a:off x="5353020" y="2317930"/>
            <a:ext cx="1698171" cy="156754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BFBFC148-9BE7-40B5-B8FA-67CB14CF7776}"/>
              </a:ext>
            </a:extLst>
          </p:cNvPr>
          <p:cNvSpPr/>
          <p:nvPr/>
        </p:nvSpPr>
        <p:spPr>
          <a:xfrm>
            <a:off x="2805761" y="4371985"/>
            <a:ext cx="1698171" cy="156754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58152912-F142-44C5-8975-70B2A643C186}"/>
              </a:ext>
            </a:extLst>
          </p:cNvPr>
          <p:cNvSpPr/>
          <p:nvPr/>
        </p:nvSpPr>
        <p:spPr>
          <a:xfrm>
            <a:off x="485673" y="2317930"/>
            <a:ext cx="1698171" cy="156754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5BEBDBCA-BEDF-4518-B476-EB564878C6EC}"/>
              </a:ext>
            </a:extLst>
          </p:cNvPr>
          <p:cNvSpPr txBox="1"/>
          <p:nvPr/>
        </p:nvSpPr>
        <p:spPr>
          <a:xfrm>
            <a:off x="8646233" y="436685"/>
            <a:ext cx="1705243" cy="646331"/>
          </a:xfrm>
          <a:prstGeom prst="rect">
            <a:avLst/>
          </a:prstGeom>
          <a:noFill/>
        </p:spPr>
        <p:txBody>
          <a:bodyPr wrap="square" rtlCol="0">
            <a:spAutoFit/>
          </a:bodyPr>
          <a:lstStyle/>
          <a:p>
            <a:pPr algn="ctr"/>
            <a:r>
              <a:rPr lang="en-GB" b="1" dirty="0"/>
              <a:t>Disorientation </a:t>
            </a:r>
          </a:p>
          <a:p>
            <a:pPr algn="ctr"/>
            <a:r>
              <a:rPr lang="en-GB" b="1" dirty="0"/>
              <a:t>(Feelings)</a:t>
            </a:r>
          </a:p>
        </p:txBody>
      </p:sp>
      <p:sp>
        <p:nvSpPr>
          <p:cNvPr id="12" name="TextBox 11">
            <a:extLst>
              <a:ext uri="{FF2B5EF4-FFF2-40B4-BE49-F238E27FC236}">
                <a16:creationId xmlns:a16="http://schemas.microsoft.com/office/drawing/2014/main" id="{9CE5640E-F8DE-4409-8B80-17B11651FAA8}"/>
              </a:ext>
            </a:extLst>
          </p:cNvPr>
          <p:cNvSpPr txBox="1"/>
          <p:nvPr/>
        </p:nvSpPr>
        <p:spPr>
          <a:xfrm>
            <a:off x="7626698" y="2094539"/>
            <a:ext cx="2803490" cy="646331"/>
          </a:xfrm>
          <a:prstGeom prst="rect">
            <a:avLst/>
          </a:prstGeom>
          <a:noFill/>
        </p:spPr>
        <p:txBody>
          <a:bodyPr wrap="square" rtlCol="0">
            <a:spAutoFit/>
          </a:bodyPr>
          <a:lstStyle/>
          <a:p>
            <a:pPr algn="ctr"/>
            <a:r>
              <a:rPr lang="en-GB" b="1" dirty="0"/>
              <a:t>Equilibrium </a:t>
            </a:r>
          </a:p>
          <a:p>
            <a:pPr algn="ctr"/>
            <a:r>
              <a:rPr lang="en-GB" b="1" dirty="0"/>
              <a:t>(Comfort Zone)</a:t>
            </a:r>
          </a:p>
        </p:txBody>
      </p:sp>
      <p:sp>
        <p:nvSpPr>
          <p:cNvPr id="13" name="TextBox 12">
            <a:extLst>
              <a:ext uri="{FF2B5EF4-FFF2-40B4-BE49-F238E27FC236}">
                <a16:creationId xmlns:a16="http://schemas.microsoft.com/office/drawing/2014/main" id="{0FD9D7D2-1FEF-4032-916E-3EF1E3D74A4B}"/>
              </a:ext>
            </a:extLst>
          </p:cNvPr>
          <p:cNvSpPr txBox="1"/>
          <p:nvPr/>
        </p:nvSpPr>
        <p:spPr>
          <a:xfrm>
            <a:off x="7626698" y="4832590"/>
            <a:ext cx="2803490" cy="646331"/>
          </a:xfrm>
          <a:prstGeom prst="rect">
            <a:avLst/>
          </a:prstGeom>
          <a:noFill/>
        </p:spPr>
        <p:txBody>
          <a:bodyPr wrap="square" rtlCol="0">
            <a:spAutoFit/>
          </a:bodyPr>
          <a:lstStyle/>
          <a:p>
            <a:pPr algn="ctr"/>
            <a:r>
              <a:rPr lang="en-GB" b="1" dirty="0"/>
              <a:t>Re-orientation </a:t>
            </a:r>
          </a:p>
          <a:p>
            <a:pPr algn="ctr"/>
            <a:r>
              <a:rPr lang="en-GB" b="1" dirty="0"/>
              <a:t>(Learning)</a:t>
            </a:r>
          </a:p>
        </p:txBody>
      </p:sp>
      <p:sp>
        <p:nvSpPr>
          <p:cNvPr id="14" name="TextBox 13">
            <a:extLst>
              <a:ext uri="{FF2B5EF4-FFF2-40B4-BE49-F238E27FC236}">
                <a16:creationId xmlns:a16="http://schemas.microsoft.com/office/drawing/2014/main" id="{3213F7F1-3DDC-49A6-924E-C50156EB7BCD}"/>
              </a:ext>
            </a:extLst>
          </p:cNvPr>
          <p:cNvSpPr txBox="1"/>
          <p:nvPr/>
        </p:nvSpPr>
        <p:spPr>
          <a:xfrm>
            <a:off x="4991278" y="2736765"/>
            <a:ext cx="2421653" cy="646331"/>
          </a:xfrm>
          <a:prstGeom prst="rect">
            <a:avLst/>
          </a:prstGeom>
          <a:noFill/>
        </p:spPr>
        <p:txBody>
          <a:bodyPr wrap="square" rtlCol="0">
            <a:spAutoFit/>
          </a:bodyPr>
          <a:lstStyle/>
          <a:p>
            <a:pPr algn="ctr"/>
            <a:r>
              <a:rPr lang="en-GB" b="1" dirty="0">
                <a:solidFill>
                  <a:schemeClr val="bg1"/>
                </a:solidFill>
              </a:rPr>
              <a:t>Exploration </a:t>
            </a:r>
          </a:p>
          <a:p>
            <a:pPr algn="ctr"/>
            <a:r>
              <a:rPr lang="en-GB" b="1" dirty="0">
                <a:solidFill>
                  <a:schemeClr val="bg1"/>
                </a:solidFill>
              </a:rPr>
              <a:t>(Have a go)</a:t>
            </a:r>
          </a:p>
        </p:txBody>
      </p:sp>
      <p:sp>
        <p:nvSpPr>
          <p:cNvPr id="15" name="Arrow: Curved Left 14">
            <a:extLst>
              <a:ext uri="{FF2B5EF4-FFF2-40B4-BE49-F238E27FC236}">
                <a16:creationId xmlns:a16="http://schemas.microsoft.com/office/drawing/2014/main" id="{716A0483-113C-44FF-940A-814C182D2867}"/>
              </a:ext>
            </a:extLst>
          </p:cNvPr>
          <p:cNvSpPr/>
          <p:nvPr/>
        </p:nvSpPr>
        <p:spPr>
          <a:xfrm rot="18795812">
            <a:off x="5092717" y="439938"/>
            <a:ext cx="714493" cy="1925799"/>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1" name="Arrow: Curved Left 20">
            <a:extLst>
              <a:ext uri="{FF2B5EF4-FFF2-40B4-BE49-F238E27FC236}">
                <a16:creationId xmlns:a16="http://schemas.microsoft.com/office/drawing/2014/main" id="{1F2D4CB6-8392-4F02-AE52-870786E988B0}"/>
              </a:ext>
            </a:extLst>
          </p:cNvPr>
          <p:cNvSpPr/>
          <p:nvPr/>
        </p:nvSpPr>
        <p:spPr>
          <a:xfrm rot="13296240">
            <a:off x="1599431" y="359091"/>
            <a:ext cx="714493" cy="1925799"/>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2" name="Arrow: Curved Left 21">
            <a:extLst>
              <a:ext uri="{FF2B5EF4-FFF2-40B4-BE49-F238E27FC236}">
                <a16:creationId xmlns:a16="http://schemas.microsoft.com/office/drawing/2014/main" id="{B19AAF1A-D09B-4E7A-A574-B59B8588F3D6}"/>
              </a:ext>
            </a:extLst>
          </p:cNvPr>
          <p:cNvSpPr/>
          <p:nvPr/>
        </p:nvSpPr>
        <p:spPr>
          <a:xfrm rot="8765424">
            <a:off x="1392936" y="3938734"/>
            <a:ext cx="714493" cy="1925799"/>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3" name="Arrow: Curved Left 22">
            <a:extLst>
              <a:ext uri="{FF2B5EF4-FFF2-40B4-BE49-F238E27FC236}">
                <a16:creationId xmlns:a16="http://schemas.microsoft.com/office/drawing/2014/main" id="{80D50539-5374-402F-8C7C-13A340CB4E47}"/>
              </a:ext>
            </a:extLst>
          </p:cNvPr>
          <p:cNvSpPr/>
          <p:nvPr/>
        </p:nvSpPr>
        <p:spPr>
          <a:xfrm rot="2853511">
            <a:off x="5230347" y="3935445"/>
            <a:ext cx="743661" cy="2018373"/>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TextBox 23">
            <a:extLst>
              <a:ext uri="{FF2B5EF4-FFF2-40B4-BE49-F238E27FC236}">
                <a16:creationId xmlns:a16="http://schemas.microsoft.com/office/drawing/2014/main" id="{A7EE3F74-A574-496F-8C98-B2A57F08B786}"/>
              </a:ext>
            </a:extLst>
          </p:cNvPr>
          <p:cNvSpPr txBox="1"/>
          <p:nvPr/>
        </p:nvSpPr>
        <p:spPr>
          <a:xfrm>
            <a:off x="-14604" y="2708843"/>
            <a:ext cx="2803490" cy="646331"/>
          </a:xfrm>
          <a:prstGeom prst="rect">
            <a:avLst/>
          </a:prstGeom>
          <a:noFill/>
        </p:spPr>
        <p:txBody>
          <a:bodyPr wrap="square" rtlCol="0">
            <a:spAutoFit/>
          </a:bodyPr>
          <a:lstStyle/>
          <a:p>
            <a:pPr algn="ctr"/>
            <a:r>
              <a:rPr lang="en-GB" b="1" dirty="0">
                <a:solidFill>
                  <a:schemeClr val="bg1"/>
                </a:solidFill>
              </a:rPr>
              <a:t>Equilibrium </a:t>
            </a:r>
          </a:p>
          <a:p>
            <a:pPr algn="ctr"/>
            <a:r>
              <a:rPr lang="en-GB" b="1" dirty="0">
                <a:solidFill>
                  <a:schemeClr val="bg1"/>
                </a:solidFill>
              </a:rPr>
              <a:t>(Comfort Zone)</a:t>
            </a:r>
          </a:p>
        </p:txBody>
      </p:sp>
      <p:sp>
        <p:nvSpPr>
          <p:cNvPr id="25" name="TextBox 24">
            <a:extLst>
              <a:ext uri="{FF2B5EF4-FFF2-40B4-BE49-F238E27FC236}">
                <a16:creationId xmlns:a16="http://schemas.microsoft.com/office/drawing/2014/main" id="{C73270CC-7CCF-4BEE-B3F5-0865B7BD60C7}"/>
              </a:ext>
            </a:extLst>
          </p:cNvPr>
          <p:cNvSpPr txBox="1"/>
          <p:nvPr/>
        </p:nvSpPr>
        <p:spPr>
          <a:xfrm>
            <a:off x="2863154" y="749709"/>
            <a:ext cx="1705243" cy="646331"/>
          </a:xfrm>
          <a:prstGeom prst="rect">
            <a:avLst/>
          </a:prstGeom>
          <a:noFill/>
        </p:spPr>
        <p:txBody>
          <a:bodyPr wrap="square" rtlCol="0">
            <a:spAutoFit/>
          </a:bodyPr>
          <a:lstStyle/>
          <a:p>
            <a:pPr algn="ctr"/>
            <a:r>
              <a:rPr lang="en-GB" b="1" dirty="0">
                <a:solidFill>
                  <a:schemeClr val="bg1"/>
                </a:solidFill>
              </a:rPr>
              <a:t>Disorientation </a:t>
            </a:r>
          </a:p>
          <a:p>
            <a:pPr algn="ctr"/>
            <a:r>
              <a:rPr lang="en-GB" b="1" dirty="0">
                <a:solidFill>
                  <a:schemeClr val="bg1"/>
                </a:solidFill>
              </a:rPr>
              <a:t>(Feelings)</a:t>
            </a:r>
          </a:p>
        </p:txBody>
      </p:sp>
      <p:sp>
        <p:nvSpPr>
          <p:cNvPr id="26" name="TextBox 25">
            <a:extLst>
              <a:ext uri="{FF2B5EF4-FFF2-40B4-BE49-F238E27FC236}">
                <a16:creationId xmlns:a16="http://schemas.microsoft.com/office/drawing/2014/main" id="{F4B40679-9418-4842-BC08-084CBF4855BB}"/>
              </a:ext>
            </a:extLst>
          </p:cNvPr>
          <p:cNvSpPr txBox="1"/>
          <p:nvPr/>
        </p:nvSpPr>
        <p:spPr>
          <a:xfrm>
            <a:off x="9180843" y="3529001"/>
            <a:ext cx="2421653" cy="646331"/>
          </a:xfrm>
          <a:prstGeom prst="rect">
            <a:avLst/>
          </a:prstGeom>
          <a:noFill/>
        </p:spPr>
        <p:txBody>
          <a:bodyPr wrap="square" rtlCol="0">
            <a:spAutoFit/>
          </a:bodyPr>
          <a:lstStyle/>
          <a:p>
            <a:pPr algn="ctr"/>
            <a:r>
              <a:rPr lang="en-GB" b="1" dirty="0"/>
              <a:t>Exploration </a:t>
            </a:r>
          </a:p>
          <a:p>
            <a:pPr algn="ctr"/>
            <a:r>
              <a:rPr lang="en-GB" b="1" dirty="0"/>
              <a:t>(Have a go)</a:t>
            </a:r>
          </a:p>
        </p:txBody>
      </p:sp>
      <p:sp>
        <p:nvSpPr>
          <p:cNvPr id="27" name="TextBox 26">
            <a:extLst>
              <a:ext uri="{FF2B5EF4-FFF2-40B4-BE49-F238E27FC236}">
                <a16:creationId xmlns:a16="http://schemas.microsoft.com/office/drawing/2014/main" id="{F9C77DBD-773F-483F-B272-4FE1B631EBB9}"/>
              </a:ext>
            </a:extLst>
          </p:cNvPr>
          <p:cNvSpPr txBox="1"/>
          <p:nvPr/>
        </p:nvSpPr>
        <p:spPr>
          <a:xfrm>
            <a:off x="2253101" y="4757912"/>
            <a:ext cx="2803490" cy="646331"/>
          </a:xfrm>
          <a:prstGeom prst="rect">
            <a:avLst/>
          </a:prstGeom>
          <a:noFill/>
        </p:spPr>
        <p:txBody>
          <a:bodyPr wrap="square" rtlCol="0">
            <a:spAutoFit/>
          </a:bodyPr>
          <a:lstStyle/>
          <a:p>
            <a:pPr algn="ctr"/>
            <a:r>
              <a:rPr lang="en-GB" b="1" dirty="0">
                <a:solidFill>
                  <a:schemeClr val="bg1"/>
                </a:solidFill>
              </a:rPr>
              <a:t>Re-orientation </a:t>
            </a:r>
          </a:p>
          <a:p>
            <a:pPr algn="ctr"/>
            <a:r>
              <a:rPr lang="en-GB" b="1" dirty="0">
                <a:solidFill>
                  <a:schemeClr val="bg1"/>
                </a:solidFill>
              </a:rPr>
              <a:t>(Learning)</a:t>
            </a:r>
          </a:p>
        </p:txBody>
      </p:sp>
    </p:spTree>
    <p:extLst>
      <p:ext uri="{BB962C8B-B14F-4D97-AF65-F5344CB8AC3E}">
        <p14:creationId xmlns:p14="http://schemas.microsoft.com/office/powerpoint/2010/main" val="1757405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24" grpId="0"/>
      <p:bldP spid="25" grpId="0"/>
      <p:bldP spid="2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D95A5F21-667D-40BE-9F45-6C74D202CD44}"/>
              </a:ext>
            </a:extLst>
          </p:cNvPr>
          <p:cNvSpPr txBox="1"/>
          <p:nvPr/>
        </p:nvSpPr>
        <p:spPr>
          <a:xfrm>
            <a:off x="0" y="29677"/>
            <a:ext cx="12192000" cy="6157471"/>
          </a:xfrm>
          <a:prstGeom prst="rect">
            <a:avLst/>
          </a:prstGeom>
          <a:solidFill>
            <a:schemeClr val="bg1"/>
          </a:solidFill>
        </p:spPr>
        <p:txBody>
          <a:bodyPr wrap="square" rtlCol="0">
            <a:spAutoFit/>
          </a:bodyPr>
          <a:lstStyle/>
          <a:p>
            <a:endParaRPr lang="en-GB" dirty="0"/>
          </a:p>
        </p:txBody>
      </p:sp>
      <p:sp>
        <p:nvSpPr>
          <p:cNvPr id="14" name="Right Triangle 13">
            <a:extLst>
              <a:ext uri="{FF2B5EF4-FFF2-40B4-BE49-F238E27FC236}">
                <a16:creationId xmlns:a16="http://schemas.microsoft.com/office/drawing/2014/main" id="{7AEBDFE2-9F83-46C7-A53A-0C7D88449469}"/>
              </a:ext>
            </a:extLst>
          </p:cNvPr>
          <p:cNvSpPr/>
          <p:nvPr/>
        </p:nvSpPr>
        <p:spPr>
          <a:xfrm rot="8160164">
            <a:off x="1710702" y="1952720"/>
            <a:ext cx="8770595" cy="8468856"/>
          </a:xfrm>
          <a:prstGeom prst="rtTriangle">
            <a:avLst/>
          </a:prstGeom>
          <a:solidFill>
            <a:srgbClr val="B4A1B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Triangle 12">
            <a:extLst>
              <a:ext uri="{FF2B5EF4-FFF2-40B4-BE49-F238E27FC236}">
                <a16:creationId xmlns:a16="http://schemas.microsoft.com/office/drawing/2014/main" id="{180EE4E3-F766-41C0-8390-77CC0FFBD9D7}"/>
              </a:ext>
            </a:extLst>
          </p:cNvPr>
          <p:cNvSpPr/>
          <p:nvPr/>
        </p:nvSpPr>
        <p:spPr>
          <a:xfrm rot="8160164">
            <a:off x="2489423" y="1611256"/>
            <a:ext cx="7213151" cy="6847920"/>
          </a:xfrm>
          <a:prstGeom prst="rtTriangl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ight Triangle 11">
            <a:extLst>
              <a:ext uri="{FF2B5EF4-FFF2-40B4-BE49-F238E27FC236}">
                <a16:creationId xmlns:a16="http://schemas.microsoft.com/office/drawing/2014/main" id="{3128610B-07AD-4B2B-AB4A-608F5F1A9524}"/>
              </a:ext>
            </a:extLst>
          </p:cNvPr>
          <p:cNvSpPr/>
          <p:nvPr/>
        </p:nvSpPr>
        <p:spPr>
          <a:xfrm rot="8160164">
            <a:off x="3334984" y="1243892"/>
            <a:ext cx="5686461" cy="5490826"/>
          </a:xfrm>
          <a:prstGeom prst="rtTriangl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ight Triangle 10">
            <a:extLst>
              <a:ext uri="{FF2B5EF4-FFF2-40B4-BE49-F238E27FC236}">
                <a16:creationId xmlns:a16="http://schemas.microsoft.com/office/drawing/2014/main" id="{C1937A55-5E01-47CB-9EE8-F8593946F2FC}"/>
              </a:ext>
            </a:extLst>
          </p:cNvPr>
          <p:cNvSpPr/>
          <p:nvPr/>
        </p:nvSpPr>
        <p:spPr>
          <a:xfrm rot="8160164">
            <a:off x="4112050" y="906288"/>
            <a:ext cx="4180458" cy="4036635"/>
          </a:xfrm>
          <a:prstGeom prst="rtTriangl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1123163" y="6187148"/>
            <a:ext cx="7434128" cy="523220"/>
          </a:xfrm>
          <a:prstGeom prst="rect">
            <a:avLst/>
          </a:prstGeom>
          <a:noFill/>
        </p:spPr>
        <p:txBody>
          <a:bodyPr wrap="square" rtlCol="0">
            <a:spAutoFit/>
          </a:bodyPr>
          <a:lstStyle/>
          <a:p>
            <a:r>
              <a:rPr lang="en-GB" sz="2800" b="1" dirty="0">
                <a:solidFill>
                  <a:schemeClr val="bg1"/>
                </a:solidFill>
              </a:rPr>
              <a:t>MASLOW’S HIERARCHY OF NEEDS</a:t>
            </a:r>
          </a:p>
        </p:txBody>
      </p:sp>
      <p:sp>
        <p:nvSpPr>
          <p:cNvPr id="2" name="Right Triangle 1">
            <a:extLst>
              <a:ext uri="{FF2B5EF4-FFF2-40B4-BE49-F238E27FC236}">
                <a16:creationId xmlns:a16="http://schemas.microsoft.com/office/drawing/2014/main" id="{C4BAF950-21E5-423E-B79C-CAB9E1E99DBB}"/>
              </a:ext>
            </a:extLst>
          </p:cNvPr>
          <p:cNvSpPr/>
          <p:nvPr/>
        </p:nvSpPr>
        <p:spPr>
          <a:xfrm rot="8160164">
            <a:off x="4847752" y="592766"/>
            <a:ext cx="2784363" cy="2688572"/>
          </a:xfrm>
          <a:prstGeom prst="rtTriangle">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C69FD143-2064-4F71-9F4C-A8A2115F5AC6}"/>
              </a:ext>
            </a:extLst>
          </p:cNvPr>
          <p:cNvSpPr txBox="1"/>
          <p:nvPr/>
        </p:nvSpPr>
        <p:spPr>
          <a:xfrm>
            <a:off x="4160729" y="5190121"/>
            <a:ext cx="3870542" cy="800219"/>
          </a:xfrm>
          <a:prstGeom prst="rect">
            <a:avLst/>
          </a:prstGeom>
          <a:noFill/>
        </p:spPr>
        <p:txBody>
          <a:bodyPr wrap="square" rtlCol="0">
            <a:spAutoFit/>
          </a:bodyPr>
          <a:lstStyle/>
          <a:p>
            <a:pPr algn="ctr"/>
            <a:r>
              <a:rPr lang="en-GB" sz="2800" b="1" dirty="0"/>
              <a:t>Physiological needs:</a:t>
            </a:r>
          </a:p>
          <a:p>
            <a:endParaRPr lang="en-GB" dirty="0"/>
          </a:p>
        </p:txBody>
      </p:sp>
      <p:sp>
        <p:nvSpPr>
          <p:cNvPr id="16" name="TextBox 15">
            <a:extLst>
              <a:ext uri="{FF2B5EF4-FFF2-40B4-BE49-F238E27FC236}">
                <a16:creationId xmlns:a16="http://schemas.microsoft.com/office/drawing/2014/main" id="{159AC2D2-6A93-4603-9DE1-75C7C56E35DB}"/>
              </a:ext>
            </a:extLst>
          </p:cNvPr>
          <p:cNvSpPr txBox="1"/>
          <p:nvPr/>
        </p:nvSpPr>
        <p:spPr>
          <a:xfrm>
            <a:off x="4230912" y="5540817"/>
            <a:ext cx="3870542" cy="646331"/>
          </a:xfrm>
          <a:prstGeom prst="rect">
            <a:avLst/>
          </a:prstGeom>
          <a:noFill/>
        </p:spPr>
        <p:txBody>
          <a:bodyPr wrap="square" rtlCol="0">
            <a:spAutoFit/>
          </a:bodyPr>
          <a:lstStyle/>
          <a:p>
            <a:pPr algn="ctr"/>
            <a:r>
              <a:rPr lang="en-GB" b="1" dirty="0"/>
              <a:t>Food, water, warmth, rest</a:t>
            </a:r>
          </a:p>
          <a:p>
            <a:endParaRPr lang="en-GB" dirty="0"/>
          </a:p>
        </p:txBody>
      </p:sp>
      <p:sp>
        <p:nvSpPr>
          <p:cNvPr id="17" name="TextBox 16">
            <a:extLst>
              <a:ext uri="{FF2B5EF4-FFF2-40B4-BE49-F238E27FC236}">
                <a16:creationId xmlns:a16="http://schemas.microsoft.com/office/drawing/2014/main" id="{9DF72624-A363-45C0-97AE-C670F78F417D}"/>
              </a:ext>
            </a:extLst>
          </p:cNvPr>
          <p:cNvSpPr txBox="1"/>
          <p:nvPr/>
        </p:nvSpPr>
        <p:spPr>
          <a:xfrm>
            <a:off x="4142867" y="3989306"/>
            <a:ext cx="3870542" cy="800219"/>
          </a:xfrm>
          <a:prstGeom prst="rect">
            <a:avLst/>
          </a:prstGeom>
          <a:noFill/>
        </p:spPr>
        <p:txBody>
          <a:bodyPr wrap="square" rtlCol="0">
            <a:spAutoFit/>
          </a:bodyPr>
          <a:lstStyle/>
          <a:p>
            <a:pPr algn="ctr"/>
            <a:r>
              <a:rPr lang="en-GB" sz="2800" b="1" dirty="0"/>
              <a:t>Safety needs:</a:t>
            </a:r>
          </a:p>
          <a:p>
            <a:endParaRPr lang="en-GB" dirty="0"/>
          </a:p>
        </p:txBody>
      </p:sp>
      <p:sp>
        <p:nvSpPr>
          <p:cNvPr id="18" name="TextBox 17">
            <a:extLst>
              <a:ext uri="{FF2B5EF4-FFF2-40B4-BE49-F238E27FC236}">
                <a16:creationId xmlns:a16="http://schemas.microsoft.com/office/drawing/2014/main" id="{DFCC0917-1660-40C2-BB17-0839AF5E80C4}"/>
              </a:ext>
            </a:extLst>
          </p:cNvPr>
          <p:cNvSpPr txBox="1"/>
          <p:nvPr/>
        </p:nvSpPr>
        <p:spPr>
          <a:xfrm>
            <a:off x="4205021" y="4411706"/>
            <a:ext cx="3870542" cy="646331"/>
          </a:xfrm>
          <a:prstGeom prst="rect">
            <a:avLst/>
          </a:prstGeom>
          <a:noFill/>
        </p:spPr>
        <p:txBody>
          <a:bodyPr wrap="square" rtlCol="0">
            <a:spAutoFit/>
          </a:bodyPr>
          <a:lstStyle/>
          <a:p>
            <a:pPr algn="ctr"/>
            <a:r>
              <a:rPr lang="en-GB" b="1" dirty="0"/>
              <a:t>Security, safety</a:t>
            </a:r>
          </a:p>
          <a:p>
            <a:endParaRPr lang="en-GB" dirty="0"/>
          </a:p>
        </p:txBody>
      </p:sp>
      <p:sp>
        <p:nvSpPr>
          <p:cNvPr id="19" name="TextBox 18">
            <a:extLst>
              <a:ext uri="{FF2B5EF4-FFF2-40B4-BE49-F238E27FC236}">
                <a16:creationId xmlns:a16="http://schemas.microsoft.com/office/drawing/2014/main" id="{64B1E7BF-EADD-46D6-ABB1-D8F95954E752}"/>
              </a:ext>
            </a:extLst>
          </p:cNvPr>
          <p:cNvSpPr txBox="1"/>
          <p:nvPr/>
        </p:nvSpPr>
        <p:spPr>
          <a:xfrm>
            <a:off x="4031288" y="2924607"/>
            <a:ext cx="4725737" cy="800219"/>
          </a:xfrm>
          <a:prstGeom prst="rect">
            <a:avLst/>
          </a:prstGeom>
          <a:noFill/>
        </p:spPr>
        <p:txBody>
          <a:bodyPr wrap="square" rtlCol="0">
            <a:spAutoFit/>
          </a:bodyPr>
          <a:lstStyle/>
          <a:p>
            <a:pPr algn="ctr"/>
            <a:r>
              <a:rPr lang="en-GB" sz="2800" b="1" dirty="0"/>
              <a:t>Belongingness and love needs:</a:t>
            </a:r>
          </a:p>
          <a:p>
            <a:endParaRPr lang="en-GB" dirty="0"/>
          </a:p>
        </p:txBody>
      </p:sp>
      <p:sp>
        <p:nvSpPr>
          <p:cNvPr id="21" name="TextBox 20">
            <a:extLst>
              <a:ext uri="{FF2B5EF4-FFF2-40B4-BE49-F238E27FC236}">
                <a16:creationId xmlns:a16="http://schemas.microsoft.com/office/drawing/2014/main" id="{EC858AFC-C715-4C6C-A118-B9ABEE1A7353}"/>
              </a:ext>
            </a:extLst>
          </p:cNvPr>
          <p:cNvSpPr txBox="1"/>
          <p:nvPr/>
        </p:nvSpPr>
        <p:spPr>
          <a:xfrm>
            <a:off x="4354879" y="3333155"/>
            <a:ext cx="3870542" cy="646331"/>
          </a:xfrm>
          <a:prstGeom prst="rect">
            <a:avLst/>
          </a:prstGeom>
          <a:noFill/>
        </p:spPr>
        <p:txBody>
          <a:bodyPr wrap="square" rtlCol="0">
            <a:spAutoFit/>
          </a:bodyPr>
          <a:lstStyle/>
          <a:p>
            <a:pPr algn="ctr"/>
            <a:r>
              <a:rPr lang="en-GB" b="1" dirty="0"/>
              <a:t>Imitate relationship, friends</a:t>
            </a:r>
          </a:p>
          <a:p>
            <a:endParaRPr lang="en-GB" dirty="0"/>
          </a:p>
        </p:txBody>
      </p:sp>
      <p:sp>
        <p:nvSpPr>
          <p:cNvPr id="22" name="TextBox 21">
            <a:extLst>
              <a:ext uri="{FF2B5EF4-FFF2-40B4-BE49-F238E27FC236}">
                <a16:creationId xmlns:a16="http://schemas.microsoft.com/office/drawing/2014/main" id="{DDC62F90-0CA7-476E-9B01-03555D4E890A}"/>
              </a:ext>
            </a:extLst>
          </p:cNvPr>
          <p:cNvSpPr txBox="1"/>
          <p:nvPr/>
        </p:nvSpPr>
        <p:spPr>
          <a:xfrm>
            <a:off x="4354879" y="1922731"/>
            <a:ext cx="3859062" cy="816438"/>
          </a:xfrm>
          <a:prstGeom prst="rect">
            <a:avLst/>
          </a:prstGeom>
          <a:noFill/>
        </p:spPr>
        <p:txBody>
          <a:bodyPr wrap="square" rtlCol="0">
            <a:spAutoFit/>
          </a:bodyPr>
          <a:lstStyle/>
          <a:p>
            <a:pPr algn="ctr"/>
            <a:r>
              <a:rPr lang="en-GB" sz="2800" b="1" dirty="0"/>
              <a:t>Esteem needs:</a:t>
            </a:r>
          </a:p>
          <a:p>
            <a:endParaRPr lang="en-GB" dirty="0"/>
          </a:p>
        </p:txBody>
      </p:sp>
      <p:sp>
        <p:nvSpPr>
          <p:cNvPr id="23" name="TextBox 22">
            <a:extLst>
              <a:ext uri="{FF2B5EF4-FFF2-40B4-BE49-F238E27FC236}">
                <a16:creationId xmlns:a16="http://schemas.microsoft.com/office/drawing/2014/main" id="{B849DE0B-B942-4B11-B401-A2E7A8ECA704}"/>
              </a:ext>
            </a:extLst>
          </p:cNvPr>
          <p:cNvSpPr txBox="1"/>
          <p:nvPr/>
        </p:nvSpPr>
        <p:spPr>
          <a:xfrm>
            <a:off x="4205021" y="2367525"/>
            <a:ext cx="4296064" cy="646331"/>
          </a:xfrm>
          <a:prstGeom prst="rect">
            <a:avLst/>
          </a:prstGeom>
          <a:noFill/>
        </p:spPr>
        <p:txBody>
          <a:bodyPr wrap="square" rtlCol="0">
            <a:spAutoFit/>
          </a:bodyPr>
          <a:lstStyle/>
          <a:p>
            <a:pPr algn="ctr"/>
            <a:r>
              <a:rPr lang="en-GB" b="1" dirty="0"/>
              <a:t>Prestige and feeling of accomplishment</a:t>
            </a:r>
          </a:p>
          <a:p>
            <a:endParaRPr lang="en-GB" dirty="0"/>
          </a:p>
        </p:txBody>
      </p:sp>
      <p:sp>
        <p:nvSpPr>
          <p:cNvPr id="24" name="TextBox 23">
            <a:extLst>
              <a:ext uri="{FF2B5EF4-FFF2-40B4-BE49-F238E27FC236}">
                <a16:creationId xmlns:a16="http://schemas.microsoft.com/office/drawing/2014/main" id="{725C4147-E28E-4F50-AD7A-B3B21DED5543}"/>
              </a:ext>
            </a:extLst>
          </p:cNvPr>
          <p:cNvSpPr txBox="1"/>
          <p:nvPr/>
        </p:nvSpPr>
        <p:spPr>
          <a:xfrm>
            <a:off x="4640554" y="427144"/>
            <a:ext cx="3353728" cy="1231106"/>
          </a:xfrm>
          <a:prstGeom prst="rect">
            <a:avLst/>
          </a:prstGeom>
          <a:noFill/>
        </p:spPr>
        <p:txBody>
          <a:bodyPr wrap="square" rtlCol="0">
            <a:spAutoFit/>
          </a:bodyPr>
          <a:lstStyle/>
          <a:p>
            <a:pPr algn="ctr"/>
            <a:r>
              <a:rPr lang="en-GB" sz="2800" b="1" dirty="0"/>
              <a:t>Self-</a:t>
            </a:r>
          </a:p>
          <a:p>
            <a:pPr algn="ctr"/>
            <a:r>
              <a:rPr lang="en-GB" sz="2800" b="1" dirty="0"/>
              <a:t>Actualisation:</a:t>
            </a:r>
          </a:p>
          <a:p>
            <a:endParaRPr lang="en-GB" dirty="0"/>
          </a:p>
        </p:txBody>
      </p:sp>
      <p:sp>
        <p:nvSpPr>
          <p:cNvPr id="25" name="TextBox 24">
            <a:extLst>
              <a:ext uri="{FF2B5EF4-FFF2-40B4-BE49-F238E27FC236}">
                <a16:creationId xmlns:a16="http://schemas.microsoft.com/office/drawing/2014/main" id="{31FE922A-4CDD-4E96-BC6D-CAB7B64B8400}"/>
              </a:ext>
            </a:extLst>
          </p:cNvPr>
          <p:cNvSpPr txBox="1"/>
          <p:nvPr/>
        </p:nvSpPr>
        <p:spPr>
          <a:xfrm>
            <a:off x="4996441" y="1278530"/>
            <a:ext cx="2557079" cy="369332"/>
          </a:xfrm>
          <a:prstGeom prst="rect">
            <a:avLst/>
          </a:prstGeom>
          <a:noFill/>
        </p:spPr>
        <p:txBody>
          <a:bodyPr wrap="square" rtlCol="0">
            <a:spAutoFit/>
          </a:bodyPr>
          <a:lstStyle/>
          <a:p>
            <a:pPr algn="ctr"/>
            <a:r>
              <a:rPr lang="en-GB" b="1" dirty="0"/>
              <a:t>Achieving full potential</a:t>
            </a:r>
          </a:p>
        </p:txBody>
      </p:sp>
    </p:spTree>
    <p:extLst>
      <p:ext uri="{BB962C8B-B14F-4D97-AF65-F5344CB8AC3E}">
        <p14:creationId xmlns:p14="http://schemas.microsoft.com/office/powerpoint/2010/main" val="3902478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3">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4">
                                            <p:txEl>
                                              <p:pRg st="0" end="0"/>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24">
                                            <p:txEl>
                                              <p:pRg st="1" end="1"/>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2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extBox 5"/>
          <p:cNvSpPr txBox="1"/>
          <p:nvPr/>
        </p:nvSpPr>
        <p:spPr>
          <a:xfrm>
            <a:off x="1277655" y="6211707"/>
            <a:ext cx="5755140" cy="523220"/>
          </a:xfrm>
          <a:prstGeom prst="rect">
            <a:avLst/>
          </a:prstGeom>
          <a:noFill/>
        </p:spPr>
        <p:txBody>
          <a:bodyPr wrap="square" rtlCol="0">
            <a:spAutoFit/>
          </a:bodyPr>
          <a:lstStyle/>
          <a:p>
            <a:r>
              <a:rPr lang="en-GB" sz="2800" b="1" dirty="0">
                <a:solidFill>
                  <a:schemeClr val="bg1"/>
                </a:solidFill>
              </a:rPr>
              <a:t>GESTALT THEORY </a:t>
            </a:r>
          </a:p>
        </p:txBody>
      </p:sp>
      <p:pic>
        <p:nvPicPr>
          <p:cNvPr id="2054" name="Picture 6" descr="Source: The Inspired Eye">
            <a:extLst>
              <a:ext uri="{FF2B5EF4-FFF2-40B4-BE49-F238E27FC236}">
                <a16:creationId xmlns:a16="http://schemas.microsoft.com/office/drawing/2014/main" id="{699015C8-6378-4512-8824-A980852584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944" y="123073"/>
            <a:ext cx="5080790" cy="531466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A0F27D66-989A-4890-870F-49CFC91FACFB}"/>
              </a:ext>
            </a:extLst>
          </p:cNvPr>
          <p:cNvSpPr/>
          <p:nvPr/>
        </p:nvSpPr>
        <p:spPr>
          <a:xfrm>
            <a:off x="3455339" y="5455392"/>
            <a:ext cx="2438103" cy="369332"/>
          </a:xfrm>
          <a:prstGeom prst="rect">
            <a:avLst/>
          </a:prstGeom>
        </p:spPr>
        <p:txBody>
          <a:bodyPr wrap="none">
            <a:spAutoFit/>
          </a:bodyPr>
          <a:lstStyle/>
          <a:p>
            <a:r>
              <a:rPr lang="en-GB" i="1" dirty="0">
                <a:solidFill>
                  <a:srgbClr val="444444"/>
                </a:solidFill>
                <a:latin typeface="Proxima-Nova"/>
              </a:rPr>
              <a:t>Source: The Inspired Eye</a:t>
            </a:r>
            <a:endParaRPr lang="en-GB" dirty="0"/>
          </a:p>
        </p:txBody>
      </p:sp>
      <p:pic>
        <p:nvPicPr>
          <p:cNvPr id="2056" name="Picture 8" descr="Image result for Road Map to Success Clip Art Black and White">
            <a:extLst>
              <a:ext uri="{FF2B5EF4-FFF2-40B4-BE49-F238E27FC236}">
                <a16:creationId xmlns:a16="http://schemas.microsoft.com/office/drawing/2014/main" id="{3B925EDA-C569-4C6B-973A-8ED5DDB497E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67273" y="3236415"/>
            <a:ext cx="3126957" cy="2415675"/>
          </a:xfrm>
          <a:prstGeom prst="rect">
            <a:avLst/>
          </a:prstGeom>
          <a:noFill/>
          <a:effectLst>
            <a:softEdge rad="228600"/>
          </a:effectLst>
          <a:extLst>
            <a:ext uri="{909E8E84-426E-40DD-AFC4-6F175D3DCCD1}">
              <a14:hiddenFill xmlns:a14="http://schemas.microsoft.com/office/drawing/2010/main">
                <a:solidFill>
                  <a:srgbClr val="FFFFFF"/>
                </a:solidFill>
              </a14:hiddenFill>
            </a:ext>
          </a:extLst>
        </p:spPr>
      </p:pic>
      <p:pic>
        <p:nvPicPr>
          <p:cNvPr id="2058" name="Picture 10" descr="See the source image">
            <a:extLst>
              <a:ext uri="{FF2B5EF4-FFF2-40B4-BE49-F238E27FC236}">
                <a16:creationId xmlns:a16="http://schemas.microsoft.com/office/drawing/2014/main" id="{632D2B37-8934-4643-8606-35E71700344F}"/>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11690" y="207294"/>
            <a:ext cx="1777916" cy="177791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92B1532-C595-4159-967B-127E6449DDDA}"/>
              </a:ext>
            </a:extLst>
          </p:cNvPr>
          <p:cNvSpPr txBox="1"/>
          <p:nvPr/>
        </p:nvSpPr>
        <p:spPr>
          <a:xfrm>
            <a:off x="8677811" y="123073"/>
            <a:ext cx="3126957" cy="2308324"/>
          </a:xfrm>
          <a:prstGeom prst="rect">
            <a:avLst/>
          </a:prstGeom>
          <a:noFill/>
        </p:spPr>
        <p:txBody>
          <a:bodyPr wrap="square" rtlCol="0">
            <a:spAutoFit/>
          </a:bodyPr>
          <a:lstStyle/>
          <a:p>
            <a:pPr algn="ctr"/>
            <a:r>
              <a:rPr lang="en-GB" sz="3600" dirty="0"/>
              <a:t>Learners need to see how the parts make up the whole</a:t>
            </a:r>
          </a:p>
        </p:txBody>
      </p:sp>
      <p:sp>
        <p:nvSpPr>
          <p:cNvPr id="15" name="TextBox 14">
            <a:extLst>
              <a:ext uri="{FF2B5EF4-FFF2-40B4-BE49-F238E27FC236}">
                <a16:creationId xmlns:a16="http://schemas.microsoft.com/office/drawing/2014/main" id="{79F104DD-2978-41C0-9D87-A25B452AFC2E}"/>
              </a:ext>
            </a:extLst>
          </p:cNvPr>
          <p:cNvSpPr txBox="1"/>
          <p:nvPr/>
        </p:nvSpPr>
        <p:spPr>
          <a:xfrm>
            <a:off x="6400805" y="3549441"/>
            <a:ext cx="2737203" cy="1754326"/>
          </a:xfrm>
          <a:prstGeom prst="rect">
            <a:avLst/>
          </a:prstGeom>
          <a:noFill/>
        </p:spPr>
        <p:txBody>
          <a:bodyPr wrap="square" rtlCol="0">
            <a:spAutoFit/>
          </a:bodyPr>
          <a:lstStyle/>
          <a:p>
            <a:pPr algn="ctr"/>
            <a:r>
              <a:rPr lang="en-GB" sz="3600" dirty="0"/>
              <a:t>Learners need a “route map”</a:t>
            </a:r>
          </a:p>
        </p:txBody>
      </p:sp>
    </p:spTree>
    <p:extLst>
      <p:ext uri="{BB962C8B-B14F-4D97-AF65-F5344CB8AC3E}">
        <p14:creationId xmlns:p14="http://schemas.microsoft.com/office/powerpoint/2010/main" val="2194680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05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0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267114" y="6234682"/>
            <a:ext cx="6054437" cy="523220"/>
          </a:xfrm>
          <a:prstGeom prst="rect">
            <a:avLst/>
          </a:prstGeom>
          <a:noFill/>
        </p:spPr>
        <p:txBody>
          <a:bodyPr wrap="square" rtlCol="0">
            <a:spAutoFit/>
          </a:bodyPr>
          <a:lstStyle/>
          <a:p>
            <a:r>
              <a:rPr lang="en-GB" sz="2800" b="1" dirty="0">
                <a:solidFill>
                  <a:schemeClr val="bg1"/>
                </a:solidFill>
              </a:rPr>
              <a:t>Honey and Mumford Learning Styles</a:t>
            </a:r>
          </a:p>
        </p:txBody>
      </p:sp>
      <p:grpSp>
        <p:nvGrpSpPr>
          <p:cNvPr id="5" name="Group 4">
            <a:extLst>
              <a:ext uri="{FF2B5EF4-FFF2-40B4-BE49-F238E27FC236}">
                <a16:creationId xmlns:a16="http://schemas.microsoft.com/office/drawing/2014/main" id="{0CB0A239-51F7-492B-A3C7-0AB4D6FA8EF3}"/>
              </a:ext>
            </a:extLst>
          </p:cNvPr>
          <p:cNvGrpSpPr>
            <a:grpSpLocks/>
          </p:cNvGrpSpPr>
          <p:nvPr/>
        </p:nvGrpSpPr>
        <p:grpSpPr bwMode="auto">
          <a:xfrm>
            <a:off x="2029767" y="194181"/>
            <a:ext cx="3681970" cy="3037085"/>
            <a:chOff x="1463" y="321"/>
            <a:chExt cx="3315" cy="2655"/>
          </a:xfrm>
        </p:grpSpPr>
        <p:pic>
          <p:nvPicPr>
            <p:cNvPr id="6" name="Picture 5">
              <a:extLst>
                <a:ext uri="{FF2B5EF4-FFF2-40B4-BE49-F238E27FC236}">
                  <a16:creationId xmlns:a16="http://schemas.microsoft.com/office/drawing/2014/main" id="{261B869E-81AD-4960-91D9-FA074608C8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70" y="328"/>
              <a:ext cx="3300" cy="2640"/>
            </a:xfrm>
            <a:prstGeom prst="rect">
              <a:avLst/>
            </a:prstGeom>
            <a:noFill/>
            <a:ln>
              <a:noFill/>
            </a:ln>
            <a:effectLst>
              <a:softEdge rad="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a:extLst>
                <a:ext uri="{FF2B5EF4-FFF2-40B4-BE49-F238E27FC236}">
                  <a16:creationId xmlns:a16="http://schemas.microsoft.com/office/drawing/2014/main" id="{2E594D80-6E3D-4B5B-ADC3-23E7D3C09921}"/>
                </a:ext>
              </a:extLst>
            </p:cNvPr>
            <p:cNvSpPr>
              <a:spLocks noChangeArrowheads="1"/>
            </p:cNvSpPr>
            <p:nvPr/>
          </p:nvSpPr>
          <p:spPr bwMode="auto">
            <a:xfrm>
              <a:off x="1463" y="321"/>
              <a:ext cx="3315" cy="2655"/>
            </a:xfrm>
            <a:prstGeom prst="rect">
              <a:avLst/>
            </a:prstGeom>
            <a:noFill/>
            <a:ln w="9525">
              <a:solidFill>
                <a:srgbClr val="5B9BD4"/>
              </a:solidFill>
              <a:prstDash val="solid"/>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p>
          </p:txBody>
        </p:sp>
      </p:grpSp>
      <p:grpSp>
        <p:nvGrpSpPr>
          <p:cNvPr id="8" name="Group 7">
            <a:extLst>
              <a:ext uri="{FF2B5EF4-FFF2-40B4-BE49-F238E27FC236}">
                <a16:creationId xmlns:a16="http://schemas.microsoft.com/office/drawing/2014/main" id="{24D22118-F851-473C-B1B9-A0CF92C46CD7}"/>
              </a:ext>
            </a:extLst>
          </p:cNvPr>
          <p:cNvGrpSpPr>
            <a:grpSpLocks/>
          </p:cNvGrpSpPr>
          <p:nvPr/>
        </p:nvGrpSpPr>
        <p:grpSpPr bwMode="auto">
          <a:xfrm>
            <a:off x="6480265" y="3302228"/>
            <a:ext cx="3539508" cy="2772265"/>
            <a:chOff x="1463" y="355"/>
            <a:chExt cx="3554" cy="2923"/>
          </a:xfrm>
        </p:grpSpPr>
        <p:pic>
          <p:nvPicPr>
            <p:cNvPr id="9" name="Picture 8">
              <a:extLst>
                <a:ext uri="{FF2B5EF4-FFF2-40B4-BE49-F238E27FC236}">
                  <a16:creationId xmlns:a16="http://schemas.microsoft.com/office/drawing/2014/main" id="{317629B0-E117-49BB-9CCE-CEC6406CC8C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70" y="362"/>
              <a:ext cx="3539" cy="29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9">
              <a:extLst>
                <a:ext uri="{FF2B5EF4-FFF2-40B4-BE49-F238E27FC236}">
                  <a16:creationId xmlns:a16="http://schemas.microsoft.com/office/drawing/2014/main" id="{A8206639-59C5-4F28-A372-082FDE72B182}"/>
                </a:ext>
              </a:extLst>
            </p:cNvPr>
            <p:cNvSpPr>
              <a:spLocks noChangeArrowheads="1"/>
            </p:cNvSpPr>
            <p:nvPr/>
          </p:nvSpPr>
          <p:spPr bwMode="auto">
            <a:xfrm>
              <a:off x="1463" y="355"/>
              <a:ext cx="3554" cy="2923"/>
            </a:xfrm>
            <a:prstGeom prst="rect">
              <a:avLst/>
            </a:prstGeom>
            <a:noFill/>
            <a:ln w="9525">
              <a:solidFill>
                <a:srgbClr val="5B9BD4"/>
              </a:solidFill>
              <a:prstDash val="solid"/>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p>
          </p:txBody>
        </p:sp>
      </p:grpSp>
      <p:grpSp>
        <p:nvGrpSpPr>
          <p:cNvPr id="11" name="Group 10">
            <a:extLst>
              <a:ext uri="{FF2B5EF4-FFF2-40B4-BE49-F238E27FC236}">
                <a16:creationId xmlns:a16="http://schemas.microsoft.com/office/drawing/2014/main" id="{630495DA-8FFF-4189-820A-3960AA7F86CC}"/>
              </a:ext>
            </a:extLst>
          </p:cNvPr>
          <p:cNvGrpSpPr>
            <a:grpSpLocks/>
          </p:cNvGrpSpPr>
          <p:nvPr/>
        </p:nvGrpSpPr>
        <p:grpSpPr bwMode="auto">
          <a:xfrm>
            <a:off x="2037460" y="3303784"/>
            <a:ext cx="3674277" cy="2804289"/>
            <a:chOff x="1463" y="131"/>
            <a:chExt cx="3244" cy="2669"/>
          </a:xfrm>
        </p:grpSpPr>
        <p:pic>
          <p:nvPicPr>
            <p:cNvPr id="12" name="Picture 11">
              <a:extLst>
                <a:ext uri="{FF2B5EF4-FFF2-40B4-BE49-F238E27FC236}">
                  <a16:creationId xmlns:a16="http://schemas.microsoft.com/office/drawing/2014/main" id="{2A34BE54-375B-4830-9293-D9B320454D2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70" y="139"/>
              <a:ext cx="3229" cy="2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Rectangle 12">
              <a:extLst>
                <a:ext uri="{FF2B5EF4-FFF2-40B4-BE49-F238E27FC236}">
                  <a16:creationId xmlns:a16="http://schemas.microsoft.com/office/drawing/2014/main" id="{861FB52B-59E6-40B2-B006-D06F8912B75E}"/>
                </a:ext>
              </a:extLst>
            </p:cNvPr>
            <p:cNvSpPr>
              <a:spLocks noChangeArrowheads="1"/>
            </p:cNvSpPr>
            <p:nvPr/>
          </p:nvSpPr>
          <p:spPr bwMode="auto">
            <a:xfrm>
              <a:off x="1463" y="131"/>
              <a:ext cx="3244" cy="2669"/>
            </a:xfrm>
            <a:prstGeom prst="rect">
              <a:avLst/>
            </a:prstGeom>
            <a:noFill/>
            <a:ln w="9525">
              <a:solidFill>
                <a:srgbClr val="5B9BD4"/>
              </a:solidFill>
              <a:prstDash val="solid"/>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p>
          </p:txBody>
        </p:sp>
      </p:grpSp>
      <p:grpSp>
        <p:nvGrpSpPr>
          <p:cNvPr id="14" name="Group 13">
            <a:extLst>
              <a:ext uri="{FF2B5EF4-FFF2-40B4-BE49-F238E27FC236}">
                <a16:creationId xmlns:a16="http://schemas.microsoft.com/office/drawing/2014/main" id="{87D42942-D5B2-45C1-BC86-5AA218F55429}"/>
              </a:ext>
            </a:extLst>
          </p:cNvPr>
          <p:cNvGrpSpPr>
            <a:grpSpLocks/>
          </p:cNvGrpSpPr>
          <p:nvPr/>
        </p:nvGrpSpPr>
        <p:grpSpPr bwMode="auto">
          <a:xfrm>
            <a:off x="6487236" y="194181"/>
            <a:ext cx="3541018" cy="3037084"/>
            <a:chOff x="1456" y="291"/>
            <a:chExt cx="3359" cy="2685"/>
          </a:xfrm>
        </p:grpSpPr>
        <p:pic>
          <p:nvPicPr>
            <p:cNvPr id="15" name="Picture 14">
              <a:extLst>
                <a:ext uri="{FF2B5EF4-FFF2-40B4-BE49-F238E27FC236}">
                  <a16:creationId xmlns:a16="http://schemas.microsoft.com/office/drawing/2014/main" id="{E3DCB85F-B025-40A7-B37F-F755DED3A64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70" y="298"/>
              <a:ext cx="3337" cy="2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Rectangle 15">
              <a:extLst>
                <a:ext uri="{FF2B5EF4-FFF2-40B4-BE49-F238E27FC236}">
                  <a16:creationId xmlns:a16="http://schemas.microsoft.com/office/drawing/2014/main" id="{11F766C3-D575-4E8C-B46A-C8067F81A45E}"/>
                </a:ext>
              </a:extLst>
            </p:cNvPr>
            <p:cNvSpPr>
              <a:spLocks noChangeArrowheads="1"/>
            </p:cNvSpPr>
            <p:nvPr/>
          </p:nvSpPr>
          <p:spPr bwMode="auto">
            <a:xfrm>
              <a:off x="1456" y="291"/>
              <a:ext cx="3359" cy="2685"/>
            </a:xfrm>
            <a:prstGeom prst="rect">
              <a:avLst/>
            </a:prstGeom>
            <a:noFill/>
            <a:ln w="9525">
              <a:solidFill>
                <a:srgbClr val="5B9BD4"/>
              </a:solidFill>
              <a:prstDash val="solid"/>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p>
          </p:txBody>
        </p:sp>
      </p:grpSp>
      <p:sp>
        <p:nvSpPr>
          <p:cNvPr id="17" name="TextBox 16">
            <a:extLst>
              <a:ext uri="{FF2B5EF4-FFF2-40B4-BE49-F238E27FC236}">
                <a16:creationId xmlns:a16="http://schemas.microsoft.com/office/drawing/2014/main" id="{C2D67C0E-ED9B-4A28-813B-F289D171D904}"/>
              </a:ext>
            </a:extLst>
          </p:cNvPr>
          <p:cNvSpPr txBox="1"/>
          <p:nvPr/>
        </p:nvSpPr>
        <p:spPr>
          <a:xfrm>
            <a:off x="3172784" y="194181"/>
            <a:ext cx="1192306" cy="369332"/>
          </a:xfrm>
          <a:prstGeom prst="rect">
            <a:avLst/>
          </a:prstGeom>
          <a:noFill/>
        </p:spPr>
        <p:txBody>
          <a:bodyPr wrap="square" rtlCol="0">
            <a:spAutoFit/>
          </a:bodyPr>
          <a:lstStyle/>
          <a:p>
            <a:pPr algn="ctr"/>
            <a:r>
              <a:rPr lang="en-GB" b="1" dirty="0"/>
              <a:t>Reflector</a:t>
            </a:r>
          </a:p>
        </p:txBody>
      </p:sp>
      <p:sp>
        <p:nvSpPr>
          <p:cNvPr id="18" name="TextBox 17">
            <a:extLst>
              <a:ext uri="{FF2B5EF4-FFF2-40B4-BE49-F238E27FC236}">
                <a16:creationId xmlns:a16="http://schemas.microsoft.com/office/drawing/2014/main" id="{C205A507-A26F-45CD-BD04-40D39773F875}"/>
              </a:ext>
            </a:extLst>
          </p:cNvPr>
          <p:cNvSpPr txBox="1"/>
          <p:nvPr/>
        </p:nvSpPr>
        <p:spPr>
          <a:xfrm>
            <a:off x="7536566" y="201789"/>
            <a:ext cx="1420760" cy="369332"/>
          </a:xfrm>
          <a:prstGeom prst="rect">
            <a:avLst/>
          </a:prstGeom>
          <a:noFill/>
        </p:spPr>
        <p:txBody>
          <a:bodyPr wrap="square" rtlCol="0">
            <a:spAutoFit/>
          </a:bodyPr>
          <a:lstStyle/>
          <a:p>
            <a:pPr algn="ctr"/>
            <a:r>
              <a:rPr lang="en-GB" b="1" dirty="0"/>
              <a:t>Pragmatist</a:t>
            </a:r>
          </a:p>
        </p:txBody>
      </p:sp>
      <p:sp>
        <p:nvSpPr>
          <p:cNvPr id="19" name="TextBox 18">
            <a:extLst>
              <a:ext uri="{FF2B5EF4-FFF2-40B4-BE49-F238E27FC236}">
                <a16:creationId xmlns:a16="http://schemas.microsoft.com/office/drawing/2014/main" id="{3BA54C4F-E623-466B-B049-36AC050607FD}"/>
              </a:ext>
            </a:extLst>
          </p:cNvPr>
          <p:cNvSpPr txBox="1"/>
          <p:nvPr/>
        </p:nvSpPr>
        <p:spPr>
          <a:xfrm>
            <a:off x="3172784" y="3230121"/>
            <a:ext cx="1192306" cy="369332"/>
          </a:xfrm>
          <a:prstGeom prst="rect">
            <a:avLst/>
          </a:prstGeom>
          <a:noFill/>
        </p:spPr>
        <p:txBody>
          <a:bodyPr wrap="square" rtlCol="0">
            <a:spAutoFit/>
          </a:bodyPr>
          <a:lstStyle/>
          <a:p>
            <a:pPr algn="ctr"/>
            <a:r>
              <a:rPr lang="en-GB" b="1" dirty="0"/>
              <a:t>Theorist</a:t>
            </a:r>
          </a:p>
        </p:txBody>
      </p:sp>
      <p:sp>
        <p:nvSpPr>
          <p:cNvPr id="20" name="TextBox 19">
            <a:extLst>
              <a:ext uri="{FF2B5EF4-FFF2-40B4-BE49-F238E27FC236}">
                <a16:creationId xmlns:a16="http://schemas.microsoft.com/office/drawing/2014/main" id="{5A04DB3A-F7D2-44CA-BF43-E4738C028208}"/>
              </a:ext>
            </a:extLst>
          </p:cNvPr>
          <p:cNvSpPr txBox="1"/>
          <p:nvPr/>
        </p:nvSpPr>
        <p:spPr>
          <a:xfrm>
            <a:off x="7650793" y="3244334"/>
            <a:ext cx="1192306" cy="369332"/>
          </a:xfrm>
          <a:prstGeom prst="rect">
            <a:avLst/>
          </a:prstGeom>
          <a:noFill/>
        </p:spPr>
        <p:txBody>
          <a:bodyPr wrap="square" rtlCol="0">
            <a:spAutoFit/>
          </a:bodyPr>
          <a:lstStyle/>
          <a:p>
            <a:pPr algn="ctr"/>
            <a:r>
              <a:rPr lang="en-GB" b="1" dirty="0"/>
              <a:t>Activist</a:t>
            </a:r>
          </a:p>
        </p:txBody>
      </p:sp>
    </p:spTree>
    <p:extLst>
      <p:ext uri="{BB962C8B-B14F-4D97-AF65-F5344CB8AC3E}">
        <p14:creationId xmlns:p14="http://schemas.microsoft.com/office/powerpoint/2010/main" val="3884540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p:bldP spid="20"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080655" y="6192982"/>
            <a:ext cx="6054437" cy="523220"/>
          </a:xfrm>
          <a:prstGeom prst="rect">
            <a:avLst/>
          </a:prstGeom>
          <a:noFill/>
        </p:spPr>
        <p:txBody>
          <a:bodyPr wrap="square" rtlCol="0">
            <a:spAutoFit/>
          </a:bodyPr>
          <a:lstStyle/>
          <a:p>
            <a:r>
              <a:rPr lang="en-GB" sz="2800" b="1" dirty="0">
                <a:solidFill>
                  <a:schemeClr val="bg1"/>
                </a:solidFill>
              </a:rPr>
              <a:t>EXPERIENTIAL LEARNING CYCLE (ELC)</a:t>
            </a:r>
          </a:p>
        </p:txBody>
      </p:sp>
      <p:sp>
        <p:nvSpPr>
          <p:cNvPr id="3" name="Oval 2">
            <a:extLst>
              <a:ext uri="{FF2B5EF4-FFF2-40B4-BE49-F238E27FC236}">
                <a16:creationId xmlns:a16="http://schemas.microsoft.com/office/drawing/2014/main" id="{D6BEA3BB-7B7E-495A-85D2-7787F4ABB349}"/>
              </a:ext>
            </a:extLst>
          </p:cNvPr>
          <p:cNvSpPr/>
          <p:nvPr/>
        </p:nvSpPr>
        <p:spPr>
          <a:xfrm>
            <a:off x="5050972" y="406399"/>
            <a:ext cx="1364343" cy="137885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44BBC833-1489-455E-ADF2-C139C59BB154}"/>
              </a:ext>
            </a:extLst>
          </p:cNvPr>
          <p:cNvSpPr/>
          <p:nvPr/>
        </p:nvSpPr>
        <p:spPr>
          <a:xfrm>
            <a:off x="2743530" y="2300514"/>
            <a:ext cx="1364343" cy="137885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13A72145-5325-4030-B4F8-B595EAD86EF4}"/>
              </a:ext>
            </a:extLst>
          </p:cNvPr>
          <p:cNvSpPr/>
          <p:nvPr/>
        </p:nvSpPr>
        <p:spPr>
          <a:xfrm>
            <a:off x="7460342" y="2300514"/>
            <a:ext cx="1364343" cy="137885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AF8AB180-0784-4946-A7D2-CD78FCEB462A}"/>
              </a:ext>
            </a:extLst>
          </p:cNvPr>
          <p:cNvSpPr/>
          <p:nvPr/>
        </p:nvSpPr>
        <p:spPr>
          <a:xfrm>
            <a:off x="5050972" y="4383316"/>
            <a:ext cx="1364343" cy="137885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D95C0E82-0636-49AD-9FD8-11079A192F32}"/>
              </a:ext>
            </a:extLst>
          </p:cNvPr>
          <p:cNvSpPr txBox="1"/>
          <p:nvPr/>
        </p:nvSpPr>
        <p:spPr>
          <a:xfrm>
            <a:off x="4985657" y="772661"/>
            <a:ext cx="1494971" cy="646331"/>
          </a:xfrm>
          <a:prstGeom prst="rect">
            <a:avLst/>
          </a:prstGeom>
          <a:noFill/>
        </p:spPr>
        <p:txBody>
          <a:bodyPr wrap="square" rtlCol="0">
            <a:spAutoFit/>
          </a:bodyPr>
          <a:lstStyle/>
          <a:p>
            <a:pPr algn="ctr"/>
            <a:r>
              <a:rPr lang="en-GB" dirty="0">
                <a:solidFill>
                  <a:schemeClr val="bg1"/>
                </a:solidFill>
              </a:rPr>
              <a:t>Stage 1 </a:t>
            </a:r>
          </a:p>
          <a:p>
            <a:pPr algn="ctr"/>
            <a:r>
              <a:rPr lang="en-GB" b="1" dirty="0">
                <a:solidFill>
                  <a:schemeClr val="bg1"/>
                </a:solidFill>
              </a:rPr>
              <a:t>Experience</a:t>
            </a:r>
          </a:p>
        </p:txBody>
      </p:sp>
      <p:sp>
        <p:nvSpPr>
          <p:cNvPr id="9" name="TextBox 8">
            <a:extLst>
              <a:ext uri="{FF2B5EF4-FFF2-40B4-BE49-F238E27FC236}">
                <a16:creationId xmlns:a16="http://schemas.microsoft.com/office/drawing/2014/main" id="{48FB8835-FEFB-47BC-9454-5853600BE0FF}"/>
              </a:ext>
            </a:extLst>
          </p:cNvPr>
          <p:cNvSpPr txBox="1"/>
          <p:nvPr/>
        </p:nvSpPr>
        <p:spPr>
          <a:xfrm>
            <a:off x="7387772" y="2507118"/>
            <a:ext cx="1494971" cy="646331"/>
          </a:xfrm>
          <a:prstGeom prst="rect">
            <a:avLst/>
          </a:prstGeom>
          <a:noFill/>
        </p:spPr>
        <p:txBody>
          <a:bodyPr wrap="square" rtlCol="0">
            <a:spAutoFit/>
          </a:bodyPr>
          <a:lstStyle/>
          <a:p>
            <a:pPr algn="ctr"/>
            <a:r>
              <a:rPr lang="en-GB" dirty="0">
                <a:solidFill>
                  <a:schemeClr val="bg1"/>
                </a:solidFill>
              </a:rPr>
              <a:t>Stage 2 </a:t>
            </a:r>
          </a:p>
          <a:p>
            <a:pPr algn="ctr"/>
            <a:r>
              <a:rPr lang="en-GB" b="1" dirty="0">
                <a:solidFill>
                  <a:schemeClr val="bg1"/>
                </a:solidFill>
              </a:rPr>
              <a:t>What</a:t>
            </a:r>
          </a:p>
        </p:txBody>
      </p:sp>
      <p:sp>
        <p:nvSpPr>
          <p:cNvPr id="10" name="TextBox 9">
            <a:extLst>
              <a:ext uri="{FF2B5EF4-FFF2-40B4-BE49-F238E27FC236}">
                <a16:creationId xmlns:a16="http://schemas.microsoft.com/office/drawing/2014/main" id="{BC3BE1A0-8E4E-4B11-9DE4-21FBAC5091BF}"/>
              </a:ext>
            </a:extLst>
          </p:cNvPr>
          <p:cNvSpPr txBox="1"/>
          <p:nvPr/>
        </p:nvSpPr>
        <p:spPr>
          <a:xfrm>
            <a:off x="4949373" y="4749578"/>
            <a:ext cx="1494971" cy="646331"/>
          </a:xfrm>
          <a:prstGeom prst="rect">
            <a:avLst/>
          </a:prstGeom>
          <a:noFill/>
        </p:spPr>
        <p:txBody>
          <a:bodyPr wrap="square" rtlCol="0">
            <a:spAutoFit/>
          </a:bodyPr>
          <a:lstStyle/>
          <a:p>
            <a:pPr algn="ctr"/>
            <a:r>
              <a:rPr lang="en-GB" dirty="0">
                <a:solidFill>
                  <a:schemeClr val="bg1"/>
                </a:solidFill>
              </a:rPr>
              <a:t>Stage 3 </a:t>
            </a:r>
          </a:p>
          <a:p>
            <a:pPr algn="ctr"/>
            <a:r>
              <a:rPr lang="en-GB" b="1" dirty="0">
                <a:solidFill>
                  <a:schemeClr val="bg1"/>
                </a:solidFill>
              </a:rPr>
              <a:t>So what</a:t>
            </a:r>
          </a:p>
        </p:txBody>
      </p:sp>
      <p:sp>
        <p:nvSpPr>
          <p:cNvPr id="11" name="TextBox 10">
            <a:extLst>
              <a:ext uri="{FF2B5EF4-FFF2-40B4-BE49-F238E27FC236}">
                <a16:creationId xmlns:a16="http://schemas.microsoft.com/office/drawing/2014/main" id="{EE803516-5586-49FD-90B8-23ECE06C9200}"/>
              </a:ext>
            </a:extLst>
          </p:cNvPr>
          <p:cNvSpPr txBox="1"/>
          <p:nvPr/>
        </p:nvSpPr>
        <p:spPr>
          <a:xfrm>
            <a:off x="2678215" y="2507118"/>
            <a:ext cx="1494971" cy="646331"/>
          </a:xfrm>
          <a:prstGeom prst="rect">
            <a:avLst/>
          </a:prstGeom>
          <a:noFill/>
        </p:spPr>
        <p:txBody>
          <a:bodyPr wrap="square" rtlCol="0">
            <a:spAutoFit/>
          </a:bodyPr>
          <a:lstStyle/>
          <a:p>
            <a:pPr algn="ctr"/>
            <a:r>
              <a:rPr lang="en-GB" dirty="0">
                <a:solidFill>
                  <a:schemeClr val="bg1"/>
                </a:solidFill>
              </a:rPr>
              <a:t>Stage 4 </a:t>
            </a:r>
          </a:p>
          <a:p>
            <a:pPr algn="ctr"/>
            <a:r>
              <a:rPr lang="en-GB" b="1" dirty="0">
                <a:solidFill>
                  <a:schemeClr val="bg1"/>
                </a:solidFill>
              </a:rPr>
              <a:t>Now what</a:t>
            </a:r>
          </a:p>
        </p:txBody>
      </p:sp>
      <p:sp>
        <p:nvSpPr>
          <p:cNvPr id="13" name="Arrow: Right 12">
            <a:extLst>
              <a:ext uri="{FF2B5EF4-FFF2-40B4-BE49-F238E27FC236}">
                <a16:creationId xmlns:a16="http://schemas.microsoft.com/office/drawing/2014/main" id="{133C0AA9-A3F8-4005-9F0B-51BCDEBEE3B0}"/>
              </a:ext>
            </a:extLst>
          </p:cNvPr>
          <p:cNvSpPr/>
          <p:nvPr/>
        </p:nvSpPr>
        <p:spPr>
          <a:xfrm rot="2885486">
            <a:off x="6879771" y="1418992"/>
            <a:ext cx="769258" cy="88152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76AE2AB0-A81C-4651-A5DB-72ACAE467A39}"/>
              </a:ext>
            </a:extLst>
          </p:cNvPr>
          <p:cNvSpPr/>
          <p:nvPr/>
        </p:nvSpPr>
        <p:spPr>
          <a:xfrm rot="8260698">
            <a:off x="7003142" y="4186609"/>
            <a:ext cx="769258" cy="88152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2E395492-947A-4C11-9E28-34D60498A344}"/>
              </a:ext>
            </a:extLst>
          </p:cNvPr>
          <p:cNvSpPr/>
          <p:nvPr/>
        </p:nvSpPr>
        <p:spPr>
          <a:xfrm rot="13759574">
            <a:off x="3798634" y="4002710"/>
            <a:ext cx="769258" cy="88152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84130916-7E32-46DD-831A-A8C84F5F4B6C}"/>
              </a:ext>
            </a:extLst>
          </p:cNvPr>
          <p:cNvSpPr/>
          <p:nvPr/>
        </p:nvSpPr>
        <p:spPr>
          <a:xfrm rot="18641051">
            <a:off x="3987398" y="1384058"/>
            <a:ext cx="769258" cy="88152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6309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5"/>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P spid="8" grpId="0"/>
      <p:bldP spid="9" grpId="0"/>
      <p:bldP spid="10" grpId="0"/>
      <p:bldP spid="11" grpId="0"/>
      <p:bldP spid="13" grpId="0" animBg="1"/>
      <p:bldP spid="14" grpId="0" animBg="1"/>
      <p:bldP spid="15" grpId="0" animBg="1"/>
      <p:bldP spid="1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5" name="Content Placeholder 3"/>
          <p:cNvGraphicFramePr>
            <a:graphicFrameLocks noGrp="1"/>
          </p:cNvGraphicFramePr>
          <p:nvPr>
            <p:extLst>
              <p:ext uri="{D42A27DB-BD31-4B8C-83A1-F6EECF244321}">
                <p14:modId xmlns:p14="http://schemas.microsoft.com/office/powerpoint/2010/main" val="748265447"/>
              </p:ext>
            </p:extLst>
          </p:nvPr>
        </p:nvGraphicFramePr>
        <p:xfrm>
          <a:off x="1136072" y="290945"/>
          <a:ext cx="10113819" cy="56665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p:cNvSpPr txBox="1"/>
          <p:nvPr/>
        </p:nvSpPr>
        <p:spPr>
          <a:xfrm>
            <a:off x="1136072" y="6305445"/>
            <a:ext cx="8279222" cy="523220"/>
          </a:xfrm>
          <a:prstGeom prst="rect">
            <a:avLst/>
          </a:prstGeom>
          <a:noFill/>
        </p:spPr>
        <p:txBody>
          <a:bodyPr wrap="square" rtlCol="0">
            <a:spAutoFit/>
          </a:bodyPr>
          <a:lstStyle/>
          <a:p>
            <a:r>
              <a:rPr lang="en-GB" sz="2800" b="1" dirty="0">
                <a:solidFill>
                  <a:schemeClr val="bg1"/>
                </a:solidFill>
              </a:rPr>
              <a:t>Self directed study - Honey and Mumford linked to ELC</a:t>
            </a:r>
          </a:p>
        </p:txBody>
      </p:sp>
    </p:spTree>
    <p:extLst>
      <p:ext uri="{BB962C8B-B14F-4D97-AF65-F5344CB8AC3E}">
        <p14:creationId xmlns:p14="http://schemas.microsoft.com/office/powerpoint/2010/main" val="41898941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1399309" y="6184409"/>
            <a:ext cx="7683731" cy="523220"/>
          </a:xfrm>
          <a:prstGeom prst="rect">
            <a:avLst/>
          </a:prstGeom>
          <a:noFill/>
        </p:spPr>
        <p:txBody>
          <a:bodyPr wrap="square" rtlCol="0">
            <a:spAutoFit/>
          </a:bodyPr>
          <a:lstStyle/>
          <a:p>
            <a:r>
              <a:rPr lang="en-GB" sz="2800" b="1" dirty="0">
                <a:solidFill>
                  <a:schemeClr val="bg1"/>
                </a:solidFill>
              </a:rPr>
              <a:t>Self-Directed Study:  Andragogy versus Pedagogy</a:t>
            </a:r>
          </a:p>
        </p:txBody>
      </p:sp>
      <p:sp>
        <p:nvSpPr>
          <p:cNvPr id="4" name="TextBox 3">
            <a:extLst>
              <a:ext uri="{FF2B5EF4-FFF2-40B4-BE49-F238E27FC236}">
                <a16:creationId xmlns:a16="http://schemas.microsoft.com/office/drawing/2014/main" id="{CE381F19-6890-406E-BF68-BE755BCD604D}"/>
              </a:ext>
            </a:extLst>
          </p:cNvPr>
          <p:cNvSpPr txBox="1"/>
          <p:nvPr/>
        </p:nvSpPr>
        <p:spPr>
          <a:xfrm>
            <a:off x="870720" y="90433"/>
            <a:ext cx="10450560" cy="6093976"/>
          </a:xfrm>
          <a:prstGeom prst="rect">
            <a:avLst/>
          </a:prstGeom>
          <a:noFill/>
        </p:spPr>
        <p:txBody>
          <a:bodyPr wrap="square" rtlCol="0">
            <a:spAutoFit/>
          </a:bodyPr>
          <a:lstStyle/>
          <a:p>
            <a:r>
              <a:rPr lang="en-GB" sz="2400" b="1" dirty="0"/>
              <a:t>TASK: </a:t>
            </a:r>
          </a:p>
          <a:p>
            <a:endParaRPr lang="en-GB" sz="2400" b="1" dirty="0"/>
          </a:p>
          <a:p>
            <a:r>
              <a:rPr lang="en-GB" sz="2400" b="1" dirty="0"/>
              <a:t>Research the meaning of “andragogy” and “pedagogy”</a:t>
            </a:r>
          </a:p>
          <a:p>
            <a:endParaRPr lang="en-GB" sz="2400" b="1" dirty="0"/>
          </a:p>
          <a:p>
            <a:r>
              <a:rPr lang="en-GB" sz="2400" b="1" dirty="0"/>
              <a:t>Read the online article:</a:t>
            </a:r>
          </a:p>
          <a:p>
            <a:r>
              <a:rPr lang="en-GB" sz="2400" b="1" dirty="0"/>
              <a:t>“Six Principles of Andragogy by Malcolm Knowles” (</a:t>
            </a:r>
            <a:r>
              <a:rPr lang="en-GB" sz="2400" b="1" dirty="0" err="1"/>
              <a:t>W.Dieck</a:t>
            </a:r>
            <a:r>
              <a:rPr lang="en-GB" sz="2400" b="1" dirty="0"/>
              <a:t>, 2020)</a:t>
            </a:r>
          </a:p>
          <a:p>
            <a:r>
              <a:rPr lang="en-GB" sz="2400" b="1" dirty="0">
                <a:hlinkClick r:id="rId4"/>
              </a:rPr>
              <a:t>Six Principles of Andragogy - Malcolm Knowles - Brilliant Learning Systems</a:t>
            </a:r>
            <a:endParaRPr lang="en-GB" sz="2400" b="1" dirty="0"/>
          </a:p>
          <a:p>
            <a:endParaRPr lang="en-GB" sz="2400" b="1" dirty="0"/>
          </a:p>
          <a:p>
            <a:r>
              <a:rPr lang="en-GB" sz="2400" b="1" dirty="0"/>
              <a:t>Make notes in relation to:</a:t>
            </a:r>
          </a:p>
          <a:p>
            <a:endParaRPr lang="en-GB" sz="2400" b="1" dirty="0"/>
          </a:p>
          <a:p>
            <a:pPr marL="342900" indent="-342900">
              <a:buAutoNum type="alphaLcParenR"/>
            </a:pPr>
            <a:r>
              <a:rPr lang="en-GB" sz="2400" b="1" dirty="0"/>
              <a:t>A technique you could use to help you remember this theory.</a:t>
            </a:r>
          </a:p>
          <a:p>
            <a:endParaRPr lang="en-GB" sz="2400" b="1" dirty="0"/>
          </a:p>
          <a:p>
            <a:pPr marL="342900" indent="-342900">
              <a:buAutoNum type="alphaLcParenR"/>
            </a:pPr>
            <a:r>
              <a:rPr lang="en-GB" sz="2400" b="1" dirty="0"/>
              <a:t>How you could use this theory within your area of training?</a:t>
            </a:r>
          </a:p>
          <a:p>
            <a:endParaRPr lang="en-GB" sz="2400" b="1" dirty="0"/>
          </a:p>
          <a:p>
            <a:endParaRPr lang="en-GB" dirty="0"/>
          </a:p>
          <a:p>
            <a:endParaRPr lang="en-GB" dirty="0"/>
          </a:p>
          <a:p>
            <a:endParaRPr lang="en-GB" dirty="0"/>
          </a:p>
        </p:txBody>
      </p:sp>
    </p:spTree>
    <p:extLst>
      <p:ext uri="{BB962C8B-B14F-4D97-AF65-F5344CB8AC3E}">
        <p14:creationId xmlns:p14="http://schemas.microsoft.com/office/powerpoint/2010/main" val="656982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156755" y="6192891"/>
            <a:ext cx="6054437" cy="523220"/>
          </a:xfrm>
          <a:prstGeom prst="rect">
            <a:avLst/>
          </a:prstGeom>
          <a:noFill/>
        </p:spPr>
        <p:txBody>
          <a:bodyPr wrap="square" rtlCol="0">
            <a:spAutoFit/>
          </a:bodyPr>
          <a:lstStyle/>
          <a:p>
            <a:r>
              <a:rPr lang="en-GB" sz="2800" b="1" dirty="0">
                <a:solidFill>
                  <a:schemeClr val="bg1"/>
                </a:solidFill>
              </a:rPr>
              <a:t>Group discussion</a:t>
            </a:r>
          </a:p>
        </p:txBody>
      </p:sp>
      <p:pic>
        <p:nvPicPr>
          <p:cNvPr id="3076" name="Picture 4" descr="See the source image">
            <a:extLst>
              <a:ext uri="{FF2B5EF4-FFF2-40B4-BE49-F238E27FC236}">
                <a16:creationId xmlns:a16="http://schemas.microsoft.com/office/drawing/2014/main" id="{56778C67-4115-475C-9EFB-143CFE5AA9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0244" y="251124"/>
            <a:ext cx="5282866" cy="390654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4E3A3B9-2647-44F8-B8DB-5172E4B8DEB9}"/>
              </a:ext>
            </a:extLst>
          </p:cNvPr>
          <p:cNvSpPr txBox="1"/>
          <p:nvPr/>
        </p:nvSpPr>
        <p:spPr>
          <a:xfrm>
            <a:off x="6096001" y="1072896"/>
            <a:ext cx="5646820" cy="1754326"/>
          </a:xfrm>
          <a:prstGeom prst="rect">
            <a:avLst/>
          </a:prstGeom>
          <a:noFill/>
        </p:spPr>
        <p:txBody>
          <a:bodyPr wrap="square" rtlCol="0">
            <a:spAutoFit/>
          </a:bodyPr>
          <a:lstStyle/>
          <a:p>
            <a:r>
              <a:rPr lang="en-GB" sz="3600" b="1" dirty="0"/>
              <a:t>HONEY AND MUMFORD TASK:</a:t>
            </a:r>
          </a:p>
          <a:p>
            <a:r>
              <a:rPr lang="en-GB" sz="3600" dirty="0"/>
              <a:t>The Self-Aware Trainer</a:t>
            </a:r>
          </a:p>
        </p:txBody>
      </p:sp>
      <p:sp>
        <p:nvSpPr>
          <p:cNvPr id="8" name="TextBox 7">
            <a:extLst>
              <a:ext uri="{FF2B5EF4-FFF2-40B4-BE49-F238E27FC236}">
                <a16:creationId xmlns:a16="http://schemas.microsoft.com/office/drawing/2014/main" id="{1EAF1768-084F-46F0-8ECC-FA72953BB4F3}"/>
              </a:ext>
            </a:extLst>
          </p:cNvPr>
          <p:cNvSpPr txBox="1"/>
          <p:nvPr/>
        </p:nvSpPr>
        <p:spPr>
          <a:xfrm>
            <a:off x="6096000" y="3632893"/>
            <a:ext cx="5045241" cy="1754326"/>
          </a:xfrm>
          <a:prstGeom prst="rect">
            <a:avLst/>
          </a:prstGeom>
          <a:noFill/>
        </p:spPr>
        <p:txBody>
          <a:bodyPr wrap="square" rtlCol="0">
            <a:spAutoFit/>
          </a:bodyPr>
          <a:lstStyle/>
          <a:p>
            <a:r>
              <a:rPr lang="en-GB" sz="3600" b="1" dirty="0"/>
              <a:t>Knowles Adult Learning Principles:</a:t>
            </a:r>
          </a:p>
          <a:p>
            <a:r>
              <a:rPr lang="en-GB" sz="3600" dirty="0"/>
              <a:t>Self-Study</a:t>
            </a:r>
          </a:p>
        </p:txBody>
      </p:sp>
    </p:spTree>
    <p:extLst>
      <p:ext uri="{BB962C8B-B14F-4D97-AF65-F5344CB8AC3E}">
        <p14:creationId xmlns:p14="http://schemas.microsoft.com/office/powerpoint/2010/main" val="314649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156755" y="6192891"/>
            <a:ext cx="6054437" cy="523220"/>
          </a:xfrm>
          <a:prstGeom prst="rect">
            <a:avLst/>
          </a:prstGeom>
          <a:noFill/>
        </p:spPr>
        <p:txBody>
          <a:bodyPr wrap="square" rtlCol="0">
            <a:spAutoFit/>
          </a:bodyPr>
          <a:lstStyle/>
          <a:p>
            <a:r>
              <a:rPr lang="en-GB" sz="2800" b="1" dirty="0">
                <a:solidFill>
                  <a:schemeClr val="bg1"/>
                </a:solidFill>
              </a:rPr>
              <a:t>Minimum Core Skills</a:t>
            </a:r>
          </a:p>
        </p:txBody>
      </p:sp>
      <p:pic>
        <p:nvPicPr>
          <p:cNvPr id="3074" name="Picture 2" descr="See the source image">
            <a:extLst>
              <a:ext uri="{FF2B5EF4-FFF2-40B4-BE49-F238E27FC236}">
                <a16:creationId xmlns:a16="http://schemas.microsoft.com/office/drawing/2014/main" id="{CE507CAE-AF1A-431D-83B4-7DE540237E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97724" y="-1"/>
            <a:ext cx="9175531" cy="6084987"/>
          </a:xfrm>
          <a:prstGeom prst="rect">
            <a:avLst/>
          </a:prstGeom>
          <a:noFill/>
          <a:effectLst>
            <a:softEdge rad="6604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82158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1800568" y="232641"/>
            <a:ext cx="8929688"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dirty="0">
                <a:solidFill>
                  <a:srgbClr val="002060"/>
                </a:solidFill>
                <a:latin typeface="Arial" panose="020B0604020202020204" pitchFamily="34" charset="0"/>
                <a:cs typeface="Arial" panose="020B0604020202020204" pitchFamily="34" charset="0"/>
              </a:rPr>
              <a:t>AIM: To provide learners with an introduction to adult learning theory</a:t>
            </a:r>
          </a:p>
        </p:txBody>
      </p:sp>
      <p:sp>
        <p:nvSpPr>
          <p:cNvPr id="3" name="Content Placeholder 2"/>
          <p:cNvSpPr txBox="1">
            <a:spLocks/>
          </p:cNvSpPr>
          <p:nvPr/>
        </p:nvSpPr>
        <p:spPr>
          <a:xfrm>
            <a:off x="1433053" y="1310554"/>
            <a:ext cx="8682891" cy="4709786"/>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anose="020B0600070205080204"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anose="020B0600070205080204"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50000"/>
              </a:lnSpc>
              <a:spcBef>
                <a:spcPct val="0"/>
              </a:spcBef>
              <a:buFont typeface="Arial" panose="020B0604020202020204" pitchFamily="34" charset="0"/>
              <a:buNone/>
              <a:defRPr/>
            </a:pPr>
            <a:r>
              <a:rPr lang="en-GB" altLang="en-US" sz="2000" b="1" dirty="0">
                <a:solidFill>
                  <a:srgbClr val="000090"/>
                </a:solidFill>
                <a:latin typeface="Arial" panose="020B0604020202020204" pitchFamily="34" charset="0"/>
                <a:ea typeface="+mn-ea"/>
                <a:cs typeface="Arial" panose="020B0604020202020204" pitchFamily="34" charset="0"/>
              </a:rPr>
              <a:t>Objectives:</a:t>
            </a:r>
          </a:p>
          <a:p>
            <a:pPr marL="0" indent="0">
              <a:lnSpc>
                <a:spcPct val="150000"/>
              </a:lnSpc>
              <a:spcBef>
                <a:spcPct val="0"/>
              </a:spcBef>
              <a:buFontTx/>
              <a:buAutoNum type="arabicPeriod"/>
              <a:defRPr/>
            </a:pPr>
            <a:r>
              <a:rPr lang="en-GB" altLang="en-US" sz="2000" dirty="0">
                <a:solidFill>
                  <a:srgbClr val="000000"/>
                </a:solidFill>
                <a:latin typeface="Arial" panose="020B0604020202020204" pitchFamily="34" charset="0"/>
                <a:cs typeface="Arial" panose="020B0604020202020204" pitchFamily="34" charset="0"/>
              </a:rPr>
              <a:t>Identify the stages of the Adult Learning Cycle (ALC)</a:t>
            </a:r>
          </a:p>
          <a:p>
            <a:pPr marL="0" indent="0">
              <a:lnSpc>
                <a:spcPct val="150000"/>
              </a:lnSpc>
              <a:spcBef>
                <a:spcPct val="0"/>
              </a:spcBef>
              <a:buFontTx/>
              <a:buAutoNum type="arabicPeriod"/>
              <a:defRPr/>
            </a:pPr>
            <a:r>
              <a:rPr lang="en-GB" altLang="en-US" sz="2000" dirty="0">
                <a:solidFill>
                  <a:srgbClr val="000000"/>
                </a:solidFill>
                <a:latin typeface="Arial" panose="020B0604020202020204" pitchFamily="34" charset="0"/>
                <a:cs typeface="Arial" panose="020B0604020202020204" pitchFamily="34" charset="0"/>
              </a:rPr>
              <a:t>Explain how to embed Maslow’s theory into your training environment</a:t>
            </a:r>
          </a:p>
          <a:p>
            <a:pPr marL="0" indent="0">
              <a:lnSpc>
                <a:spcPct val="150000"/>
              </a:lnSpc>
              <a:spcBef>
                <a:spcPct val="0"/>
              </a:spcBef>
              <a:buFontTx/>
              <a:buAutoNum type="arabicPeriod"/>
              <a:defRPr/>
            </a:pPr>
            <a:r>
              <a:rPr lang="en-GB" altLang="en-US" sz="2000" dirty="0">
                <a:solidFill>
                  <a:srgbClr val="000000"/>
                </a:solidFill>
                <a:latin typeface="Arial" panose="020B0604020202020204" pitchFamily="34" charset="0"/>
                <a:cs typeface="Arial" panose="020B0604020202020204" pitchFamily="34" charset="0"/>
              </a:rPr>
              <a:t>Identify your own Honey and Mumford learning style</a:t>
            </a:r>
          </a:p>
          <a:p>
            <a:pPr marL="0" indent="0">
              <a:lnSpc>
                <a:spcPct val="150000"/>
              </a:lnSpc>
              <a:spcBef>
                <a:spcPct val="0"/>
              </a:spcBef>
              <a:buFontTx/>
              <a:buAutoNum type="arabicPeriod"/>
              <a:defRPr/>
            </a:pPr>
            <a:r>
              <a:rPr lang="en-GB" altLang="en-US" sz="2000" dirty="0">
                <a:solidFill>
                  <a:srgbClr val="000000"/>
                </a:solidFill>
                <a:latin typeface="Arial" panose="020B0604020202020204" pitchFamily="34" charset="0"/>
                <a:cs typeface="Arial" panose="020B0604020202020204" pitchFamily="34" charset="0"/>
              </a:rPr>
              <a:t>Explain how learning styles may influence your training </a:t>
            </a:r>
          </a:p>
          <a:p>
            <a:pPr marL="0" indent="0">
              <a:lnSpc>
                <a:spcPct val="150000"/>
              </a:lnSpc>
              <a:spcBef>
                <a:spcPct val="0"/>
              </a:spcBef>
              <a:buFontTx/>
              <a:buAutoNum type="arabicPeriod"/>
              <a:defRPr/>
            </a:pPr>
            <a:r>
              <a:rPr lang="en-GB" altLang="en-US" sz="2000" dirty="0">
                <a:solidFill>
                  <a:srgbClr val="000000"/>
                </a:solidFill>
                <a:latin typeface="Arial" panose="020B0604020202020204" pitchFamily="34" charset="0"/>
                <a:ea typeface="+mn-ea"/>
                <a:cs typeface="Arial" panose="020B0604020202020204" pitchFamily="34" charset="0"/>
              </a:rPr>
              <a:t>Explain </a:t>
            </a:r>
            <a:r>
              <a:rPr lang="en-GB" altLang="en-US" sz="2000" b="0" dirty="0">
                <a:solidFill>
                  <a:srgbClr val="000000"/>
                </a:solidFill>
                <a:latin typeface="Arial" panose="020B0604020202020204" pitchFamily="34" charset="0"/>
                <a:ea typeface="+mn-ea"/>
                <a:cs typeface="Arial" panose="020B0604020202020204" pitchFamily="34" charset="0"/>
              </a:rPr>
              <a:t>how to use the Experiential learning Cycle (ELC)</a:t>
            </a:r>
          </a:p>
          <a:p>
            <a:pPr marL="0" indent="0">
              <a:lnSpc>
                <a:spcPct val="150000"/>
              </a:lnSpc>
              <a:spcBef>
                <a:spcPct val="0"/>
              </a:spcBef>
              <a:buFontTx/>
              <a:buAutoNum type="arabicPeriod"/>
              <a:defRPr/>
            </a:pPr>
            <a:r>
              <a:rPr lang="en-GB" altLang="en-US" sz="2000" dirty="0">
                <a:solidFill>
                  <a:srgbClr val="000000"/>
                </a:solidFill>
                <a:latin typeface="Arial" panose="020B0604020202020204" pitchFamily="34" charset="0"/>
                <a:ea typeface="+mn-ea"/>
                <a:cs typeface="Arial" panose="020B0604020202020204" pitchFamily="34" charset="0"/>
              </a:rPr>
              <a:t>Explain </a:t>
            </a:r>
            <a:r>
              <a:rPr lang="en-GB" altLang="en-US" sz="2000" b="0" dirty="0">
                <a:solidFill>
                  <a:srgbClr val="000000"/>
                </a:solidFill>
                <a:latin typeface="Arial" panose="020B0604020202020204" pitchFamily="34" charset="0"/>
                <a:ea typeface="+mn-ea"/>
                <a:cs typeface="Arial" panose="020B0604020202020204" pitchFamily="34" charset="0"/>
              </a:rPr>
              <a:t>how you promote Knowles’ Adult Learning Principles within the classroom environment</a:t>
            </a:r>
          </a:p>
        </p:txBody>
      </p:sp>
      <p:sp>
        <p:nvSpPr>
          <p:cNvPr id="4" name="TextBox 3"/>
          <p:cNvSpPr txBox="1"/>
          <p:nvPr/>
        </p:nvSpPr>
        <p:spPr>
          <a:xfrm>
            <a:off x="1227551" y="6211707"/>
            <a:ext cx="4546948" cy="523220"/>
          </a:xfrm>
          <a:prstGeom prst="rect">
            <a:avLst/>
          </a:prstGeom>
          <a:noFill/>
        </p:spPr>
        <p:txBody>
          <a:bodyPr wrap="square" rtlCol="0">
            <a:spAutoFit/>
          </a:bodyPr>
          <a:lstStyle/>
          <a:p>
            <a:r>
              <a:rPr lang="en-GB" sz="2800" b="1" dirty="0">
                <a:solidFill>
                  <a:schemeClr val="bg1"/>
                </a:solidFill>
              </a:rPr>
              <a:t>AIM &amp; OBJECTIVES</a:t>
            </a:r>
          </a:p>
        </p:txBody>
      </p:sp>
    </p:spTree>
    <p:extLst>
      <p:ext uri="{BB962C8B-B14F-4D97-AF65-F5344CB8AC3E}">
        <p14:creationId xmlns:p14="http://schemas.microsoft.com/office/powerpoint/2010/main" val="1782588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Effect transition="in" filter="fade">
                                      <p:cBhvr>
                                        <p:cTn id="29" dur="1000"/>
                                        <p:tgtEl>
                                          <p:spTgt spid="3">
                                            <p:txEl>
                                              <p:pRg st="1" end="1"/>
                                            </p:txEl>
                                          </p:spTgt>
                                        </p:tgtEl>
                                      </p:cBhvr>
                                    </p:animEffect>
                                    <p:anim calcmode="lin" valueType="num">
                                      <p:cBhvr>
                                        <p:cTn id="3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1000"/>
                                        <p:tgtEl>
                                          <p:spTgt spid="3">
                                            <p:txEl>
                                              <p:pRg st="5" end="5"/>
                                            </p:txEl>
                                          </p:spTgt>
                                        </p:tgtEl>
                                      </p:cBhvr>
                                    </p:animEffect>
                                    <p:anim calcmode="lin" valueType="num">
                                      <p:cBhvr>
                                        <p:cTn id="4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Effect transition="in" filter="fade">
                                      <p:cBhvr>
                                        <p:cTn id="48" dur="1000"/>
                                        <p:tgtEl>
                                          <p:spTgt spid="3">
                                            <p:txEl>
                                              <p:pRg st="6" end="6"/>
                                            </p:txEl>
                                          </p:spTgt>
                                        </p:tgtEl>
                                      </p:cBhvr>
                                    </p:animEffect>
                                    <p:anim calcmode="lin" valueType="num">
                                      <p:cBhvr>
                                        <p:cTn id="4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5206</TotalTime>
  <Words>4012</Words>
  <Application>Microsoft Office PowerPoint</Application>
  <PresentationFormat>Widescreen</PresentationFormat>
  <Paragraphs>313</Paragraphs>
  <Slides>14</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Calibri Light</vt:lpstr>
      <vt:lpstr>Microsoft Sans Serif</vt:lpstr>
      <vt:lpstr>Proxima-Nova</vt:lpstr>
      <vt:lpstr>Tahoma</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Lewis,Tracy-Lee swp56982</dc:creator>
  <cp:lastModifiedBy>Jones,Julanne swp53607</cp:lastModifiedBy>
  <cp:revision>137</cp:revision>
  <cp:lastPrinted>2018-05-11T13:07:34Z</cp:lastPrinted>
  <dcterms:created xsi:type="dcterms:W3CDTF">2018-01-30T11:09:50Z</dcterms:created>
  <dcterms:modified xsi:type="dcterms:W3CDTF">2021-02-19T17:18:58Z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e9d41d39-7b20-4b94-826d-2d872ea47f90</vt:lpwstr>
  </property>
  <property fmtid="{D5CDD505-2E9C-101B-9397-08002B2CF9AE}" pid="3" name="Classification">
    <vt:lpwstr>OFFICIAL</vt:lpwstr>
  </property>
  <property fmtid="{D5CDD505-2E9C-101B-9397-08002B2CF9AE}" pid="4" name="Visibility">
    <vt:lpwstr>NOT VISIBLE</vt:lpwstr>
  </property>
  <property fmtid="{D5CDD505-2E9C-101B-9397-08002B2CF9AE}" pid="5" name="MSIP_Label_66cf8fe5-b7b7-4df7-b38d-1c61ac2f6639_Enabled">
    <vt:lpwstr>true</vt:lpwstr>
  </property>
  <property fmtid="{D5CDD505-2E9C-101B-9397-08002B2CF9AE}" pid="6" name="MSIP_Label_66cf8fe5-b7b7-4df7-b38d-1c61ac2f6639_SetDate">
    <vt:lpwstr>2021-01-25T14:04:57Z</vt:lpwstr>
  </property>
  <property fmtid="{D5CDD505-2E9C-101B-9397-08002B2CF9AE}" pid="7" name="MSIP_Label_66cf8fe5-b7b7-4df7-b38d-1c61ac2f6639_Method">
    <vt:lpwstr>Standard</vt:lpwstr>
  </property>
  <property fmtid="{D5CDD505-2E9C-101B-9397-08002B2CF9AE}" pid="8" name="MSIP_Label_66cf8fe5-b7b7-4df7-b38d-1c61ac2f6639_Name">
    <vt:lpwstr>66cf8fe5-b7b7-4df7-b38d-1c61ac2f6639</vt:lpwstr>
  </property>
  <property fmtid="{D5CDD505-2E9C-101B-9397-08002B2CF9AE}" pid="9" name="MSIP_Label_66cf8fe5-b7b7-4df7-b38d-1c61ac2f6639_SiteId">
    <vt:lpwstr>270c2f4d-fd0c-4f08-92a9-e5bdd8a87e09</vt:lpwstr>
  </property>
  <property fmtid="{D5CDD505-2E9C-101B-9397-08002B2CF9AE}" pid="10" name="MSIP_Label_66cf8fe5-b7b7-4df7-b38d-1c61ac2f6639_ActionId">
    <vt:lpwstr>abbb1cff-04a6-4c44-8ada-be4007442116</vt:lpwstr>
  </property>
  <property fmtid="{D5CDD505-2E9C-101B-9397-08002B2CF9AE}" pid="11" name="MSIP_Label_66cf8fe5-b7b7-4df7-b38d-1c61ac2f6639_ContentBits">
    <vt:lpwstr>0</vt:lpwstr>
  </property>
</Properties>
</file>