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bookmarkIdSeed="2">
  <p:sldMasterIdLst>
    <p:sldMasterId id="2147483648" r:id="rId1"/>
  </p:sldMasterIdLst>
  <p:notesMasterIdLst>
    <p:notesMasterId r:id="rId29"/>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Lst>
  <p:sldSz cx="18288000" cy="10287000"/>
  <p:notesSz cx="6858000" cy="9144000"/>
  <p:embeddedFontLst>
    <p:embeddedFont>
      <p:font typeface="Poppins" panose="00000500000000000000" pitchFamily="2" charset="0"/>
      <p:regular r:id="rId30"/>
      <p:bold r:id="rId31"/>
      <p:italic r:id="rId32"/>
      <p:boldItalic r:id="rId33"/>
    </p:embeddedFont>
    <p:embeddedFont>
      <p:font typeface="Poppins Bold" panose="00000800000000000000" charset="0"/>
      <p:regular r:id="rId34"/>
    </p:embeddedFont>
    <p:embeddedFont>
      <p:font typeface="Roboto" panose="02000000000000000000" pitchFamily="2" charset="0"/>
      <p:regular r:id="rId35"/>
      <p:bold r:id="rId36"/>
      <p:italic r:id="rId37"/>
      <p:boldItalic r:id="rId38"/>
    </p:embeddedFont>
    <p:embeddedFont>
      <p:font typeface="Roboto Bold" panose="02000000000000000000" charset="0"/>
      <p:regular r:id="rId3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01" autoAdjust="0"/>
    <p:restoredTop sz="94291" autoAdjust="0"/>
  </p:normalViewPr>
  <p:slideViewPr>
    <p:cSldViewPr>
      <p:cViewPr varScale="1">
        <p:scale>
          <a:sx n="40" d="100"/>
          <a:sy n="40" d="100"/>
        </p:scale>
        <p:origin x="127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5.fntdata"/><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font" Target="fonts/font8.fntdata"/><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font" Target="fonts/font6.fntdata"/><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9121"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1049122"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EDAC5A-A4C2-4CB5-802F-4D92BFE905DD}" type="datetimeFigureOut">
              <a:rPr lang="en-GB" smtClean="0"/>
              <a:t>09/11/2025</a:t>
            </a:fld>
            <a:endParaRPr lang="en-GB"/>
          </a:p>
        </p:txBody>
      </p:sp>
      <p:sp>
        <p:nvSpPr>
          <p:cNvPr id="1049123"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1049124"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9125"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1049126"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7B1466-B052-45D0-87A5-15ADC89CE5A5}"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82" name="Slide Image Placeholder 1"/>
          <p:cNvSpPr>
            <a:spLocks noGrp="1" noRot="1" noChangeAspect="1"/>
          </p:cNvSpPr>
          <p:nvPr>
            <p:ph type="sldImg"/>
          </p:nvPr>
        </p:nvSpPr>
        <p:spPr/>
      </p:sp>
      <p:sp>
        <p:nvSpPr>
          <p:cNvPr id="104868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Hello, everyone. This presentation is a critical analysis of the ways Artificial Intelligence and data analytics are reshaping the marketing management of Amazon, one of the largest e-commerce and cloud-service organisations in the world. We are going to present the reasons the issue is important, what problems are faced, and how the marketing activity of the Amazon company is changing by a systematic change management approach. Some of the essential frameworks, including PESTLE, SWOT, 7Ps, and known models of change, are incorporated into the discussion to deliver the evidence-based balanced assessment.</a:t>
            </a:r>
          </a:p>
          <a:p>
            <a:endParaRPr lang="en-GB" dirty="0"/>
          </a:p>
        </p:txBody>
      </p:sp>
      <p:sp>
        <p:nvSpPr>
          <p:cNvPr id="1048684" name="Slide Number Placeholder 3"/>
          <p:cNvSpPr>
            <a:spLocks noGrp="1"/>
          </p:cNvSpPr>
          <p:nvPr>
            <p:ph type="sldNum" sz="quarter" idx="5"/>
          </p:nvPr>
        </p:nvSpPr>
        <p:spPr/>
        <p:txBody>
          <a:bodyPr/>
          <a:lstStyle/>
          <a:p>
            <a:fld id="{607B1466-B052-45D0-87A5-15ADC89CE5A5}"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97" name="Slide Image Placeholder 1"/>
          <p:cNvSpPr>
            <a:spLocks noGrp="1" noRot="1" noChangeAspect="1"/>
          </p:cNvSpPr>
          <p:nvPr>
            <p:ph type="sldImg"/>
          </p:nvPr>
        </p:nvSpPr>
        <p:spPr/>
      </p:sp>
      <p:sp>
        <p:nvSpPr>
          <p:cNvPr id="1048698"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Initially, Amazon was an online bookstore in 1994 but currently it has a multi-strata e-commerce, logistics, cloud computing, entertainment and advertising global system. Its Prime membership and AWS platform create enormous data flows that make it allow personalised experiences. As it employs more than 1.5 million people, its operations are spread across more than 20 countries, marketing has become extremely algorithmic and data-driven. The continuous culture of innovation and customer-obsession makes the company a perfect example of study in determining how AI influences marketing change.</a:t>
            </a:r>
          </a:p>
          <a:p>
            <a:r>
              <a:rPr lang="en-GB" sz="1200" kern="1200" dirty="0">
                <a:solidFill>
                  <a:schemeClr val="tx1"/>
                </a:solidFill>
                <a:effectLst/>
                <a:latin typeface="+mn-lt"/>
                <a:ea typeface="+mn-ea"/>
                <a:cs typeface="+mn-cs"/>
              </a:rPr>
              <a:t> </a:t>
            </a:r>
          </a:p>
          <a:p>
            <a:endParaRPr lang="en-GB" dirty="0"/>
          </a:p>
        </p:txBody>
      </p:sp>
      <p:sp>
        <p:nvSpPr>
          <p:cNvPr id="1048699" name="Slide Number Placeholder 3"/>
          <p:cNvSpPr>
            <a:spLocks noGrp="1"/>
          </p:cNvSpPr>
          <p:nvPr>
            <p:ph type="sldNum" sz="quarter" idx="5"/>
          </p:nvPr>
        </p:nvSpPr>
        <p:spPr/>
        <p:txBody>
          <a:bodyPr/>
          <a:lstStyle/>
          <a:p>
            <a:fld id="{607B1466-B052-45D0-87A5-15ADC89CE5A5}"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07" name="Slide Image Placeholder 1"/>
          <p:cNvSpPr>
            <a:spLocks noGrp="1" noRot="1" noChangeAspect="1"/>
          </p:cNvSpPr>
          <p:nvPr>
            <p:ph type="sldImg"/>
          </p:nvPr>
        </p:nvSpPr>
        <p:spPr/>
      </p:sp>
      <p:sp>
        <p:nvSpPr>
          <p:cNvPr id="1048708"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Artificial Intelligence is an automated process of data learning that can be used to make better decisions. AI is used in marketing to make predictions, set real time prices and analyse sentiments. Billions of customer interactions every day are transformed into understanding used to achieve targeting and retention by data analytics. Nevertheless, this change casts its creative control, ethical transparency, and consumer trust- the problems that now lie at the heart of the Amazon marketing department in an attempt to strike a balance between automation and authenticity.</a:t>
            </a:r>
          </a:p>
          <a:p>
            <a:endParaRPr lang="en-GB" dirty="0"/>
          </a:p>
        </p:txBody>
      </p:sp>
      <p:sp>
        <p:nvSpPr>
          <p:cNvPr id="1048709" name="Slide Number Placeholder 3"/>
          <p:cNvSpPr>
            <a:spLocks noGrp="1"/>
          </p:cNvSpPr>
          <p:nvPr>
            <p:ph type="sldNum" sz="quarter" idx="5"/>
          </p:nvPr>
        </p:nvSpPr>
        <p:spPr/>
        <p:txBody>
          <a:bodyPr/>
          <a:lstStyle/>
          <a:p>
            <a:fld id="{607B1466-B052-45D0-87A5-15ADC89CE5A5}"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19" name="Slide Image Placeholder 1"/>
          <p:cNvSpPr>
            <a:spLocks noGrp="1" noRot="1" noChangeAspect="1"/>
          </p:cNvSpPr>
          <p:nvPr>
            <p:ph type="sldImg"/>
          </p:nvPr>
        </p:nvSpPr>
        <p:spPr/>
      </p:sp>
      <p:sp>
        <p:nvSpPr>
          <p:cNvPr id="1048720"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Change is brought about by the external environment. Amazon is under pressure to keep on updating algorithms due to technological factors, particularly machine learning and generative AI. Such legal obligations as GDPR and CCPA demand marketing based on consent. The brand relationships are redefined through social expectations on privacy, sustainability, and convenience. Economic forces push to be efficient and automated to keep the margins. The presence of political scrutiny of the industry leader creates a regulatory risk, and the aspect of eco-friendly marketing narratives is affected by environmental concerns. Combined, these forces are what render the adoption of AI not only needed, but also fragile.</a:t>
            </a:r>
          </a:p>
          <a:p>
            <a:endParaRPr lang="en-GB" dirty="0"/>
          </a:p>
        </p:txBody>
      </p:sp>
      <p:sp>
        <p:nvSpPr>
          <p:cNvPr id="1048721" name="Slide Number Placeholder 3"/>
          <p:cNvSpPr>
            <a:spLocks noGrp="1"/>
          </p:cNvSpPr>
          <p:nvPr>
            <p:ph type="sldNum" sz="quarter" idx="5"/>
          </p:nvPr>
        </p:nvSpPr>
        <p:spPr/>
        <p:txBody>
          <a:bodyPr/>
          <a:lstStyle/>
          <a:p>
            <a:fld id="{607B1466-B052-45D0-87A5-15ADC89CE5A5}"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25" name="Slide Image Placeholder 1"/>
          <p:cNvSpPr>
            <a:spLocks noGrp="1" noRot="1" noChangeAspect="1"/>
          </p:cNvSpPr>
          <p:nvPr>
            <p:ph type="sldImg"/>
          </p:nvPr>
        </p:nvSpPr>
        <p:spPr/>
      </p:sp>
      <p:sp>
        <p:nvSpPr>
          <p:cNvPr id="104872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In the case of Amazon, precision and scale are the key elements of marketing success. Now, AI dictates the visibility of the product, elasticity of price and timeliness of messages. Consumers require instant relevance, email, advertisements, and voice suggestions made on an individual basis. However, with the increased automation, human control will be essential to ensure empathy and tone of the brand. Marketing department should thus combine analytical skills and storytelling to safeguard trust and take advantage of the AIs speed and efficacy benefits.</a:t>
            </a:r>
          </a:p>
          <a:p>
            <a:endParaRPr lang="en-GB" dirty="0"/>
          </a:p>
        </p:txBody>
      </p:sp>
      <p:sp>
        <p:nvSpPr>
          <p:cNvPr id="1048727" name="Slide Number Placeholder 3"/>
          <p:cNvSpPr>
            <a:spLocks noGrp="1"/>
          </p:cNvSpPr>
          <p:nvPr>
            <p:ph type="sldNum" sz="quarter" idx="5"/>
          </p:nvPr>
        </p:nvSpPr>
        <p:spPr/>
        <p:txBody>
          <a:bodyPr/>
          <a:lstStyle/>
          <a:p>
            <a:fld id="{607B1466-B052-45D0-87A5-15ADC89CE5A5}"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58" name="Slide Image Placeholder 1"/>
          <p:cNvSpPr>
            <a:spLocks noGrp="1" noRot="1" noChangeAspect="1"/>
          </p:cNvSpPr>
          <p:nvPr>
            <p:ph type="sldImg"/>
          </p:nvPr>
        </p:nvSpPr>
        <p:spPr/>
      </p:sp>
      <p:sp>
        <p:nvSpPr>
          <p:cNvPr id="1048759"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In the retail-tech convergence, a worldwide retail convergence is being experienced worldwide in retail. Walmart, Alibaba, and Flipkart are the competitors who invest a lot in AI-based logistics and advertising. Markets become digital ecosystems where power is determined by the possession of data. The depreciation of cookies limits third-party tracking and makes firms dependent on first-party data, where Amazon is already at the forefront. Meanwhile, voice search and social-commerce are being used by the new entrants threatening the supremacy of Amazons and forcing the marketing practice to constantly evolve.</a:t>
            </a:r>
          </a:p>
          <a:p>
            <a:endParaRPr lang="en-GB" dirty="0"/>
          </a:p>
        </p:txBody>
      </p:sp>
      <p:sp>
        <p:nvSpPr>
          <p:cNvPr id="1048760" name="Slide Number Placeholder 3"/>
          <p:cNvSpPr>
            <a:spLocks noGrp="1"/>
          </p:cNvSpPr>
          <p:nvPr>
            <p:ph type="sldNum" sz="quarter" idx="5"/>
          </p:nvPr>
        </p:nvSpPr>
        <p:spPr/>
        <p:txBody>
          <a:bodyPr/>
          <a:lstStyle/>
          <a:p>
            <a:fld id="{607B1466-B052-45D0-87A5-15ADC89CE5A5}"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64" name="Slide Image Placeholder 1"/>
          <p:cNvSpPr>
            <a:spLocks noGrp="1" noRot="1" noChangeAspect="1"/>
          </p:cNvSpPr>
          <p:nvPr>
            <p:ph type="sldImg"/>
          </p:nvPr>
        </p:nvSpPr>
        <p:spPr/>
      </p:sp>
      <p:sp>
        <p:nvSpPr>
          <p:cNvPr id="1048765"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Modern consumers are more digitally sophisticated than never before. They desire smooth and customised experiences as well as growing more concerned about how their data is processed. Clients give rewards to brands that comply with their privacy and sustainability principles. In the case of Amazon, this strike between convenience vs conscience is a specific marketing issue, which is directing the tone of communication, loyalty programs, and promotion directly.</a:t>
            </a:r>
          </a:p>
          <a:p>
            <a:endParaRPr lang="en-GB" dirty="0"/>
          </a:p>
        </p:txBody>
      </p:sp>
      <p:sp>
        <p:nvSpPr>
          <p:cNvPr id="1048766" name="Slide Number Placeholder 3"/>
          <p:cNvSpPr>
            <a:spLocks noGrp="1"/>
          </p:cNvSpPr>
          <p:nvPr>
            <p:ph type="sldNum" sz="quarter" idx="5"/>
          </p:nvPr>
        </p:nvSpPr>
        <p:spPr/>
        <p:txBody>
          <a:bodyPr/>
          <a:lstStyle/>
          <a:p>
            <a:fld id="{607B1466-B052-45D0-87A5-15ADC89CE5A5}"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76" name="Slide Image Placeholder 1"/>
          <p:cNvSpPr>
            <a:spLocks noGrp="1" noRot="1" noChangeAspect="1"/>
          </p:cNvSpPr>
          <p:nvPr>
            <p:ph type="sldImg"/>
          </p:nvPr>
        </p:nvSpPr>
        <p:spPr/>
      </p:sp>
      <p:sp>
        <p:nvSpPr>
          <p:cNvPr id="1048777"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AI changes all of the aspects of the marketing mix of Amazons. Product curation has become predictive--algorithms suggest bundles which fit behaviour clusters. The prices are dynamically adjusted in relation to the demand and tracking the competitors. Expands are built upon the existing website to Alexa voice commerce and physical Amazon Go stores. The promotion changes to programmatic, real-time creatives. Individuals transform into hybrid marketer-data scientists. The processes are based on the constant A/B testing, and the physical evidence is created due to transparent review systems. These changes create accuracy but create reliance on algorithm accuracy.</a:t>
            </a:r>
          </a:p>
          <a:p>
            <a:endParaRPr lang="en-GB" dirty="0"/>
          </a:p>
        </p:txBody>
      </p:sp>
      <p:sp>
        <p:nvSpPr>
          <p:cNvPr id="1048778" name="Slide Number Placeholder 3"/>
          <p:cNvSpPr>
            <a:spLocks noGrp="1"/>
          </p:cNvSpPr>
          <p:nvPr>
            <p:ph type="sldNum" sz="quarter" idx="5"/>
          </p:nvPr>
        </p:nvSpPr>
        <p:spPr/>
        <p:txBody>
          <a:bodyPr/>
          <a:lstStyle/>
          <a:p>
            <a:fld id="{607B1466-B052-45D0-87A5-15ADC89CE5A5}"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18" name="Slide Image Placeholder 1"/>
          <p:cNvSpPr>
            <a:spLocks noGrp="1" noRot="1" noChangeAspect="1"/>
          </p:cNvSpPr>
          <p:nvPr>
            <p:ph type="sldImg"/>
          </p:nvPr>
        </p:nvSpPr>
        <p:spPr/>
      </p:sp>
      <p:sp>
        <p:nvSpPr>
          <p:cNvPr id="1048819"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Amazon is using machine-learning models on an industrial level. Approximately 35 percent of sales on the site are generated by recommendation engines. Alexas conversational marketing is driven by the natural-language processing. Millions of transactions are analysed in dynamic pricing algorithms per hour. Generative AI generates many different ad variations, minimizing response time in the campaign. Multitouch attribution models reduce media expenditure, and fraud is avoided using anomaly detection. These capabilities provide quantifiable benefits but would necessitate stringent rules to prevent nepotism and guarantee ethical interactions with the consumers.</a:t>
            </a:r>
          </a:p>
          <a:p>
            <a:endParaRPr lang="en-GB" dirty="0"/>
          </a:p>
        </p:txBody>
      </p:sp>
      <p:sp>
        <p:nvSpPr>
          <p:cNvPr id="1048820" name="Slide Number Placeholder 3"/>
          <p:cNvSpPr>
            <a:spLocks noGrp="1"/>
          </p:cNvSpPr>
          <p:nvPr>
            <p:ph type="sldNum" sz="quarter" idx="5"/>
          </p:nvPr>
        </p:nvSpPr>
        <p:spPr/>
        <p:txBody>
          <a:bodyPr/>
          <a:lstStyle/>
          <a:p>
            <a:fld id="{607B1466-B052-45D0-87A5-15ADC89CE5A5}" type="slidenum">
              <a:rPr lang="en-GB" smtClean="0"/>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51" name="Slide Image Placeholder 1"/>
          <p:cNvSpPr>
            <a:spLocks noGrp="1" noRot="1" noChangeAspect="1"/>
          </p:cNvSpPr>
          <p:nvPr>
            <p:ph type="sldImg"/>
          </p:nvPr>
        </p:nvSpPr>
        <p:spPr/>
      </p:sp>
      <p:sp>
        <p:nvSpPr>
          <p:cNvPr id="1048852"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Amazons marketing transformation is complex and despite its technological advanced nature, there are complex challenges. The most important issue is data privacy and consent management. Excess automation can minimize a creative uniqueness. The use of algorithms can unfairly discriminate against some sellers or buyers. The unavoidable limit on differentiation is competitive imitation involving competitors copying AI capabilities. The lack of skills in data science introduces working bottlenecks. Lastly, it becomes more difficult to gauge actual marketing returns with the ever-changing algorithm and measurement criteria.</a:t>
            </a:r>
          </a:p>
          <a:p>
            <a:endParaRPr lang="en-GB" dirty="0"/>
          </a:p>
        </p:txBody>
      </p:sp>
      <p:sp>
        <p:nvSpPr>
          <p:cNvPr id="1048853" name="Slide Number Placeholder 3"/>
          <p:cNvSpPr>
            <a:spLocks noGrp="1"/>
          </p:cNvSpPr>
          <p:nvPr>
            <p:ph type="sldNum" sz="quarter" idx="5"/>
          </p:nvPr>
        </p:nvSpPr>
        <p:spPr/>
        <p:txBody>
          <a:bodyPr/>
          <a:lstStyle/>
          <a:p>
            <a:fld id="{607B1466-B052-45D0-87A5-15ADC89CE5A5}" type="slidenum">
              <a:rPr lang="en-GB" smtClean="0"/>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58" name="Slide Image Placeholder 1"/>
          <p:cNvSpPr>
            <a:spLocks noGrp="1" noRot="1" noChangeAspect="1"/>
          </p:cNvSpPr>
          <p:nvPr>
            <p:ph type="sldImg"/>
          </p:nvPr>
        </p:nvSpPr>
        <p:spPr/>
      </p:sp>
      <p:sp>
        <p:nvSpPr>
          <p:cNvPr id="1048859"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Sustainable marketing is based on consumer trust. The use of voice data via Alexa and tracking behaviour by amazons tends to raise questions. Europe and California data-protection authorities require express permission and limited data storage. Leaks or clouded information use can damage the reputation within a short time. In order to address this, Amazon invests in privacy dashboards and transparent settings. Nevertheless, compliance should be turned into competitive advantage as opposed to compulsion, which should be achieved through continuous education and ethical design.</a:t>
            </a:r>
          </a:p>
          <a:p>
            <a:r>
              <a:rPr lang="en-GB" sz="1200" kern="1200" dirty="0">
                <a:solidFill>
                  <a:schemeClr val="tx1"/>
                </a:solidFill>
                <a:effectLst/>
                <a:latin typeface="+mn-lt"/>
                <a:ea typeface="+mn-ea"/>
                <a:cs typeface="+mn-cs"/>
              </a:rPr>
              <a:t> </a:t>
            </a:r>
          </a:p>
          <a:p>
            <a:endParaRPr lang="en-GB" dirty="0"/>
          </a:p>
        </p:txBody>
      </p:sp>
      <p:sp>
        <p:nvSpPr>
          <p:cNvPr id="1048860" name="Slide Number Placeholder 3"/>
          <p:cNvSpPr>
            <a:spLocks noGrp="1"/>
          </p:cNvSpPr>
          <p:nvPr>
            <p:ph type="sldNum" sz="quarter" idx="5"/>
          </p:nvPr>
        </p:nvSpPr>
        <p:spPr/>
        <p:txBody>
          <a:bodyPr/>
          <a:lstStyle/>
          <a:p>
            <a:fld id="{607B1466-B052-45D0-87A5-15ADC89CE5A5}" type="slidenum">
              <a:rPr lang="en-GB" smtClean="0"/>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70" name="Slide Image Placeholder 1"/>
          <p:cNvSpPr>
            <a:spLocks noGrp="1" noRot="1" noChangeAspect="1"/>
          </p:cNvSpPr>
          <p:nvPr>
            <p:ph type="sldImg"/>
          </p:nvPr>
        </p:nvSpPr>
        <p:spPr/>
      </p:sp>
      <p:sp>
        <p:nvSpPr>
          <p:cNvPr id="1048871"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main risks are consistent with change-management. Non-compliance of privacy has a high impact and moderate probability; alleviated by privacy-impact measures. Algorithms bias, though of medium magnitude, has an impact on perceptions of fairness. Creative exhaustion and over-target, decreases engagement; human quality assurance counteracts these. </a:t>
            </a:r>
          </a:p>
          <a:p>
            <a:br>
              <a:rPr lang="en-GB" sz="1200" b="1" kern="1200" dirty="0">
                <a:solidFill>
                  <a:schemeClr val="tx1"/>
                </a:solidFill>
                <a:effectLst/>
                <a:latin typeface="+mn-lt"/>
                <a:ea typeface="+mn-ea"/>
                <a:cs typeface="+mn-cs"/>
              </a:rPr>
            </a:br>
            <a:endParaRPr lang="en-GB" dirty="0">
              <a:effectLst/>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1048872" name="Slide Number Placeholder 3"/>
          <p:cNvSpPr>
            <a:spLocks noGrp="1"/>
          </p:cNvSpPr>
          <p:nvPr>
            <p:ph type="sldNum" sz="quarter" idx="5"/>
          </p:nvPr>
        </p:nvSpPr>
        <p:spPr/>
        <p:txBody>
          <a:bodyPr/>
          <a:lstStyle/>
          <a:p>
            <a:fld id="{607B1466-B052-45D0-87A5-15ADC89CE5A5}" type="slidenum">
              <a:rPr lang="en-GB" smtClean="0"/>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77" name="Slide Image Placeholder 1"/>
          <p:cNvSpPr>
            <a:spLocks noGrp="1" noRot="1" noChangeAspect="1"/>
          </p:cNvSpPr>
          <p:nvPr>
            <p:ph type="sldImg"/>
          </p:nvPr>
        </p:nvSpPr>
        <p:spPr/>
      </p:sp>
      <p:sp>
        <p:nvSpPr>
          <p:cNvPr id="1048878"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AI can narrow imagination. Once the algorithms choose headlines and pictures based only on their ability to attract clicks, the quality of the stories suffers. Customers can find the communications of `Amazons to be mechanical and not emotional. Excessive efficiency compromises innovation. According to the marketing theory, long term loyalty is achieved through emotional resonance. </a:t>
            </a:r>
          </a:p>
          <a:p>
            <a:endParaRPr lang="en-GB" dirty="0"/>
          </a:p>
        </p:txBody>
      </p:sp>
      <p:sp>
        <p:nvSpPr>
          <p:cNvPr id="1048879" name="Slide Number Placeholder 3"/>
          <p:cNvSpPr>
            <a:spLocks noGrp="1"/>
          </p:cNvSpPr>
          <p:nvPr>
            <p:ph type="sldNum" sz="quarter" idx="5"/>
          </p:nvPr>
        </p:nvSpPr>
        <p:spPr/>
        <p:txBody>
          <a:bodyPr/>
          <a:lstStyle/>
          <a:p>
            <a:fld id="{607B1466-B052-45D0-87A5-15ADC89CE5A5}" type="slidenum">
              <a:rPr lang="en-GB" smtClean="0"/>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87" name="Slide Image Placeholder 1"/>
          <p:cNvSpPr>
            <a:spLocks noGrp="1" noRot="1" noChangeAspect="1"/>
          </p:cNvSpPr>
          <p:nvPr>
            <p:ph type="sldImg"/>
          </p:nvPr>
        </p:nvSpPr>
        <p:spPr/>
      </p:sp>
      <p:sp>
        <p:nvSpPr>
          <p:cNvPr id="1048888"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The features of the AI of Amazons, such as customised advertisements, delivery on the same day, or logic of recommendation are quickly copied by competitors, rendering them less special. The retail media market is becoming saturated, and it is crowding out margins. This kind of imitation makes technology competition less competitive and puts it in the data quality and ethics. To maintain differentiation, Amazon needs to emphasise transparency, harmonize cues of sustainability, and humanise its brand message. </a:t>
            </a:r>
          </a:p>
          <a:p>
            <a:endParaRPr lang="en-GB" dirty="0"/>
          </a:p>
        </p:txBody>
      </p:sp>
      <p:sp>
        <p:nvSpPr>
          <p:cNvPr id="1048889" name="Slide Number Placeholder 3"/>
          <p:cNvSpPr>
            <a:spLocks noGrp="1"/>
          </p:cNvSpPr>
          <p:nvPr>
            <p:ph type="sldNum" sz="quarter" idx="5"/>
          </p:nvPr>
        </p:nvSpPr>
        <p:spPr/>
        <p:txBody>
          <a:bodyPr/>
          <a:lstStyle/>
          <a:p>
            <a:fld id="{607B1466-B052-45D0-87A5-15ADC89CE5A5}" type="slidenum">
              <a:rPr lang="en-GB" smtClean="0"/>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97" name="Slide Image Placeholder 1"/>
          <p:cNvSpPr>
            <a:spLocks noGrp="1" noRot="1" noChangeAspect="1"/>
          </p:cNvSpPr>
          <p:nvPr>
            <p:ph type="sldImg"/>
          </p:nvPr>
        </p:nvSpPr>
        <p:spPr/>
      </p:sp>
      <p:sp>
        <p:nvSpPr>
          <p:cNvPr id="1048898"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Digital transformation requires organisational preparedness. Amazon has superior engineers but might have poorly performing marketing teams. When creative positions are threatened with being phased out, the resistance sets in. Change management emphasizes the antidotes of resistance that include communication and participation. The culture of experimentation is a strength of Amazon, although cross-functional alignment and constant upskilling are priorities. </a:t>
            </a:r>
            <a:endParaRPr lang="en-GB" dirty="0"/>
          </a:p>
        </p:txBody>
      </p:sp>
      <p:sp>
        <p:nvSpPr>
          <p:cNvPr id="1048899" name="Slide Number Placeholder 3"/>
          <p:cNvSpPr>
            <a:spLocks noGrp="1"/>
          </p:cNvSpPr>
          <p:nvPr>
            <p:ph type="sldNum" sz="quarter" idx="5"/>
          </p:nvPr>
        </p:nvSpPr>
        <p:spPr/>
        <p:txBody>
          <a:bodyPr/>
          <a:lstStyle/>
          <a:p>
            <a:fld id="{607B1466-B052-45D0-87A5-15ADC89CE5A5}" type="slidenum">
              <a:rPr lang="en-GB" smtClean="0"/>
              <a:t>16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933" name="Slide Image Placeholder 1"/>
          <p:cNvSpPr>
            <a:spLocks noGrp="1" noRot="1" noChangeAspect="1"/>
          </p:cNvSpPr>
          <p:nvPr>
            <p:ph type="sldImg"/>
          </p:nvPr>
        </p:nvSpPr>
        <p:spPr/>
      </p:sp>
      <p:sp>
        <p:nvSpPr>
          <p:cNvPr id="1048934"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An equalized SWOT presents the position of Amazon. Strengths: customer awareness, data scale, and AWS infrastructure. Weaknesses: risks of perception and complexity of operations. Opportunities: voice commerce expansion, sustainability branding, and generative-AI content. Threats: entry threats and regulatory threats. Tactically, Amazon has to use its analytical capabilities and focus on the societal aspect of marketing to guarantee the sustainable level of advantage in the world where the trust of the consumer is its money.</a:t>
            </a:r>
          </a:p>
          <a:p>
            <a:endParaRPr lang="en-GB" dirty="0"/>
          </a:p>
        </p:txBody>
      </p:sp>
      <p:sp>
        <p:nvSpPr>
          <p:cNvPr id="1048935" name="Slide Number Placeholder 3"/>
          <p:cNvSpPr>
            <a:spLocks noGrp="1"/>
          </p:cNvSpPr>
          <p:nvPr>
            <p:ph type="sldNum" sz="quarter" idx="5"/>
          </p:nvPr>
        </p:nvSpPr>
        <p:spPr/>
        <p:txBody>
          <a:bodyPr/>
          <a:lstStyle/>
          <a:p>
            <a:fld id="{607B1466-B052-45D0-87A5-15ADC89CE5A5}" type="slidenum">
              <a:rPr lang="en-GB" smtClean="0"/>
              <a:t>17</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945" name="Slide Image Placeholder 1"/>
          <p:cNvSpPr>
            <a:spLocks noGrp="1" noRot="1" noChangeAspect="1"/>
          </p:cNvSpPr>
          <p:nvPr>
            <p:ph type="sldImg"/>
          </p:nvPr>
        </p:nvSpPr>
        <p:spPr/>
      </p:sp>
      <p:sp>
        <p:nvSpPr>
          <p:cNvPr id="104894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AI has already enhanced the results of marketing. Predictive targeting resulted in a huge increase in click-through rate and recommendation accuracy led to an increase in average order value. Digital budgets are allocated better in marketing-mix models. Lifecycle triggered customer-retention programs lower churn. </a:t>
            </a:r>
          </a:p>
          <a:p>
            <a:endParaRPr lang="en-GB" dirty="0"/>
          </a:p>
        </p:txBody>
      </p:sp>
      <p:sp>
        <p:nvSpPr>
          <p:cNvPr id="1048947" name="Slide Number Placeholder 3"/>
          <p:cNvSpPr>
            <a:spLocks noGrp="1"/>
          </p:cNvSpPr>
          <p:nvPr>
            <p:ph type="sldNum" sz="quarter" idx="5"/>
          </p:nvPr>
        </p:nvSpPr>
        <p:spPr/>
        <p:txBody>
          <a:bodyPr/>
          <a:lstStyle/>
          <a:p>
            <a:fld id="{607B1466-B052-45D0-87A5-15ADC89CE5A5}" type="slidenum">
              <a:rPr lang="en-GB" smtClean="0"/>
              <a:t>18</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955" name="Slide Image Placeholder 1"/>
          <p:cNvSpPr>
            <a:spLocks noGrp="1" noRot="1" noChangeAspect="1"/>
          </p:cNvSpPr>
          <p:nvPr>
            <p:ph type="sldImg"/>
          </p:nvPr>
        </p:nvSpPr>
        <p:spPr/>
      </p:sp>
      <p:sp>
        <p:nvSpPr>
          <p:cNvPr id="1048956"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Change management is a process of preparation to implementation and control. Amazon has adopted marketing transformation as a continuous change process, as opposed to a project. It is the leadership that determines vision, and cross-functional teams that evaluate innovations. Frequent feedback mechanisms and open communication make employees active. </a:t>
            </a:r>
            <a:endParaRPr lang="en-GB" dirty="0"/>
          </a:p>
        </p:txBody>
      </p:sp>
      <p:sp>
        <p:nvSpPr>
          <p:cNvPr id="1048957" name="Slide Number Placeholder 3"/>
          <p:cNvSpPr>
            <a:spLocks noGrp="1"/>
          </p:cNvSpPr>
          <p:nvPr>
            <p:ph type="sldNum" sz="quarter" idx="5"/>
          </p:nvPr>
        </p:nvSpPr>
        <p:spPr/>
        <p:txBody>
          <a:bodyPr/>
          <a:lstStyle/>
          <a:p>
            <a:fld id="{607B1466-B052-45D0-87A5-15ADC89CE5A5}" type="slidenum">
              <a:rPr lang="en-GB" smtClean="0"/>
              <a:t>19</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023" name="Slide Image Placeholder 1"/>
          <p:cNvSpPr>
            <a:spLocks noGrp="1" noRot="1" noChangeAspect="1"/>
          </p:cNvSpPr>
          <p:nvPr>
            <p:ph type="sldImg"/>
          </p:nvPr>
        </p:nvSpPr>
        <p:spPr/>
      </p:sp>
      <p:sp>
        <p:nvSpPr>
          <p:cNvPr id="1049024"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line with Kotter model, Amazon has initially developed urgency by highlighting the importance of AI in customer obsession. A leading group established between the marketing managers and AWS. There was a clear vision- personalisation at scale that was communicated globally at the company. If it was not centralised to remove obstacles, the platforms of data were centralised. Early successes were achieved through the better Prime engagement measures. Momentum had proceeded on the basis of iterative pilots and constant integration aimed at entrenching change in corporate culture. </a:t>
            </a:r>
            <a:endParaRPr lang="en-GB" dirty="0"/>
          </a:p>
        </p:txBody>
      </p:sp>
      <p:sp>
        <p:nvSpPr>
          <p:cNvPr id="1049025" name="Slide Number Placeholder 3"/>
          <p:cNvSpPr>
            <a:spLocks noGrp="1"/>
          </p:cNvSpPr>
          <p:nvPr>
            <p:ph type="sldNum" sz="quarter" idx="5"/>
          </p:nvPr>
        </p:nvSpPr>
        <p:spPr/>
        <p:txBody>
          <a:bodyPr/>
          <a:lstStyle/>
          <a:p>
            <a:fld id="{607B1466-B052-45D0-87A5-15ADC89CE5A5}" type="slidenum">
              <a:rPr lang="en-GB" smtClean="0"/>
              <a:t>20</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045" name="Slide Image Placeholder 1"/>
          <p:cNvSpPr>
            <a:spLocks noGrp="1" noRot="1" noChangeAspect="1"/>
          </p:cNvSpPr>
          <p:nvPr>
            <p:ph type="sldImg"/>
          </p:nvPr>
        </p:nvSpPr>
        <p:spPr/>
      </p:sp>
      <p:sp>
        <p:nvSpPr>
          <p:cNvPr id="1049046"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three stages of Lewins are evident. As part of unfreezing, Amazon realized the existence of digital saturation and the necessity to have smarter marketing. During the change phase, it dedicated a lot of resources to machine-learning infrastructure and training. The refreezing phase is aimed at entrenching AI into the normal processes of marketing and internal data-driven success stories. </a:t>
            </a:r>
            <a:endParaRPr lang="en-GB" dirty="0"/>
          </a:p>
        </p:txBody>
      </p:sp>
      <p:sp>
        <p:nvSpPr>
          <p:cNvPr id="1049047" name="Slide Number Placeholder 3"/>
          <p:cNvSpPr>
            <a:spLocks noGrp="1"/>
          </p:cNvSpPr>
          <p:nvPr>
            <p:ph type="sldNum" sz="quarter" idx="5"/>
          </p:nvPr>
        </p:nvSpPr>
        <p:spPr/>
        <p:txBody>
          <a:bodyPr/>
          <a:lstStyle/>
          <a:p>
            <a:fld id="{607B1466-B052-45D0-87A5-15ADC89CE5A5}" type="slidenum">
              <a:rPr lang="en-GB" smtClean="0"/>
              <a:t>21</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053" name="Slide Image Placeholder 1"/>
          <p:cNvSpPr>
            <a:spLocks noGrp="1" noRot="1" noChangeAspect="1"/>
          </p:cNvSpPr>
          <p:nvPr>
            <p:ph type="sldImg"/>
          </p:nvPr>
        </p:nvSpPr>
        <p:spPr/>
      </p:sp>
      <p:sp>
        <p:nvSpPr>
          <p:cNvPr id="1049054"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ADKAR model by Hiatt’s gives focus to human factors. Not all creative teams are equally aware of the necessity of AI as it is an awareness that is not universal. In growth units, desire to participate is high, whereas in other places, it is moderate. Through AWS Academy, knowledge and ability are being enhanced. Rewarding is also based on performance indices as opposed to ethical acknowledgment. </a:t>
            </a:r>
            <a:endParaRPr lang="en-GB" dirty="0"/>
          </a:p>
        </p:txBody>
      </p:sp>
      <p:sp>
        <p:nvSpPr>
          <p:cNvPr id="1049055" name="Slide Number Placeholder 3"/>
          <p:cNvSpPr>
            <a:spLocks noGrp="1"/>
          </p:cNvSpPr>
          <p:nvPr>
            <p:ph type="sldNum" sz="quarter" idx="5"/>
          </p:nvPr>
        </p:nvSpPr>
        <p:spPr/>
        <p:txBody>
          <a:bodyPr/>
          <a:lstStyle/>
          <a:p>
            <a:fld id="{607B1466-B052-45D0-87A5-15ADC89CE5A5}" type="slidenum">
              <a:rPr lang="en-GB" smtClean="0"/>
              <a:t>22</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063" name="Slide Image Placeholder 1"/>
          <p:cNvSpPr>
            <a:spLocks noGrp="1" noRot="1" noChangeAspect="1"/>
          </p:cNvSpPr>
          <p:nvPr>
            <p:ph type="sldImg"/>
          </p:nvPr>
        </p:nvSpPr>
        <p:spPr/>
      </p:sp>
      <p:sp>
        <p:nvSpPr>
          <p:cNvPr id="1049064"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overcome the future changes in marketing, Amazon needs to strengthen the use of human creativity as an element of algorithmic systems. Automation can be demystified by giving transparent explainable-AI interfaces to consumers. Each campaign should be based on the principles of privacy-by-design. Relevance is preserved without intrusion by cohort-based targeting as opposed to one-to-one tracking. Emotional equity can be enhanced with the help of unique narratives based on sustainability and community initiatives. </a:t>
            </a:r>
            <a:endParaRPr lang="en-GB" dirty="0"/>
          </a:p>
        </p:txBody>
      </p:sp>
      <p:sp>
        <p:nvSpPr>
          <p:cNvPr id="1049065" name="Slide Number Placeholder 3"/>
          <p:cNvSpPr>
            <a:spLocks noGrp="1"/>
          </p:cNvSpPr>
          <p:nvPr>
            <p:ph type="sldNum" sz="quarter" idx="5"/>
          </p:nvPr>
        </p:nvSpPr>
        <p:spPr/>
        <p:txBody>
          <a:bodyPr/>
          <a:lstStyle/>
          <a:p>
            <a:fld id="{607B1466-B052-45D0-87A5-15ADC89CE5A5}" type="slidenum">
              <a:rPr lang="en-GB" smtClean="0"/>
              <a:t>23</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3" name="Slide Image Placeholder 1"/>
          <p:cNvSpPr>
            <a:spLocks noGrp="1" noRot="1" noChangeAspect="1"/>
          </p:cNvSpPr>
          <p:nvPr>
            <p:ph type="sldImg"/>
          </p:nvPr>
        </p:nvSpPr>
        <p:spPr/>
      </p:sp>
      <p:sp>
        <p:nvSpPr>
          <p:cNvPr id="1048654"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achieve success, it requires an ethical and measurable control. Amazon should have both leading indicators, i.e., the engagement uplift, and lagging ones i.e., the trust or satisfaction scores. Bias-monitoring dashboards must apply early detection of anomalies. Quarterly governance committees should also review model risk, privacy compliance, and marketing ROI. By combining consent and identity and data lineage systems, accountability will be attained.</a:t>
            </a:r>
            <a:endParaRPr lang="en-GB" dirty="0"/>
          </a:p>
        </p:txBody>
      </p:sp>
      <p:sp>
        <p:nvSpPr>
          <p:cNvPr id="1048655" name="Slide Number Placeholder 3"/>
          <p:cNvSpPr>
            <a:spLocks noGrp="1"/>
          </p:cNvSpPr>
          <p:nvPr>
            <p:ph type="sldNum" sz="quarter" idx="5"/>
          </p:nvPr>
        </p:nvSpPr>
        <p:spPr/>
        <p:txBody>
          <a:bodyPr/>
          <a:lstStyle/>
          <a:p>
            <a:fld id="{607B1466-B052-45D0-87A5-15ADC89CE5A5}" type="slidenum">
              <a:rPr lang="en-GB" smtClean="0"/>
              <a:t>24</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2" name="Slide Image Placeholder 1"/>
          <p:cNvSpPr>
            <a:spLocks noGrp="1" noRot="1" noChangeAspect="1"/>
          </p:cNvSpPr>
          <p:nvPr>
            <p:ph type="sldImg"/>
          </p:nvPr>
        </p:nvSpPr>
        <p:spPr/>
      </p:sp>
      <p:sp>
        <p:nvSpPr>
          <p:cNvPr id="104860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sum up, AI and data analytics have virtually revolutionized the marketing management of Amazon. They introduce the extreme efficiency and accuracy and reveal ethical and innovative and organisational issues. The potential of the company to find the balance between automation and human perception and openness is the future of the company in terms of competition.</a:t>
            </a:r>
          </a:p>
          <a:p>
            <a:r>
              <a:rPr lang="en-GB" sz="1200" kern="1200" dirty="0">
                <a:solidFill>
                  <a:schemeClr val="tx1"/>
                </a:solidFill>
                <a:effectLst/>
                <a:latin typeface="+mn-lt"/>
                <a:ea typeface="+mn-ea"/>
                <a:cs typeface="+mn-cs"/>
              </a:rPr>
              <a:t> </a:t>
            </a:r>
          </a:p>
          <a:p>
            <a:endParaRPr lang="en-GB" dirty="0"/>
          </a:p>
        </p:txBody>
      </p:sp>
      <p:sp>
        <p:nvSpPr>
          <p:cNvPr id="1048604" name="Slide Number Placeholder 3"/>
          <p:cNvSpPr>
            <a:spLocks noGrp="1"/>
          </p:cNvSpPr>
          <p:nvPr>
            <p:ph type="sldNum" sz="quarter" idx="5"/>
          </p:nvPr>
        </p:nvSpPr>
        <p:spPr/>
        <p:txBody>
          <a:bodyPr/>
          <a:lstStyle/>
          <a:p>
            <a:fld id="{607B1466-B052-45D0-87A5-15ADC89CE5A5}" type="slidenum">
              <a:rPr lang="en-GB" smtClean="0"/>
              <a:t>25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9066" name="Title 1"/>
          <p:cNvSpPr>
            <a:spLocks noGrp="1"/>
          </p:cNvSpPr>
          <p:nvPr>
            <p:ph type="ctrTitle"/>
          </p:nvPr>
        </p:nvSpPr>
        <p:spPr>
          <a:xfrm>
            <a:off x="685800" y="2130425"/>
            <a:ext cx="7772400" cy="1470025"/>
          </a:xfrm>
        </p:spPr>
        <p:txBody>
          <a:bodyPr/>
          <a:lstStyle/>
          <a:p>
            <a:r>
              <a:rPr lang="en-US"/>
              <a:t>Click to edit Master title style</a:t>
            </a:r>
          </a:p>
        </p:txBody>
      </p:sp>
      <p:sp>
        <p:nvSpPr>
          <p:cNvPr id="1049067"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1049068" name="Date Placeholder 3"/>
          <p:cNvSpPr>
            <a:spLocks noGrp="1"/>
          </p:cNvSpPr>
          <p:nvPr>
            <p:ph type="dt" sz="half" idx="10"/>
          </p:nvPr>
        </p:nvSpPr>
        <p:spPr/>
        <p:txBody>
          <a:bodyPr/>
          <a:lstStyle/>
          <a:p>
            <a:fld id="{1D8BD707-D9CF-40AE-B4C6-C98DA3205C09}" type="datetimeFigureOut">
              <a:rPr lang="en-US" smtClean="0"/>
              <a:t>11/9/2025</a:t>
            </a:fld>
            <a:endParaRPr lang="en-US"/>
          </a:p>
        </p:txBody>
      </p:sp>
      <p:sp>
        <p:nvSpPr>
          <p:cNvPr id="1049069" name="Footer Placeholder 4"/>
          <p:cNvSpPr>
            <a:spLocks noGrp="1"/>
          </p:cNvSpPr>
          <p:nvPr>
            <p:ph type="ftr" sz="quarter" idx="11"/>
          </p:nvPr>
        </p:nvSpPr>
        <p:spPr/>
        <p:txBody>
          <a:bodyPr/>
          <a:lstStyle/>
          <a:p>
            <a:endParaRPr lang="en-US"/>
          </a:p>
        </p:txBody>
      </p:sp>
      <p:sp>
        <p:nvSpPr>
          <p:cNvPr id="1049070"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9080" name="Title 1"/>
          <p:cNvSpPr>
            <a:spLocks noGrp="1"/>
          </p:cNvSpPr>
          <p:nvPr>
            <p:ph type="title"/>
          </p:nvPr>
        </p:nvSpPr>
        <p:spPr/>
        <p:txBody>
          <a:bodyPr/>
          <a:lstStyle/>
          <a:p>
            <a:r>
              <a:rPr lang="en-US"/>
              <a:t>Click to edit Master title style</a:t>
            </a:r>
          </a:p>
        </p:txBody>
      </p:sp>
      <p:sp>
        <p:nvSpPr>
          <p:cNvPr id="1049081"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9082" name="Date Placeholder 3"/>
          <p:cNvSpPr>
            <a:spLocks noGrp="1"/>
          </p:cNvSpPr>
          <p:nvPr>
            <p:ph type="dt" sz="half" idx="10"/>
          </p:nvPr>
        </p:nvSpPr>
        <p:spPr/>
        <p:txBody>
          <a:bodyPr/>
          <a:lstStyle/>
          <a:p>
            <a:fld id="{1D8BD707-D9CF-40AE-B4C6-C98DA3205C09}" type="datetimeFigureOut">
              <a:rPr lang="en-US" smtClean="0"/>
              <a:t>11/9/2025</a:t>
            </a:fld>
            <a:endParaRPr lang="en-US"/>
          </a:p>
        </p:txBody>
      </p:sp>
      <p:sp>
        <p:nvSpPr>
          <p:cNvPr id="1049083" name="Footer Placeholder 4"/>
          <p:cNvSpPr>
            <a:spLocks noGrp="1"/>
          </p:cNvSpPr>
          <p:nvPr>
            <p:ph type="ftr" sz="quarter" idx="11"/>
          </p:nvPr>
        </p:nvSpPr>
        <p:spPr/>
        <p:txBody>
          <a:bodyPr/>
          <a:lstStyle/>
          <a:p>
            <a:endParaRPr lang="en-US"/>
          </a:p>
        </p:txBody>
      </p:sp>
      <p:sp>
        <p:nvSpPr>
          <p:cNvPr id="1049084"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9096"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1049097"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9098" name="Date Placeholder 3"/>
          <p:cNvSpPr>
            <a:spLocks noGrp="1"/>
          </p:cNvSpPr>
          <p:nvPr>
            <p:ph type="dt" sz="half" idx="10"/>
          </p:nvPr>
        </p:nvSpPr>
        <p:spPr/>
        <p:txBody>
          <a:bodyPr/>
          <a:lstStyle/>
          <a:p>
            <a:fld id="{1D8BD707-D9CF-40AE-B4C6-C98DA3205C09}" type="datetimeFigureOut">
              <a:rPr lang="en-US" smtClean="0"/>
              <a:t>11/9/2025</a:t>
            </a:fld>
            <a:endParaRPr lang="en-US"/>
          </a:p>
        </p:txBody>
      </p:sp>
      <p:sp>
        <p:nvSpPr>
          <p:cNvPr id="1049099" name="Footer Placeholder 4"/>
          <p:cNvSpPr>
            <a:spLocks noGrp="1"/>
          </p:cNvSpPr>
          <p:nvPr>
            <p:ph type="ftr" sz="quarter" idx="11"/>
          </p:nvPr>
        </p:nvSpPr>
        <p:spPr/>
        <p:txBody>
          <a:bodyPr/>
          <a:lstStyle/>
          <a:p>
            <a:endParaRPr lang="en-US"/>
          </a:p>
        </p:txBody>
      </p:sp>
      <p:sp>
        <p:nvSpPr>
          <p:cNvPr id="1049100"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9101" name="Title 1"/>
          <p:cNvSpPr>
            <a:spLocks noGrp="1"/>
          </p:cNvSpPr>
          <p:nvPr>
            <p:ph type="title"/>
          </p:nvPr>
        </p:nvSpPr>
        <p:spPr/>
        <p:txBody>
          <a:bodyPr/>
          <a:lstStyle/>
          <a:p>
            <a:r>
              <a:rPr lang="en-US"/>
              <a:t>Click to edit Master title style</a:t>
            </a:r>
          </a:p>
        </p:txBody>
      </p:sp>
      <p:sp>
        <p:nvSpPr>
          <p:cNvPr id="1049102"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9103"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9104" name="Date Placeholder 4"/>
          <p:cNvSpPr>
            <a:spLocks noGrp="1"/>
          </p:cNvSpPr>
          <p:nvPr>
            <p:ph type="dt" sz="half" idx="10"/>
          </p:nvPr>
        </p:nvSpPr>
        <p:spPr/>
        <p:txBody>
          <a:bodyPr/>
          <a:lstStyle/>
          <a:p>
            <a:fld id="{1D8BD707-D9CF-40AE-B4C6-C98DA3205C09}" type="datetimeFigureOut">
              <a:rPr lang="en-US" smtClean="0"/>
              <a:t>11/9/2025</a:t>
            </a:fld>
            <a:endParaRPr lang="en-US"/>
          </a:p>
        </p:txBody>
      </p:sp>
      <p:sp>
        <p:nvSpPr>
          <p:cNvPr id="1049105" name="Footer Placeholder 5"/>
          <p:cNvSpPr>
            <a:spLocks noGrp="1"/>
          </p:cNvSpPr>
          <p:nvPr>
            <p:ph type="ftr" sz="quarter" idx="11"/>
          </p:nvPr>
        </p:nvSpPr>
        <p:spPr/>
        <p:txBody>
          <a:bodyPr/>
          <a:lstStyle/>
          <a:p>
            <a:endParaRPr lang="en-US"/>
          </a:p>
        </p:txBody>
      </p:sp>
      <p:sp>
        <p:nvSpPr>
          <p:cNvPr id="1049106"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9107" name="Title 1"/>
          <p:cNvSpPr>
            <a:spLocks noGrp="1"/>
          </p:cNvSpPr>
          <p:nvPr>
            <p:ph type="title"/>
          </p:nvPr>
        </p:nvSpPr>
        <p:spPr/>
        <p:txBody>
          <a:bodyPr/>
          <a:lstStyle/>
          <a:p>
            <a:r>
              <a:rPr lang="en-US"/>
              <a:t>Click to edit Master title style</a:t>
            </a:r>
          </a:p>
        </p:txBody>
      </p:sp>
      <p:sp>
        <p:nvSpPr>
          <p:cNvPr id="1049108"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9109"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9110"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9111"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9112" name="Date Placeholder 6"/>
          <p:cNvSpPr>
            <a:spLocks noGrp="1"/>
          </p:cNvSpPr>
          <p:nvPr>
            <p:ph type="dt" sz="half" idx="10"/>
          </p:nvPr>
        </p:nvSpPr>
        <p:spPr/>
        <p:txBody>
          <a:bodyPr/>
          <a:lstStyle/>
          <a:p>
            <a:fld id="{1D8BD707-D9CF-40AE-B4C6-C98DA3205C09}" type="datetimeFigureOut">
              <a:rPr lang="en-US" smtClean="0"/>
              <a:t>11/9/2025</a:t>
            </a:fld>
            <a:endParaRPr lang="en-US"/>
          </a:p>
        </p:txBody>
      </p:sp>
      <p:sp>
        <p:nvSpPr>
          <p:cNvPr id="1049113" name="Footer Placeholder 7"/>
          <p:cNvSpPr>
            <a:spLocks noGrp="1"/>
          </p:cNvSpPr>
          <p:nvPr>
            <p:ph type="ftr" sz="quarter" idx="11"/>
          </p:nvPr>
        </p:nvSpPr>
        <p:spPr/>
        <p:txBody>
          <a:bodyPr/>
          <a:lstStyle/>
          <a:p>
            <a:endParaRPr lang="en-US"/>
          </a:p>
        </p:txBody>
      </p:sp>
      <p:sp>
        <p:nvSpPr>
          <p:cNvPr id="1049114"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9071" name="Title 1"/>
          <p:cNvSpPr>
            <a:spLocks noGrp="1"/>
          </p:cNvSpPr>
          <p:nvPr>
            <p:ph type="title"/>
          </p:nvPr>
        </p:nvSpPr>
        <p:spPr/>
        <p:txBody>
          <a:bodyPr/>
          <a:lstStyle/>
          <a:p>
            <a:r>
              <a:rPr lang="en-US"/>
              <a:t>Click to edit Master title style</a:t>
            </a:r>
          </a:p>
        </p:txBody>
      </p:sp>
      <p:sp>
        <p:nvSpPr>
          <p:cNvPr id="1049072" name="Date Placeholder 2"/>
          <p:cNvSpPr>
            <a:spLocks noGrp="1"/>
          </p:cNvSpPr>
          <p:nvPr>
            <p:ph type="dt" sz="half" idx="10"/>
          </p:nvPr>
        </p:nvSpPr>
        <p:spPr/>
        <p:txBody>
          <a:bodyPr/>
          <a:lstStyle/>
          <a:p>
            <a:fld id="{1D8BD707-D9CF-40AE-B4C6-C98DA3205C09}" type="datetimeFigureOut">
              <a:rPr lang="en-US" smtClean="0"/>
              <a:t>11/9/2025</a:t>
            </a:fld>
            <a:endParaRPr lang="en-US"/>
          </a:p>
        </p:txBody>
      </p:sp>
      <p:sp>
        <p:nvSpPr>
          <p:cNvPr id="1049073" name="Footer Placeholder 3"/>
          <p:cNvSpPr>
            <a:spLocks noGrp="1"/>
          </p:cNvSpPr>
          <p:nvPr>
            <p:ph type="ftr" sz="quarter" idx="11"/>
          </p:nvPr>
        </p:nvSpPr>
        <p:spPr/>
        <p:txBody>
          <a:bodyPr/>
          <a:lstStyle/>
          <a:p>
            <a:endParaRPr lang="en-US"/>
          </a:p>
        </p:txBody>
      </p:sp>
      <p:sp>
        <p:nvSpPr>
          <p:cNvPr id="1049074"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581" name="Date Placeholder 1"/>
          <p:cNvSpPr>
            <a:spLocks noGrp="1"/>
          </p:cNvSpPr>
          <p:nvPr>
            <p:ph type="dt" sz="half" idx="10"/>
          </p:nvPr>
        </p:nvSpPr>
        <p:spPr/>
        <p:txBody>
          <a:bodyPr/>
          <a:lstStyle/>
          <a:p>
            <a:fld id="{1D8BD707-D9CF-40AE-B4C6-C98DA3205C09}" type="datetimeFigureOut">
              <a:rPr lang="en-US" smtClean="0"/>
              <a:t>11/9/2025</a:t>
            </a:fld>
            <a:endParaRPr lang="en-US"/>
          </a:p>
        </p:txBody>
      </p:sp>
      <p:sp>
        <p:nvSpPr>
          <p:cNvPr id="1048582" name="Footer Placeholder 2"/>
          <p:cNvSpPr>
            <a:spLocks noGrp="1"/>
          </p:cNvSpPr>
          <p:nvPr>
            <p:ph type="ftr" sz="quarter" idx="11"/>
          </p:nvPr>
        </p:nvSpPr>
        <p:spPr/>
        <p:txBody>
          <a:bodyPr/>
          <a:lstStyle/>
          <a:p>
            <a:endParaRPr lang="en-US"/>
          </a:p>
        </p:txBody>
      </p:sp>
      <p:sp>
        <p:nvSpPr>
          <p:cNvPr id="1048583"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9115"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1049116"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9117"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9118" name="Date Placeholder 4"/>
          <p:cNvSpPr>
            <a:spLocks noGrp="1"/>
          </p:cNvSpPr>
          <p:nvPr>
            <p:ph type="dt" sz="half" idx="10"/>
          </p:nvPr>
        </p:nvSpPr>
        <p:spPr/>
        <p:txBody>
          <a:bodyPr/>
          <a:lstStyle/>
          <a:p>
            <a:fld id="{1D8BD707-D9CF-40AE-B4C6-C98DA3205C09}" type="datetimeFigureOut">
              <a:rPr lang="en-US" smtClean="0"/>
              <a:t>11/9/2025</a:t>
            </a:fld>
            <a:endParaRPr lang="en-US"/>
          </a:p>
        </p:txBody>
      </p:sp>
      <p:sp>
        <p:nvSpPr>
          <p:cNvPr id="1049119" name="Footer Placeholder 5"/>
          <p:cNvSpPr>
            <a:spLocks noGrp="1"/>
          </p:cNvSpPr>
          <p:nvPr>
            <p:ph type="ftr" sz="quarter" idx="11"/>
          </p:nvPr>
        </p:nvSpPr>
        <p:spPr/>
        <p:txBody>
          <a:bodyPr/>
          <a:lstStyle/>
          <a:p>
            <a:endParaRPr lang="en-US"/>
          </a:p>
        </p:txBody>
      </p:sp>
      <p:sp>
        <p:nvSpPr>
          <p:cNvPr id="1049120"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9085"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1049086"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49087"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9088" name="Date Placeholder 4"/>
          <p:cNvSpPr>
            <a:spLocks noGrp="1"/>
          </p:cNvSpPr>
          <p:nvPr>
            <p:ph type="dt" sz="half" idx="10"/>
          </p:nvPr>
        </p:nvSpPr>
        <p:spPr/>
        <p:txBody>
          <a:bodyPr/>
          <a:lstStyle/>
          <a:p>
            <a:fld id="{1D8BD707-D9CF-40AE-B4C6-C98DA3205C09}" type="datetimeFigureOut">
              <a:rPr lang="en-US" smtClean="0"/>
              <a:t>11/9/2025</a:t>
            </a:fld>
            <a:endParaRPr lang="en-US"/>
          </a:p>
        </p:txBody>
      </p:sp>
      <p:sp>
        <p:nvSpPr>
          <p:cNvPr id="1049089" name="Footer Placeholder 5"/>
          <p:cNvSpPr>
            <a:spLocks noGrp="1"/>
          </p:cNvSpPr>
          <p:nvPr>
            <p:ph type="ftr" sz="quarter" idx="11"/>
          </p:nvPr>
        </p:nvSpPr>
        <p:spPr/>
        <p:txBody>
          <a:bodyPr/>
          <a:lstStyle/>
          <a:p>
            <a:endParaRPr lang="en-US"/>
          </a:p>
        </p:txBody>
      </p:sp>
      <p:sp>
        <p:nvSpPr>
          <p:cNvPr id="1049090"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9091" name="Title 1"/>
          <p:cNvSpPr>
            <a:spLocks noGrp="1"/>
          </p:cNvSpPr>
          <p:nvPr>
            <p:ph type="title"/>
          </p:nvPr>
        </p:nvSpPr>
        <p:spPr/>
        <p:txBody>
          <a:bodyPr/>
          <a:lstStyle/>
          <a:p>
            <a:r>
              <a:rPr lang="en-US"/>
              <a:t>Click to edit Master title style</a:t>
            </a:r>
          </a:p>
        </p:txBody>
      </p:sp>
      <p:sp>
        <p:nvSpPr>
          <p:cNvPr id="1049092"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9093" name="Date Placeholder 3"/>
          <p:cNvSpPr>
            <a:spLocks noGrp="1"/>
          </p:cNvSpPr>
          <p:nvPr>
            <p:ph type="dt" sz="half" idx="10"/>
          </p:nvPr>
        </p:nvSpPr>
        <p:spPr/>
        <p:txBody>
          <a:bodyPr/>
          <a:lstStyle/>
          <a:p>
            <a:fld id="{1D8BD707-D9CF-40AE-B4C6-C98DA3205C09}" type="datetimeFigureOut">
              <a:rPr lang="en-US" smtClean="0"/>
              <a:t>11/9/2025</a:t>
            </a:fld>
            <a:endParaRPr lang="en-US"/>
          </a:p>
        </p:txBody>
      </p:sp>
      <p:sp>
        <p:nvSpPr>
          <p:cNvPr id="1049094" name="Footer Placeholder 4"/>
          <p:cNvSpPr>
            <a:spLocks noGrp="1"/>
          </p:cNvSpPr>
          <p:nvPr>
            <p:ph type="ftr" sz="quarter" idx="11"/>
          </p:nvPr>
        </p:nvSpPr>
        <p:spPr/>
        <p:txBody>
          <a:bodyPr/>
          <a:lstStyle/>
          <a:p>
            <a:endParaRPr lang="en-US"/>
          </a:p>
        </p:txBody>
      </p:sp>
      <p:sp>
        <p:nvSpPr>
          <p:cNvPr id="1049095"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9075"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1049076"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9077" name="Date Placeholder 3"/>
          <p:cNvSpPr>
            <a:spLocks noGrp="1"/>
          </p:cNvSpPr>
          <p:nvPr>
            <p:ph type="dt" sz="half" idx="10"/>
          </p:nvPr>
        </p:nvSpPr>
        <p:spPr/>
        <p:txBody>
          <a:bodyPr/>
          <a:lstStyle/>
          <a:p>
            <a:fld id="{1D8BD707-D9CF-40AE-B4C6-C98DA3205C09}" type="datetimeFigureOut">
              <a:rPr lang="en-US" smtClean="0"/>
              <a:t>11/9/2025</a:t>
            </a:fld>
            <a:endParaRPr lang="en-US"/>
          </a:p>
        </p:txBody>
      </p:sp>
      <p:sp>
        <p:nvSpPr>
          <p:cNvPr id="1049078" name="Footer Placeholder 4"/>
          <p:cNvSpPr>
            <a:spLocks noGrp="1"/>
          </p:cNvSpPr>
          <p:nvPr>
            <p:ph type="ftr" sz="quarter" idx="11"/>
          </p:nvPr>
        </p:nvSpPr>
        <p:spPr/>
        <p:txBody>
          <a:bodyPr/>
          <a:lstStyle/>
          <a:p>
            <a:endParaRPr lang="en-US"/>
          </a:p>
        </p:txBody>
      </p:sp>
      <p:sp>
        <p:nvSpPr>
          <p:cNvPr id="1049079"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576"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1048577"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78"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t>11/9/2025</a:t>
            </a:fld>
            <a:endParaRPr lang="en-US"/>
          </a:p>
        </p:txBody>
      </p:sp>
      <p:sp>
        <p:nvSpPr>
          <p:cNvPr id="1048579"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048580"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 Id="rId1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32.pn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 Id="rId14" Type="http://schemas.openxmlformats.org/officeDocument/2006/relationships/image" Target="../media/image33.png"/></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2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aws.amazon.com/ai/" TargetMode="External"/><Relationship Id="rId2" Type="http://schemas.openxmlformats.org/officeDocument/2006/relationships/hyperlink" Target="https://aws.amazon.com/retail/" TargetMode="External"/><Relationship Id="rId1" Type="http://schemas.openxmlformats.org/officeDocument/2006/relationships/slideLayout" Target="../slideLayouts/slideLayout7.xml"/><Relationship Id="rId5" Type="http://schemas.openxmlformats.org/officeDocument/2006/relationships/hyperlink" Target="https://technologymagazine.com/digital-transformation/amazon-turns-30-how-technology-redefined-a-bookseller?utm_source=chatgpt.com" TargetMode="External"/><Relationship Id="rId4" Type="http://schemas.openxmlformats.org/officeDocument/2006/relationships/hyperlink" Target="https://www.mckinsey.com/capabilities/quantumblack/our-insights/the-state-of-ai"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D1E7DFB-2AC2-BCD1-E73D-BADA668B20CF}"/>
              </a:ext>
            </a:extLst>
          </p:cNvPr>
          <p:cNvGraphicFramePr>
            <a:graphicFrameLocks noGrp="1"/>
          </p:cNvGraphicFramePr>
          <p:nvPr>
            <p:extLst>
              <p:ext uri="{D42A27DB-BD31-4B8C-83A1-F6EECF244321}">
                <p14:modId xmlns:p14="http://schemas.microsoft.com/office/powerpoint/2010/main" val="2491297818"/>
              </p:ext>
            </p:extLst>
          </p:nvPr>
        </p:nvGraphicFramePr>
        <p:xfrm>
          <a:off x="2895600" y="4454433"/>
          <a:ext cx="11353800" cy="3132460"/>
        </p:xfrm>
        <a:graphic>
          <a:graphicData uri="http://schemas.openxmlformats.org/drawingml/2006/table">
            <a:tbl>
              <a:tblPr firstRow="1" firstCol="1" bandRow="1">
                <a:tableStyleId>{72833802-FEF1-4C79-8D5D-14CF1EAF98D9}</a:tableStyleId>
              </a:tblPr>
              <a:tblGrid>
                <a:gridCol w="5486400">
                  <a:extLst>
                    <a:ext uri="{9D8B030D-6E8A-4147-A177-3AD203B41FA5}">
                      <a16:colId xmlns:a16="http://schemas.microsoft.com/office/drawing/2014/main" val="2916137859"/>
                    </a:ext>
                  </a:extLst>
                </a:gridCol>
                <a:gridCol w="5867400">
                  <a:extLst>
                    <a:ext uri="{9D8B030D-6E8A-4147-A177-3AD203B41FA5}">
                      <a16:colId xmlns:a16="http://schemas.microsoft.com/office/drawing/2014/main" val="3786213531"/>
                    </a:ext>
                  </a:extLst>
                </a:gridCol>
              </a:tblGrid>
              <a:tr h="426891">
                <a:tc>
                  <a:txBody>
                    <a:bodyPr/>
                    <a:lstStyle/>
                    <a:p>
                      <a:pPr algn="ctr">
                        <a:lnSpc>
                          <a:spcPct val="107000"/>
                        </a:lnSpc>
                        <a:spcAft>
                          <a:spcPts val="800"/>
                        </a:spcAft>
                        <a:buNone/>
                      </a:pPr>
                      <a:r>
                        <a:rPr lang="en-GB" sz="2400">
                          <a:effectLst/>
                        </a:rPr>
                        <a:t>Member Name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buNone/>
                      </a:pPr>
                      <a:r>
                        <a:rPr lang="en-GB" sz="2400">
                          <a:effectLst/>
                        </a:rPr>
                        <a:t>Student ID</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58194856"/>
                  </a:ext>
                </a:extLst>
              </a:tr>
              <a:tr h="426891">
                <a:tc>
                  <a:txBody>
                    <a:bodyPr/>
                    <a:lstStyle/>
                    <a:p>
                      <a:pPr algn="ctr">
                        <a:lnSpc>
                          <a:spcPct val="107000"/>
                        </a:lnSpc>
                        <a:spcAft>
                          <a:spcPts val="800"/>
                        </a:spcAft>
                        <a:buNone/>
                      </a:pPr>
                      <a:r>
                        <a:rPr lang="en-GB" sz="2400">
                          <a:effectLst/>
                        </a:rPr>
                        <a:t>Al Amin</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buNone/>
                      </a:pPr>
                      <a:r>
                        <a:rPr lang="en-GB" sz="2400">
                          <a:effectLst/>
                        </a:rPr>
                        <a:t>2506610</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20506519"/>
                  </a:ext>
                </a:extLst>
              </a:tr>
              <a:tr h="441146">
                <a:tc>
                  <a:txBody>
                    <a:bodyPr/>
                    <a:lstStyle/>
                    <a:p>
                      <a:pPr algn="ctr">
                        <a:lnSpc>
                          <a:spcPct val="107000"/>
                        </a:lnSpc>
                        <a:spcAft>
                          <a:spcPts val="800"/>
                        </a:spcAft>
                        <a:buNone/>
                      </a:pPr>
                      <a:r>
                        <a:rPr lang="en-GB" sz="2400">
                          <a:effectLst/>
                        </a:rPr>
                        <a:t>Mahedi Hasan</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buNone/>
                      </a:pPr>
                      <a:r>
                        <a:rPr lang="en-GB" sz="2400">
                          <a:effectLst/>
                        </a:rPr>
                        <a:t>2506430</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92708016"/>
                  </a:ext>
                </a:extLst>
              </a:tr>
              <a:tr h="426891">
                <a:tc>
                  <a:txBody>
                    <a:bodyPr/>
                    <a:lstStyle/>
                    <a:p>
                      <a:pPr algn="ctr">
                        <a:lnSpc>
                          <a:spcPct val="107000"/>
                        </a:lnSpc>
                        <a:spcAft>
                          <a:spcPts val="800"/>
                        </a:spcAft>
                        <a:buNone/>
                      </a:pPr>
                      <a:r>
                        <a:rPr lang="en-GB" sz="2400">
                          <a:effectLst/>
                        </a:rPr>
                        <a:t>Md Sakib Ahmed</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buNone/>
                      </a:pPr>
                      <a:r>
                        <a:rPr lang="en-GB" sz="2400">
                          <a:effectLst/>
                        </a:rPr>
                        <a:t>2503767</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11979799"/>
                  </a:ext>
                </a:extLst>
              </a:tr>
              <a:tr h="426891">
                <a:tc>
                  <a:txBody>
                    <a:bodyPr/>
                    <a:lstStyle/>
                    <a:p>
                      <a:pPr algn="ctr">
                        <a:lnSpc>
                          <a:spcPct val="107000"/>
                        </a:lnSpc>
                        <a:spcAft>
                          <a:spcPts val="800"/>
                        </a:spcAft>
                        <a:buNone/>
                      </a:pPr>
                      <a:r>
                        <a:rPr lang="en-GB" sz="2400">
                          <a:effectLst/>
                        </a:rPr>
                        <a:t>Foysol Ahmod</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buNone/>
                      </a:pPr>
                      <a:r>
                        <a:rPr lang="en-GB" sz="2400">
                          <a:effectLst/>
                        </a:rPr>
                        <a:t>2421468</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07181953"/>
                  </a:ext>
                </a:extLst>
              </a:tr>
              <a:tr h="426891">
                <a:tc>
                  <a:txBody>
                    <a:bodyPr/>
                    <a:lstStyle/>
                    <a:p>
                      <a:pPr algn="ctr">
                        <a:lnSpc>
                          <a:spcPct val="107000"/>
                        </a:lnSpc>
                        <a:spcAft>
                          <a:spcPts val="800"/>
                        </a:spcAft>
                        <a:buNone/>
                      </a:pPr>
                      <a:r>
                        <a:rPr lang="en-GB" sz="2400">
                          <a:effectLst/>
                        </a:rPr>
                        <a:t>Manna Barua</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buNone/>
                      </a:pPr>
                      <a:r>
                        <a:rPr lang="en-GB" sz="2400">
                          <a:effectLst/>
                        </a:rPr>
                        <a:t>2428346</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275055044"/>
                  </a:ext>
                </a:extLst>
              </a:tr>
              <a:tr h="556859">
                <a:tc>
                  <a:txBody>
                    <a:bodyPr/>
                    <a:lstStyle/>
                    <a:p>
                      <a:pPr algn="ctr">
                        <a:lnSpc>
                          <a:spcPct val="107000"/>
                        </a:lnSpc>
                        <a:spcAft>
                          <a:spcPts val="800"/>
                        </a:spcAft>
                        <a:buNone/>
                      </a:pPr>
                      <a:r>
                        <a:rPr lang="en-GB" sz="2400">
                          <a:effectLst/>
                        </a:rPr>
                        <a:t>Deeksha Deeksha</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buNone/>
                      </a:pPr>
                      <a:r>
                        <a:rPr lang="en-GB" sz="2400" dirty="0">
                          <a:effectLst/>
                        </a:rPr>
                        <a:t>2505335</a:t>
                      </a:r>
                      <a:endParaRPr lang="en-GB" sz="18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28502020"/>
                  </a:ext>
                </a:extLst>
              </a:tr>
            </a:tbl>
          </a:graphicData>
        </a:graphic>
      </p:graphicFrame>
      <p:graphicFrame>
        <p:nvGraphicFramePr>
          <p:cNvPr id="3" name="Table 2">
            <a:extLst>
              <a:ext uri="{FF2B5EF4-FFF2-40B4-BE49-F238E27FC236}">
                <a16:creationId xmlns:a16="http://schemas.microsoft.com/office/drawing/2014/main" id="{A2F8716A-3BB6-E071-0E7E-F1A29A44A513}"/>
              </a:ext>
            </a:extLst>
          </p:cNvPr>
          <p:cNvGraphicFramePr>
            <a:graphicFrameLocks noGrp="1"/>
          </p:cNvGraphicFramePr>
          <p:nvPr>
            <p:extLst>
              <p:ext uri="{D42A27DB-BD31-4B8C-83A1-F6EECF244321}">
                <p14:modId xmlns:p14="http://schemas.microsoft.com/office/powerpoint/2010/main" val="1410753811"/>
              </p:ext>
            </p:extLst>
          </p:nvPr>
        </p:nvGraphicFramePr>
        <p:xfrm>
          <a:off x="2895600" y="8420100"/>
          <a:ext cx="11353800" cy="1295400"/>
        </p:xfrm>
        <a:graphic>
          <a:graphicData uri="http://schemas.openxmlformats.org/drawingml/2006/table">
            <a:tbl>
              <a:tblPr firstRow="1" firstCol="1" bandRow="1">
                <a:tableStyleId>{72833802-FEF1-4C79-8D5D-14CF1EAF98D9}</a:tableStyleId>
              </a:tblPr>
              <a:tblGrid>
                <a:gridCol w="11353800">
                  <a:extLst>
                    <a:ext uri="{9D8B030D-6E8A-4147-A177-3AD203B41FA5}">
                      <a16:colId xmlns:a16="http://schemas.microsoft.com/office/drawing/2014/main" val="1373291176"/>
                    </a:ext>
                  </a:extLst>
                </a:gridCol>
              </a:tblGrid>
              <a:tr h="1295400">
                <a:tc>
                  <a:txBody>
                    <a:bodyPr/>
                    <a:lstStyle/>
                    <a:p>
                      <a:pPr>
                        <a:lnSpc>
                          <a:spcPct val="107000"/>
                        </a:lnSpc>
                        <a:spcAft>
                          <a:spcPts val="800"/>
                        </a:spcAft>
                        <a:buNone/>
                      </a:pPr>
                      <a:r>
                        <a:rPr lang="en-GB" sz="2400" dirty="0">
                          <a:effectLst/>
                        </a:rPr>
                        <a:t>Selected Organisation:</a:t>
                      </a:r>
                      <a:r>
                        <a:rPr lang="en-GB" sz="2000" dirty="0">
                          <a:effectLst/>
                        </a:rPr>
                        <a:t> </a:t>
                      </a:r>
                      <a:r>
                        <a:rPr lang="en-GB" sz="2400" b="0" dirty="0">
                          <a:effectLst/>
                        </a:rPr>
                        <a:t>Amazon</a:t>
                      </a:r>
                      <a:endParaRPr lang="en-GB" sz="1800" b="0" dirty="0">
                        <a:effectLst/>
                      </a:endParaRPr>
                    </a:p>
                    <a:p>
                      <a:pPr>
                        <a:lnSpc>
                          <a:spcPct val="107000"/>
                        </a:lnSpc>
                        <a:spcAft>
                          <a:spcPts val="800"/>
                        </a:spcAft>
                        <a:buNone/>
                      </a:pPr>
                      <a:r>
                        <a:rPr lang="en-GB" sz="2400" dirty="0">
                          <a:effectLst/>
                        </a:rPr>
                        <a:t>Selected Key Issue:</a:t>
                      </a:r>
                      <a:r>
                        <a:rPr lang="en-GB" sz="1800" dirty="0">
                          <a:effectLst/>
                        </a:rPr>
                        <a:t> </a:t>
                      </a:r>
                      <a:r>
                        <a:rPr lang="en-GB" sz="2400" b="0" dirty="0">
                          <a:effectLst/>
                        </a:rPr>
                        <a:t>The Impact of Artificial Intelligence (AI) and Data Analytics on Marketing Change</a:t>
                      </a:r>
                      <a:endParaRPr lang="en-GB" sz="1800" b="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495949317"/>
                  </a:ext>
                </a:extLst>
              </a:tr>
            </a:tbl>
          </a:graphicData>
        </a:graphic>
      </p:graphicFrame>
      <p:pic>
        <p:nvPicPr>
          <p:cNvPr id="2050" name="Picture 2" descr="Turnitin – The DTL Guide">
            <a:extLst>
              <a:ext uri="{FF2B5EF4-FFF2-40B4-BE49-F238E27FC236}">
                <a16:creationId xmlns:a16="http://schemas.microsoft.com/office/drawing/2014/main" id="{1CE45975-26DD-0D7A-B900-DDF07367DA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964" t="27353" r="11423" b="28117"/>
          <a:stretch>
            <a:fillRect/>
          </a:stretch>
        </p:blipFill>
        <p:spPr bwMode="auto">
          <a:xfrm>
            <a:off x="12306300" y="0"/>
            <a:ext cx="4495800" cy="1363778"/>
          </a:xfrm>
          <a:prstGeom prst="rect">
            <a:avLst/>
          </a:prstGeom>
          <a:noFill/>
          <a:extLst>
            <a:ext uri="{909E8E84-426E-40DD-AFC4-6F175D3DCCD1}">
              <a14:hiddenFill xmlns:a14="http://schemas.microsoft.com/office/drawing/2010/main">
                <a:solidFill>
                  <a:srgbClr val="FFFFFF"/>
                </a:solidFill>
              </a14:hiddenFill>
            </a:ext>
          </a:extLst>
        </p:spPr>
      </p:pic>
      <p:pic>
        <p:nvPicPr>
          <p:cNvPr id="2049" name="Picture 1" descr="Press Releases 2020 | University of Wales Trinity Saint David">
            <a:extLst>
              <a:ext uri="{FF2B5EF4-FFF2-40B4-BE49-F238E27FC236}">
                <a16:creationId xmlns:a16="http://schemas.microsoft.com/office/drawing/2014/main" id="{B2426C32-54C5-3CF0-C047-961F46C104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4600" y="345561"/>
            <a:ext cx="3657600" cy="121489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CFEA0150-A24A-67DF-1389-33AF52383431}"/>
              </a:ext>
            </a:extLst>
          </p:cNvPr>
          <p:cNvSpPr>
            <a:spLocks noChangeArrowheads="1"/>
          </p:cNvSpPr>
          <p:nvPr/>
        </p:nvSpPr>
        <p:spPr bwMode="auto">
          <a:xfrm>
            <a:off x="1709738" y="3475038"/>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4">
            <a:extLst>
              <a:ext uri="{FF2B5EF4-FFF2-40B4-BE49-F238E27FC236}">
                <a16:creationId xmlns:a16="http://schemas.microsoft.com/office/drawing/2014/main" id="{8A224D39-CC2C-7D21-2396-35159B0CC857}"/>
              </a:ext>
            </a:extLst>
          </p:cNvPr>
          <p:cNvSpPr>
            <a:spLocks noChangeArrowheads="1"/>
          </p:cNvSpPr>
          <p:nvPr/>
        </p:nvSpPr>
        <p:spPr bwMode="auto">
          <a:xfrm>
            <a:off x="1709738" y="3932238"/>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7" name="TextBox 6">
            <a:extLst>
              <a:ext uri="{FF2B5EF4-FFF2-40B4-BE49-F238E27FC236}">
                <a16:creationId xmlns:a16="http://schemas.microsoft.com/office/drawing/2014/main" id="{C64D26C3-1DCA-B5C0-29C1-66E558EA89CA}"/>
              </a:ext>
            </a:extLst>
          </p:cNvPr>
          <p:cNvSpPr txBox="1"/>
          <p:nvPr/>
        </p:nvSpPr>
        <p:spPr>
          <a:xfrm>
            <a:off x="4343400" y="1532864"/>
            <a:ext cx="9307195" cy="2062103"/>
          </a:xfrm>
          <a:prstGeom prst="rect">
            <a:avLst/>
          </a:prstGeom>
          <a:noFill/>
        </p:spPr>
        <p:txBody>
          <a:bodyPr wrap="square" rtlCol="0">
            <a:spAutoFit/>
          </a:bodyPr>
          <a:lstStyle/>
          <a:p>
            <a:pPr algn="ctr"/>
            <a:r>
              <a:rPr lang="en-GB" sz="3200" dirty="0"/>
              <a:t>BMMB7026 – Managing Marketing Change</a:t>
            </a:r>
          </a:p>
          <a:p>
            <a:pPr algn="ctr"/>
            <a:r>
              <a:rPr lang="en-GB" sz="3200" dirty="0"/>
              <a:t>Assignment 1</a:t>
            </a:r>
          </a:p>
          <a:p>
            <a:pPr algn="ctr"/>
            <a:r>
              <a:rPr lang="en-GB" sz="3200" dirty="0"/>
              <a:t>Printed Name: </a:t>
            </a:r>
            <a:r>
              <a:rPr lang="en-US" sz="3200" b="1" u="dash" dirty="0"/>
              <a:t>AL AMIN</a:t>
            </a:r>
            <a:endParaRPr lang="en-GB" sz="3200" dirty="0"/>
          </a:p>
          <a:p>
            <a:pPr algn="ctr"/>
            <a:r>
              <a:rPr lang="en-GB" sz="3200" dirty="0"/>
              <a:t>Signature: </a:t>
            </a:r>
            <a:r>
              <a:rPr lang="en-US" sz="3200" b="1" u="dash" dirty="0"/>
              <a:t>AL </a:t>
            </a:r>
            <a:r>
              <a:rPr lang="en-US" sz="3200" b="1" u="dash"/>
              <a:t>AMIN</a:t>
            </a:r>
            <a:r>
              <a:rPr lang="en-US" sz="3200"/>
              <a:t> </a:t>
            </a:r>
            <a:endParaRPr lang="en-GB" sz="3200" dirty="0"/>
          </a:p>
        </p:txBody>
      </p:sp>
      <p:sp>
        <p:nvSpPr>
          <p:cNvPr id="8" name="TextBox 7">
            <a:extLst>
              <a:ext uri="{FF2B5EF4-FFF2-40B4-BE49-F238E27FC236}">
                <a16:creationId xmlns:a16="http://schemas.microsoft.com/office/drawing/2014/main" id="{A232B0DF-7FE0-96FF-0628-390CDAE663E5}"/>
              </a:ext>
            </a:extLst>
          </p:cNvPr>
          <p:cNvSpPr txBox="1"/>
          <p:nvPr/>
        </p:nvSpPr>
        <p:spPr>
          <a:xfrm>
            <a:off x="2209800" y="3787868"/>
            <a:ext cx="12344400" cy="584775"/>
          </a:xfrm>
          <a:prstGeom prst="rect">
            <a:avLst/>
          </a:prstGeom>
          <a:noFill/>
        </p:spPr>
        <p:txBody>
          <a:bodyPr wrap="square" rtlCol="0">
            <a:spAutoFit/>
          </a:bodyPr>
          <a:lstStyle/>
          <a:p>
            <a:pPr algn="ctr"/>
            <a:r>
              <a:rPr lang="en-US" sz="3200" dirty="0"/>
              <a:t>Please list your group members (names &amp; ID) in the box below:</a:t>
            </a:r>
            <a:endParaRPr lang="en-GB" sz="3200" dirty="0"/>
          </a:p>
        </p:txBody>
      </p:sp>
      <p:sp>
        <p:nvSpPr>
          <p:cNvPr id="9" name="TextBox 8">
            <a:extLst>
              <a:ext uri="{FF2B5EF4-FFF2-40B4-BE49-F238E27FC236}">
                <a16:creationId xmlns:a16="http://schemas.microsoft.com/office/drawing/2014/main" id="{86135CC7-C9BA-32C3-C6D7-A377E3BBD1EC}"/>
              </a:ext>
            </a:extLst>
          </p:cNvPr>
          <p:cNvSpPr txBox="1"/>
          <p:nvPr/>
        </p:nvSpPr>
        <p:spPr>
          <a:xfrm>
            <a:off x="2209800" y="7796742"/>
            <a:ext cx="13182600" cy="523220"/>
          </a:xfrm>
          <a:prstGeom prst="rect">
            <a:avLst/>
          </a:prstGeom>
          <a:noFill/>
        </p:spPr>
        <p:txBody>
          <a:bodyPr wrap="square" rtlCol="0">
            <a:spAutoFit/>
          </a:bodyPr>
          <a:lstStyle/>
          <a:p>
            <a:pPr algn="ctr"/>
            <a:r>
              <a:rPr lang="en-US" sz="2800" dirty="0"/>
              <a:t>Please state your chosen </a:t>
            </a:r>
            <a:r>
              <a:rPr lang="en-US" sz="2800" dirty="0" err="1"/>
              <a:t>organisation</a:t>
            </a:r>
            <a:r>
              <a:rPr lang="en-US" sz="2800" dirty="0"/>
              <a:t> &amp; contemporary issue in the box below: </a:t>
            </a:r>
            <a:endParaRPr lang="en-GB" sz="2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8" name="Group 2"/>
          <p:cNvGrpSpPr>
            <a:grpSpLocks noChangeAspect="1"/>
          </p:cNvGrpSpPr>
          <p:nvPr/>
        </p:nvGrpSpPr>
        <p:grpSpPr>
          <a:xfrm>
            <a:off x="-1639993" y="0"/>
            <a:ext cx="7013851" cy="10267504"/>
            <a:chOff x="0" y="0"/>
            <a:chExt cx="6096000" cy="8923871"/>
          </a:xfrm>
        </p:grpSpPr>
        <p:sp>
          <p:nvSpPr>
            <p:cNvPr id="1048675" name="Freeform 3"/>
            <p:cNvSpPr/>
            <p:nvPr/>
          </p:nvSpPr>
          <p:spPr>
            <a:xfrm>
              <a:off x="0" y="0"/>
              <a:ext cx="6096000" cy="8923909"/>
            </a:xfrm>
            <a:custGeom>
              <a:avLst/>
              <a:gdLst/>
              <a:ahLst/>
              <a:cxnLst/>
              <a:rect l="l" t="t" r="r" b="b"/>
              <a:pathLst>
                <a:path w="6096000" h="8923909">
                  <a:moveTo>
                    <a:pt x="16891" y="0"/>
                  </a:moveTo>
                  <a:lnTo>
                    <a:pt x="0" y="8923909"/>
                  </a:lnTo>
                  <a:lnTo>
                    <a:pt x="4453509" y="8923909"/>
                  </a:lnTo>
                  <a:lnTo>
                    <a:pt x="6096000" y="2294509"/>
                  </a:lnTo>
                  <a:lnTo>
                    <a:pt x="5096891" y="0"/>
                  </a:lnTo>
                  <a:close/>
                </a:path>
              </a:pathLst>
            </a:custGeom>
            <a:blipFill>
              <a:blip r:embed="rId3" cstate="email"/>
              <a:stretch>
                <a:fillRect l="-59692" r="-59692"/>
              </a:stretch>
            </a:blipFill>
          </p:spPr>
        </p:sp>
      </p:grpSp>
      <p:grpSp>
        <p:nvGrpSpPr>
          <p:cNvPr id="89" name="Group 4"/>
          <p:cNvGrpSpPr/>
          <p:nvPr/>
        </p:nvGrpSpPr>
        <p:grpSpPr>
          <a:xfrm>
            <a:off x="4192801" y="0"/>
            <a:ext cx="2338594" cy="2700338"/>
            <a:chOff x="0" y="0"/>
            <a:chExt cx="615926" cy="711200"/>
          </a:xfrm>
        </p:grpSpPr>
        <p:sp>
          <p:nvSpPr>
            <p:cNvPr id="1048676" name="Freeform 5"/>
            <p:cNvSpPr/>
            <p:nvPr/>
          </p:nvSpPr>
          <p:spPr>
            <a:xfrm>
              <a:off x="0" y="0"/>
              <a:ext cx="615926" cy="711200"/>
            </a:xfrm>
            <a:custGeom>
              <a:avLst/>
              <a:gdLst/>
              <a:ahLst/>
              <a:cxnLst/>
              <a:rect l="l" t="t" r="r" b="b"/>
              <a:pathLst>
                <a:path w="615926" h="711200">
                  <a:moveTo>
                    <a:pt x="307963" y="711200"/>
                  </a:moveTo>
                  <a:lnTo>
                    <a:pt x="615926" y="0"/>
                  </a:lnTo>
                  <a:lnTo>
                    <a:pt x="0" y="0"/>
                  </a:lnTo>
                  <a:lnTo>
                    <a:pt x="307963" y="711200"/>
                  </a:lnTo>
                  <a:close/>
                </a:path>
              </a:pathLst>
            </a:custGeom>
            <a:solidFill>
              <a:srgbClr val="761E1E"/>
            </a:solidFill>
          </p:spPr>
        </p:sp>
        <p:sp>
          <p:nvSpPr>
            <p:cNvPr id="1048677" name="TextBox 6"/>
            <p:cNvSpPr txBox="1"/>
            <p:nvPr/>
          </p:nvSpPr>
          <p:spPr>
            <a:xfrm>
              <a:off x="96238" y="12700"/>
              <a:ext cx="423449" cy="368300"/>
            </a:xfrm>
            <a:prstGeom prst="rect">
              <a:avLst/>
            </a:prstGeom>
          </p:spPr>
          <p:txBody>
            <a:bodyPr lIns="50800" tIns="50800" rIns="50800" bIns="50800" rtlCol="0" anchor="ctr"/>
            <a:lstStyle/>
            <a:p>
              <a:pPr algn="ctr">
                <a:lnSpc>
                  <a:spcPts val="2659"/>
                </a:lnSpc>
              </a:pPr>
              <a:endParaRPr/>
            </a:p>
          </p:txBody>
        </p:sp>
      </p:grpSp>
      <p:grpSp>
        <p:nvGrpSpPr>
          <p:cNvPr id="90" name="Group 7"/>
          <p:cNvGrpSpPr/>
          <p:nvPr/>
        </p:nvGrpSpPr>
        <p:grpSpPr>
          <a:xfrm rot="-9964712">
            <a:off x="4552477" y="-497163"/>
            <a:ext cx="863790" cy="13159647"/>
            <a:chOff x="0" y="0"/>
            <a:chExt cx="227500" cy="3465915"/>
          </a:xfrm>
        </p:grpSpPr>
        <p:sp>
          <p:nvSpPr>
            <p:cNvPr id="1048678" name="Freeform 8"/>
            <p:cNvSpPr/>
            <p:nvPr/>
          </p:nvSpPr>
          <p:spPr>
            <a:xfrm>
              <a:off x="0" y="0"/>
              <a:ext cx="227500" cy="3465915"/>
            </a:xfrm>
            <a:custGeom>
              <a:avLst/>
              <a:gdLst/>
              <a:ahLst/>
              <a:cxnLst/>
              <a:rect l="l" t="t" r="r" b="b"/>
              <a:pathLst>
                <a:path w="227500" h="3465915">
                  <a:moveTo>
                    <a:pt x="0" y="0"/>
                  </a:moveTo>
                  <a:lnTo>
                    <a:pt x="227500" y="0"/>
                  </a:lnTo>
                  <a:lnTo>
                    <a:pt x="227500" y="3465915"/>
                  </a:lnTo>
                  <a:lnTo>
                    <a:pt x="0" y="3465915"/>
                  </a:lnTo>
                  <a:close/>
                </a:path>
              </a:pathLst>
            </a:custGeom>
            <a:solidFill>
              <a:srgbClr val="AF0000"/>
            </a:solidFill>
          </p:spPr>
        </p:sp>
        <p:sp>
          <p:nvSpPr>
            <p:cNvPr id="1048679" name="TextBox 9"/>
            <p:cNvSpPr txBox="1"/>
            <p:nvPr/>
          </p:nvSpPr>
          <p:spPr>
            <a:xfrm>
              <a:off x="0" y="-38100"/>
              <a:ext cx="227500" cy="3504015"/>
            </a:xfrm>
            <a:prstGeom prst="rect">
              <a:avLst/>
            </a:prstGeom>
          </p:spPr>
          <p:txBody>
            <a:bodyPr lIns="50800" tIns="50800" rIns="50800" bIns="50800" rtlCol="0" anchor="ctr"/>
            <a:lstStyle/>
            <a:p>
              <a:pPr algn="ctr">
                <a:lnSpc>
                  <a:spcPts val="2659"/>
                </a:lnSpc>
                <a:spcBef>
                  <a:spcPct val="0"/>
                </a:spcBef>
              </a:pPr>
              <a:endParaRPr/>
            </a:p>
          </p:txBody>
        </p:sp>
      </p:grpSp>
      <p:sp>
        <p:nvSpPr>
          <p:cNvPr id="1048680" name="TextBox 10"/>
          <p:cNvSpPr txBox="1"/>
          <p:nvPr/>
        </p:nvSpPr>
        <p:spPr>
          <a:xfrm>
            <a:off x="7567769" y="241340"/>
            <a:ext cx="9988903" cy="999230"/>
          </a:xfrm>
          <a:prstGeom prst="rect">
            <a:avLst/>
          </a:prstGeom>
        </p:spPr>
        <p:txBody>
          <a:bodyPr lIns="0" tIns="0" rIns="0" bIns="0" rtlCol="0" anchor="t">
            <a:spAutoFit/>
          </a:bodyPr>
          <a:lstStyle/>
          <a:p>
            <a:pPr algn="ctr">
              <a:lnSpc>
                <a:spcPts val="7728"/>
              </a:lnSpc>
              <a:spcBef>
                <a:spcPct val="0"/>
              </a:spcBef>
            </a:pPr>
            <a:r>
              <a:rPr lang="en-US" sz="5520" b="1" dirty="0">
                <a:solidFill>
                  <a:srgbClr val="AF0000"/>
                </a:solidFill>
                <a:latin typeface="Poppins Bold"/>
                <a:ea typeface="Poppins Bold"/>
                <a:cs typeface="Poppins Bold"/>
                <a:sym typeface="Poppins Bold"/>
              </a:rPr>
              <a:t>Introduction &amp; Scope</a:t>
            </a:r>
          </a:p>
        </p:txBody>
      </p:sp>
      <p:sp>
        <p:nvSpPr>
          <p:cNvPr id="1048681" name="TextBox 11"/>
          <p:cNvSpPr txBox="1"/>
          <p:nvPr/>
        </p:nvSpPr>
        <p:spPr>
          <a:xfrm>
            <a:off x="6828768" y="1601276"/>
            <a:ext cx="10727905" cy="8161020"/>
          </a:xfrm>
          <a:prstGeom prst="rect">
            <a:avLst/>
          </a:prstGeom>
        </p:spPr>
        <p:txBody>
          <a:bodyPr lIns="0" tIns="0" rIns="0" bIns="0" rtlCol="0" anchor="t">
            <a:spAutoFit/>
          </a:bodyPr>
          <a:lstStyle/>
          <a:p>
            <a:pPr marL="704257" lvl="1" indent="-352129" algn="just">
              <a:lnSpc>
                <a:spcPts val="6426"/>
              </a:lnSpc>
              <a:buFont typeface="Arial"/>
              <a:buChar char="•"/>
            </a:pPr>
            <a:r>
              <a:rPr lang="en-US" sz="3261">
                <a:solidFill>
                  <a:srgbClr val="000000"/>
                </a:solidFill>
                <a:latin typeface="Poppins"/>
                <a:ea typeface="Poppins"/>
                <a:cs typeface="Poppins"/>
                <a:sym typeface="Poppins"/>
              </a:rPr>
              <a:t>Marketing today changes faster than ever before (Rachmad, 2025).</a:t>
            </a:r>
          </a:p>
          <a:p>
            <a:pPr marL="704257" lvl="1" indent="-352129" algn="just">
              <a:lnSpc>
                <a:spcPts val="6426"/>
              </a:lnSpc>
              <a:buFont typeface="Arial"/>
              <a:buChar char="•"/>
            </a:pPr>
            <a:r>
              <a:rPr lang="en-US" sz="3261">
                <a:solidFill>
                  <a:srgbClr val="000000"/>
                </a:solidFill>
                <a:latin typeface="Poppins"/>
                <a:ea typeface="Poppins"/>
                <a:cs typeface="Poppins"/>
                <a:sym typeface="Poppins"/>
              </a:rPr>
              <a:t>Technology, data, and consumer expectations redefine every action.</a:t>
            </a:r>
          </a:p>
          <a:p>
            <a:pPr marL="704257" lvl="1" indent="-352129" algn="just">
              <a:lnSpc>
                <a:spcPts val="6426"/>
              </a:lnSpc>
              <a:buFont typeface="Arial"/>
              <a:buChar char="•"/>
            </a:pPr>
            <a:r>
              <a:rPr lang="en-US" sz="3261">
                <a:solidFill>
                  <a:srgbClr val="000000"/>
                </a:solidFill>
                <a:latin typeface="Poppins"/>
                <a:ea typeface="Poppins"/>
                <a:cs typeface="Poppins"/>
                <a:sym typeface="Poppins"/>
              </a:rPr>
              <a:t>Amazon stands at the centre of this transformation (Amazon Web Services, 2025).</a:t>
            </a:r>
          </a:p>
          <a:p>
            <a:pPr marL="704257" lvl="1" indent="-352129" algn="just">
              <a:lnSpc>
                <a:spcPts val="6426"/>
              </a:lnSpc>
              <a:buFont typeface="Arial"/>
              <a:buChar char="•"/>
            </a:pPr>
            <a:r>
              <a:rPr lang="en-US" sz="3261">
                <a:solidFill>
                  <a:srgbClr val="000000"/>
                </a:solidFill>
                <a:latin typeface="Poppins"/>
                <a:ea typeface="Poppins"/>
                <a:cs typeface="Poppins"/>
                <a:sym typeface="Poppins"/>
              </a:rPr>
              <a:t>Managing such marketing change demands structured strategies.</a:t>
            </a:r>
          </a:p>
          <a:p>
            <a:pPr marL="704257" lvl="1" indent="-352129" algn="just">
              <a:lnSpc>
                <a:spcPts val="6426"/>
              </a:lnSpc>
              <a:buFont typeface="Arial"/>
              <a:buChar char="•"/>
            </a:pPr>
            <a:r>
              <a:rPr lang="en-US" sz="3261">
                <a:solidFill>
                  <a:srgbClr val="000000"/>
                </a:solidFill>
                <a:latin typeface="Poppins"/>
                <a:ea typeface="Poppins"/>
                <a:cs typeface="Poppins"/>
                <a:sym typeface="Poppins"/>
              </a:rPr>
              <a:t>Our study explains how Amazon leads and learns in this dynamic reality.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4" name="Group 2"/>
          <p:cNvGrpSpPr/>
          <p:nvPr/>
        </p:nvGrpSpPr>
        <p:grpSpPr>
          <a:xfrm>
            <a:off x="-684157" y="5647494"/>
            <a:ext cx="13607838" cy="3927084"/>
            <a:chOff x="0" y="0"/>
            <a:chExt cx="3583957" cy="1034294"/>
          </a:xfrm>
        </p:grpSpPr>
        <p:sp>
          <p:nvSpPr>
            <p:cNvPr id="1048685" name="Freeform 3"/>
            <p:cNvSpPr/>
            <p:nvPr/>
          </p:nvSpPr>
          <p:spPr>
            <a:xfrm>
              <a:off x="0" y="0"/>
              <a:ext cx="3583957" cy="1034294"/>
            </a:xfrm>
            <a:custGeom>
              <a:avLst/>
              <a:gdLst/>
              <a:ahLst/>
              <a:cxnLst/>
              <a:rect l="l" t="t" r="r" b="b"/>
              <a:pathLst>
                <a:path w="3583957" h="1034294">
                  <a:moveTo>
                    <a:pt x="0" y="0"/>
                  </a:moveTo>
                  <a:lnTo>
                    <a:pt x="3583957" y="0"/>
                  </a:lnTo>
                  <a:lnTo>
                    <a:pt x="3583957" y="1034294"/>
                  </a:lnTo>
                  <a:lnTo>
                    <a:pt x="0" y="1034294"/>
                  </a:lnTo>
                  <a:close/>
                </a:path>
              </a:pathLst>
            </a:custGeom>
            <a:solidFill>
              <a:srgbClr val="960404"/>
            </a:solidFill>
          </p:spPr>
        </p:sp>
        <p:sp>
          <p:nvSpPr>
            <p:cNvPr id="1048686" name="TextBox 4"/>
            <p:cNvSpPr txBox="1"/>
            <p:nvPr/>
          </p:nvSpPr>
          <p:spPr>
            <a:xfrm>
              <a:off x="0" y="-38100"/>
              <a:ext cx="3583957" cy="1072394"/>
            </a:xfrm>
            <a:prstGeom prst="rect">
              <a:avLst/>
            </a:prstGeom>
          </p:spPr>
          <p:txBody>
            <a:bodyPr lIns="50800" tIns="50800" rIns="50800" bIns="50800" rtlCol="0" anchor="ctr"/>
            <a:lstStyle/>
            <a:p>
              <a:pPr algn="ctr">
                <a:lnSpc>
                  <a:spcPts val="2659"/>
                </a:lnSpc>
              </a:pPr>
              <a:endParaRPr/>
            </a:p>
          </p:txBody>
        </p:sp>
      </p:grpSp>
      <p:grpSp>
        <p:nvGrpSpPr>
          <p:cNvPr id="95" name="Group 5"/>
          <p:cNvGrpSpPr>
            <a:grpSpLocks noChangeAspect="1"/>
          </p:cNvGrpSpPr>
          <p:nvPr/>
        </p:nvGrpSpPr>
        <p:grpSpPr>
          <a:xfrm>
            <a:off x="10316092" y="35657"/>
            <a:ext cx="8671483" cy="10251343"/>
            <a:chOff x="0" y="0"/>
            <a:chExt cx="6180671" cy="7306729"/>
          </a:xfrm>
        </p:grpSpPr>
        <p:sp>
          <p:nvSpPr>
            <p:cNvPr id="1048687" name="Freeform 6"/>
            <p:cNvSpPr/>
            <p:nvPr/>
          </p:nvSpPr>
          <p:spPr>
            <a:xfrm>
              <a:off x="0" y="0"/>
              <a:ext cx="6180709" cy="7306691"/>
            </a:xfrm>
            <a:custGeom>
              <a:avLst/>
              <a:gdLst/>
              <a:ahLst/>
              <a:cxnLst/>
              <a:rect l="l" t="t" r="r" b="b"/>
              <a:pathLst>
                <a:path w="6180709" h="7306691">
                  <a:moveTo>
                    <a:pt x="3166491" y="0"/>
                  </a:moveTo>
                  <a:lnTo>
                    <a:pt x="0" y="7306691"/>
                  </a:lnTo>
                  <a:lnTo>
                    <a:pt x="3784600" y="7306691"/>
                  </a:lnTo>
                  <a:lnTo>
                    <a:pt x="6180709" y="1794891"/>
                  </a:lnTo>
                  <a:lnTo>
                    <a:pt x="6180709" y="0"/>
                  </a:lnTo>
                  <a:close/>
                </a:path>
              </a:pathLst>
            </a:custGeom>
            <a:blipFill>
              <a:blip r:embed="rId3" cstate="email"/>
              <a:stretch>
                <a:fillRect l="-38582" r="-38582"/>
              </a:stretch>
            </a:blipFill>
          </p:spPr>
        </p:sp>
      </p:grpSp>
      <p:grpSp>
        <p:nvGrpSpPr>
          <p:cNvPr id="96" name="Group 7"/>
          <p:cNvGrpSpPr/>
          <p:nvPr/>
        </p:nvGrpSpPr>
        <p:grpSpPr>
          <a:xfrm rot="1417444">
            <a:off x="16953072" y="-73895"/>
            <a:ext cx="775468" cy="14868367"/>
            <a:chOff x="0" y="0"/>
            <a:chExt cx="204238" cy="3915948"/>
          </a:xfrm>
        </p:grpSpPr>
        <p:sp>
          <p:nvSpPr>
            <p:cNvPr id="1048688" name="Freeform 8"/>
            <p:cNvSpPr/>
            <p:nvPr/>
          </p:nvSpPr>
          <p:spPr>
            <a:xfrm>
              <a:off x="0" y="0"/>
              <a:ext cx="204238" cy="3915949"/>
            </a:xfrm>
            <a:custGeom>
              <a:avLst/>
              <a:gdLst/>
              <a:ahLst/>
              <a:cxnLst/>
              <a:rect l="l" t="t" r="r" b="b"/>
              <a:pathLst>
                <a:path w="204238" h="3915949">
                  <a:moveTo>
                    <a:pt x="0" y="0"/>
                  </a:moveTo>
                  <a:lnTo>
                    <a:pt x="204238" y="0"/>
                  </a:lnTo>
                  <a:lnTo>
                    <a:pt x="204238" y="3915949"/>
                  </a:lnTo>
                  <a:lnTo>
                    <a:pt x="0" y="3915949"/>
                  </a:lnTo>
                  <a:close/>
                </a:path>
              </a:pathLst>
            </a:custGeom>
            <a:solidFill>
              <a:srgbClr val="960404"/>
            </a:solidFill>
          </p:spPr>
        </p:sp>
        <p:sp>
          <p:nvSpPr>
            <p:cNvPr id="1048689" name="TextBox 9"/>
            <p:cNvSpPr txBox="1"/>
            <p:nvPr/>
          </p:nvSpPr>
          <p:spPr>
            <a:xfrm>
              <a:off x="0" y="-38100"/>
              <a:ext cx="204238" cy="3954048"/>
            </a:xfrm>
            <a:prstGeom prst="rect">
              <a:avLst/>
            </a:prstGeom>
          </p:spPr>
          <p:txBody>
            <a:bodyPr lIns="50800" tIns="50800" rIns="50800" bIns="50800" rtlCol="0" anchor="ctr"/>
            <a:lstStyle/>
            <a:p>
              <a:pPr algn="ctr">
                <a:lnSpc>
                  <a:spcPts val="2659"/>
                </a:lnSpc>
              </a:pPr>
              <a:endParaRPr/>
            </a:p>
          </p:txBody>
        </p:sp>
      </p:grpSp>
      <p:grpSp>
        <p:nvGrpSpPr>
          <p:cNvPr id="97" name="Group 10"/>
          <p:cNvGrpSpPr/>
          <p:nvPr/>
        </p:nvGrpSpPr>
        <p:grpSpPr>
          <a:xfrm rot="1413975">
            <a:off x="11760247" y="-910874"/>
            <a:ext cx="597091" cy="13116736"/>
            <a:chOff x="0" y="0"/>
            <a:chExt cx="157258" cy="3454614"/>
          </a:xfrm>
        </p:grpSpPr>
        <p:sp>
          <p:nvSpPr>
            <p:cNvPr id="1048690" name="Freeform 11"/>
            <p:cNvSpPr/>
            <p:nvPr/>
          </p:nvSpPr>
          <p:spPr>
            <a:xfrm>
              <a:off x="0" y="0"/>
              <a:ext cx="157258" cy="3454614"/>
            </a:xfrm>
            <a:custGeom>
              <a:avLst/>
              <a:gdLst/>
              <a:ahLst/>
              <a:cxnLst/>
              <a:rect l="l" t="t" r="r" b="b"/>
              <a:pathLst>
                <a:path w="157258" h="3454614">
                  <a:moveTo>
                    <a:pt x="0" y="0"/>
                  </a:moveTo>
                  <a:lnTo>
                    <a:pt x="157258" y="0"/>
                  </a:lnTo>
                  <a:lnTo>
                    <a:pt x="157258" y="3454614"/>
                  </a:lnTo>
                  <a:lnTo>
                    <a:pt x="0" y="3454614"/>
                  </a:lnTo>
                  <a:close/>
                </a:path>
              </a:pathLst>
            </a:custGeom>
            <a:solidFill>
              <a:srgbClr val="960404"/>
            </a:solidFill>
          </p:spPr>
        </p:sp>
        <p:sp>
          <p:nvSpPr>
            <p:cNvPr id="1048691" name="TextBox 12"/>
            <p:cNvSpPr txBox="1"/>
            <p:nvPr/>
          </p:nvSpPr>
          <p:spPr>
            <a:xfrm>
              <a:off x="0" y="-38100"/>
              <a:ext cx="157258" cy="3492714"/>
            </a:xfrm>
            <a:prstGeom prst="rect">
              <a:avLst/>
            </a:prstGeom>
          </p:spPr>
          <p:txBody>
            <a:bodyPr lIns="50800" tIns="50800" rIns="50800" bIns="50800" rtlCol="0" anchor="ctr"/>
            <a:lstStyle/>
            <a:p>
              <a:pPr algn="ctr">
                <a:lnSpc>
                  <a:spcPts val="2659"/>
                </a:lnSpc>
              </a:pPr>
              <a:endParaRPr/>
            </a:p>
          </p:txBody>
        </p:sp>
      </p:grpSp>
      <p:grpSp>
        <p:nvGrpSpPr>
          <p:cNvPr id="98" name="Group 13"/>
          <p:cNvGrpSpPr/>
          <p:nvPr/>
        </p:nvGrpSpPr>
        <p:grpSpPr>
          <a:xfrm rot="1413975">
            <a:off x="17812893" y="1278162"/>
            <a:ext cx="250639" cy="13116736"/>
            <a:chOff x="0" y="0"/>
            <a:chExt cx="66012" cy="3454614"/>
          </a:xfrm>
        </p:grpSpPr>
        <p:sp>
          <p:nvSpPr>
            <p:cNvPr id="1048692" name="Freeform 14"/>
            <p:cNvSpPr/>
            <p:nvPr/>
          </p:nvSpPr>
          <p:spPr>
            <a:xfrm>
              <a:off x="0" y="0"/>
              <a:ext cx="66012" cy="3454614"/>
            </a:xfrm>
            <a:custGeom>
              <a:avLst/>
              <a:gdLst/>
              <a:ahLst/>
              <a:cxnLst/>
              <a:rect l="l" t="t" r="r" b="b"/>
              <a:pathLst>
                <a:path w="66012" h="3454614">
                  <a:moveTo>
                    <a:pt x="0" y="0"/>
                  </a:moveTo>
                  <a:lnTo>
                    <a:pt x="66012" y="0"/>
                  </a:lnTo>
                  <a:lnTo>
                    <a:pt x="66012" y="3454614"/>
                  </a:lnTo>
                  <a:lnTo>
                    <a:pt x="0" y="3454614"/>
                  </a:lnTo>
                  <a:close/>
                </a:path>
              </a:pathLst>
            </a:custGeom>
            <a:solidFill>
              <a:srgbClr val="960404"/>
            </a:solidFill>
          </p:spPr>
        </p:sp>
        <p:sp>
          <p:nvSpPr>
            <p:cNvPr id="1048693" name="TextBox 15"/>
            <p:cNvSpPr txBox="1"/>
            <p:nvPr/>
          </p:nvSpPr>
          <p:spPr>
            <a:xfrm>
              <a:off x="0" y="-38100"/>
              <a:ext cx="66012" cy="3492714"/>
            </a:xfrm>
            <a:prstGeom prst="rect">
              <a:avLst/>
            </a:prstGeom>
          </p:spPr>
          <p:txBody>
            <a:bodyPr lIns="50800" tIns="50800" rIns="50800" bIns="50800" rtlCol="0" anchor="ctr"/>
            <a:lstStyle/>
            <a:p>
              <a:pPr algn="ctr">
                <a:lnSpc>
                  <a:spcPts val="2659"/>
                </a:lnSpc>
              </a:pPr>
              <a:endParaRPr/>
            </a:p>
          </p:txBody>
        </p:sp>
      </p:grpSp>
      <p:sp>
        <p:nvSpPr>
          <p:cNvPr id="1048694" name="TextBox 16"/>
          <p:cNvSpPr txBox="1"/>
          <p:nvPr/>
        </p:nvSpPr>
        <p:spPr>
          <a:xfrm>
            <a:off x="1496907" y="-17289"/>
            <a:ext cx="11071190" cy="1073045"/>
          </a:xfrm>
          <a:prstGeom prst="rect">
            <a:avLst/>
          </a:prstGeom>
        </p:spPr>
        <p:txBody>
          <a:bodyPr lIns="0" tIns="0" rIns="0" bIns="0" rtlCol="0" anchor="t">
            <a:spAutoFit/>
          </a:bodyPr>
          <a:lstStyle/>
          <a:p>
            <a:pPr algn="l">
              <a:lnSpc>
                <a:spcPts val="8307"/>
              </a:lnSpc>
              <a:spcBef>
                <a:spcPct val="0"/>
              </a:spcBef>
            </a:pPr>
            <a:r>
              <a:rPr lang="en-US" sz="5933" b="1" dirty="0">
                <a:solidFill>
                  <a:srgbClr val="AF0000"/>
                </a:solidFill>
                <a:latin typeface="Poppins Bold"/>
                <a:ea typeface="Poppins Bold"/>
                <a:cs typeface="Poppins Bold"/>
                <a:sym typeface="Poppins Bold"/>
              </a:rPr>
              <a:t> Company Profile (Amazon )</a:t>
            </a:r>
          </a:p>
        </p:txBody>
      </p:sp>
      <p:sp>
        <p:nvSpPr>
          <p:cNvPr id="1048695" name="TextBox 17"/>
          <p:cNvSpPr txBox="1"/>
          <p:nvPr/>
        </p:nvSpPr>
        <p:spPr>
          <a:xfrm>
            <a:off x="41730" y="1070952"/>
            <a:ext cx="11700938" cy="4266475"/>
          </a:xfrm>
          <a:prstGeom prst="rect">
            <a:avLst/>
          </a:prstGeom>
        </p:spPr>
        <p:txBody>
          <a:bodyPr lIns="0" tIns="0" rIns="0" bIns="0" rtlCol="0" anchor="t">
            <a:spAutoFit/>
          </a:bodyPr>
          <a:lstStyle/>
          <a:p>
            <a:pPr marL="714934" lvl="1" indent="-357467" algn="just">
              <a:lnSpc>
                <a:spcPts val="5629"/>
              </a:lnSpc>
              <a:buFont typeface="Arial"/>
              <a:buChar char="•"/>
            </a:pPr>
            <a:r>
              <a:rPr lang="en-US" sz="3311">
                <a:solidFill>
                  <a:srgbClr val="000000"/>
                </a:solidFill>
                <a:latin typeface="Poppins"/>
                <a:ea typeface="Poppins"/>
                <a:cs typeface="Poppins"/>
                <a:sym typeface="Poppins"/>
              </a:rPr>
              <a:t>Amazon is the world’s largest digital retailer and cloud innovator.</a:t>
            </a:r>
          </a:p>
          <a:p>
            <a:pPr marL="714934" lvl="1" indent="-357467" algn="just">
              <a:lnSpc>
                <a:spcPts val="5629"/>
              </a:lnSpc>
              <a:buFont typeface="Arial"/>
              <a:buChar char="•"/>
            </a:pPr>
            <a:r>
              <a:rPr lang="en-US" sz="3311">
                <a:solidFill>
                  <a:srgbClr val="000000"/>
                </a:solidFill>
                <a:latin typeface="Poppins"/>
                <a:ea typeface="Poppins"/>
                <a:cs typeface="Poppins"/>
                <a:sym typeface="Poppins"/>
              </a:rPr>
              <a:t>Its growth depends on intelligent use of data and automation (Amazon Web Services, 2025).</a:t>
            </a:r>
          </a:p>
          <a:p>
            <a:pPr marL="714934" lvl="1" indent="-357467" algn="just">
              <a:lnSpc>
                <a:spcPts val="5629"/>
              </a:lnSpc>
              <a:buFont typeface="Arial"/>
              <a:buChar char="•"/>
            </a:pPr>
            <a:r>
              <a:rPr lang="en-US" sz="3311">
                <a:solidFill>
                  <a:srgbClr val="000000"/>
                </a:solidFill>
                <a:latin typeface="Poppins"/>
                <a:ea typeface="Poppins"/>
                <a:cs typeface="Poppins"/>
                <a:sym typeface="Poppins"/>
              </a:rPr>
              <a:t>Artificial Intelligence (AI) now drives its marketing decisions daily.</a:t>
            </a:r>
          </a:p>
        </p:txBody>
      </p:sp>
      <p:sp>
        <p:nvSpPr>
          <p:cNvPr id="1048696" name="TextBox 18"/>
          <p:cNvSpPr txBox="1"/>
          <p:nvPr/>
        </p:nvSpPr>
        <p:spPr>
          <a:xfrm>
            <a:off x="41730" y="5908939"/>
            <a:ext cx="10439119" cy="2752851"/>
          </a:xfrm>
          <a:prstGeom prst="rect">
            <a:avLst/>
          </a:prstGeom>
        </p:spPr>
        <p:txBody>
          <a:bodyPr lIns="0" tIns="0" rIns="0" bIns="0" rtlCol="0" anchor="t">
            <a:spAutoFit/>
          </a:bodyPr>
          <a:lstStyle/>
          <a:p>
            <a:pPr marL="688335" lvl="1" indent="-344168" algn="just">
              <a:lnSpc>
                <a:spcPts val="5419"/>
              </a:lnSpc>
              <a:buFont typeface="Arial"/>
              <a:buChar char="•"/>
            </a:pPr>
            <a:r>
              <a:rPr lang="en-US" sz="3188">
                <a:solidFill>
                  <a:srgbClr val="FFFFFF"/>
                </a:solidFill>
                <a:latin typeface="Poppins"/>
                <a:ea typeface="Poppins"/>
                <a:cs typeface="Poppins"/>
                <a:sym typeface="Poppins"/>
              </a:rPr>
              <a:t>Recommendation engines and predictive analytics guide customer offers.</a:t>
            </a:r>
          </a:p>
          <a:p>
            <a:pPr marL="688335" lvl="1" indent="-344168" algn="just">
              <a:lnSpc>
                <a:spcPts val="5419"/>
              </a:lnSpc>
              <a:buFont typeface="Arial"/>
              <a:buChar char="•"/>
            </a:pPr>
            <a:r>
              <a:rPr lang="en-US" sz="3188">
                <a:solidFill>
                  <a:srgbClr val="FFFFFF"/>
                </a:solidFill>
                <a:latin typeface="Poppins"/>
                <a:ea typeface="Poppins"/>
                <a:cs typeface="Poppins"/>
                <a:sym typeface="Poppins"/>
              </a:rPr>
              <a:t>The success or failure of these systems changes brand trust instantly.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2" name="Group 2"/>
          <p:cNvGrpSpPr>
            <a:grpSpLocks noChangeAspect="1"/>
          </p:cNvGrpSpPr>
          <p:nvPr/>
        </p:nvGrpSpPr>
        <p:grpSpPr>
          <a:xfrm>
            <a:off x="-1663530" y="0"/>
            <a:ext cx="7184308" cy="10517033"/>
            <a:chOff x="0" y="0"/>
            <a:chExt cx="6096000" cy="8923871"/>
          </a:xfrm>
        </p:grpSpPr>
        <p:sp>
          <p:nvSpPr>
            <p:cNvPr id="1048700" name="Freeform 3"/>
            <p:cNvSpPr/>
            <p:nvPr/>
          </p:nvSpPr>
          <p:spPr>
            <a:xfrm>
              <a:off x="0" y="0"/>
              <a:ext cx="6096000" cy="8923909"/>
            </a:xfrm>
            <a:custGeom>
              <a:avLst/>
              <a:gdLst/>
              <a:ahLst/>
              <a:cxnLst/>
              <a:rect l="l" t="t" r="r" b="b"/>
              <a:pathLst>
                <a:path w="6096000" h="8923909">
                  <a:moveTo>
                    <a:pt x="16891" y="0"/>
                  </a:moveTo>
                  <a:lnTo>
                    <a:pt x="0" y="8923909"/>
                  </a:lnTo>
                  <a:lnTo>
                    <a:pt x="4453509" y="8923909"/>
                  </a:lnTo>
                  <a:lnTo>
                    <a:pt x="6096000" y="2294509"/>
                  </a:lnTo>
                  <a:lnTo>
                    <a:pt x="5096891" y="0"/>
                  </a:lnTo>
                  <a:close/>
                </a:path>
              </a:pathLst>
            </a:custGeom>
            <a:blipFill>
              <a:blip r:embed="rId3" cstate="email"/>
              <a:stretch>
                <a:fillRect l="-59860" r="-59860"/>
              </a:stretch>
            </a:blipFill>
          </p:spPr>
        </p:sp>
      </p:grpSp>
      <p:grpSp>
        <p:nvGrpSpPr>
          <p:cNvPr id="103" name="Group 4"/>
          <p:cNvGrpSpPr/>
          <p:nvPr/>
        </p:nvGrpSpPr>
        <p:grpSpPr>
          <a:xfrm>
            <a:off x="4169265" y="0"/>
            <a:ext cx="2338594" cy="2949867"/>
            <a:chOff x="0" y="0"/>
            <a:chExt cx="615926" cy="776920"/>
          </a:xfrm>
        </p:grpSpPr>
        <p:sp>
          <p:nvSpPr>
            <p:cNvPr id="1048701" name="Freeform 5"/>
            <p:cNvSpPr/>
            <p:nvPr/>
          </p:nvSpPr>
          <p:spPr>
            <a:xfrm>
              <a:off x="0" y="0"/>
              <a:ext cx="615926" cy="776920"/>
            </a:xfrm>
            <a:custGeom>
              <a:avLst/>
              <a:gdLst/>
              <a:ahLst/>
              <a:cxnLst/>
              <a:rect l="l" t="t" r="r" b="b"/>
              <a:pathLst>
                <a:path w="615926" h="776920">
                  <a:moveTo>
                    <a:pt x="307963" y="776920"/>
                  </a:moveTo>
                  <a:lnTo>
                    <a:pt x="615926" y="0"/>
                  </a:lnTo>
                  <a:lnTo>
                    <a:pt x="0" y="0"/>
                  </a:lnTo>
                  <a:lnTo>
                    <a:pt x="307963" y="776920"/>
                  </a:lnTo>
                  <a:close/>
                </a:path>
              </a:pathLst>
            </a:custGeom>
            <a:solidFill>
              <a:srgbClr val="761E1E"/>
            </a:solidFill>
          </p:spPr>
        </p:sp>
        <p:sp>
          <p:nvSpPr>
            <p:cNvPr id="1048702" name="TextBox 6"/>
            <p:cNvSpPr txBox="1"/>
            <p:nvPr/>
          </p:nvSpPr>
          <p:spPr>
            <a:xfrm>
              <a:off x="96238" y="17394"/>
              <a:ext cx="423449" cy="398813"/>
            </a:xfrm>
            <a:prstGeom prst="rect">
              <a:avLst/>
            </a:prstGeom>
          </p:spPr>
          <p:txBody>
            <a:bodyPr lIns="50800" tIns="50800" rIns="50800" bIns="50800" rtlCol="0" anchor="ctr"/>
            <a:lstStyle/>
            <a:p>
              <a:pPr algn="ctr">
                <a:lnSpc>
                  <a:spcPts val="2659"/>
                </a:lnSpc>
              </a:pPr>
              <a:endParaRPr/>
            </a:p>
          </p:txBody>
        </p:sp>
      </p:grpSp>
      <p:grpSp>
        <p:nvGrpSpPr>
          <p:cNvPr id="104" name="Group 7"/>
          <p:cNvGrpSpPr/>
          <p:nvPr/>
        </p:nvGrpSpPr>
        <p:grpSpPr>
          <a:xfrm rot="-9964712">
            <a:off x="4552477" y="-497163"/>
            <a:ext cx="863790" cy="13159647"/>
            <a:chOff x="0" y="0"/>
            <a:chExt cx="227500" cy="3465915"/>
          </a:xfrm>
        </p:grpSpPr>
        <p:sp>
          <p:nvSpPr>
            <p:cNvPr id="1048703" name="Freeform 8"/>
            <p:cNvSpPr/>
            <p:nvPr/>
          </p:nvSpPr>
          <p:spPr>
            <a:xfrm>
              <a:off x="0" y="0"/>
              <a:ext cx="227500" cy="3465915"/>
            </a:xfrm>
            <a:custGeom>
              <a:avLst/>
              <a:gdLst/>
              <a:ahLst/>
              <a:cxnLst/>
              <a:rect l="l" t="t" r="r" b="b"/>
              <a:pathLst>
                <a:path w="227500" h="3465915">
                  <a:moveTo>
                    <a:pt x="0" y="0"/>
                  </a:moveTo>
                  <a:lnTo>
                    <a:pt x="227500" y="0"/>
                  </a:lnTo>
                  <a:lnTo>
                    <a:pt x="227500" y="3465915"/>
                  </a:lnTo>
                  <a:lnTo>
                    <a:pt x="0" y="3465915"/>
                  </a:lnTo>
                  <a:close/>
                </a:path>
              </a:pathLst>
            </a:custGeom>
            <a:solidFill>
              <a:srgbClr val="AF0000"/>
            </a:solidFill>
          </p:spPr>
        </p:sp>
        <p:sp>
          <p:nvSpPr>
            <p:cNvPr id="1048704" name="TextBox 9"/>
            <p:cNvSpPr txBox="1"/>
            <p:nvPr/>
          </p:nvSpPr>
          <p:spPr>
            <a:xfrm>
              <a:off x="0" y="-38100"/>
              <a:ext cx="227500" cy="3504015"/>
            </a:xfrm>
            <a:prstGeom prst="rect">
              <a:avLst/>
            </a:prstGeom>
          </p:spPr>
          <p:txBody>
            <a:bodyPr lIns="50800" tIns="50800" rIns="50800" bIns="50800" rtlCol="0" anchor="ctr"/>
            <a:lstStyle/>
            <a:p>
              <a:pPr algn="ctr">
                <a:lnSpc>
                  <a:spcPts val="2659"/>
                </a:lnSpc>
                <a:spcBef>
                  <a:spcPct val="0"/>
                </a:spcBef>
              </a:pPr>
              <a:endParaRPr/>
            </a:p>
          </p:txBody>
        </p:sp>
      </p:grpSp>
      <p:sp>
        <p:nvSpPr>
          <p:cNvPr id="1048705" name="TextBox 10"/>
          <p:cNvSpPr txBox="1"/>
          <p:nvPr/>
        </p:nvSpPr>
        <p:spPr>
          <a:xfrm>
            <a:off x="6507859" y="1666875"/>
            <a:ext cx="11503345" cy="7528941"/>
          </a:xfrm>
          <a:prstGeom prst="rect">
            <a:avLst/>
          </a:prstGeom>
        </p:spPr>
        <p:txBody>
          <a:bodyPr lIns="0" tIns="0" rIns="0" bIns="0" rtlCol="0" anchor="t">
            <a:spAutoFit/>
          </a:bodyPr>
          <a:lstStyle/>
          <a:p>
            <a:pPr marL="731404" lvl="1" indent="-365702" algn="just">
              <a:lnSpc>
                <a:spcPts val="8469"/>
              </a:lnSpc>
              <a:buFont typeface="Arial"/>
              <a:buChar char="•"/>
            </a:pPr>
            <a:r>
              <a:rPr lang="en-US" sz="3387">
                <a:solidFill>
                  <a:srgbClr val="000000"/>
                </a:solidFill>
                <a:latin typeface="Poppins"/>
                <a:ea typeface="Poppins"/>
                <a:cs typeface="Poppins"/>
                <a:sym typeface="Poppins"/>
              </a:rPr>
              <a:t>AI personalises content and offers.</a:t>
            </a:r>
          </a:p>
          <a:p>
            <a:pPr marL="731404" lvl="1" indent="-365702" algn="just">
              <a:lnSpc>
                <a:spcPts val="8469"/>
              </a:lnSpc>
              <a:buFont typeface="Arial"/>
              <a:buChar char="•"/>
            </a:pPr>
            <a:r>
              <a:rPr lang="en-US" sz="3387">
                <a:solidFill>
                  <a:srgbClr val="000000"/>
                </a:solidFill>
                <a:latin typeface="Poppins"/>
                <a:ea typeface="Poppins"/>
                <a:cs typeface="Poppins"/>
                <a:sym typeface="Poppins"/>
              </a:rPr>
              <a:t>Predictive models shape customer journeys.</a:t>
            </a:r>
          </a:p>
          <a:p>
            <a:pPr marL="731404" lvl="1" indent="-365702" algn="just">
              <a:lnSpc>
                <a:spcPts val="8469"/>
              </a:lnSpc>
              <a:buFont typeface="Arial"/>
              <a:buChar char="•"/>
            </a:pPr>
            <a:r>
              <a:rPr lang="en-US" sz="3387">
                <a:solidFill>
                  <a:srgbClr val="000000"/>
                </a:solidFill>
                <a:latin typeface="Poppins"/>
                <a:ea typeface="Poppins"/>
                <a:cs typeface="Poppins"/>
                <a:sym typeface="Poppins"/>
              </a:rPr>
              <a:t>Dynamic pricing alters value perception (Kabir et al., 2025).</a:t>
            </a:r>
          </a:p>
          <a:p>
            <a:pPr marL="731404" lvl="1" indent="-365702" algn="just">
              <a:lnSpc>
                <a:spcPts val="8469"/>
              </a:lnSpc>
              <a:buFont typeface="Arial"/>
              <a:buChar char="•"/>
            </a:pPr>
            <a:r>
              <a:rPr lang="en-US" sz="3387">
                <a:solidFill>
                  <a:srgbClr val="000000"/>
                </a:solidFill>
                <a:latin typeface="Poppins"/>
                <a:ea typeface="Poppins"/>
                <a:cs typeface="Poppins"/>
                <a:sym typeface="Poppins"/>
              </a:rPr>
              <a:t>Attribution gets algorithmically optimised.</a:t>
            </a:r>
          </a:p>
          <a:p>
            <a:pPr marL="731404" lvl="1" indent="-365702" algn="just">
              <a:lnSpc>
                <a:spcPts val="8469"/>
              </a:lnSpc>
              <a:buFont typeface="Arial"/>
              <a:buChar char="•"/>
            </a:pPr>
            <a:r>
              <a:rPr lang="en-US" sz="3387">
                <a:solidFill>
                  <a:srgbClr val="000000"/>
                </a:solidFill>
                <a:latin typeface="Poppins"/>
                <a:ea typeface="Poppins"/>
                <a:cs typeface="Poppins"/>
                <a:sym typeface="Poppins"/>
              </a:rPr>
              <a:t>Voice commerce shifts search to dialogue.</a:t>
            </a:r>
          </a:p>
          <a:p>
            <a:pPr marL="731404" lvl="1" indent="-365702" algn="just">
              <a:lnSpc>
                <a:spcPts val="8469"/>
              </a:lnSpc>
              <a:buFont typeface="Arial"/>
              <a:buChar char="•"/>
            </a:pPr>
            <a:r>
              <a:rPr lang="en-US" sz="3387">
                <a:solidFill>
                  <a:srgbClr val="000000"/>
                </a:solidFill>
                <a:latin typeface="Poppins"/>
                <a:ea typeface="Poppins"/>
                <a:cs typeface="Poppins"/>
                <a:sym typeface="Poppins"/>
              </a:rPr>
              <a:t>Data ethics becomes brand risk vector.</a:t>
            </a:r>
          </a:p>
        </p:txBody>
      </p:sp>
      <p:sp>
        <p:nvSpPr>
          <p:cNvPr id="1048706" name="TextBox 11"/>
          <p:cNvSpPr txBox="1"/>
          <p:nvPr/>
        </p:nvSpPr>
        <p:spPr>
          <a:xfrm>
            <a:off x="6974510" y="448123"/>
            <a:ext cx="10570042" cy="999230"/>
          </a:xfrm>
          <a:prstGeom prst="rect">
            <a:avLst/>
          </a:prstGeom>
        </p:spPr>
        <p:txBody>
          <a:bodyPr lIns="0" tIns="0" rIns="0" bIns="0" rtlCol="0" anchor="t">
            <a:spAutoFit/>
          </a:bodyPr>
          <a:lstStyle/>
          <a:p>
            <a:pPr algn="ctr">
              <a:lnSpc>
                <a:spcPts val="7728"/>
              </a:lnSpc>
              <a:spcBef>
                <a:spcPct val="0"/>
              </a:spcBef>
            </a:pPr>
            <a:r>
              <a:rPr lang="en-US" sz="5520" b="1">
                <a:solidFill>
                  <a:srgbClr val="AF0000"/>
                </a:solidFill>
                <a:latin typeface="Poppins Bold"/>
                <a:ea typeface="Poppins Bold"/>
                <a:cs typeface="Poppins Bold"/>
                <a:sym typeface="Poppins Bold"/>
              </a:rPr>
              <a:t>Defining the Issue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8" name="Group 2"/>
          <p:cNvGrpSpPr/>
          <p:nvPr/>
        </p:nvGrpSpPr>
        <p:grpSpPr>
          <a:xfrm rot="-5400000">
            <a:off x="1936326" y="-4907277"/>
            <a:ext cx="3115841" cy="7408155"/>
            <a:chOff x="0" y="0"/>
            <a:chExt cx="820633" cy="1951119"/>
          </a:xfrm>
        </p:grpSpPr>
        <p:sp>
          <p:nvSpPr>
            <p:cNvPr id="1048710" name="Freeform 3"/>
            <p:cNvSpPr/>
            <p:nvPr/>
          </p:nvSpPr>
          <p:spPr>
            <a:xfrm>
              <a:off x="0" y="0"/>
              <a:ext cx="820633" cy="1951119"/>
            </a:xfrm>
            <a:custGeom>
              <a:avLst/>
              <a:gdLst/>
              <a:ahLst/>
              <a:cxnLst/>
              <a:rect l="l" t="t" r="r" b="b"/>
              <a:pathLst>
                <a:path w="820633" h="1951119">
                  <a:moveTo>
                    <a:pt x="0" y="0"/>
                  </a:moveTo>
                  <a:lnTo>
                    <a:pt x="820633" y="0"/>
                  </a:lnTo>
                  <a:lnTo>
                    <a:pt x="820633" y="1951119"/>
                  </a:lnTo>
                  <a:lnTo>
                    <a:pt x="0" y="1951119"/>
                  </a:lnTo>
                  <a:close/>
                </a:path>
              </a:pathLst>
            </a:custGeom>
            <a:solidFill>
              <a:srgbClr val="AF0000"/>
            </a:solidFill>
          </p:spPr>
        </p:sp>
        <p:sp>
          <p:nvSpPr>
            <p:cNvPr id="1048711" name="TextBox 4"/>
            <p:cNvSpPr txBox="1"/>
            <p:nvPr/>
          </p:nvSpPr>
          <p:spPr>
            <a:xfrm>
              <a:off x="0" y="-38100"/>
              <a:ext cx="820633" cy="1989219"/>
            </a:xfrm>
            <a:prstGeom prst="rect">
              <a:avLst/>
            </a:prstGeom>
          </p:spPr>
          <p:txBody>
            <a:bodyPr lIns="50800" tIns="50800" rIns="50800" bIns="50800" rtlCol="0" anchor="ctr"/>
            <a:lstStyle/>
            <a:p>
              <a:pPr algn="ctr">
                <a:lnSpc>
                  <a:spcPts val="2659"/>
                </a:lnSpc>
              </a:pPr>
              <a:endParaRPr/>
            </a:p>
          </p:txBody>
        </p:sp>
      </p:grpSp>
      <p:grpSp>
        <p:nvGrpSpPr>
          <p:cNvPr id="109" name="Group 5"/>
          <p:cNvGrpSpPr/>
          <p:nvPr/>
        </p:nvGrpSpPr>
        <p:grpSpPr>
          <a:xfrm rot="-5400000">
            <a:off x="13361855" y="7878451"/>
            <a:ext cx="3161432" cy="7408155"/>
            <a:chOff x="0" y="0"/>
            <a:chExt cx="832641" cy="1951119"/>
          </a:xfrm>
        </p:grpSpPr>
        <p:sp>
          <p:nvSpPr>
            <p:cNvPr id="1048712" name="Freeform 6"/>
            <p:cNvSpPr/>
            <p:nvPr/>
          </p:nvSpPr>
          <p:spPr>
            <a:xfrm>
              <a:off x="0" y="0"/>
              <a:ext cx="832641" cy="1951119"/>
            </a:xfrm>
            <a:custGeom>
              <a:avLst/>
              <a:gdLst/>
              <a:ahLst/>
              <a:cxnLst/>
              <a:rect l="l" t="t" r="r" b="b"/>
              <a:pathLst>
                <a:path w="832641" h="1951119">
                  <a:moveTo>
                    <a:pt x="0" y="0"/>
                  </a:moveTo>
                  <a:lnTo>
                    <a:pt x="832641" y="0"/>
                  </a:lnTo>
                  <a:lnTo>
                    <a:pt x="832641" y="1951119"/>
                  </a:lnTo>
                  <a:lnTo>
                    <a:pt x="0" y="1951119"/>
                  </a:lnTo>
                  <a:close/>
                </a:path>
              </a:pathLst>
            </a:custGeom>
            <a:solidFill>
              <a:srgbClr val="AF0000"/>
            </a:solidFill>
          </p:spPr>
        </p:sp>
        <p:sp>
          <p:nvSpPr>
            <p:cNvPr id="1048713" name="TextBox 7"/>
            <p:cNvSpPr txBox="1"/>
            <p:nvPr/>
          </p:nvSpPr>
          <p:spPr>
            <a:xfrm>
              <a:off x="0" y="-38100"/>
              <a:ext cx="832641" cy="1989219"/>
            </a:xfrm>
            <a:prstGeom prst="rect">
              <a:avLst/>
            </a:prstGeom>
          </p:spPr>
          <p:txBody>
            <a:bodyPr lIns="50800" tIns="50800" rIns="50800" bIns="50800" rtlCol="0" anchor="ctr"/>
            <a:lstStyle/>
            <a:p>
              <a:pPr algn="ctr">
                <a:lnSpc>
                  <a:spcPts val="2659"/>
                </a:lnSpc>
              </a:pPr>
              <a:endParaRPr/>
            </a:p>
          </p:txBody>
        </p:sp>
      </p:grpSp>
      <p:grpSp>
        <p:nvGrpSpPr>
          <p:cNvPr id="110" name="Group 8"/>
          <p:cNvGrpSpPr/>
          <p:nvPr/>
        </p:nvGrpSpPr>
        <p:grpSpPr>
          <a:xfrm rot="-2153196">
            <a:off x="17198138" y="-6284441"/>
            <a:ext cx="6302157" cy="12568882"/>
            <a:chOff x="0" y="0"/>
            <a:chExt cx="1659827" cy="3310323"/>
          </a:xfrm>
        </p:grpSpPr>
        <p:sp>
          <p:nvSpPr>
            <p:cNvPr id="1048714" name="Freeform 9"/>
            <p:cNvSpPr/>
            <p:nvPr/>
          </p:nvSpPr>
          <p:spPr>
            <a:xfrm>
              <a:off x="0" y="0"/>
              <a:ext cx="1659827" cy="3310323"/>
            </a:xfrm>
            <a:custGeom>
              <a:avLst/>
              <a:gdLst/>
              <a:ahLst/>
              <a:cxnLst/>
              <a:rect l="l" t="t" r="r" b="b"/>
              <a:pathLst>
                <a:path w="1659827" h="3310323">
                  <a:moveTo>
                    <a:pt x="0" y="0"/>
                  </a:moveTo>
                  <a:lnTo>
                    <a:pt x="1659827" y="0"/>
                  </a:lnTo>
                  <a:lnTo>
                    <a:pt x="1659827" y="3310323"/>
                  </a:lnTo>
                  <a:lnTo>
                    <a:pt x="0" y="3310323"/>
                  </a:lnTo>
                  <a:close/>
                </a:path>
              </a:pathLst>
            </a:custGeom>
            <a:solidFill>
              <a:srgbClr val="AF0000"/>
            </a:solidFill>
          </p:spPr>
        </p:sp>
        <p:sp>
          <p:nvSpPr>
            <p:cNvPr id="1048715" name="TextBox 10"/>
            <p:cNvSpPr txBox="1"/>
            <p:nvPr/>
          </p:nvSpPr>
          <p:spPr>
            <a:xfrm>
              <a:off x="0" y="-38100"/>
              <a:ext cx="1659827" cy="3348423"/>
            </a:xfrm>
            <a:prstGeom prst="rect">
              <a:avLst/>
            </a:prstGeom>
          </p:spPr>
          <p:txBody>
            <a:bodyPr lIns="50800" tIns="50800" rIns="50800" bIns="50800" rtlCol="0" anchor="ctr"/>
            <a:lstStyle/>
            <a:p>
              <a:pPr algn="ctr">
                <a:lnSpc>
                  <a:spcPts val="2659"/>
                </a:lnSpc>
              </a:pPr>
              <a:endParaRPr/>
            </a:p>
          </p:txBody>
        </p:sp>
      </p:grpSp>
      <p:grpSp>
        <p:nvGrpSpPr>
          <p:cNvPr id="111" name="Group 11"/>
          <p:cNvGrpSpPr/>
          <p:nvPr/>
        </p:nvGrpSpPr>
        <p:grpSpPr>
          <a:xfrm rot="-1753502">
            <a:off x="-4134723" y="5882032"/>
            <a:ext cx="6302157" cy="12568882"/>
            <a:chOff x="0" y="0"/>
            <a:chExt cx="1659827" cy="3310323"/>
          </a:xfrm>
        </p:grpSpPr>
        <p:sp>
          <p:nvSpPr>
            <p:cNvPr id="1048716" name="Freeform 12"/>
            <p:cNvSpPr/>
            <p:nvPr/>
          </p:nvSpPr>
          <p:spPr>
            <a:xfrm>
              <a:off x="0" y="0"/>
              <a:ext cx="1659827" cy="3310323"/>
            </a:xfrm>
            <a:custGeom>
              <a:avLst/>
              <a:gdLst/>
              <a:ahLst/>
              <a:cxnLst/>
              <a:rect l="l" t="t" r="r" b="b"/>
              <a:pathLst>
                <a:path w="1659827" h="3310323">
                  <a:moveTo>
                    <a:pt x="0" y="0"/>
                  </a:moveTo>
                  <a:lnTo>
                    <a:pt x="1659827" y="0"/>
                  </a:lnTo>
                  <a:lnTo>
                    <a:pt x="1659827" y="3310323"/>
                  </a:lnTo>
                  <a:lnTo>
                    <a:pt x="0" y="3310323"/>
                  </a:lnTo>
                  <a:close/>
                </a:path>
              </a:pathLst>
            </a:custGeom>
            <a:solidFill>
              <a:srgbClr val="AF0000"/>
            </a:solidFill>
          </p:spPr>
        </p:sp>
        <p:sp>
          <p:nvSpPr>
            <p:cNvPr id="1048717" name="TextBox 13"/>
            <p:cNvSpPr txBox="1"/>
            <p:nvPr/>
          </p:nvSpPr>
          <p:spPr>
            <a:xfrm>
              <a:off x="0" y="-38100"/>
              <a:ext cx="1659827" cy="3348423"/>
            </a:xfrm>
            <a:prstGeom prst="rect">
              <a:avLst/>
            </a:prstGeom>
          </p:spPr>
          <p:txBody>
            <a:bodyPr lIns="50800" tIns="50800" rIns="50800" bIns="50800" rtlCol="0" anchor="ctr"/>
            <a:lstStyle/>
            <a:p>
              <a:pPr algn="ctr">
                <a:lnSpc>
                  <a:spcPts val="2659"/>
                </a:lnSpc>
              </a:pPr>
              <a:endParaRPr/>
            </a:p>
          </p:txBody>
        </p:sp>
      </p:grpSp>
      <p:sp>
        <p:nvSpPr>
          <p:cNvPr id="1048718" name="TextBox 14"/>
          <p:cNvSpPr txBox="1"/>
          <p:nvPr/>
        </p:nvSpPr>
        <p:spPr>
          <a:xfrm>
            <a:off x="1382373" y="461673"/>
            <a:ext cx="15523255" cy="981654"/>
          </a:xfrm>
          <a:prstGeom prst="rect">
            <a:avLst/>
          </a:prstGeom>
        </p:spPr>
        <p:txBody>
          <a:bodyPr lIns="0" tIns="0" rIns="0" bIns="0" rtlCol="0" anchor="t">
            <a:spAutoFit/>
          </a:bodyPr>
          <a:lstStyle/>
          <a:p>
            <a:pPr algn="ctr">
              <a:lnSpc>
                <a:spcPts val="7676"/>
              </a:lnSpc>
              <a:spcBef>
                <a:spcPct val="0"/>
              </a:spcBef>
            </a:pPr>
            <a:r>
              <a:rPr lang="en-US" sz="5483" b="1">
                <a:solidFill>
                  <a:srgbClr val="AF0000"/>
                </a:solidFill>
                <a:latin typeface="Poppins Bold"/>
                <a:ea typeface="Poppins Bold"/>
                <a:cs typeface="Poppins Bold"/>
                <a:sym typeface="Poppins Bold"/>
              </a:rPr>
              <a:t>PESTLE Analysis</a:t>
            </a:r>
          </a:p>
        </p:txBody>
      </p:sp>
      <p:graphicFrame>
        <p:nvGraphicFramePr>
          <p:cNvPr id="4194305" name="Table 14"/>
          <p:cNvGraphicFramePr>
            <a:graphicFrameLocks noGrp="1"/>
          </p:cNvGraphicFramePr>
          <p:nvPr/>
        </p:nvGraphicFramePr>
        <p:xfrm>
          <a:off x="1066799" y="1862907"/>
          <a:ext cx="15523254" cy="6980722"/>
        </p:xfrm>
        <a:graphic>
          <a:graphicData uri="http://schemas.openxmlformats.org/drawingml/2006/table">
            <a:tbl>
              <a:tblPr firstRow="1" firstCol="1" bandRow="1">
                <a:tableStyleId>{21E4AEA4-8DFA-4A89-87EB-49C32662AFE0}</a:tableStyleId>
              </a:tblPr>
              <a:tblGrid>
                <a:gridCol w="3048001">
                  <a:extLst>
                    <a:ext uri="{9D8B030D-6E8A-4147-A177-3AD203B41FA5}">
                      <a16:colId xmlns:a16="http://schemas.microsoft.com/office/drawing/2014/main" val="20000"/>
                    </a:ext>
                  </a:extLst>
                </a:gridCol>
                <a:gridCol w="12475253">
                  <a:extLst>
                    <a:ext uri="{9D8B030D-6E8A-4147-A177-3AD203B41FA5}">
                      <a16:colId xmlns:a16="http://schemas.microsoft.com/office/drawing/2014/main" val="20001"/>
                    </a:ext>
                  </a:extLst>
                </a:gridCol>
              </a:tblGrid>
              <a:tr h="997246">
                <a:tc>
                  <a:txBody>
                    <a:bodyPr/>
                    <a:lstStyle/>
                    <a:p>
                      <a:pPr algn="ctr">
                        <a:lnSpc>
                          <a:spcPct val="150000"/>
                        </a:lnSpc>
                        <a:spcBef>
                          <a:spcPts val="600"/>
                        </a:spcBef>
                        <a:spcAft>
                          <a:spcPts val="600"/>
                        </a:spcAft>
                        <a:buNone/>
                      </a:pPr>
                      <a:r>
                        <a:rPr lang="en-GB" sz="3600" kern="100">
                          <a:effectLst/>
                        </a:rPr>
                        <a:t>Factor</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a:effectLst/>
                        </a:rPr>
                        <a:t>Specific pressure on Amazon marketing</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0"/>
                  </a:ext>
                </a:extLst>
              </a:tr>
              <a:tr h="997246">
                <a:tc>
                  <a:txBody>
                    <a:bodyPr/>
                    <a:lstStyle/>
                    <a:p>
                      <a:pPr algn="ctr">
                        <a:lnSpc>
                          <a:spcPct val="150000"/>
                        </a:lnSpc>
                        <a:spcBef>
                          <a:spcPts val="600"/>
                        </a:spcBef>
                        <a:spcAft>
                          <a:spcPts val="600"/>
                        </a:spcAft>
                        <a:buNone/>
                      </a:pPr>
                      <a:r>
                        <a:rPr lang="en-GB" sz="3600" kern="100">
                          <a:effectLst/>
                        </a:rPr>
                        <a:t>Political</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a:effectLst/>
                        </a:rPr>
                        <a:t>Antitrust scrutiny, trade policies.</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1"/>
                  </a:ext>
                </a:extLst>
              </a:tr>
              <a:tr h="997246">
                <a:tc>
                  <a:txBody>
                    <a:bodyPr/>
                    <a:lstStyle/>
                    <a:p>
                      <a:pPr algn="ctr">
                        <a:lnSpc>
                          <a:spcPct val="150000"/>
                        </a:lnSpc>
                        <a:spcBef>
                          <a:spcPts val="600"/>
                        </a:spcBef>
                        <a:spcAft>
                          <a:spcPts val="600"/>
                        </a:spcAft>
                        <a:buNone/>
                      </a:pPr>
                      <a:r>
                        <a:rPr lang="en-GB" sz="3600" kern="100">
                          <a:effectLst/>
                        </a:rPr>
                        <a:t>Economic</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a:effectLst/>
                        </a:rPr>
                        <a:t>Inflation, cost-to-serve pressures.</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2"/>
                  </a:ext>
                </a:extLst>
              </a:tr>
              <a:tr h="997246">
                <a:tc>
                  <a:txBody>
                    <a:bodyPr/>
                    <a:lstStyle/>
                    <a:p>
                      <a:pPr algn="ctr">
                        <a:lnSpc>
                          <a:spcPct val="150000"/>
                        </a:lnSpc>
                        <a:spcBef>
                          <a:spcPts val="600"/>
                        </a:spcBef>
                        <a:spcAft>
                          <a:spcPts val="600"/>
                        </a:spcAft>
                        <a:buNone/>
                      </a:pPr>
                      <a:r>
                        <a:rPr lang="en-GB" sz="3600" kern="100">
                          <a:effectLst/>
                        </a:rPr>
                        <a:t>Social</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a:effectLst/>
                        </a:rPr>
                        <a:t>Privacy concerns, convenience demand.</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3"/>
                  </a:ext>
                </a:extLst>
              </a:tr>
              <a:tr h="997246">
                <a:tc>
                  <a:txBody>
                    <a:bodyPr/>
                    <a:lstStyle/>
                    <a:p>
                      <a:pPr algn="ctr">
                        <a:lnSpc>
                          <a:spcPct val="150000"/>
                        </a:lnSpc>
                        <a:spcBef>
                          <a:spcPts val="600"/>
                        </a:spcBef>
                        <a:spcAft>
                          <a:spcPts val="600"/>
                        </a:spcAft>
                        <a:buNone/>
                      </a:pPr>
                      <a:r>
                        <a:rPr lang="en-GB" sz="3600" kern="100">
                          <a:effectLst/>
                        </a:rPr>
                        <a:t>Technological</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a:effectLst/>
                        </a:rPr>
                        <a:t>ML at scale, GenAI content tools.</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4"/>
                  </a:ext>
                </a:extLst>
              </a:tr>
              <a:tr h="997246">
                <a:tc>
                  <a:txBody>
                    <a:bodyPr/>
                    <a:lstStyle/>
                    <a:p>
                      <a:pPr algn="ctr">
                        <a:lnSpc>
                          <a:spcPct val="150000"/>
                        </a:lnSpc>
                        <a:spcBef>
                          <a:spcPts val="600"/>
                        </a:spcBef>
                        <a:spcAft>
                          <a:spcPts val="600"/>
                        </a:spcAft>
                        <a:buNone/>
                      </a:pPr>
                      <a:r>
                        <a:rPr lang="en-GB" sz="3600" kern="100">
                          <a:effectLst/>
                        </a:rPr>
                        <a:t>Legal</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a:effectLst/>
                        </a:rPr>
                        <a:t>GDPR/CCPA consent and retention rules.</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5"/>
                  </a:ext>
                </a:extLst>
              </a:tr>
              <a:tr h="997246">
                <a:tc>
                  <a:txBody>
                    <a:bodyPr/>
                    <a:lstStyle/>
                    <a:p>
                      <a:pPr algn="ctr">
                        <a:lnSpc>
                          <a:spcPct val="150000"/>
                        </a:lnSpc>
                        <a:spcBef>
                          <a:spcPts val="600"/>
                        </a:spcBef>
                        <a:spcAft>
                          <a:spcPts val="600"/>
                        </a:spcAft>
                        <a:buNone/>
                      </a:pPr>
                      <a:r>
                        <a:rPr lang="en-GB" sz="3600" kern="100">
                          <a:effectLst/>
                        </a:rPr>
                        <a:t>Environmental</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dirty="0">
                          <a:effectLst/>
                        </a:rPr>
                        <a:t>Climate messaging, eco-labelling.</a:t>
                      </a:r>
                      <a:endParaRPr lang="en-GB" sz="36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6"/>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5" name="Group 2"/>
          <p:cNvGrpSpPr>
            <a:grpSpLocks noChangeAspect="1"/>
          </p:cNvGrpSpPr>
          <p:nvPr/>
        </p:nvGrpSpPr>
        <p:grpSpPr>
          <a:xfrm>
            <a:off x="-5701149" y="-674460"/>
            <a:ext cx="13437097" cy="11635920"/>
            <a:chOff x="0" y="0"/>
            <a:chExt cx="4282440" cy="3708400"/>
          </a:xfrm>
        </p:grpSpPr>
        <p:sp>
          <p:nvSpPr>
            <p:cNvPr id="1048722" name="Freeform 3"/>
            <p:cNvSpPr/>
            <p:nvPr/>
          </p:nvSpPr>
          <p:spPr>
            <a:xfrm>
              <a:off x="0" y="0"/>
              <a:ext cx="4282440" cy="3708400"/>
            </a:xfrm>
            <a:custGeom>
              <a:avLst/>
              <a:gdLst/>
              <a:ahLst/>
              <a:cxnLst/>
              <a:rect l="l" t="t" r="r" b="b"/>
              <a:pathLst>
                <a:path w="4282440" h="3708400">
                  <a:moveTo>
                    <a:pt x="3211830" y="0"/>
                  </a:moveTo>
                  <a:lnTo>
                    <a:pt x="1070610" y="0"/>
                  </a:lnTo>
                  <a:lnTo>
                    <a:pt x="0" y="1854200"/>
                  </a:lnTo>
                  <a:lnTo>
                    <a:pt x="1070610" y="3708400"/>
                  </a:lnTo>
                  <a:lnTo>
                    <a:pt x="3211830" y="3708400"/>
                  </a:lnTo>
                  <a:lnTo>
                    <a:pt x="4282440" y="1854200"/>
                  </a:lnTo>
                  <a:close/>
                </a:path>
              </a:pathLst>
            </a:custGeom>
            <a:blipFill>
              <a:blip r:embed="rId3" cstate="email"/>
              <a:stretch>
                <a:fillRect l="-14865" r="-14865"/>
              </a:stretch>
            </a:blipFill>
          </p:spPr>
        </p:sp>
      </p:grpSp>
      <p:sp>
        <p:nvSpPr>
          <p:cNvPr id="1048723" name="TextBox 4"/>
          <p:cNvSpPr txBox="1"/>
          <p:nvPr/>
        </p:nvSpPr>
        <p:spPr>
          <a:xfrm>
            <a:off x="5325823" y="178976"/>
            <a:ext cx="12775915" cy="1036287"/>
          </a:xfrm>
          <a:prstGeom prst="rect">
            <a:avLst/>
          </a:prstGeom>
        </p:spPr>
        <p:txBody>
          <a:bodyPr lIns="0" tIns="0" rIns="0" bIns="0" rtlCol="0" anchor="t">
            <a:spAutoFit/>
          </a:bodyPr>
          <a:lstStyle/>
          <a:p>
            <a:pPr algn="ctr">
              <a:lnSpc>
                <a:spcPts val="7981"/>
              </a:lnSpc>
              <a:spcBef>
                <a:spcPct val="0"/>
              </a:spcBef>
            </a:pPr>
            <a:r>
              <a:rPr lang="en-US" sz="5701" b="1">
                <a:solidFill>
                  <a:srgbClr val="AF0000"/>
                </a:solidFill>
                <a:latin typeface="Poppins Bold"/>
                <a:ea typeface="Poppins Bold"/>
                <a:cs typeface="Poppins Bold"/>
                <a:sym typeface="Poppins Bold"/>
              </a:rPr>
              <a:t>Why This Is Critical to Marketing</a:t>
            </a:r>
          </a:p>
        </p:txBody>
      </p:sp>
      <p:sp>
        <p:nvSpPr>
          <p:cNvPr id="1048724" name="TextBox 5"/>
          <p:cNvSpPr txBox="1"/>
          <p:nvPr/>
        </p:nvSpPr>
        <p:spPr>
          <a:xfrm>
            <a:off x="7735948" y="1412383"/>
            <a:ext cx="10044216" cy="5512689"/>
          </a:xfrm>
          <a:prstGeom prst="rect">
            <a:avLst/>
          </a:prstGeom>
        </p:spPr>
        <p:txBody>
          <a:bodyPr lIns="0" tIns="0" rIns="0" bIns="0" rtlCol="0" anchor="t">
            <a:spAutoFit/>
          </a:bodyPr>
          <a:lstStyle/>
          <a:p>
            <a:pPr marL="723691" lvl="1" indent="-361846" algn="just">
              <a:lnSpc>
                <a:spcPts val="6201"/>
              </a:lnSpc>
              <a:buFont typeface="Arial"/>
              <a:buChar char="•"/>
            </a:pPr>
            <a:r>
              <a:rPr lang="en-US" sz="3351">
                <a:solidFill>
                  <a:srgbClr val="000000"/>
                </a:solidFill>
                <a:latin typeface="Poppins"/>
                <a:ea typeface="Poppins"/>
                <a:cs typeface="Poppins"/>
                <a:sym typeface="Poppins"/>
              </a:rPr>
              <a:t>Targeting shifts from segments to individuals.</a:t>
            </a:r>
          </a:p>
          <a:p>
            <a:pPr marL="723691" lvl="1" indent="-361846" algn="just">
              <a:lnSpc>
                <a:spcPts val="6201"/>
              </a:lnSpc>
              <a:buFont typeface="Arial"/>
              <a:buChar char="•"/>
            </a:pPr>
            <a:r>
              <a:rPr lang="en-US" sz="3351">
                <a:solidFill>
                  <a:srgbClr val="000000"/>
                </a:solidFill>
                <a:latin typeface="Poppins"/>
                <a:ea typeface="Poppins"/>
                <a:cs typeface="Poppins"/>
                <a:sym typeface="Poppins"/>
              </a:rPr>
              <a:t>Creative becomes data-informed and modular (Rachmad, 2025).</a:t>
            </a:r>
          </a:p>
          <a:p>
            <a:pPr marL="723691" lvl="1" indent="-361846" algn="just">
              <a:lnSpc>
                <a:spcPts val="6201"/>
              </a:lnSpc>
              <a:buFont typeface="Arial"/>
              <a:buChar char="•"/>
            </a:pPr>
            <a:r>
              <a:rPr lang="en-US" sz="3351">
                <a:solidFill>
                  <a:srgbClr val="000000"/>
                </a:solidFill>
                <a:latin typeface="Poppins"/>
                <a:ea typeface="Poppins"/>
                <a:cs typeface="Poppins"/>
                <a:sym typeface="Poppins"/>
              </a:rPr>
              <a:t>Media buying turns algorithmic and dynamic.</a:t>
            </a:r>
          </a:p>
          <a:p>
            <a:pPr marL="723691" lvl="1" indent="-361846" algn="just">
              <a:lnSpc>
                <a:spcPts val="6201"/>
              </a:lnSpc>
              <a:buFont typeface="Arial"/>
              <a:buChar char="•"/>
            </a:pPr>
            <a:r>
              <a:rPr lang="en-US" sz="3351">
                <a:solidFill>
                  <a:srgbClr val="000000"/>
                </a:solidFill>
                <a:latin typeface="Poppins"/>
                <a:ea typeface="Poppins"/>
                <a:cs typeface="Poppins"/>
                <a:sym typeface="Poppins"/>
              </a:rPr>
              <a:t>CRM automations reshape lifecycle contact.</a:t>
            </a:r>
          </a:p>
          <a:p>
            <a:pPr marL="723691" lvl="1" indent="-361846" algn="just">
              <a:lnSpc>
                <a:spcPts val="6201"/>
              </a:lnSpc>
              <a:buFont typeface="Arial"/>
              <a:buChar char="•"/>
            </a:pPr>
            <a:r>
              <a:rPr lang="en-US" sz="3351">
                <a:solidFill>
                  <a:srgbClr val="000000"/>
                </a:solidFill>
                <a:latin typeface="Poppins"/>
                <a:ea typeface="Poppins"/>
                <a:cs typeface="Poppins"/>
                <a:sym typeface="Poppins"/>
              </a:rPr>
              <a:t>Brand trust hinges on data stewardship.</a:t>
            </a:r>
          </a:p>
          <a:p>
            <a:pPr marL="723691" lvl="1" indent="-361846" algn="just">
              <a:lnSpc>
                <a:spcPts val="6201"/>
              </a:lnSpc>
              <a:buFont typeface="Arial"/>
              <a:buChar char="•"/>
            </a:pPr>
            <a:r>
              <a:rPr lang="en-US" sz="3351">
                <a:solidFill>
                  <a:srgbClr val="000000"/>
                </a:solidFill>
                <a:latin typeface="Poppins"/>
                <a:ea typeface="Poppins"/>
                <a:cs typeface="Poppins"/>
                <a:sym typeface="Poppins"/>
              </a:rPr>
              <a:t>Speed to insight becomes competitive edge.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9" name="Group 2"/>
          <p:cNvGrpSpPr/>
          <p:nvPr/>
        </p:nvGrpSpPr>
        <p:grpSpPr>
          <a:xfrm rot="-5400000">
            <a:off x="1936326" y="-4907277"/>
            <a:ext cx="3115841" cy="7408155"/>
            <a:chOff x="0" y="0"/>
            <a:chExt cx="820633" cy="1951119"/>
          </a:xfrm>
        </p:grpSpPr>
        <p:sp>
          <p:nvSpPr>
            <p:cNvPr id="1048728" name="Freeform 3"/>
            <p:cNvSpPr/>
            <p:nvPr/>
          </p:nvSpPr>
          <p:spPr>
            <a:xfrm>
              <a:off x="0" y="0"/>
              <a:ext cx="820633" cy="1951119"/>
            </a:xfrm>
            <a:custGeom>
              <a:avLst/>
              <a:gdLst/>
              <a:ahLst/>
              <a:cxnLst/>
              <a:rect l="l" t="t" r="r" b="b"/>
              <a:pathLst>
                <a:path w="820633" h="1951119">
                  <a:moveTo>
                    <a:pt x="0" y="0"/>
                  </a:moveTo>
                  <a:lnTo>
                    <a:pt x="820633" y="0"/>
                  </a:lnTo>
                  <a:lnTo>
                    <a:pt x="820633" y="1951119"/>
                  </a:lnTo>
                  <a:lnTo>
                    <a:pt x="0" y="1951119"/>
                  </a:lnTo>
                  <a:close/>
                </a:path>
              </a:pathLst>
            </a:custGeom>
            <a:solidFill>
              <a:srgbClr val="AF0000"/>
            </a:solidFill>
          </p:spPr>
        </p:sp>
        <p:sp>
          <p:nvSpPr>
            <p:cNvPr id="1048729" name="TextBox 4"/>
            <p:cNvSpPr txBox="1"/>
            <p:nvPr/>
          </p:nvSpPr>
          <p:spPr>
            <a:xfrm>
              <a:off x="0" y="-38100"/>
              <a:ext cx="820633" cy="1989219"/>
            </a:xfrm>
            <a:prstGeom prst="rect">
              <a:avLst/>
            </a:prstGeom>
          </p:spPr>
          <p:txBody>
            <a:bodyPr lIns="50800" tIns="50800" rIns="50800" bIns="50800" rtlCol="0" anchor="ctr"/>
            <a:lstStyle/>
            <a:p>
              <a:pPr algn="ctr">
                <a:lnSpc>
                  <a:spcPts val="2659"/>
                </a:lnSpc>
              </a:pPr>
              <a:endParaRPr/>
            </a:p>
          </p:txBody>
        </p:sp>
      </p:grpSp>
      <p:grpSp>
        <p:nvGrpSpPr>
          <p:cNvPr id="120" name="Group 5"/>
          <p:cNvGrpSpPr/>
          <p:nvPr/>
        </p:nvGrpSpPr>
        <p:grpSpPr>
          <a:xfrm rot="-5400000">
            <a:off x="13361855" y="7878451"/>
            <a:ext cx="3161432" cy="7408155"/>
            <a:chOff x="0" y="0"/>
            <a:chExt cx="832641" cy="1951119"/>
          </a:xfrm>
        </p:grpSpPr>
        <p:sp>
          <p:nvSpPr>
            <p:cNvPr id="1048730" name="Freeform 6"/>
            <p:cNvSpPr/>
            <p:nvPr/>
          </p:nvSpPr>
          <p:spPr>
            <a:xfrm>
              <a:off x="0" y="0"/>
              <a:ext cx="832641" cy="1951119"/>
            </a:xfrm>
            <a:custGeom>
              <a:avLst/>
              <a:gdLst/>
              <a:ahLst/>
              <a:cxnLst/>
              <a:rect l="l" t="t" r="r" b="b"/>
              <a:pathLst>
                <a:path w="832641" h="1951119">
                  <a:moveTo>
                    <a:pt x="0" y="0"/>
                  </a:moveTo>
                  <a:lnTo>
                    <a:pt x="832641" y="0"/>
                  </a:lnTo>
                  <a:lnTo>
                    <a:pt x="832641" y="1951119"/>
                  </a:lnTo>
                  <a:lnTo>
                    <a:pt x="0" y="1951119"/>
                  </a:lnTo>
                  <a:close/>
                </a:path>
              </a:pathLst>
            </a:custGeom>
            <a:solidFill>
              <a:srgbClr val="AF0000"/>
            </a:solidFill>
          </p:spPr>
        </p:sp>
        <p:sp>
          <p:nvSpPr>
            <p:cNvPr id="1048731" name="TextBox 7"/>
            <p:cNvSpPr txBox="1"/>
            <p:nvPr/>
          </p:nvSpPr>
          <p:spPr>
            <a:xfrm>
              <a:off x="0" y="-38100"/>
              <a:ext cx="832641" cy="1989219"/>
            </a:xfrm>
            <a:prstGeom prst="rect">
              <a:avLst/>
            </a:prstGeom>
          </p:spPr>
          <p:txBody>
            <a:bodyPr lIns="50800" tIns="50800" rIns="50800" bIns="50800" rtlCol="0" anchor="ctr"/>
            <a:lstStyle/>
            <a:p>
              <a:pPr algn="ctr">
                <a:lnSpc>
                  <a:spcPts val="2659"/>
                </a:lnSpc>
              </a:pPr>
              <a:endParaRPr/>
            </a:p>
          </p:txBody>
        </p:sp>
      </p:grpSp>
      <p:grpSp>
        <p:nvGrpSpPr>
          <p:cNvPr id="121" name="Group 8"/>
          <p:cNvGrpSpPr/>
          <p:nvPr/>
        </p:nvGrpSpPr>
        <p:grpSpPr>
          <a:xfrm rot="-2153196">
            <a:off x="17198138" y="-6284441"/>
            <a:ext cx="6302157" cy="12568882"/>
            <a:chOff x="0" y="0"/>
            <a:chExt cx="1659827" cy="3310323"/>
          </a:xfrm>
        </p:grpSpPr>
        <p:sp>
          <p:nvSpPr>
            <p:cNvPr id="1048732" name="Freeform 9"/>
            <p:cNvSpPr/>
            <p:nvPr/>
          </p:nvSpPr>
          <p:spPr>
            <a:xfrm>
              <a:off x="0" y="0"/>
              <a:ext cx="1659827" cy="3310323"/>
            </a:xfrm>
            <a:custGeom>
              <a:avLst/>
              <a:gdLst/>
              <a:ahLst/>
              <a:cxnLst/>
              <a:rect l="l" t="t" r="r" b="b"/>
              <a:pathLst>
                <a:path w="1659827" h="3310323">
                  <a:moveTo>
                    <a:pt x="0" y="0"/>
                  </a:moveTo>
                  <a:lnTo>
                    <a:pt x="1659827" y="0"/>
                  </a:lnTo>
                  <a:lnTo>
                    <a:pt x="1659827" y="3310323"/>
                  </a:lnTo>
                  <a:lnTo>
                    <a:pt x="0" y="3310323"/>
                  </a:lnTo>
                  <a:close/>
                </a:path>
              </a:pathLst>
            </a:custGeom>
            <a:solidFill>
              <a:srgbClr val="AF0000"/>
            </a:solidFill>
          </p:spPr>
        </p:sp>
        <p:sp>
          <p:nvSpPr>
            <p:cNvPr id="1048733" name="TextBox 10"/>
            <p:cNvSpPr txBox="1"/>
            <p:nvPr/>
          </p:nvSpPr>
          <p:spPr>
            <a:xfrm>
              <a:off x="0" y="-38100"/>
              <a:ext cx="1659827" cy="3348423"/>
            </a:xfrm>
            <a:prstGeom prst="rect">
              <a:avLst/>
            </a:prstGeom>
          </p:spPr>
          <p:txBody>
            <a:bodyPr lIns="50800" tIns="50800" rIns="50800" bIns="50800" rtlCol="0" anchor="ctr"/>
            <a:lstStyle/>
            <a:p>
              <a:pPr algn="ctr">
                <a:lnSpc>
                  <a:spcPts val="2659"/>
                </a:lnSpc>
              </a:pPr>
              <a:endParaRPr/>
            </a:p>
          </p:txBody>
        </p:sp>
      </p:grpSp>
      <p:grpSp>
        <p:nvGrpSpPr>
          <p:cNvPr id="122" name="Group 11"/>
          <p:cNvGrpSpPr/>
          <p:nvPr/>
        </p:nvGrpSpPr>
        <p:grpSpPr>
          <a:xfrm rot="-1753502">
            <a:off x="-4134723" y="5882032"/>
            <a:ext cx="6302157" cy="12568882"/>
            <a:chOff x="0" y="0"/>
            <a:chExt cx="1659827" cy="3310323"/>
          </a:xfrm>
        </p:grpSpPr>
        <p:sp>
          <p:nvSpPr>
            <p:cNvPr id="1048734" name="Freeform 12"/>
            <p:cNvSpPr/>
            <p:nvPr/>
          </p:nvSpPr>
          <p:spPr>
            <a:xfrm>
              <a:off x="0" y="0"/>
              <a:ext cx="1659827" cy="3310323"/>
            </a:xfrm>
            <a:custGeom>
              <a:avLst/>
              <a:gdLst/>
              <a:ahLst/>
              <a:cxnLst/>
              <a:rect l="l" t="t" r="r" b="b"/>
              <a:pathLst>
                <a:path w="1659827" h="3310323">
                  <a:moveTo>
                    <a:pt x="0" y="0"/>
                  </a:moveTo>
                  <a:lnTo>
                    <a:pt x="1659827" y="0"/>
                  </a:lnTo>
                  <a:lnTo>
                    <a:pt x="1659827" y="3310323"/>
                  </a:lnTo>
                  <a:lnTo>
                    <a:pt x="0" y="3310323"/>
                  </a:lnTo>
                  <a:close/>
                </a:path>
              </a:pathLst>
            </a:custGeom>
            <a:solidFill>
              <a:srgbClr val="AF0000"/>
            </a:solidFill>
          </p:spPr>
        </p:sp>
        <p:sp>
          <p:nvSpPr>
            <p:cNvPr id="1048735" name="TextBox 13"/>
            <p:cNvSpPr txBox="1"/>
            <p:nvPr/>
          </p:nvSpPr>
          <p:spPr>
            <a:xfrm>
              <a:off x="0" y="-38100"/>
              <a:ext cx="1659827" cy="3348423"/>
            </a:xfrm>
            <a:prstGeom prst="rect">
              <a:avLst/>
            </a:prstGeom>
          </p:spPr>
          <p:txBody>
            <a:bodyPr lIns="50800" tIns="50800" rIns="50800" bIns="50800" rtlCol="0" anchor="ctr"/>
            <a:lstStyle/>
            <a:p>
              <a:pPr algn="ctr">
                <a:lnSpc>
                  <a:spcPts val="2659"/>
                </a:lnSpc>
              </a:pPr>
              <a:endParaRPr/>
            </a:p>
          </p:txBody>
        </p:sp>
      </p:grpSp>
      <p:sp>
        <p:nvSpPr>
          <p:cNvPr id="1048736" name="TextBox 14"/>
          <p:cNvSpPr txBox="1"/>
          <p:nvPr/>
        </p:nvSpPr>
        <p:spPr>
          <a:xfrm>
            <a:off x="1289169" y="147465"/>
            <a:ext cx="15523255" cy="981654"/>
          </a:xfrm>
          <a:prstGeom prst="rect">
            <a:avLst/>
          </a:prstGeom>
        </p:spPr>
        <p:txBody>
          <a:bodyPr lIns="0" tIns="0" rIns="0" bIns="0" rtlCol="0" anchor="t">
            <a:spAutoFit/>
          </a:bodyPr>
          <a:lstStyle/>
          <a:p>
            <a:pPr algn="ctr">
              <a:lnSpc>
                <a:spcPts val="7676"/>
              </a:lnSpc>
              <a:spcBef>
                <a:spcPct val="0"/>
              </a:spcBef>
            </a:pPr>
            <a:r>
              <a:rPr lang="en-US" sz="5483" b="1">
                <a:solidFill>
                  <a:srgbClr val="AF0000"/>
                </a:solidFill>
                <a:latin typeface="Poppins Bold"/>
                <a:ea typeface="Poppins Bold"/>
                <a:cs typeface="Poppins Bold"/>
                <a:sym typeface="Poppins Bold"/>
              </a:rPr>
              <a:t>Industry Context</a:t>
            </a:r>
          </a:p>
        </p:txBody>
      </p:sp>
      <p:grpSp>
        <p:nvGrpSpPr>
          <p:cNvPr id="123" name="Group 15"/>
          <p:cNvGrpSpPr/>
          <p:nvPr/>
        </p:nvGrpSpPr>
        <p:grpSpPr>
          <a:xfrm>
            <a:off x="2157493" y="1195763"/>
            <a:ext cx="13505728" cy="8529002"/>
            <a:chOff x="0" y="-19050"/>
            <a:chExt cx="18007637" cy="11372003"/>
          </a:xfrm>
        </p:grpSpPr>
        <p:sp>
          <p:nvSpPr>
            <p:cNvPr id="1048737" name="Freeform 16"/>
            <p:cNvSpPr/>
            <p:nvPr/>
          </p:nvSpPr>
          <p:spPr>
            <a:xfrm>
              <a:off x="0" y="778109"/>
              <a:ext cx="18007637" cy="9583010"/>
            </a:xfrm>
            <a:custGeom>
              <a:avLst/>
              <a:gdLst/>
              <a:ahLst/>
              <a:cxnLst/>
              <a:rect l="l" t="t" r="r" b="b"/>
              <a:pathLst>
                <a:path w="18007637" h="9583010">
                  <a:moveTo>
                    <a:pt x="0" y="0"/>
                  </a:moveTo>
                  <a:lnTo>
                    <a:pt x="18007637" y="0"/>
                  </a:lnTo>
                  <a:lnTo>
                    <a:pt x="18007637" y="9583011"/>
                  </a:lnTo>
                  <a:lnTo>
                    <a:pt x="0" y="9583011"/>
                  </a:lnTo>
                  <a:lnTo>
                    <a:pt x="0" y="0"/>
                  </a:lnTo>
                  <a:close/>
                </a:path>
              </a:pathLst>
            </a:custGeom>
            <a:blipFill>
              <a:blip r:embed="rId3"/>
              <a:stretch>
                <a:fillRect/>
              </a:stretch>
            </a:blipFill>
          </p:spPr>
        </p:sp>
        <p:sp>
          <p:nvSpPr>
            <p:cNvPr id="1048738" name="Freeform 17"/>
            <p:cNvSpPr/>
            <p:nvPr/>
          </p:nvSpPr>
          <p:spPr>
            <a:xfrm>
              <a:off x="9846284" y="795660"/>
              <a:ext cx="3931492" cy="3931492"/>
            </a:xfrm>
            <a:custGeom>
              <a:avLst/>
              <a:gdLst/>
              <a:ahLst/>
              <a:cxnLst/>
              <a:rect l="l" t="t" r="r" b="b"/>
              <a:pathLst>
                <a:path w="3931492" h="3931492">
                  <a:moveTo>
                    <a:pt x="0" y="0"/>
                  </a:moveTo>
                  <a:lnTo>
                    <a:pt x="3931492" y="0"/>
                  </a:lnTo>
                  <a:lnTo>
                    <a:pt x="3931492" y="3931492"/>
                  </a:lnTo>
                  <a:lnTo>
                    <a:pt x="0" y="3931492"/>
                  </a:lnTo>
                  <a:lnTo>
                    <a:pt x="0" y="0"/>
                  </a:lnTo>
                  <a:close/>
                </a:path>
              </a:pathLst>
            </a:custGeom>
            <a:blipFill>
              <a:blip r:embed="rId4"/>
              <a:stretch>
                <a:fillRect/>
              </a:stretch>
            </a:blipFill>
          </p:spPr>
        </p:sp>
        <p:sp>
          <p:nvSpPr>
            <p:cNvPr id="1048739" name="Freeform 18"/>
            <p:cNvSpPr/>
            <p:nvPr/>
          </p:nvSpPr>
          <p:spPr>
            <a:xfrm>
              <a:off x="9828733" y="778109"/>
              <a:ext cx="3966593" cy="3966593"/>
            </a:xfrm>
            <a:custGeom>
              <a:avLst/>
              <a:gdLst/>
              <a:ahLst/>
              <a:cxnLst/>
              <a:rect l="l" t="t" r="r" b="b"/>
              <a:pathLst>
                <a:path w="3966593" h="3966593">
                  <a:moveTo>
                    <a:pt x="0" y="0"/>
                  </a:moveTo>
                  <a:lnTo>
                    <a:pt x="3966593" y="0"/>
                  </a:lnTo>
                  <a:lnTo>
                    <a:pt x="3966593" y="3966594"/>
                  </a:lnTo>
                  <a:lnTo>
                    <a:pt x="0" y="3966594"/>
                  </a:lnTo>
                  <a:lnTo>
                    <a:pt x="0" y="0"/>
                  </a:lnTo>
                  <a:close/>
                </a:path>
              </a:pathLst>
            </a:custGeom>
            <a:blipFill>
              <a:blip r:embed="rId5"/>
              <a:stretch>
                <a:fillRect/>
              </a:stretch>
            </a:blipFill>
          </p:spPr>
        </p:sp>
        <p:sp>
          <p:nvSpPr>
            <p:cNvPr id="1048740" name="Freeform 19"/>
            <p:cNvSpPr/>
            <p:nvPr/>
          </p:nvSpPr>
          <p:spPr>
            <a:xfrm>
              <a:off x="9846284" y="6412077"/>
              <a:ext cx="3931492" cy="3931492"/>
            </a:xfrm>
            <a:custGeom>
              <a:avLst/>
              <a:gdLst/>
              <a:ahLst/>
              <a:cxnLst/>
              <a:rect l="l" t="t" r="r" b="b"/>
              <a:pathLst>
                <a:path w="3931492" h="3931492">
                  <a:moveTo>
                    <a:pt x="0" y="0"/>
                  </a:moveTo>
                  <a:lnTo>
                    <a:pt x="3931492" y="0"/>
                  </a:lnTo>
                  <a:lnTo>
                    <a:pt x="3931492" y="3931492"/>
                  </a:lnTo>
                  <a:lnTo>
                    <a:pt x="0" y="3931492"/>
                  </a:lnTo>
                  <a:lnTo>
                    <a:pt x="0" y="0"/>
                  </a:lnTo>
                  <a:close/>
                </a:path>
              </a:pathLst>
            </a:custGeom>
            <a:blipFill>
              <a:blip r:embed="rId6"/>
              <a:stretch>
                <a:fillRect/>
              </a:stretch>
            </a:blipFill>
          </p:spPr>
        </p:sp>
        <p:sp>
          <p:nvSpPr>
            <p:cNvPr id="1048741" name="Freeform 20"/>
            <p:cNvSpPr/>
            <p:nvPr/>
          </p:nvSpPr>
          <p:spPr>
            <a:xfrm>
              <a:off x="9828733" y="6394527"/>
              <a:ext cx="3966593" cy="3966593"/>
            </a:xfrm>
            <a:custGeom>
              <a:avLst/>
              <a:gdLst/>
              <a:ahLst/>
              <a:cxnLst/>
              <a:rect l="l" t="t" r="r" b="b"/>
              <a:pathLst>
                <a:path w="3966593" h="3966593">
                  <a:moveTo>
                    <a:pt x="0" y="0"/>
                  </a:moveTo>
                  <a:lnTo>
                    <a:pt x="3966593" y="0"/>
                  </a:lnTo>
                  <a:lnTo>
                    <a:pt x="3966593" y="3966593"/>
                  </a:lnTo>
                  <a:lnTo>
                    <a:pt x="0" y="3966593"/>
                  </a:lnTo>
                  <a:lnTo>
                    <a:pt x="0" y="0"/>
                  </a:lnTo>
                  <a:close/>
                </a:path>
              </a:pathLst>
            </a:custGeom>
            <a:blipFill>
              <a:blip r:embed="rId7"/>
              <a:stretch>
                <a:fillRect/>
              </a:stretch>
            </a:blipFill>
          </p:spPr>
        </p:sp>
        <p:sp>
          <p:nvSpPr>
            <p:cNvPr id="1048742" name="Freeform 21"/>
            <p:cNvSpPr/>
            <p:nvPr/>
          </p:nvSpPr>
          <p:spPr>
            <a:xfrm>
              <a:off x="4229864" y="6412077"/>
              <a:ext cx="3931492" cy="3931492"/>
            </a:xfrm>
            <a:custGeom>
              <a:avLst/>
              <a:gdLst/>
              <a:ahLst/>
              <a:cxnLst/>
              <a:rect l="l" t="t" r="r" b="b"/>
              <a:pathLst>
                <a:path w="3931492" h="3931492">
                  <a:moveTo>
                    <a:pt x="0" y="0"/>
                  </a:moveTo>
                  <a:lnTo>
                    <a:pt x="3931492" y="0"/>
                  </a:lnTo>
                  <a:lnTo>
                    <a:pt x="3931492" y="3931492"/>
                  </a:lnTo>
                  <a:lnTo>
                    <a:pt x="0" y="3931492"/>
                  </a:lnTo>
                  <a:lnTo>
                    <a:pt x="0" y="0"/>
                  </a:lnTo>
                  <a:close/>
                </a:path>
              </a:pathLst>
            </a:custGeom>
            <a:blipFill>
              <a:blip r:embed="rId8"/>
              <a:stretch>
                <a:fillRect/>
              </a:stretch>
            </a:blipFill>
          </p:spPr>
        </p:sp>
        <p:sp>
          <p:nvSpPr>
            <p:cNvPr id="1048743" name="Freeform 22"/>
            <p:cNvSpPr/>
            <p:nvPr/>
          </p:nvSpPr>
          <p:spPr>
            <a:xfrm>
              <a:off x="4212313" y="6394527"/>
              <a:ext cx="3966593" cy="3966593"/>
            </a:xfrm>
            <a:custGeom>
              <a:avLst/>
              <a:gdLst/>
              <a:ahLst/>
              <a:cxnLst/>
              <a:rect l="l" t="t" r="r" b="b"/>
              <a:pathLst>
                <a:path w="3966593" h="3966593">
                  <a:moveTo>
                    <a:pt x="0" y="0"/>
                  </a:moveTo>
                  <a:lnTo>
                    <a:pt x="3966594" y="0"/>
                  </a:lnTo>
                  <a:lnTo>
                    <a:pt x="3966594" y="3966593"/>
                  </a:lnTo>
                  <a:lnTo>
                    <a:pt x="0" y="3966593"/>
                  </a:lnTo>
                  <a:lnTo>
                    <a:pt x="0" y="0"/>
                  </a:lnTo>
                  <a:close/>
                </a:path>
              </a:pathLst>
            </a:custGeom>
            <a:blipFill>
              <a:blip r:embed="rId9"/>
              <a:stretch>
                <a:fillRect/>
              </a:stretch>
            </a:blipFill>
          </p:spPr>
        </p:sp>
        <p:sp>
          <p:nvSpPr>
            <p:cNvPr id="1048744" name="Freeform 23"/>
            <p:cNvSpPr/>
            <p:nvPr/>
          </p:nvSpPr>
          <p:spPr>
            <a:xfrm>
              <a:off x="4229864" y="795660"/>
              <a:ext cx="3931492" cy="3931492"/>
            </a:xfrm>
            <a:custGeom>
              <a:avLst/>
              <a:gdLst/>
              <a:ahLst/>
              <a:cxnLst/>
              <a:rect l="l" t="t" r="r" b="b"/>
              <a:pathLst>
                <a:path w="3931492" h="3931492">
                  <a:moveTo>
                    <a:pt x="0" y="0"/>
                  </a:moveTo>
                  <a:lnTo>
                    <a:pt x="3931492" y="0"/>
                  </a:lnTo>
                  <a:lnTo>
                    <a:pt x="3931492" y="3931492"/>
                  </a:lnTo>
                  <a:lnTo>
                    <a:pt x="0" y="3931492"/>
                  </a:lnTo>
                  <a:lnTo>
                    <a:pt x="0" y="0"/>
                  </a:lnTo>
                  <a:close/>
                </a:path>
              </a:pathLst>
            </a:custGeom>
            <a:blipFill>
              <a:blip r:embed="rId10"/>
              <a:stretch>
                <a:fillRect/>
              </a:stretch>
            </a:blipFill>
          </p:spPr>
        </p:sp>
        <p:sp>
          <p:nvSpPr>
            <p:cNvPr id="1048745" name="Freeform 24"/>
            <p:cNvSpPr/>
            <p:nvPr/>
          </p:nvSpPr>
          <p:spPr>
            <a:xfrm>
              <a:off x="4212313" y="778109"/>
              <a:ext cx="3966593" cy="3966593"/>
            </a:xfrm>
            <a:custGeom>
              <a:avLst/>
              <a:gdLst/>
              <a:ahLst/>
              <a:cxnLst/>
              <a:rect l="l" t="t" r="r" b="b"/>
              <a:pathLst>
                <a:path w="3966593" h="3966593">
                  <a:moveTo>
                    <a:pt x="0" y="0"/>
                  </a:moveTo>
                  <a:lnTo>
                    <a:pt x="3966594" y="0"/>
                  </a:lnTo>
                  <a:lnTo>
                    <a:pt x="3966594" y="3966594"/>
                  </a:lnTo>
                  <a:lnTo>
                    <a:pt x="0" y="3966594"/>
                  </a:lnTo>
                  <a:lnTo>
                    <a:pt x="0" y="0"/>
                  </a:lnTo>
                  <a:close/>
                </a:path>
              </a:pathLst>
            </a:custGeom>
            <a:blipFill>
              <a:blip r:embed="rId11"/>
              <a:stretch>
                <a:fillRect/>
              </a:stretch>
            </a:blipFill>
          </p:spPr>
        </p:sp>
        <p:sp>
          <p:nvSpPr>
            <p:cNvPr id="1048746" name="TextBox 25"/>
            <p:cNvSpPr txBox="1"/>
            <p:nvPr/>
          </p:nvSpPr>
          <p:spPr>
            <a:xfrm>
              <a:off x="65759" y="-19050"/>
              <a:ext cx="2713151" cy="1088475"/>
            </a:xfrm>
            <a:prstGeom prst="rect">
              <a:avLst/>
            </a:prstGeom>
          </p:spPr>
          <p:txBody>
            <a:bodyPr lIns="0" tIns="0" rIns="0" bIns="0" rtlCol="0" anchor="t">
              <a:spAutoFit/>
            </a:bodyPr>
            <a:lstStyle/>
            <a:p>
              <a:pPr algn="r">
                <a:lnSpc>
                  <a:spcPts val="3214"/>
                </a:lnSpc>
              </a:pPr>
              <a:r>
                <a:rPr lang="en-US" sz="2678" b="1">
                  <a:solidFill>
                    <a:srgbClr val="3CC583"/>
                  </a:solidFill>
                  <a:latin typeface="Roboto Bold"/>
                  <a:ea typeface="Roboto Bold"/>
                  <a:cs typeface="Roboto Bold"/>
                  <a:sym typeface="Roboto Bold"/>
                </a:rPr>
                <a:t>Voice search</a:t>
              </a:r>
            </a:p>
            <a:p>
              <a:pPr algn="r">
                <a:lnSpc>
                  <a:spcPts val="3214"/>
                </a:lnSpc>
              </a:pPr>
              <a:r>
                <a:rPr lang="en-US" sz="2678" b="1">
                  <a:solidFill>
                    <a:srgbClr val="3CC583"/>
                  </a:solidFill>
                  <a:latin typeface="Roboto Bold"/>
                  <a:ea typeface="Roboto Bold"/>
                  <a:cs typeface="Roboto Bold"/>
                  <a:sym typeface="Roboto Bold"/>
                </a:rPr>
                <a:t>integration</a:t>
              </a:r>
            </a:p>
          </p:txBody>
        </p:sp>
        <p:sp>
          <p:nvSpPr>
            <p:cNvPr id="1048747" name="TextBox 26"/>
            <p:cNvSpPr txBox="1"/>
            <p:nvPr/>
          </p:nvSpPr>
          <p:spPr>
            <a:xfrm>
              <a:off x="14667041" y="-19050"/>
              <a:ext cx="3250406" cy="1088475"/>
            </a:xfrm>
            <a:prstGeom prst="rect">
              <a:avLst/>
            </a:prstGeom>
          </p:spPr>
          <p:txBody>
            <a:bodyPr lIns="0" tIns="0" rIns="0" bIns="0" rtlCol="0" anchor="t">
              <a:spAutoFit/>
            </a:bodyPr>
            <a:lstStyle/>
            <a:p>
              <a:pPr algn="l">
                <a:lnSpc>
                  <a:spcPts val="3214"/>
                </a:lnSpc>
              </a:pPr>
              <a:r>
                <a:rPr lang="en-US" sz="2678" b="1">
                  <a:solidFill>
                    <a:srgbClr val="4E88E7"/>
                  </a:solidFill>
                  <a:latin typeface="Roboto Bold"/>
                  <a:ea typeface="Roboto Bold"/>
                  <a:cs typeface="Roboto Bold"/>
                  <a:sym typeface="Roboto Bold"/>
                </a:rPr>
                <a:t>AI-driven</a:t>
              </a:r>
            </a:p>
            <a:p>
              <a:pPr algn="l">
                <a:lnSpc>
                  <a:spcPts val="3214"/>
                </a:lnSpc>
              </a:pPr>
              <a:r>
                <a:rPr lang="en-US" sz="2678" b="1">
                  <a:solidFill>
                    <a:srgbClr val="4E88E7"/>
                  </a:solidFill>
                  <a:latin typeface="Roboto Bold"/>
                  <a:ea typeface="Roboto Bold"/>
                  <a:cs typeface="Roboto Bold"/>
                  <a:sym typeface="Roboto Bold"/>
                </a:rPr>
                <a:t>personalization</a:t>
              </a:r>
            </a:p>
          </p:txBody>
        </p:sp>
        <p:sp>
          <p:nvSpPr>
            <p:cNvPr id="1048748" name="TextBox 27"/>
            <p:cNvSpPr txBox="1"/>
            <p:nvPr/>
          </p:nvSpPr>
          <p:spPr>
            <a:xfrm>
              <a:off x="247590" y="1437403"/>
              <a:ext cx="3092938" cy="1943947"/>
            </a:xfrm>
            <a:prstGeom prst="rect">
              <a:avLst/>
            </a:prstGeom>
          </p:spPr>
          <p:txBody>
            <a:bodyPr lIns="0" tIns="0" rIns="0" bIns="0" rtlCol="0" anchor="t">
              <a:spAutoFit/>
            </a:bodyPr>
            <a:lstStyle/>
            <a:p>
              <a:pPr algn="r">
                <a:lnSpc>
                  <a:spcPts val="2296"/>
                </a:lnSpc>
              </a:pPr>
              <a:r>
                <a:rPr lang="en-US" sz="1913">
                  <a:solidFill>
                    <a:srgbClr val="484848"/>
                  </a:solidFill>
                  <a:latin typeface="Roboto"/>
                  <a:ea typeface="Roboto"/>
                  <a:cs typeface="Roboto"/>
                  <a:sym typeface="Roboto"/>
                </a:rPr>
                <a:t>Voice search</a:t>
              </a:r>
            </a:p>
            <a:p>
              <a:pPr algn="r">
                <a:lnSpc>
                  <a:spcPts val="2296"/>
                </a:lnSpc>
              </a:pPr>
              <a:r>
                <a:rPr lang="en-US" sz="1913">
                  <a:solidFill>
                    <a:srgbClr val="484848"/>
                  </a:solidFill>
                  <a:latin typeface="Roboto"/>
                  <a:ea typeface="Roboto"/>
                  <a:cs typeface="Roboto"/>
                  <a:sym typeface="Roboto"/>
                </a:rPr>
                <a:t>integration provides</a:t>
              </a:r>
            </a:p>
            <a:p>
              <a:pPr algn="r">
                <a:lnSpc>
                  <a:spcPts val="2296"/>
                </a:lnSpc>
              </a:pPr>
              <a:r>
                <a:rPr lang="en-US" sz="1913">
                  <a:solidFill>
                    <a:srgbClr val="484848"/>
                  </a:solidFill>
                  <a:latin typeface="Roboto"/>
                  <a:ea typeface="Roboto"/>
                  <a:cs typeface="Roboto"/>
                  <a:sym typeface="Roboto"/>
                </a:rPr>
                <a:t>technological edge</a:t>
              </a:r>
            </a:p>
            <a:p>
              <a:pPr algn="r">
                <a:lnSpc>
                  <a:spcPts val="2296"/>
                </a:lnSpc>
              </a:pPr>
              <a:r>
                <a:rPr lang="en-US" sz="1913">
                  <a:solidFill>
                    <a:srgbClr val="484848"/>
                  </a:solidFill>
                  <a:latin typeface="Roboto"/>
                  <a:ea typeface="Roboto"/>
                  <a:cs typeface="Roboto"/>
                  <a:sym typeface="Roboto"/>
                </a:rPr>
                <a:t>with low</a:t>
              </a:r>
            </a:p>
            <a:p>
              <a:pPr algn="r">
                <a:lnSpc>
                  <a:spcPts val="2296"/>
                </a:lnSpc>
              </a:pPr>
              <a:r>
                <a:rPr lang="en-US" sz="1913">
                  <a:solidFill>
                    <a:srgbClr val="484848"/>
                  </a:solidFill>
                  <a:latin typeface="Roboto"/>
                  <a:ea typeface="Roboto"/>
                  <a:cs typeface="Roboto"/>
                  <a:sym typeface="Roboto"/>
                </a:rPr>
                <a:t>competition.</a:t>
              </a:r>
            </a:p>
          </p:txBody>
        </p:sp>
        <p:sp>
          <p:nvSpPr>
            <p:cNvPr id="1048749" name="TextBox 28"/>
            <p:cNvSpPr txBox="1"/>
            <p:nvPr/>
          </p:nvSpPr>
          <p:spPr>
            <a:xfrm>
              <a:off x="14667041" y="1437403"/>
              <a:ext cx="3102204" cy="2720695"/>
            </a:xfrm>
            <a:prstGeom prst="rect">
              <a:avLst/>
            </a:prstGeom>
          </p:spPr>
          <p:txBody>
            <a:bodyPr lIns="0" tIns="0" rIns="0" bIns="0" rtlCol="0" anchor="t">
              <a:spAutoFit/>
            </a:bodyPr>
            <a:lstStyle/>
            <a:p>
              <a:pPr algn="l">
                <a:lnSpc>
                  <a:spcPts val="2296"/>
                </a:lnSpc>
              </a:pPr>
              <a:r>
                <a:rPr lang="en-US" sz="1913" dirty="0">
                  <a:solidFill>
                    <a:srgbClr val="484848"/>
                  </a:solidFill>
                  <a:latin typeface="Roboto"/>
                  <a:ea typeface="Roboto"/>
                  <a:cs typeface="Roboto"/>
                  <a:sym typeface="Roboto"/>
                </a:rPr>
                <a:t>AI-driven</a:t>
              </a:r>
            </a:p>
            <a:p>
              <a:pPr algn="l">
                <a:lnSpc>
                  <a:spcPts val="2296"/>
                </a:lnSpc>
              </a:pPr>
              <a:r>
                <a:rPr lang="en-US" sz="1913" dirty="0">
                  <a:solidFill>
                    <a:srgbClr val="484848"/>
                  </a:solidFill>
                  <a:latin typeface="Roboto"/>
                  <a:ea typeface="Roboto"/>
                  <a:cs typeface="Roboto"/>
                  <a:sym typeface="Roboto"/>
                </a:rPr>
                <a:t>personalization</a:t>
              </a:r>
            </a:p>
            <a:p>
              <a:pPr algn="l">
                <a:lnSpc>
                  <a:spcPts val="2296"/>
                </a:lnSpc>
              </a:pPr>
              <a:r>
                <a:rPr lang="en-US" sz="1913" dirty="0">
                  <a:solidFill>
                    <a:srgbClr val="484848"/>
                  </a:solidFill>
                  <a:latin typeface="Roboto"/>
                  <a:ea typeface="Roboto"/>
                  <a:cs typeface="Roboto"/>
                  <a:sym typeface="Roboto"/>
                </a:rPr>
                <a:t>offers high</a:t>
              </a:r>
            </a:p>
            <a:p>
              <a:pPr algn="l">
                <a:lnSpc>
                  <a:spcPts val="2296"/>
                </a:lnSpc>
              </a:pPr>
              <a:r>
                <a:rPr lang="en-US" sz="1913" dirty="0">
                  <a:solidFill>
                    <a:srgbClr val="484848"/>
                  </a:solidFill>
                  <a:latin typeface="Roboto"/>
                  <a:ea typeface="Roboto"/>
                  <a:cs typeface="Roboto"/>
                  <a:sym typeface="Roboto"/>
                </a:rPr>
                <a:t>differentiation in a</a:t>
              </a:r>
            </a:p>
            <a:p>
              <a:pPr algn="l">
                <a:lnSpc>
                  <a:spcPts val="2296"/>
                </a:lnSpc>
              </a:pPr>
              <a:r>
                <a:rPr lang="en-US" sz="1913" dirty="0">
                  <a:solidFill>
                    <a:srgbClr val="484848"/>
                  </a:solidFill>
                  <a:latin typeface="Roboto"/>
                  <a:ea typeface="Roboto"/>
                  <a:cs typeface="Roboto"/>
                  <a:sym typeface="Roboto"/>
                </a:rPr>
                <a:t>competitive market (</a:t>
              </a:r>
              <a:r>
                <a:rPr lang="en-US" sz="1913" dirty="0" err="1">
                  <a:solidFill>
                    <a:srgbClr val="484848"/>
                  </a:solidFill>
                  <a:latin typeface="Roboto"/>
                  <a:ea typeface="Roboto"/>
                  <a:cs typeface="Roboto"/>
                  <a:sym typeface="Roboto"/>
                </a:rPr>
                <a:t>Păvăloaia</a:t>
              </a:r>
              <a:r>
                <a:rPr lang="en-US" sz="1913" dirty="0">
                  <a:solidFill>
                    <a:srgbClr val="484848"/>
                  </a:solidFill>
                  <a:latin typeface="Roboto"/>
                  <a:ea typeface="Roboto"/>
                  <a:cs typeface="Roboto"/>
                  <a:sym typeface="Roboto"/>
                </a:rPr>
                <a:t> and Necula, 2023).</a:t>
              </a:r>
            </a:p>
          </p:txBody>
        </p:sp>
        <p:sp>
          <p:nvSpPr>
            <p:cNvPr id="1048750" name="TextBox 29"/>
            <p:cNvSpPr txBox="1"/>
            <p:nvPr/>
          </p:nvSpPr>
          <p:spPr>
            <a:xfrm>
              <a:off x="262801" y="7563114"/>
              <a:ext cx="3066183" cy="1632711"/>
            </a:xfrm>
            <a:prstGeom prst="rect">
              <a:avLst/>
            </a:prstGeom>
          </p:spPr>
          <p:txBody>
            <a:bodyPr lIns="0" tIns="0" rIns="0" bIns="0" rtlCol="0" anchor="t">
              <a:spAutoFit/>
            </a:bodyPr>
            <a:lstStyle/>
            <a:p>
              <a:pPr algn="r">
                <a:lnSpc>
                  <a:spcPts val="3214"/>
                </a:lnSpc>
              </a:pPr>
              <a:r>
                <a:rPr lang="en-US" sz="2678" b="1">
                  <a:solidFill>
                    <a:srgbClr val="92BD39"/>
                  </a:solidFill>
                  <a:latin typeface="Roboto Bold"/>
                  <a:ea typeface="Roboto Bold"/>
                  <a:cs typeface="Roboto Bold"/>
                  <a:sym typeface="Roboto Bold"/>
                </a:rPr>
                <a:t>Basic e-</a:t>
              </a:r>
            </a:p>
            <a:p>
              <a:pPr algn="r">
                <a:lnSpc>
                  <a:spcPts val="3214"/>
                </a:lnSpc>
              </a:pPr>
              <a:r>
                <a:rPr lang="en-US" sz="2678" b="1">
                  <a:solidFill>
                    <a:srgbClr val="92BD39"/>
                  </a:solidFill>
                  <a:latin typeface="Roboto Bold"/>
                  <a:ea typeface="Roboto Bold"/>
                  <a:cs typeface="Roboto Bold"/>
                  <a:sym typeface="Roboto Bold"/>
                </a:rPr>
                <a:t>commerce</a:t>
              </a:r>
            </a:p>
            <a:p>
              <a:pPr algn="r">
                <a:lnSpc>
                  <a:spcPts val="3214"/>
                </a:lnSpc>
              </a:pPr>
              <a:r>
                <a:rPr lang="en-US" sz="2678" b="1">
                  <a:solidFill>
                    <a:srgbClr val="92BD39"/>
                  </a:solidFill>
                  <a:latin typeface="Roboto Bold"/>
                  <a:ea typeface="Roboto Bold"/>
                  <a:cs typeface="Roboto Bold"/>
                  <a:sym typeface="Roboto Bold"/>
                </a:rPr>
                <a:t>platform</a:t>
              </a:r>
            </a:p>
          </p:txBody>
        </p:sp>
        <p:sp>
          <p:nvSpPr>
            <p:cNvPr id="1048751" name="TextBox 30"/>
            <p:cNvSpPr txBox="1"/>
            <p:nvPr/>
          </p:nvSpPr>
          <p:spPr>
            <a:xfrm>
              <a:off x="14667041" y="7563114"/>
              <a:ext cx="2738004" cy="1088475"/>
            </a:xfrm>
            <a:prstGeom prst="rect">
              <a:avLst/>
            </a:prstGeom>
          </p:spPr>
          <p:txBody>
            <a:bodyPr lIns="0" tIns="0" rIns="0" bIns="0" rtlCol="0" anchor="t">
              <a:spAutoFit/>
            </a:bodyPr>
            <a:lstStyle/>
            <a:p>
              <a:pPr algn="l">
                <a:lnSpc>
                  <a:spcPts val="3214"/>
                </a:lnSpc>
              </a:pPr>
              <a:r>
                <a:rPr lang="en-US" sz="2678" b="1">
                  <a:solidFill>
                    <a:srgbClr val="DE8431"/>
                  </a:solidFill>
                  <a:latin typeface="Roboto Bold"/>
                  <a:ea typeface="Roboto Bold"/>
                  <a:cs typeface="Roboto Bold"/>
                  <a:sym typeface="Roboto Bold"/>
                </a:rPr>
                <a:t>Retail media</a:t>
              </a:r>
            </a:p>
            <a:p>
              <a:pPr algn="l">
                <a:lnSpc>
                  <a:spcPts val="3214"/>
                </a:lnSpc>
              </a:pPr>
              <a:r>
                <a:rPr lang="en-US" sz="2678" b="1">
                  <a:solidFill>
                    <a:srgbClr val="DE8431"/>
                  </a:solidFill>
                  <a:latin typeface="Roboto Bold"/>
                  <a:ea typeface="Roboto Bold"/>
                  <a:cs typeface="Roboto Bold"/>
                  <a:sym typeface="Roboto Bold"/>
                </a:rPr>
                <a:t>networks</a:t>
              </a:r>
            </a:p>
          </p:txBody>
        </p:sp>
        <p:sp>
          <p:nvSpPr>
            <p:cNvPr id="1048752" name="TextBox 31"/>
            <p:cNvSpPr txBox="1"/>
            <p:nvPr/>
          </p:nvSpPr>
          <p:spPr>
            <a:xfrm>
              <a:off x="14667041" y="9019568"/>
              <a:ext cx="3337673" cy="2333385"/>
            </a:xfrm>
            <a:prstGeom prst="rect">
              <a:avLst/>
            </a:prstGeom>
          </p:spPr>
          <p:txBody>
            <a:bodyPr lIns="0" tIns="0" rIns="0" bIns="0" rtlCol="0" anchor="t">
              <a:spAutoFit/>
            </a:bodyPr>
            <a:lstStyle/>
            <a:p>
              <a:pPr algn="l">
                <a:lnSpc>
                  <a:spcPts val="2296"/>
                </a:lnSpc>
              </a:pPr>
              <a:r>
                <a:rPr lang="en-US" sz="1913" dirty="0">
                  <a:solidFill>
                    <a:srgbClr val="484848"/>
                  </a:solidFill>
                  <a:latin typeface="Roboto"/>
                  <a:ea typeface="Roboto"/>
                  <a:cs typeface="Roboto"/>
                  <a:sym typeface="Roboto"/>
                </a:rPr>
                <a:t>Retail media</a:t>
              </a:r>
            </a:p>
            <a:p>
              <a:pPr algn="l">
                <a:lnSpc>
                  <a:spcPts val="2296"/>
                </a:lnSpc>
              </a:pPr>
              <a:r>
                <a:rPr lang="en-US" sz="1913" dirty="0">
                  <a:solidFill>
                    <a:srgbClr val="484848"/>
                  </a:solidFill>
                  <a:latin typeface="Roboto"/>
                  <a:ea typeface="Roboto"/>
                  <a:cs typeface="Roboto"/>
                  <a:sym typeface="Roboto"/>
                </a:rPr>
                <a:t>networks intensify</a:t>
              </a:r>
            </a:p>
            <a:p>
              <a:pPr algn="l">
                <a:lnSpc>
                  <a:spcPts val="2296"/>
                </a:lnSpc>
              </a:pPr>
              <a:r>
                <a:rPr lang="en-US" sz="1913" dirty="0">
                  <a:solidFill>
                    <a:srgbClr val="484848"/>
                  </a:solidFill>
                  <a:latin typeface="Roboto"/>
                  <a:ea typeface="Roboto"/>
                  <a:cs typeface="Roboto"/>
                  <a:sym typeface="Roboto"/>
                </a:rPr>
                <a:t>competition with</a:t>
              </a:r>
            </a:p>
            <a:p>
              <a:pPr algn="l">
                <a:lnSpc>
                  <a:spcPts val="2296"/>
                </a:lnSpc>
              </a:pPr>
              <a:r>
                <a:rPr lang="en-US" sz="1913" dirty="0">
                  <a:solidFill>
                    <a:srgbClr val="484848"/>
                  </a:solidFill>
                  <a:latin typeface="Roboto"/>
                  <a:ea typeface="Roboto"/>
                  <a:cs typeface="Roboto"/>
                  <a:sym typeface="Roboto"/>
                </a:rPr>
                <a:t>limited technological</a:t>
              </a:r>
            </a:p>
            <a:p>
              <a:pPr algn="l">
                <a:lnSpc>
                  <a:spcPts val="2296"/>
                </a:lnSpc>
              </a:pPr>
              <a:r>
                <a:rPr lang="en-US" sz="1913" dirty="0">
                  <a:solidFill>
                    <a:srgbClr val="484848"/>
                  </a:solidFill>
                  <a:latin typeface="Roboto"/>
                  <a:ea typeface="Roboto"/>
                  <a:cs typeface="Roboto"/>
                  <a:sym typeface="Roboto"/>
                </a:rPr>
                <a:t>edge (</a:t>
              </a:r>
              <a:r>
                <a:rPr lang="en-US" sz="1913" dirty="0" err="1">
                  <a:solidFill>
                    <a:srgbClr val="484848"/>
                  </a:solidFill>
                  <a:latin typeface="Roboto"/>
                  <a:ea typeface="Roboto"/>
                  <a:cs typeface="Roboto"/>
                  <a:sym typeface="Roboto"/>
                </a:rPr>
                <a:t>Păvăloaia</a:t>
              </a:r>
              <a:r>
                <a:rPr lang="en-US" sz="1913" dirty="0">
                  <a:solidFill>
                    <a:srgbClr val="484848"/>
                  </a:solidFill>
                  <a:latin typeface="Roboto"/>
                  <a:ea typeface="Roboto"/>
                  <a:cs typeface="Roboto"/>
                  <a:sym typeface="Roboto"/>
                </a:rPr>
                <a:t> and Necula, 2023).</a:t>
              </a:r>
            </a:p>
          </p:txBody>
        </p:sp>
        <p:sp>
          <p:nvSpPr>
            <p:cNvPr id="1048753" name="TextBox 32"/>
            <p:cNvSpPr txBox="1"/>
            <p:nvPr/>
          </p:nvSpPr>
          <p:spPr>
            <a:xfrm>
              <a:off x="99924" y="9651415"/>
              <a:ext cx="3240649" cy="1555157"/>
            </a:xfrm>
            <a:prstGeom prst="rect">
              <a:avLst/>
            </a:prstGeom>
          </p:spPr>
          <p:txBody>
            <a:bodyPr lIns="0" tIns="0" rIns="0" bIns="0" rtlCol="0" anchor="t">
              <a:spAutoFit/>
            </a:bodyPr>
            <a:lstStyle/>
            <a:p>
              <a:pPr algn="r">
                <a:lnSpc>
                  <a:spcPts val="2296"/>
                </a:lnSpc>
              </a:pPr>
              <a:r>
                <a:rPr lang="en-US" sz="1913">
                  <a:solidFill>
                    <a:srgbClr val="484848"/>
                  </a:solidFill>
                  <a:latin typeface="Roboto"/>
                  <a:ea typeface="Roboto"/>
                  <a:cs typeface="Roboto"/>
                  <a:sym typeface="Roboto"/>
                </a:rPr>
                <a:t>Basic e-commerce</a:t>
              </a:r>
            </a:p>
            <a:p>
              <a:pPr algn="r">
                <a:lnSpc>
                  <a:spcPts val="2296"/>
                </a:lnSpc>
              </a:pPr>
              <a:r>
                <a:rPr lang="en-US" sz="1913">
                  <a:solidFill>
                    <a:srgbClr val="484848"/>
                  </a:solidFill>
                  <a:latin typeface="Roboto"/>
                  <a:ea typeface="Roboto"/>
                  <a:cs typeface="Roboto"/>
                  <a:sym typeface="Roboto"/>
                </a:rPr>
                <a:t>platforms lack</a:t>
              </a:r>
            </a:p>
            <a:p>
              <a:pPr algn="r">
                <a:lnSpc>
                  <a:spcPts val="2296"/>
                </a:lnSpc>
              </a:pPr>
              <a:r>
                <a:rPr lang="en-US" sz="1913">
                  <a:solidFill>
                    <a:srgbClr val="484848"/>
                  </a:solidFill>
                  <a:latin typeface="Roboto"/>
                  <a:ea typeface="Roboto"/>
                  <a:cs typeface="Roboto"/>
                  <a:sym typeface="Roboto"/>
                </a:rPr>
                <a:t>differentiation in a</a:t>
              </a:r>
            </a:p>
            <a:p>
              <a:pPr algn="r">
                <a:lnSpc>
                  <a:spcPts val="2296"/>
                </a:lnSpc>
              </a:pPr>
              <a:r>
                <a:rPr lang="en-US" sz="1913">
                  <a:solidFill>
                    <a:srgbClr val="484848"/>
                  </a:solidFill>
                  <a:latin typeface="Roboto"/>
                  <a:ea typeface="Roboto"/>
                  <a:cs typeface="Roboto"/>
                  <a:sym typeface="Roboto"/>
                </a:rPr>
                <a:t>low-intensity market.</a:t>
              </a:r>
            </a:p>
          </p:txBody>
        </p:sp>
        <p:sp>
          <p:nvSpPr>
            <p:cNvPr id="1048754" name="Freeform 33"/>
            <p:cNvSpPr/>
            <p:nvPr/>
          </p:nvSpPr>
          <p:spPr>
            <a:xfrm>
              <a:off x="4811814" y="1366305"/>
              <a:ext cx="1641139" cy="1658368"/>
            </a:xfrm>
            <a:custGeom>
              <a:avLst/>
              <a:gdLst/>
              <a:ahLst/>
              <a:cxnLst/>
              <a:rect l="l" t="t" r="r" b="b"/>
              <a:pathLst>
                <a:path w="1641139" h="1658368">
                  <a:moveTo>
                    <a:pt x="0" y="0"/>
                  </a:moveTo>
                  <a:lnTo>
                    <a:pt x="1641139" y="0"/>
                  </a:lnTo>
                  <a:lnTo>
                    <a:pt x="1641139" y="1658368"/>
                  </a:lnTo>
                  <a:lnTo>
                    <a:pt x="0" y="1658368"/>
                  </a:lnTo>
                  <a:lnTo>
                    <a:pt x="0" y="0"/>
                  </a:lnTo>
                  <a:close/>
                </a:path>
              </a:pathLst>
            </a:custGeom>
            <a:blipFill>
              <a:blip r:embed="rId12"/>
              <a:stretch>
                <a:fillRect/>
              </a:stretch>
            </a:blipFill>
          </p:spPr>
        </p:sp>
        <p:sp>
          <p:nvSpPr>
            <p:cNvPr id="1048755" name="Freeform 34"/>
            <p:cNvSpPr/>
            <p:nvPr/>
          </p:nvSpPr>
          <p:spPr>
            <a:xfrm>
              <a:off x="11548760" y="1374852"/>
              <a:ext cx="1649821" cy="1676955"/>
            </a:xfrm>
            <a:custGeom>
              <a:avLst/>
              <a:gdLst/>
              <a:ahLst/>
              <a:cxnLst/>
              <a:rect l="l" t="t" r="r" b="b"/>
              <a:pathLst>
                <a:path w="1649821" h="1676955">
                  <a:moveTo>
                    <a:pt x="0" y="0"/>
                  </a:moveTo>
                  <a:lnTo>
                    <a:pt x="1649821" y="0"/>
                  </a:lnTo>
                  <a:lnTo>
                    <a:pt x="1649821" y="1676955"/>
                  </a:lnTo>
                  <a:lnTo>
                    <a:pt x="0" y="1676955"/>
                  </a:lnTo>
                  <a:lnTo>
                    <a:pt x="0" y="0"/>
                  </a:lnTo>
                  <a:close/>
                </a:path>
              </a:pathLst>
            </a:custGeom>
            <a:blipFill>
              <a:blip r:embed="rId13"/>
              <a:stretch>
                <a:fillRect/>
              </a:stretch>
            </a:blipFill>
          </p:spPr>
        </p:sp>
        <p:sp>
          <p:nvSpPr>
            <p:cNvPr id="1048756" name="Freeform 35"/>
            <p:cNvSpPr/>
            <p:nvPr/>
          </p:nvSpPr>
          <p:spPr>
            <a:xfrm>
              <a:off x="4809059" y="8219861"/>
              <a:ext cx="1649821" cy="1439205"/>
            </a:xfrm>
            <a:custGeom>
              <a:avLst/>
              <a:gdLst/>
              <a:ahLst/>
              <a:cxnLst/>
              <a:rect l="l" t="t" r="r" b="b"/>
              <a:pathLst>
                <a:path w="1649821" h="1439205">
                  <a:moveTo>
                    <a:pt x="0" y="0"/>
                  </a:moveTo>
                  <a:lnTo>
                    <a:pt x="1649821" y="0"/>
                  </a:lnTo>
                  <a:lnTo>
                    <a:pt x="1649821" y="1439206"/>
                  </a:lnTo>
                  <a:lnTo>
                    <a:pt x="0" y="1439206"/>
                  </a:lnTo>
                  <a:lnTo>
                    <a:pt x="0" y="0"/>
                  </a:lnTo>
                  <a:close/>
                </a:path>
              </a:pathLst>
            </a:custGeom>
            <a:blipFill>
              <a:blip r:embed="rId14"/>
              <a:stretch>
                <a:fillRect/>
              </a:stretch>
            </a:blipFill>
          </p:spPr>
        </p:sp>
        <p:sp>
          <p:nvSpPr>
            <p:cNvPr id="1048757" name="Freeform 36"/>
            <p:cNvSpPr/>
            <p:nvPr/>
          </p:nvSpPr>
          <p:spPr>
            <a:xfrm>
              <a:off x="11724274" y="8149658"/>
              <a:ext cx="1298796" cy="1581069"/>
            </a:xfrm>
            <a:custGeom>
              <a:avLst/>
              <a:gdLst/>
              <a:ahLst/>
              <a:cxnLst/>
              <a:rect l="l" t="t" r="r" b="b"/>
              <a:pathLst>
                <a:path w="1298796" h="1581069">
                  <a:moveTo>
                    <a:pt x="0" y="0"/>
                  </a:moveTo>
                  <a:lnTo>
                    <a:pt x="1298796" y="0"/>
                  </a:lnTo>
                  <a:lnTo>
                    <a:pt x="1298796" y="1581069"/>
                  </a:lnTo>
                  <a:lnTo>
                    <a:pt x="0" y="1581069"/>
                  </a:lnTo>
                  <a:lnTo>
                    <a:pt x="0" y="0"/>
                  </a:lnTo>
                  <a:close/>
                </a:path>
              </a:pathLst>
            </a:custGeom>
            <a:blipFill>
              <a:blip r:embed="rId15"/>
              <a:stretch>
                <a:fillRect/>
              </a:stretch>
            </a:blipFill>
          </p:spPr>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61" name="Freeform 2"/>
          <p:cNvSpPr/>
          <p:nvPr/>
        </p:nvSpPr>
        <p:spPr>
          <a:xfrm rot="5400000">
            <a:off x="-5020660" y="4225872"/>
            <a:ext cx="15811826" cy="2496951"/>
          </a:xfrm>
          <a:custGeom>
            <a:avLst/>
            <a:gdLst/>
            <a:ahLst/>
            <a:cxnLst/>
            <a:rect l="l" t="t" r="r" b="b"/>
            <a:pathLst>
              <a:path w="15811826" h="2496951">
                <a:moveTo>
                  <a:pt x="0" y="0"/>
                </a:moveTo>
                <a:lnTo>
                  <a:pt x="15811826" y="0"/>
                </a:lnTo>
                <a:lnTo>
                  <a:pt x="15811826" y="2496950"/>
                </a:lnTo>
                <a:lnTo>
                  <a:pt x="0" y="2496950"/>
                </a:lnTo>
                <a:lnTo>
                  <a:pt x="0" y="0"/>
                </a:lnTo>
                <a:close/>
              </a:path>
            </a:pathLst>
          </a:custGeom>
          <a:blipFill>
            <a:blip r:embed="rId3"/>
            <a:stretch>
              <a:fillRect/>
            </a:stretch>
          </a:blipFill>
        </p:spPr>
      </p:sp>
      <p:grpSp>
        <p:nvGrpSpPr>
          <p:cNvPr id="127" name="Group 3"/>
          <p:cNvGrpSpPr/>
          <p:nvPr/>
        </p:nvGrpSpPr>
        <p:grpSpPr>
          <a:xfrm>
            <a:off x="-142453" y="2850460"/>
            <a:ext cx="6055412" cy="4586079"/>
            <a:chOff x="0" y="0"/>
            <a:chExt cx="8073883" cy="6114772"/>
          </a:xfrm>
        </p:grpSpPr>
        <p:pic>
          <p:nvPicPr>
            <p:cNvPr id="2097152" name="Picture 4"/>
            <p:cNvPicPr>
              <a:picLocks noChangeAspect="1"/>
            </p:cNvPicPr>
            <p:nvPr/>
          </p:nvPicPr>
          <p:blipFill>
            <a:blip r:embed="rId4" cstate="email"/>
            <a:srcRect t="4581" b="4581"/>
            <a:stretch>
              <a:fillRect/>
            </a:stretch>
          </p:blipFill>
          <p:spPr>
            <a:xfrm>
              <a:off x="0" y="0"/>
              <a:ext cx="8073883" cy="6114772"/>
            </a:xfrm>
            <a:prstGeom prst="rect">
              <a:avLst/>
            </a:prstGeom>
          </p:spPr>
        </p:pic>
      </p:grpSp>
      <p:sp>
        <p:nvSpPr>
          <p:cNvPr id="1048762" name="TextBox 5"/>
          <p:cNvSpPr txBox="1"/>
          <p:nvPr/>
        </p:nvSpPr>
        <p:spPr>
          <a:xfrm>
            <a:off x="6310418" y="1791383"/>
            <a:ext cx="11372543" cy="7945120"/>
          </a:xfrm>
          <a:prstGeom prst="rect">
            <a:avLst/>
          </a:prstGeom>
        </p:spPr>
        <p:txBody>
          <a:bodyPr lIns="0" tIns="0" rIns="0" bIns="0" rtlCol="0" anchor="t">
            <a:spAutoFit/>
          </a:bodyPr>
          <a:lstStyle/>
          <a:p>
            <a:pPr marL="730941" lvl="1" indent="-365470" algn="just">
              <a:lnSpc>
                <a:spcPts val="7820"/>
              </a:lnSpc>
              <a:buFont typeface="Arial"/>
              <a:buChar char="•"/>
            </a:pPr>
            <a:r>
              <a:rPr lang="en-US" sz="3385" dirty="0">
                <a:solidFill>
                  <a:srgbClr val="000000"/>
                </a:solidFill>
                <a:latin typeface="Poppins"/>
                <a:ea typeface="Poppins"/>
                <a:cs typeface="Poppins"/>
                <a:sym typeface="Poppins"/>
              </a:rPr>
              <a:t>Shoppers expect effortless relevance.</a:t>
            </a:r>
          </a:p>
          <a:p>
            <a:pPr marL="730941" lvl="1" indent="-365470" algn="just">
              <a:lnSpc>
                <a:spcPts val="7820"/>
              </a:lnSpc>
              <a:buFont typeface="Arial"/>
              <a:buChar char="•"/>
            </a:pPr>
            <a:r>
              <a:rPr lang="en-US" sz="3385" dirty="0">
                <a:solidFill>
                  <a:srgbClr val="000000"/>
                </a:solidFill>
                <a:latin typeface="Poppins"/>
                <a:ea typeface="Poppins"/>
                <a:cs typeface="Poppins"/>
                <a:sym typeface="Poppins"/>
              </a:rPr>
              <a:t>Patience for friction is minimal now (</a:t>
            </a:r>
            <a:r>
              <a:rPr lang="en-US" sz="3385" dirty="0" err="1">
                <a:solidFill>
                  <a:srgbClr val="000000"/>
                </a:solidFill>
                <a:latin typeface="Poppins"/>
                <a:ea typeface="Poppins"/>
                <a:cs typeface="Poppins"/>
                <a:sym typeface="Poppins"/>
              </a:rPr>
              <a:t>Păvăloaia</a:t>
            </a:r>
            <a:r>
              <a:rPr lang="en-US" sz="3385" dirty="0">
                <a:solidFill>
                  <a:srgbClr val="000000"/>
                </a:solidFill>
                <a:latin typeface="Poppins"/>
                <a:ea typeface="Poppins"/>
                <a:cs typeface="Poppins"/>
                <a:sym typeface="Poppins"/>
              </a:rPr>
              <a:t> and Necula, 2023).</a:t>
            </a:r>
          </a:p>
          <a:p>
            <a:pPr marL="730941" lvl="1" indent="-365470" algn="just">
              <a:lnSpc>
                <a:spcPts val="7820"/>
              </a:lnSpc>
              <a:buFont typeface="Arial"/>
              <a:buChar char="•"/>
            </a:pPr>
            <a:r>
              <a:rPr lang="en-US" sz="3385" dirty="0">
                <a:solidFill>
                  <a:srgbClr val="000000"/>
                </a:solidFill>
                <a:latin typeface="Poppins"/>
                <a:ea typeface="Poppins"/>
                <a:cs typeface="Poppins"/>
                <a:sym typeface="Poppins"/>
              </a:rPr>
              <a:t>Transparency increases purchase confidence.</a:t>
            </a:r>
          </a:p>
          <a:p>
            <a:pPr marL="730941" lvl="1" indent="-365470" algn="just">
              <a:lnSpc>
                <a:spcPts val="7820"/>
              </a:lnSpc>
              <a:buFont typeface="Arial"/>
              <a:buChar char="•"/>
            </a:pPr>
            <a:r>
              <a:rPr lang="en-US" sz="3385" dirty="0">
                <a:solidFill>
                  <a:srgbClr val="000000"/>
                </a:solidFill>
                <a:latin typeface="Poppins"/>
                <a:ea typeface="Poppins"/>
                <a:cs typeface="Poppins"/>
                <a:sym typeface="Poppins"/>
              </a:rPr>
              <a:t>Intrusive </a:t>
            </a:r>
            <a:r>
              <a:rPr lang="en-US" sz="3385" dirty="0" err="1">
                <a:solidFill>
                  <a:srgbClr val="000000"/>
                </a:solidFill>
                <a:latin typeface="Poppins"/>
                <a:ea typeface="Poppins"/>
                <a:cs typeface="Poppins"/>
                <a:sym typeface="Poppins"/>
              </a:rPr>
              <a:t>personalisation</a:t>
            </a:r>
            <a:r>
              <a:rPr lang="en-US" sz="3385" dirty="0">
                <a:solidFill>
                  <a:srgbClr val="000000"/>
                </a:solidFill>
                <a:latin typeface="Poppins"/>
                <a:ea typeface="Poppins"/>
                <a:cs typeface="Poppins"/>
                <a:sym typeface="Poppins"/>
              </a:rPr>
              <a:t> reduces trust.</a:t>
            </a:r>
          </a:p>
          <a:p>
            <a:pPr marL="730941" lvl="1" indent="-365470" algn="just">
              <a:lnSpc>
                <a:spcPts val="7820"/>
              </a:lnSpc>
              <a:buFont typeface="Arial"/>
              <a:buChar char="•"/>
            </a:pPr>
            <a:r>
              <a:rPr lang="en-US" sz="3385" dirty="0">
                <a:solidFill>
                  <a:srgbClr val="000000"/>
                </a:solidFill>
                <a:latin typeface="Poppins"/>
                <a:ea typeface="Poppins"/>
                <a:cs typeface="Poppins"/>
                <a:sym typeface="Poppins"/>
              </a:rPr>
              <a:t>Ethical stances sway repeat </a:t>
            </a:r>
            <a:r>
              <a:rPr lang="en-US" sz="3385" dirty="0" err="1">
                <a:solidFill>
                  <a:srgbClr val="000000"/>
                </a:solidFill>
                <a:latin typeface="Poppins"/>
                <a:ea typeface="Poppins"/>
                <a:cs typeface="Poppins"/>
                <a:sym typeface="Poppins"/>
              </a:rPr>
              <a:t>behaviour</a:t>
            </a:r>
            <a:r>
              <a:rPr lang="en-US" sz="3385" dirty="0">
                <a:solidFill>
                  <a:srgbClr val="000000"/>
                </a:solidFill>
                <a:latin typeface="Poppins"/>
                <a:ea typeface="Poppins"/>
                <a:cs typeface="Poppins"/>
                <a:sym typeface="Poppins"/>
              </a:rPr>
              <a:t> (</a:t>
            </a:r>
            <a:r>
              <a:rPr lang="en-US" sz="3385" dirty="0" err="1">
                <a:solidFill>
                  <a:srgbClr val="000000"/>
                </a:solidFill>
                <a:latin typeface="Poppins"/>
                <a:ea typeface="Poppins"/>
                <a:cs typeface="Poppins"/>
                <a:sym typeface="Poppins"/>
              </a:rPr>
              <a:t>Ziółkowska</a:t>
            </a:r>
            <a:r>
              <a:rPr lang="en-US" sz="3385" dirty="0">
                <a:solidFill>
                  <a:srgbClr val="000000"/>
                </a:solidFill>
                <a:latin typeface="Poppins"/>
                <a:ea typeface="Poppins"/>
                <a:cs typeface="Poppins"/>
                <a:sym typeface="Poppins"/>
              </a:rPr>
              <a:t>, 2021).</a:t>
            </a:r>
          </a:p>
          <a:p>
            <a:pPr marL="730941" lvl="1" indent="-365470" algn="just">
              <a:lnSpc>
                <a:spcPts val="7820"/>
              </a:lnSpc>
              <a:buFont typeface="Arial"/>
              <a:buChar char="•"/>
            </a:pPr>
            <a:r>
              <a:rPr lang="en-US" sz="3385" dirty="0">
                <a:solidFill>
                  <a:srgbClr val="000000"/>
                </a:solidFill>
                <a:latin typeface="Poppins"/>
                <a:ea typeface="Poppins"/>
                <a:cs typeface="Poppins"/>
                <a:sym typeface="Poppins"/>
              </a:rPr>
              <a:t>Value equals price, speed, and assurance.</a:t>
            </a:r>
          </a:p>
        </p:txBody>
      </p:sp>
      <p:sp>
        <p:nvSpPr>
          <p:cNvPr id="1048763" name="TextBox 6"/>
          <p:cNvSpPr txBox="1"/>
          <p:nvPr/>
        </p:nvSpPr>
        <p:spPr>
          <a:xfrm>
            <a:off x="4684999" y="866775"/>
            <a:ext cx="12833205" cy="1010597"/>
          </a:xfrm>
          <a:prstGeom prst="rect">
            <a:avLst/>
          </a:prstGeom>
        </p:spPr>
        <p:txBody>
          <a:bodyPr lIns="0" tIns="0" rIns="0" bIns="0" rtlCol="0" anchor="t">
            <a:spAutoFit/>
          </a:bodyPr>
          <a:lstStyle/>
          <a:p>
            <a:pPr algn="ctr">
              <a:lnSpc>
                <a:spcPts val="7822"/>
              </a:lnSpc>
              <a:spcBef>
                <a:spcPct val="0"/>
              </a:spcBef>
            </a:pPr>
            <a:r>
              <a:rPr lang="en-US" sz="5587" b="1">
                <a:solidFill>
                  <a:srgbClr val="BF0000"/>
                </a:solidFill>
                <a:latin typeface="Poppins Bold"/>
                <a:ea typeface="Poppins Bold"/>
                <a:cs typeface="Poppins Bold"/>
                <a:sym typeface="Poppins Bold"/>
              </a:rPr>
              <a:t>Consumer Behaviour Shift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1" name="Group 2"/>
          <p:cNvGrpSpPr/>
          <p:nvPr/>
        </p:nvGrpSpPr>
        <p:grpSpPr>
          <a:xfrm rot="-5400000">
            <a:off x="1936326" y="-4907277"/>
            <a:ext cx="3115841" cy="7408155"/>
            <a:chOff x="0" y="0"/>
            <a:chExt cx="820633" cy="1951119"/>
          </a:xfrm>
        </p:grpSpPr>
        <p:sp>
          <p:nvSpPr>
            <p:cNvPr id="1048767" name="Freeform 3"/>
            <p:cNvSpPr/>
            <p:nvPr/>
          </p:nvSpPr>
          <p:spPr>
            <a:xfrm>
              <a:off x="0" y="0"/>
              <a:ext cx="820633" cy="1951119"/>
            </a:xfrm>
            <a:custGeom>
              <a:avLst/>
              <a:gdLst/>
              <a:ahLst/>
              <a:cxnLst/>
              <a:rect l="l" t="t" r="r" b="b"/>
              <a:pathLst>
                <a:path w="820633" h="1951119">
                  <a:moveTo>
                    <a:pt x="0" y="0"/>
                  </a:moveTo>
                  <a:lnTo>
                    <a:pt x="820633" y="0"/>
                  </a:lnTo>
                  <a:lnTo>
                    <a:pt x="820633" y="1951119"/>
                  </a:lnTo>
                  <a:lnTo>
                    <a:pt x="0" y="1951119"/>
                  </a:lnTo>
                  <a:close/>
                </a:path>
              </a:pathLst>
            </a:custGeom>
            <a:solidFill>
              <a:srgbClr val="AF0000"/>
            </a:solidFill>
          </p:spPr>
        </p:sp>
        <p:sp>
          <p:nvSpPr>
            <p:cNvPr id="1048768" name="TextBox 4"/>
            <p:cNvSpPr txBox="1"/>
            <p:nvPr/>
          </p:nvSpPr>
          <p:spPr>
            <a:xfrm>
              <a:off x="0" y="-38100"/>
              <a:ext cx="820633" cy="1989219"/>
            </a:xfrm>
            <a:prstGeom prst="rect">
              <a:avLst/>
            </a:prstGeom>
          </p:spPr>
          <p:txBody>
            <a:bodyPr lIns="50800" tIns="50800" rIns="50800" bIns="50800" rtlCol="0" anchor="ctr"/>
            <a:lstStyle/>
            <a:p>
              <a:pPr algn="ctr">
                <a:lnSpc>
                  <a:spcPts val="2659"/>
                </a:lnSpc>
              </a:pPr>
              <a:endParaRPr/>
            </a:p>
          </p:txBody>
        </p:sp>
      </p:grpSp>
      <p:grpSp>
        <p:nvGrpSpPr>
          <p:cNvPr id="132" name="Group 5"/>
          <p:cNvGrpSpPr/>
          <p:nvPr/>
        </p:nvGrpSpPr>
        <p:grpSpPr>
          <a:xfrm rot="-5400000">
            <a:off x="13361855" y="7878451"/>
            <a:ext cx="3161432" cy="7408155"/>
            <a:chOff x="0" y="0"/>
            <a:chExt cx="832641" cy="1951119"/>
          </a:xfrm>
        </p:grpSpPr>
        <p:sp>
          <p:nvSpPr>
            <p:cNvPr id="1048769" name="Freeform 6"/>
            <p:cNvSpPr/>
            <p:nvPr/>
          </p:nvSpPr>
          <p:spPr>
            <a:xfrm>
              <a:off x="0" y="0"/>
              <a:ext cx="832641" cy="1951119"/>
            </a:xfrm>
            <a:custGeom>
              <a:avLst/>
              <a:gdLst/>
              <a:ahLst/>
              <a:cxnLst/>
              <a:rect l="l" t="t" r="r" b="b"/>
              <a:pathLst>
                <a:path w="832641" h="1951119">
                  <a:moveTo>
                    <a:pt x="0" y="0"/>
                  </a:moveTo>
                  <a:lnTo>
                    <a:pt x="832641" y="0"/>
                  </a:lnTo>
                  <a:lnTo>
                    <a:pt x="832641" y="1951119"/>
                  </a:lnTo>
                  <a:lnTo>
                    <a:pt x="0" y="1951119"/>
                  </a:lnTo>
                  <a:close/>
                </a:path>
              </a:pathLst>
            </a:custGeom>
            <a:solidFill>
              <a:srgbClr val="AF0000"/>
            </a:solidFill>
          </p:spPr>
        </p:sp>
        <p:sp>
          <p:nvSpPr>
            <p:cNvPr id="1048770" name="TextBox 7"/>
            <p:cNvSpPr txBox="1"/>
            <p:nvPr/>
          </p:nvSpPr>
          <p:spPr>
            <a:xfrm>
              <a:off x="0" y="-38100"/>
              <a:ext cx="832641" cy="1989219"/>
            </a:xfrm>
            <a:prstGeom prst="rect">
              <a:avLst/>
            </a:prstGeom>
          </p:spPr>
          <p:txBody>
            <a:bodyPr lIns="50800" tIns="50800" rIns="50800" bIns="50800" rtlCol="0" anchor="ctr"/>
            <a:lstStyle/>
            <a:p>
              <a:pPr algn="ctr">
                <a:lnSpc>
                  <a:spcPts val="2659"/>
                </a:lnSpc>
              </a:pPr>
              <a:endParaRPr/>
            </a:p>
          </p:txBody>
        </p:sp>
      </p:grpSp>
      <p:grpSp>
        <p:nvGrpSpPr>
          <p:cNvPr id="133" name="Group 8"/>
          <p:cNvGrpSpPr/>
          <p:nvPr/>
        </p:nvGrpSpPr>
        <p:grpSpPr>
          <a:xfrm rot="-2153196">
            <a:off x="17198138" y="-6284441"/>
            <a:ext cx="6302157" cy="12568882"/>
            <a:chOff x="0" y="0"/>
            <a:chExt cx="1659827" cy="3310323"/>
          </a:xfrm>
        </p:grpSpPr>
        <p:sp>
          <p:nvSpPr>
            <p:cNvPr id="1048771" name="Freeform 9"/>
            <p:cNvSpPr/>
            <p:nvPr/>
          </p:nvSpPr>
          <p:spPr>
            <a:xfrm>
              <a:off x="0" y="0"/>
              <a:ext cx="1659827" cy="3310323"/>
            </a:xfrm>
            <a:custGeom>
              <a:avLst/>
              <a:gdLst/>
              <a:ahLst/>
              <a:cxnLst/>
              <a:rect l="l" t="t" r="r" b="b"/>
              <a:pathLst>
                <a:path w="1659827" h="3310323">
                  <a:moveTo>
                    <a:pt x="0" y="0"/>
                  </a:moveTo>
                  <a:lnTo>
                    <a:pt x="1659827" y="0"/>
                  </a:lnTo>
                  <a:lnTo>
                    <a:pt x="1659827" y="3310323"/>
                  </a:lnTo>
                  <a:lnTo>
                    <a:pt x="0" y="3310323"/>
                  </a:lnTo>
                  <a:close/>
                </a:path>
              </a:pathLst>
            </a:custGeom>
            <a:solidFill>
              <a:srgbClr val="AF0000"/>
            </a:solidFill>
          </p:spPr>
        </p:sp>
        <p:sp>
          <p:nvSpPr>
            <p:cNvPr id="1048772" name="TextBox 10"/>
            <p:cNvSpPr txBox="1"/>
            <p:nvPr/>
          </p:nvSpPr>
          <p:spPr>
            <a:xfrm>
              <a:off x="0" y="-38100"/>
              <a:ext cx="1659827" cy="3348423"/>
            </a:xfrm>
            <a:prstGeom prst="rect">
              <a:avLst/>
            </a:prstGeom>
          </p:spPr>
          <p:txBody>
            <a:bodyPr lIns="50800" tIns="50800" rIns="50800" bIns="50800" rtlCol="0" anchor="ctr"/>
            <a:lstStyle/>
            <a:p>
              <a:pPr algn="ctr">
                <a:lnSpc>
                  <a:spcPts val="2659"/>
                </a:lnSpc>
              </a:pPr>
              <a:endParaRPr/>
            </a:p>
          </p:txBody>
        </p:sp>
      </p:grpSp>
      <p:grpSp>
        <p:nvGrpSpPr>
          <p:cNvPr id="134" name="Group 11"/>
          <p:cNvGrpSpPr/>
          <p:nvPr/>
        </p:nvGrpSpPr>
        <p:grpSpPr>
          <a:xfrm rot="-1753502">
            <a:off x="-4134723" y="5882032"/>
            <a:ext cx="6302157" cy="12568882"/>
            <a:chOff x="0" y="0"/>
            <a:chExt cx="1659827" cy="3310323"/>
          </a:xfrm>
        </p:grpSpPr>
        <p:sp>
          <p:nvSpPr>
            <p:cNvPr id="1048773" name="Freeform 12"/>
            <p:cNvSpPr/>
            <p:nvPr/>
          </p:nvSpPr>
          <p:spPr>
            <a:xfrm>
              <a:off x="0" y="0"/>
              <a:ext cx="1659827" cy="3310323"/>
            </a:xfrm>
            <a:custGeom>
              <a:avLst/>
              <a:gdLst/>
              <a:ahLst/>
              <a:cxnLst/>
              <a:rect l="l" t="t" r="r" b="b"/>
              <a:pathLst>
                <a:path w="1659827" h="3310323">
                  <a:moveTo>
                    <a:pt x="0" y="0"/>
                  </a:moveTo>
                  <a:lnTo>
                    <a:pt x="1659827" y="0"/>
                  </a:lnTo>
                  <a:lnTo>
                    <a:pt x="1659827" y="3310323"/>
                  </a:lnTo>
                  <a:lnTo>
                    <a:pt x="0" y="3310323"/>
                  </a:lnTo>
                  <a:close/>
                </a:path>
              </a:pathLst>
            </a:custGeom>
            <a:solidFill>
              <a:srgbClr val="AF0000"/>
            </a:solidFill>
          </p:spPr>
        </p:sp>
        <p:sp>
          <p:nvSpPr>
            <p:cNvPr id="1048774" name="TextBox 13"/>
            <p:cNvSpPr txBox="1"/>
            <p:nvPr/>
          </p:nvSpPr>
          <p:spPr>
            <a:xfrm>
              <a:off x="0" y="-38100"/>
              <a:ext cx="1659827" cy="3348423"/>
            </a:xfrm>
            <a:prstGeom prst="rect">
              <a:avLst/>
            </a:prstGeom>
          </p:spPr>
          <p:txBody>
            <a:bodyPr lIns="50800" tIns="50800" rIns="50800" bIns="50800" rtlCol="0" anchor="ctr"/>
            <a:lstStyle/>
            <a:p>
              <a:pPr algn="ctr">
                <a:lnSpc>
                  <a:spcPts val="2659"/>
                </a:lnSpc>
              </a:pPr>
              <a:endParaRPr/>
            </a:p>
          </p:txBody>
        </p:sp>
      </p:grpSp>
      <p:sp>
        <p:nvSpPr>
          <p:cNvPr id="1048775" name="TextBox 14"/>
          <p:cNvSpPr txBox="1"/>
          <p:nvPr/>
        </p:nvSpPr>
        <p:spPr>
          <a:xfrm>
            <a:off x="1377062" y="461662"/>
            <a:ext cx="15523255" cy="981654"/>
          </a:xfrm>
          <a:prstGeom prst="rect">
            <a:avLst/>
          </a:prstGeom>
        </p:spPr>
        <p:txBody>
          <a:bodyPr lIns="0" tIns="0" rIns="0" bIns="0" rtlCol="0" anchor="t">
            <a:spAutoFit/>
          </a:bodyPr>
          <a:lstStyle/>
          <a:p>
            <a:pPr algn="ctr">
              <a:lnSpc>
                <a:spcPts val="7676"/>
              </a:lnSpc>
              <a:spcBef>
                <a:spcPct val="0"/>
              </a:spcBef>
            </a:pPr>
            <a:r>
              <a:rPr lang="en-US" sz="5483" b="1">
                <a:solidFill>
                  <a:srgbClr val="AF0000"/>
                </a:solidFill>
                <a:latin typeface="Poppins Bold"/>
                <a:ea typeface="Poppins Bold"/>
                <a:cs typeface="Poppins Bold"/>
                <a:sym typeface="Poppins Bold"/>
              </a:rPr>
              <a:t>Marketing Mix Transformation</a:t>
            </a:r>
          </a:p>
        </p:txBody>
      </p:sp>
      <p:graphicFrame>
        <p:nvGraphicFramePr>
          <p:cNvPr id="4194306" name="Table 14"/>
          <p:cNvGraphicFramePr>
            <a:graphicFrameLocks noGrp="1"/>
          </p:cNvGraphicFramePr>
          <p:nvPr/>
        </p:nvGraphicFramePr>
        <p:xfrm>
          <a:off x="758965" y="1839617"/>
          <a:ext cx="16141351" cy="7121192"/>
        </p:xfrm>
        <a:graphic>
          <a:graphicData uri="http://schemas.openxmlformats.org/drawingml/2006/table">
            <a:tbl>
              <a:tblPr firstRow="1" firstCol="1" bandRow="1">
                <a:tableStyleId>{21E4AEA4-8DFA-4A89-87EB-49C32662AFE0}</a:tableStyleId>
              </a:tblPr>
              <a:tblGrid>
                <a:gridCol w="3468877">
                  <a:extLst>
                    <a:ext uri="{9D8B030D-6E8A-4147-A177-3AD203B41FA5}">
                      <a16:colId xmlns:a16="http://schemas.microsoft.com/office/drawing/2014/main" val="20000"/>
                    </a:ext>
                  </a:extLst>
                </a:gridCol>
                <a:gridCol w="4991747">
                  <a:extLst>
                    <a:ext uri="{9D8B030D-6E8A-4147-A177-3AD203B41FA5}">
                      <a16:colId xmlns:a16="http://schemas.microsoft.com/office/drawing/2014/main" val="20001"/>
                    </a:ext>
                  </a:extLst>
                </a:gridCol>
                <a:gridCol w="7680727">
                  <a:extLst>
                    <a:ext uri="{9D8B030D-6E8A-4147-A177-3AD203B41FA5}">
                      <a16:colId xmlns:a16="http://schemas.microsoft.com/office/drawing/2014/main" val="20002"/>
                    </a:ext>
                  </a:extLst>
                </a:gridCol>
              </a:tblGrid>
              <a:tr h="890149">
                <a:tc>
                  <a:txBody>
                    <a:bodyPr/>
                    <a:lstStyle/>
                    <a:p>
                      <a:pPr algn="ctr">
                        <a:lnSpc>
                          <a:spcPct val="150000"/>
                        </a:lnSpc>
                        <a:spcBef>
                          <a:spcPts val="600"/>
                        </a:spcBef>
                        <a:spcAft>
                          <a:spcPts val="600"/>
                        </a:spcAft>
                        <a:buNone/>
                      </a:pPr>
                      <a:r>
                        <a:rPr lang="en-GB" sz="2800" kern="100">
                          <a:effectLst/>
                        </a:rPr>
                        <a:t>7P</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Baseline approach</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AI-enhanced approach</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0"/>
                  </a:ext>
                </a:extLst>
              </a:tr>
              <a:tr h="890149">
                <a:tc>
                  <a:txBody>
                    <a:bodyPr/>
                    <a:lstStyle/>
                    <a:p>
                      <a:pPr algn="ctr">
                        <a:lnSpc>
                          <a:spcPct val="150000"/>
                        </a:lnSpc>
                        <a:spcBef>
                          <a:spcPts val="600"/>
                        </a:spcBef>
                        <a:spcAft>
                          <a:spcPts val="600"/>
                        </a:spcAft>
                        <a:buNone/>
                      </a:pPr>
                      <a:r>
                        <a:rPr lang="en-GB" sz="2800" kern="100">
                          <a:effectLst/>
                        </a:rPr>
                        <a:t>Product</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Broad catalogue</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Predictive bundling, curation</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1"/>
                  </a:ext>
                </a:extLst>
              </a:tr>
              <a:tr h="890149">
                <a:tc>
                  <a:txBody>
                    <a:bodyPr/>
                    <a:lstStyle/>
                    <a:p>
                      <a:pPr algn="ctr">
                        <a:lnSpc>
                          <a:spcPct val="150000"/>
                        </a:lnSpc>
                        <a:spcBef>
                          <a:spcPts val="600"/>
                        </a:spcBef>
                        <a:spcAft>
                          <a:spcPts val="600"/>
                        </a:spcAft>
                        <a:buNone/>
                      </a:pPr>
                      <a:r>
                        <a:rPr lang="en-GB" sz="2800" kern="100">
                          <a:effectLst/>
                        </a:rPr>
                        <a:t>Price</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Periodic markdowns</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Dynamic, elasticity-aware pricing</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2"/>
                  </a:ext>
                </a:extLst>
              </a:tr>
              <a:tr h="890149">
                <a:tc>
                  <a:txBody>
                    <a:bodyPr/>
                    <a:lstStyle/>
                    <a:p>
                      <a:pPr algn="ctr">
                        <a:lnSpc>
                          <a:spcPct val="150000"/>
                        </a:lnSpc>
                        <a:spcBef>
                          <a:spcPts val="600"/>
                        </a:spcBef>
                        <a:spcAft>
                          <a:spcPts val="600"/>
                        </a:spcAft>
                        <a:buNone/>
                      </a:pPr>
                      <a:r>
                        <a:rPr lang="en-GB" sz="2800" kern="100">
                          <a:effectLst/>
                        </a:rPr>
                        <a:t>Place</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Site/app channels</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Voice, omni, anticipatory shipping</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3"/>
                  </a:ext>
                </a:extLst>
              </a:tr>
              <a:tr h="890149">
                <a:tc>
                  <a:txBody>
                    <a:bodyPr/>
                    <a:lstStyle/>
                    <a:p>
                      <a:pPr algn="ctr">
                        <a:lnSpc>
                          <a:spcPct val="150000"/>
                        </a:lnSpc>
                        <a:spcBef>
                          <a:spcPts val="600"/>
                        </a:spcBef>
                        <a:spcAft>
                          <a:spcPts val="600"/>
                        </a:spcAft>
                        <a:buNone/>
                      </a:pPr>
                      <a:r>
                        <a:rPr lang="en-GB" sz="2800" kern="100">
                          <a:effectLst/>
                        </a:rPr>
                        <a:t>Promotion</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Standard campaigns</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Real-time, personalised creatives</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4"/>
                  </a:ext>
                </a:extLst>
              </a:tr>
              <a:tr h="890149">
                <a:tc>
                  <a:txBody>
                    <a:bodyPr/>
                    <a:lstStyle/>
                    <a:p>
                      <a:pPr algn="ctr">
                        <a:lnSpc>
                          <a:spcPct val="150000"/>
                        </a:lnSpc>
                        <a:spcBef>
                          <a:spcPts val="600"/>
                        </a:spcBef>
                        <a:spcAft>
                          <a:spcPts val="600"/>
                        </a:spcAft>
                        <a:buNone/>
                      </a:pPr>
                      <a:r>
                        <a:rPr lang="en-GB" sz="2800" kern="100">
                          <a:effectLst/>
                        </a:rPr>
                        <a:t>People</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Marketers, analysts</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Hybrid marketer–data talent</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5"/>
                  </a:ext>
                </a:extLst>
              </a:tr>
              <a:tr h="890149">
                <a:tc>
                  <a:txBody>
                    <a:bodyPr/>
                    <a:lstStyle/>
                    <a:p>
                      <a:pPr algn="ctr">
                        <a:lnSpc>
                          <a:spcPct val="150000"/>
                        </a:lnSpc>
                        <a:spcBef>
                          <a:spcPts val="600"/>
                        </a:spcBef>
                        <a:spcAft>
                          <a:spcPts val="600"/>
                        </a:spcAft>
                        <a:buNone/>
                      </a:pPr>
                      <a:r>
                        <a:rPr lang="en-GB" sz="2800" kern="100">
                          <a:effectLst/>
                        </a:rPr>
                        <a:t>Process</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Batch campaigns</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Always-on, test-and-learn loops</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6"/>
                  </a:ext>
                </a:extLst>
              </a:tr>
              <a:tr h="890149">
                <a:tc>
                  <a:txBody>
                    <a:bodyPr/>
                    <a:lstStyle/>
                    <a:p>
                      <a:pPr algn="ctr">
                        <a:lnSpc>
                          <a:spcPct val="150000"/>
                        </a:lnSpc>
                        <a:spcBef>
                          <a:spcPts val="600"/>
                        </a:spcBef>
                        <a:spcAft>
                          <a:spcPts val="600"/>
                        </a:spcAft>
                        <a:buNone/>
                      </a:pPr>
                      <a:r>
                        <a:rPr lang="en-GB" sz="2800" kern="100">
                          <a:effectLst/>
                        </a:rPr>
                        <a:t>Physical Evidence</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Reviews, badges</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dirty="0">
                          <a:effectLst/>
                        </a:rPr>
                        <a:t>Trust signals, explainable AI cues</a:t>
                      </a:r>
                      <a:endParaRPr lang="en-GB" sz="2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7"/>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8" name="Group 2"/>
          <p:cNvGrpSpPr/>
          <p:nvPr/>
        </p:nvGrpSpPr>
        <p:grpSpPr>
          <a:xfrm rot="-5400000">
            <a:off x="1936326" y="-4907277"/>
            <a:ext cx="3115841" cy="7408155"/>
            <a:chOff x="0" y="0"/>
            <a:chExt cx="820633" cy="1951119"/>
          </a:xfrm>
        </p:grpSpPr>
        <p:sp>
          <p:nvSpPr>
            <p:cNvPr id="1048779" name="Freeform 3"/>
            <p:cNvSpPr/>
            <p:nvPr/>
          </p:nvSpPr>
          <p:spPr>
            <a:xfrm>
              <a:off x="0" y="0"/>
              <a:ext cx="820633" cy="1951119"/>
            </a:xfrm>
            <a:custGeom>
              <a:avLst/>
              <a:gdLst/>
              <a:ahLst/>
              <a:cxnLst/>
              <a:rect l="l" t="t" r="r" b="b"/>
              <a:pathLst>
                <a:path w="820633" h="1951119">
                  <a:moveTo>
                    <a:pt x="0" y="0"/>
                  </a:moveTo>
                  <a:lnTo>
                    <a:pt x="820633" y="0"/>
                  </a:lnTo>
                  <a:lnTo>
                    <a:pt x="820633" y="1951119"/>
                  </a:lnTo>
                  <a:lnTo>
                    <a:pt x="0" y="1951119"/>
                  </a:lnTo>
                  <a:close/>
                </a:path>
              </a:pathLst>
            </a:custGeom>
            <a:solidFill>
              <a:srgbClr val="AF0000"/>
            </a:solidFill>
          </p:spPr>
        </p:sp>
        <p:sp>
          <p:nvSpPr>
            <p:cNvPr id="1048780" name="TextBox 4"/>
            <p:cNvSpPr txBox="1"/>
            <p:nvPr/>
          </p:nvSpPr>
          <p:spPr>
            <a:xfrm>
              <a:off x="0" y="-38100"/>
              <a:ext cx="820633" cy="1989219"/>
            </a:xfrm>
            <a:prstGeom prst="rect">
              <a:avLst/>
            </a:prstGeom>
          </p:spPr>
          <p:txBody>
            <a:bodyPr lIns="50800" tIns="50800" rIns="50800" bIns="50800" rtlCol="0" anchor="ctr"/>
            <a:lstStyle/>
            <a:p>
              <a:pPr algn="ctr">
                <a:lnSpc>
                  <a:spcPts val="2659"/>
                </a:lnSpc>
              </a:pPr>
              <a:endParaRPr/>
            </a:p>
          </p:txBody>
        </p:sp>
      </p:grpSp>
      <p:grpSp>
        <p:nvGrpSpPr>
          <p:cNvPr id="139" name="Group 5"/>
          <p:cNvGrpSpPr/>
          <p:nvPr/>
        </p:nvGrpSpPr>
        <p:grpSpPr>
          <a:xfrm rot="-5400000">
            <a:off x="13361855" y="7878451"/>
            <a:ext cx="3161432" cy="7408155"/>
            <a:chOff x="0" y="0"/>
            <a:chExt cx="832641" cy="1951119"/>
          </a:xfrm>
        </p:grpSpPr>
        <p:sp>
          <p:nvSpPr>
            <p:cNvPr id="1048781" name="Freeform 6"/>
            <p:cNvSpPr/>
            <p:nvPr/>
          </p:nvSpPr>
          <p:spPr>
            <a:xfrm>
              <a:off x="0" y="0"/>
              <a:ext cx="832641" cy="1951119"/>
            </a:xfrm>
            <a:custGeom>
              <a:avLst/>
              <a:gdLst/>
              <a:ahLst/>
              <a:cxnLst/>
              <a:rect l="l" t="t" r="r" b="b"/>
              <a:pathLst>
                <a:path w="832641" h="1951119">
                  <a:moveTo>
                    <a:pt x="0" y="0"/>
                  </a:moveTo>
                  <a:lnTo>
                    <a:pt x="832641" y="0"/>
                  </a:lnTo>
                  <a:lnTo>
                    <a:pt x="832641" y="1951119"/>
                  </a:lnTo>
                  <a:lnTo>
                    <a:pt x="0" y="1951119"/>
                  </a:lnTo>
                  <a:close/>
                </a:path>
              </a:pathLst>
            </a:custGeom>
            <a:solidFill>
              <a:srgbClr val="AF0000"/>
            </a:solidFill>
          </p:spPr>
        </p:sp>
        <p:sp>
          <p:nvSpPr>
            <p:cNvPr id="1048782" name="TextBox 7"/>
            <p:cNvSpPr txBox="1"/>
            <p:nvPr/>
          </p:nvSpPr>
          <p:spPr>
            <a:xfrm>
              <a:off x="0" y="-38100"/>
              <a:ext cx="832641" cy="1989219"/>
            </a:xfrm>
            <a:prstGeom prst="rect">
              <a:avLst/>
            </a:prstGeom>
          </p:spPr>
          <p:txBody>
            <a:bodyPr lIns="50800" tIns="50800" rIns="50800" bIns="50800" rtlCol="0" anchor="ctr"/>
            <a:lstStyle/>
            <a:p>
              <a:pPr algn="ctr">
                <a:lnSpc>
                  <a:spcPts val="2659"/>
                </a:lnSpc>
              </a:pPr>
              <a:endParaRPr/>
            </a:p>
          </p:txBody>
        </p:sp>
      </p:grpSp>
      <p:grpSp>
        <p:nvGrpSpPr>
          <p:cNvPr id="140" name="Group 8"/>
          <p:cNvGrpSpPr/>
          <p:nvPr/>
        </p:nvGrpSpPr>
        <p:grpSpPr>
          <a:xfrm rot="-2153196">
            <a:off x="17198138" y="-6284441"/>
            <a:ext cx="6302157" cy="12568882"/>
            <a:chOff x="0" y="0"/>
            <a:chExt cx="1659827" cy="3310323"/>
          </a:xfrm>
        </p:grpSpPr>
        <p:sp>
          <p:nvSpPr>
            <p:cNvPr id="1048783" name="Freeform 9"/>
            <p:cNvSpPr/>
            <p:nvPr/>
          </p:nvSpPr>
          <p:spPr>
            <a:xfrm>
              <a:off x="0" y="0"/>
              <a:ext cx="1659827" cy="3310323"/>
            </a:xfrm>
            <a:custGeom>
              <a:avLst/>
              <a:gdLst/>
              <a:ahLst/>
              <a:cxnLst/>
              <a:rect l="l" t="t" r="r" b="b"/>
              <a:pathLst>
                <a:path w="1659827" h="3310323">
                  <a:moveTo>
                    <a:pt x="0" y="0"/>
                  </a:moveTo>
                  <a:lnTo>
                    <a:pt x="1659827" y="0"/>
                  </a:lnTo>
                  <a:lnTo>
                    <a:pt x="1659827" y="3310323"/>
                  </a:lnTo>
                  <a:lnTo>
                    <a:pt x="0" y="3310323"/>
                  </a:lnTo>
                  <a:close/>
                </a:path>
              </a:pathLst>
            </a:custGeom>
            <a:solidFill>
              <a:srgbClr val="AF0000"/>
            </a:solidFill>
          </p:spPr>
        </p:sp>
        <p:sp>
          <p:nvSpPr>
            <p:cNvPr id="1048784" name="TextBox 10"/>
            <p:cNvSpPr txBox="1"/>
            <p:nvPr/>
          </p:nvSpPr>
          <p:spPr>
            <a:xfrm>
              <a:off x="0" y="-38100"/>
              <a:ext cx="1659827" cy="3348423"/>
            </a:xfrm>
            <a:prstGeom prst="rect">
              <a:avLst/>
            </a:prstGeom>
          </p:spPr>
          <p:txBody>
            <a:bodyPr lIns="50800" tIns="50800" rIns="50800" bIns="50800" rtlCol="0" anchor="ctr"/>
            <a:lstStyle/>
            <a:p>
              <a:pPr algn="ctr">
                <a:lnSpc>
                  <a:spcPts val="2659"/>
                </a:lnSpc>
              </a:pPr>
              <a:endParaRPr/>
            </a:p>
          </p:txBody>
        </p:sp>
      </p:grpSp>
      <p:grpSp>
        <p:nvGrpSpPr>
          <p:cNvPr id="141" name="Group 11"/>
          <p:cNvGrpSpPr/>
          <p:nvPr/>
        </p:nvGrpSpPr>
        <p:grpSpPr>
          <a:xfrm rot="-1753502">
            <a:off x="-4134723" y="5882032"/>
            <a:ext cx="6302157" cy="12568882"/>
            <a:chOff x="0" y="0"/>
            <a:chExt cx="1659827" cy="3310323"/>
          </a:xfrm>
        </p:grpSpPr>
        <p:sp>
          <p:nvSpPr>
            <p:cNvPr id="1048785" name="Freeform 12"/>
            <p:cNvSpPr/>
            <p:nvPr/>
          </p:nvSpPr>
          <p:spPr>
            <a:xfrm>
              <a:off x="0" y="0"/>
              <a:ext cx="1659827" cy="3310323"/>
            </a:xfrm>
            <a:custGeom>
              <a:avLst/>
              <a:gdLst/>
              <a:ahLst/>
              <a:cxnLst/>
              <a:rect l="l" t="t" r="r" b="b"/>
              <a:pathLst>
                <a:path w="1659827" h="3310323">
                  <a:moveTo>
                    <a:pt x="0" y="0"/>
                  </a:moveTo>
                  <a:lnTo>
                    <a:pt x="1659827" y="0"/>
                  </a:lnTo>
                  <a:lnTo>
                    <a:pt x="1659827" y="3310323"/>
                  </a:lnTo>
                  <a:lnTo>
                    <a:pt x="0" y="3310323"/>
                  </a:lnTo>
                  <a:close/>
                </a:path>
              </a:pathLst>
            </a:custGeom>
            <a:solidFill>
              <a:srgbClr val="AF0000"/>
            </a:solidFill>
          </p:spPr>
        </p:sp>
        <p:sp>
          <p:nvSpPr>
            <p:cNvPr id="1048786" name="TextBox 13"/>
            <p:cNvSpPr txBox="1"/>
            <p:nvPr/>
          </p:nvSpPr>
          <p:spPr>
            <a:xfrm>
              <a:off x="0" y="-38100"/>
              <a:ext cx="1659827" cy="3348423"/>
            </a:xfrm>
            <a:prstGeom prst="rect">
              <a:avLst/>
            </a:prstGeom>
          </p:spPr>
          <p:txBody>
            <a:bodyPr lIns="50800" tIns="50800" rIns="50800" bIns="50800" rtlCol="0" anchor="ctr"/>
            <a:lstStyle/>
            <a:p>
              <a:pPr algn="ctr">
                <a:lnSpc>
                  <a:spcPts val="2659"/>
                </a:lnSpc>
              </a:pPr>
              <a:endParaRPr/>
            </a:p>
          </p:txBody>
        </p:sp>
      </p:grpSp>
      <p:sp>
        <p:nvSpPr>
          <p:cNvPr id="1048787" name="TextBox 14"/>
          <p:cNvSpPr txBox="1"/>
          <p:nvPr/>
        </p:nvSpPr>
        <p:spPr>
          <a:xfrm>
            <a:off x="1377062" y="461662"/>
            <a:ext cx="15523255" cy="981654"/>
          </a:xfrm>
          <a:prstGeom prst="rect">
            <a:avLst/>
          </a:prstGeom>
        </p:spPr>
        <p:txBody>
          <a:bodyPr lIns="0" tIns="0" rIns="0" bIns="0" rtlCol="0" anchor="t">
            <a:spAutoFit/>
          </a:bodyPr>
          <a:lstStyle/>
          <a:p>
            <a:pPr algn="ctr">
              <a:lnSpc>
                <a:spcPts val="7676"/>
              </a:lnSpc>
              <a:spcBef>
                <a:spcPct val="0"/>
              </a:spcBef>
            </a:pPr>
            <a:r>
              <a:rPr lang="en-US" sz="5483" b="1">
                <a:solidFill>
                  <a:srgbClr val="AF0000"/>
                </a:solidFill>
                <a:latin typeface="Poppins Bold"/>
                <a:ea typeface="Poppins Bold"/>
                <a:cs typeface="Poppins Bold"/>
                <a:sym typeface="Poppins Bold"/>
              </a:rPr>
              <a:t>Core AI Capabilities in Use</a:t>
            </a:r>
          </a:p>
        </p:txBody>
      </p:sp>
      <p:grpSp>
        <p:nvGrpSpPr>
          <p:cNvPr id="142" name="Group 15"/>
          <p:cNvGrpSpPr/>
          <p:nvPr/>
        </p:nvGrpSpPr>
        <p:grpSpPr>
          <a:xfrm>
            <a:off x="220677" y="1875334"/>
            <a:ext cx="16679640" cy="7694459"/>
            <a:chOff x="0" y="0"/>
            <a:chExt cx="22239520" cy="10259279"/>
          </a:xfrm>
        </p:grpSpPr>
        <p:grpSp>
          <p:nvGrpSpPr>
            <p:cNvPr id="143" name="Group 16"/>
            <p:cNvGrpSpPr/>
            <p:nvPr/>
          </p:nvGrpSpPr>
          <p:grpSpPr>
            <a:xfrm>
              <a:off x="9261615" y="1853622"/>
              <a:ext cx="1872825" cy="2162559"/>
              <a:chOff x="0" y="0"/>
              <a:chExt cx="985465" cy="1137920"/>
            </a:xfrm>
          </p:grpSpPr>
          <p:sp>
            <p:nvSpPr>
              <p:cNvPr id="1048788" name="Freeform 17"/>
              <p:cNvSpPr/>
              <p:nvPr/>
            </p:nvSpPr>
            <p:spPr>
              <a:xfrm>
                <a:off x="0" y="0"/>
                <a:ext cx="985520" cy="1137920"/>
              </a:xfrm>
              <a:custGeom>
                <a:avLst/>
                <a:gdLst/>
                <a:ahLst/>
                <a:cxnLst/>
                <a:rect l="l" t="t" r="r" b="b"/>
                <a:pathLst>
                  <a:path w="985520" h="1137920">
                    <a:moveTo>
                      <a:pt x="492760" y="0"/>
                    </a:moveTo>
                    <a:lnTo>
                      <a:pt x="985520" y="284480"/>
                    </a:lnTo>
                    <a:lnTo>
                      <a:pt x="985520" y="853440"/>
                    </a:lnTo>
                    <a:lnTo>
                      <a:pt x="815340" y="951611"/>
                    </a:lnTo>
                    <a:lnTo>
                      <a:pt x="806831" y="1112901"/>
                    </a:lnTo>
                    <a:lnTo>
                      <a:pt x="662813" y="1039622"/>
                    </a:lnTo>
                    <a:lnTo>
                      <a:pt x="492760" y="1137920"/>
                    </a:lnTo>
                    <a:lnTo>
                      <a:pt x="0" y="853440"/>
                    </a:lnTo>
                    <a:lnTo>
                      <a:pt x="0" y="284480"/>
                    </a:lnTo>
                    <a:lnTo>
                      <a:pt x="492760" y="0"/>
                    </a:lnTo>
                  </a:path>
                </a:pathLst>
              </a:custGeom>
              <a:gradFill rotWithShape="1">
                <a:gsLst>
                  <a:gs pos="0">
                    <a:srgbClr val="9CC2FF">
                      <a:alpha val="100000"/>
                    </a:srgbClr>
                  </a:gs>
                  <a:gs pos="100000">
                    <a:srgbClr val="4F92FF">
                      <a:alpha val="100000"/>
                    </a:srgbClr>
                  </a:gs>
                </a:gsLst>
                <a:lin ang="5400000"/>
              </a:gradFill>
            </p:spPr>
          </p:sp>
        </p:grpSp>
        <p:sp>
          <p:nvSpPr>
            <p:cNvPr id="1048789" name="Freeform 18"/>
            <p:cNvSpPr/>
            <p:nvPr/>
          </p:nvSpPr>
          <p:spPr>
            <a:xfrm>
              <a:off x="9242307" y="1834314"/>
              <a:ext cx="1911444" cy="2201174"/>
            </a:xfrm>
            <a:custGeom>
              <a:avLst/>
              <a:gdLst/>
              <a:ahLst/>
              <a:cxnLst/>
              <a:rect l="l" t="t" r="r" b="b"/>
              <a:pathLst>
                <a:path w="1911444" h="2201174">
                  <a:moveTo>
                    <a:pt x="0" y="0"/>
                  </a:moveTo>
                  <a:lnTo>
                    <a:pt x="1911444" y="0"/>
                  </a:lnTo>
                  <a:lnTo>
                    <a:pt x="1911444" y="2201174"/>
                  </a:lnTo>
                  <a:lnTo>
                    <a:pt x="0" y="2201174"/>
                  </a:lnTo>
                  <a:lnTo>
                    <a:pt x="0" y="0"/>
                  </a:lnTo>
                  <a:close/>
                </a:path>
              </a:pathLst>
            </a:custGeom>
            <a:blipFill>
              <a:blip r:embed="rId3"/>
              <a:stretch>
                <a:fillRect/>
              </a:stretch>
            </a:blipFill>
          </p:spPr>
        </p:sp>
        <p:grpSp>
          <p:nvGrpSpPr>
            <p:cNvPr id="144" name="Group 19"/>
            <p:cNvGrpSpPr/>
            <p:nvPr/>
          </p:nvGrpSpPr>
          <p:grpSpPr>
            <a:xfrm>
              <a:off x="8026049" y="3994068"/>
              <a:ext cx="2130273" cy="2162559"/>
              <a:chOff x="0" y="0"/>
              <a:chExt cx="1120932" cy="1137920"/>
            </a:xfrm>
          </p:grpSpPr>
          <p:sp>
            <p:nvSpPr>
              <p:cNvPr id="1048790" name="Freeform 20"/>
              <p:cNvSpPr/>
              <p:nvPr/>
            </p:nvSpPr>
            <p:spPr>
              <a:xfrm>
                <a:off x="0" y="0"/>
                <a:ext cx="1120902" cy="1137920"/>
              </a:xfrm>
              <a:custGeom>
                <a:avLst/>
                <a:gdLst/>
                <a:ahLst/>
                <a:cxnLst/>
                <a:rect l="l" t="t" r="r" b="b"/>
                <a:pathLst>
                  <a:path w="1120902" h="1137920">
                    <a:moveTo>
                      <a:pt x="0" y="284480"/>
                    </a:moveTo>
                    <a:lnTo>
                      <a:pt x="492760" y="0"/>
                    </a:lnTo>
                    <a:lnTo>
                      <a:pt x="985520" y="284480"/>
                    </a:lnTo>
                    <a:lnTo>
                      <a:pt x="985520" y="480949"/>
                    </a:lnTo>
                    <a:lnTo>
                      <a:pt x="1120902" y="568960"/>
                    </a:lnTo>
                    <a:lnTo>
                      <a:pt x="985520" y="656971"/>
                    </a:lnTo>
                    <a:lnTo>
                      <a:pt x="985520" y="853440"/>
                    </a:lnTo>
                    <a:lnTo>
                      <a:pt x="492760" y="1137920"/>
                    </a:lnTo>
                    <a:lnTo>
                      <a:pt x="0" y="853440"/>
                    </a:lnTo>
                    <a:lnTo>
                      <a:pt x="0" y="284480"/>
                    </a:lnTo>
                  </a:path>
                </a:pathLst>
              </a:custGeom>
              <a:gradFill rotWithShape="1">
                <a:gsLst>
                  <a:gs pos="0">
                    <a:srgbClr val="E4A9FF">
                      <a:alpha val="100000"/>
                    </a:srgbClr>
                  </a:gs>
                  <a:gs pos="100000">
                    <a:srgbClr val="CD6AFB">
                      <a:alpha val="100000"/>
                    </a:srgbClr>
                  </a:gs>
                </a:gsLst>
                <a:lin ang="5400000"/>
              </a:gradFill>
            </p:spPr>
          </p:sp>
        </p:grpSp>
        <p:sp>
          <p:nvSpPr>
            <p:cNvPr id="1048791" name="Freeform 21"/>
            <p:cNvSpPr/>
            <p:nvPr/>
          </p:nvSpPr>
          <p:spPr>
            <a:xfrm>
              <a:off x="8006741" y="3974760"/>
              <a:ext cx="2168891" cy="2201174"/>
            </a:xfrm>
            <a:custGeom>
              <a:avLst/>
              <a:gdLst/>
              <a:ahLst/>
              <a:cxnLst/>
              <a:rect l="l" t="t" r="r" b="b"/>
              <a:pathLst>
                <a:path w="2168891" h="2201174">
                  <a:moveTo>
                    <a:pt x="0" y="0"/>
                  </a:moveTo>
                  <a:lnTo>
                    <a:pt x="2168891" y="0"/>
                  </a:lnTo>
                  <a:lnTo>
                    <a:pt x="2168891" y="2201174"/>
                  </a:lnTo>
                  <a:lnTo>
                    <a:pt x="0" y="2201174"/>
                  </a:lnTo>
                  <a:lnTo>
                    <a:pt x="0" y="0"/>
                  </a:lnTo>
                  <a:close/>
                </a:path>
              </a:pathLst>
            </a:custGeom>
            <a:blipFill>
              <a:blip r:embed="rId4"/>
              <a:stretch>
                <a:fillRect/>
              </a:stretch>
            </a:blipFill>
          </p:spPr>
        </p:sp>
        <p:grpSp>
          <p:nvGrpSpPr>
            <p:cNvPr id="145" name="Group 22"/>
            <p:cNvGrpSpPr/>
            <p:nvPr/>
          </p:nvGrpSpPr>
          <p:grpSpPr>
            <a:xfrm>
              <a:off x="9262515" y="6134401"/>
              <a:ext cx="1872825" cy="2162559"/>
              <a:chOff x="0" y="0"/>
              <a:chExt cx="985465" cy="1137920"/>
            </a:xfrm>
          </p:grpSpPr>
          <p:sp>
            <p:nvSpPr>
              <p:cNvPr id="1048792" name="Freeform 23"/>
              <p:cNvSpPr/>
              <p:nvPr/>
            </p:nvSpPr>
            <p:spPr>
              <a:xfrm>
                <a:off x="0" y="0"/>
                <a:ext cx="985520" cy="1137920"/>
              </a:xfrm>
              <a:custGeom>
                <a:avLst/>
                <a:gdLst/>
                <a:ahLst/>
                <a:cxnLst/>
                <a:rect l="l" t="t" r="r" b="b"/>
                <a:pathLst>
                  <a:path w="985520" h="1137920">
                    <a:moveTo>
                      <a:pt x="492760" y="1137920"/>
                    </a:moveTo>
                    <a:lnTo>
                      <a:pt x="985520" y="853440"/>
                    </a:lnTo>
                    <a:lnTo>
                      <a:pt x="985520" y="284480"/>
                    </a:lnTo>
                    <a:lnTo>
                      <a:pt x="815340" y="186309"/>
                    </a:lnTo>
                    <a:lnTo>
                      <a:pt x="806831" y="25019"/>
                    </a:lnTo>
                    <a:lnTo>
                      <a:pt x="662813" y="98171"/>
                    </a:lnTo>
                    <a:lnTo>
                      <a:pt x="492760" y="0"/>
                    </a:lnTo>
                    <a:lnTo>
                      <a:pt x="0" y="284480"/>
                    </a:lnTo>
                    <a:lnTo>
                      <a:pt x="0" y="853440"/>
                    </a:lnTo>
                    <a:lnTo>
                      <a:pt x="492760" y="1137920"/>
                    </a:lnTo>
                  </a:path>
                </a:pathLst>
              </a:custGeom>
              <a:gradFill rotWithShape="1">
                <a:gsLst>
                  <a:gs pos="0">
                    <a:srgbClr val="FFA1DA">
                      <a:alpha val="100000"/>
                    </a:srgbClr>
                  </a:gs>
                  <a:gs pos="100000">
                    <a:srgbClr val="F669BE">
                      <a:alpha val="100000"/>
                    </a:srgbClr>
                  </a:gs>
                </a:gsLst>
                <a:lin ang="5400000"/>
              </a:gradFill>
            </p:spPr>
          </p:sp>
        </p:grpSp>
        <p:sp>
          <p:nvSpPr>
            <p:cNvPr id="1048793" name="Freeform 24"/>
            <p:cNvSpPr/>
            <p:nvPr/>
          </p:nvSpPr>
          <p:spPr>
            <a:xfrm>
              <a:off x="9243207" y="6115093"/>
              <a:ext cx="1911444" cy="2201174"/>
            </a:xfrm>
            <a:custGeom>
              <a:avLst/>
              <a:gdLst/>
              <a:ahLst/>
              <a:cxnLst/>
              <a:rect l="l" t="t" r="r" b="b"/>
              <a:pathLst>
                <a:path w="1911444" h="2201174">
                  <a:moveTo>
                    <a:pt x="0" y="0"/>
                  </a:moveTo>
                  <a:lnTo>
                    <a:pt x="1911444" y="0"/>
                  </a:lnTo>
                  <a:lnTo>
                    <a:pt x="1911444" y="2201174"/>
                  </a:lnTo>
                  <a:lnTo>
                    <a:pt x="0" y="2201174"/>
                  </a:lnTo>
                  <a:lnTo>
                    <a:pt x="0" y="0"/>
                  </a:lnTo>
                  <a:close/>
                </a:path>
              </a:pathLst>
            </a:custGeom>
            <a:blipFill>
              <a:blip r:embed="rId5"/>
              <a:stretch>
                <a:fillRect/>
              </a:stretch>
            </a:blipFill>
          </p:spPr>
        </p:sp>
        <p:grpSp>
          <p:nvGrpSpPr>
            <p:cNvPr id="146" name="Group 25"/>
            <p:cNvGrpSpPr/>
            <p:nvPr/>
          </p:nvGrpSpPr>
          <p:grpSpPr>
            <a:xfrm>
              <a:off x="11733395" y="6134401"/>
              <a:ext cx="1872825" cy="2162559"/>
              <a:chOff x="0" y="0"/>
              <a:chExt cx="985465" cy="1137920"/>
            </a:xfrm>
          </p:grpSpPr>
          <p:sp>
            <p:nvSpPr>
              <p:cNvPr id="1048794" name="Freeform 26"/>
              <p:cNvSpPr/>
              <p:nvPr/>
            </p:nvSpPr>
            <p:spPr>
              <a:xfrm>
                <a:off x="0" y="0"/>
                <a:ext cx="985520" cy="1137920"/>
              </a:xfrm>
              <a:custGeom>
                <a:avLst/>
                <a:gdLst/>
                <a:ahLst/>
                <a:cxnLst/>
                <a:rect l="l" t="t" r="r" b="b"/>
                <a:pathLst>
                  <a:path w="985520" h="1137920">
                    <a:moveTo>
                      <a:pt x="492760" y="1137920"/>
                    </a:moveTo>
                    <a:lnTo>
                      <a:pt x="0" y="853440"/>
                    </a:lnTo>
                    <a:lnTo>
                      <a:pt x="0" y="284480"/>
                    </a:lnTo>
                    <a:lnTo>
                      <a:pt x="170053" y="186309"/>
                    </a:lnTo>
                    <a:lnTo>
                      <a:pt x="178562" y="25019"/>
                    </a:lnTo>
                    <a:lnTo>
                      <a:pt x="322580" y="98171"/>
                    </a:lnTo>
                    <a:lnTo>
                      <a:pt x="492760" y="0"/>
                    </a:lnTo>
                    <a:lnTo>
                      <a:pt x="985520" y="284480"/>
                    </a:lnTo>
                    <a:lnTo>
                      <a:pt x="985520" y="853440"/>
                    </a:lnTo>
                    <a:lnTo>
                      <a:pt x="492760" y="1137920"/>
                    </a:lnTo>
                  </a:path>
                </a:pathLst>
              </a:custGeom>
              <a:gradFill rotWithShape="1">
                <a:gsLst>
                  <a:gs pos="0">
                    <a:srgbClr val="FFA6A3">
                      <a:alpha val="100000"/>
                    </a:srgbClr>
                  </a:gs>
                  <a:gs pos="100000">
                    <a:srgbClr val="FD6A65">
                      <a:alpha val="100000"/>
                    </a:srgbClr>
                  </a:gs>
                </a:gsLst>
                <a:lin ang="5400000"/>
              </a:gradFill>
            </p:spPr>
          </p:sp>
        </p:grpSp>
        <p:sp>
          <p:nvSpPr>
            <p:cNvPr id="1048795" name="Freeform 27"/>
            <p:cNvSpPr/>
            <p:nvPr/>
          </p:nvSpPr>
          <p:spPr>
            <a:xfrm>
              <a:off x="11714087" y="6115093"/>
              <a:ext cx="1911444" cy="2201174"/>
            </a:xfrm>
            <a:custGeom>
              <a:avLst/>
              <a:gdLst/>
              <a:ahLst/>
              <a:cxnLst/>
              <a:rect l="l" t="t" r="r" b="b"/>
              <a:pathLst>
                <a:path w="1911444" h="2201174">
                  <a:moveTo>
                    <a:pt x="0" y="0"/>
                  </a:moveTo>
                  <a:lnTo>
                    <a:pt x="1911444" y="0"/>
                  </a:lnTo>
                  <a:lnTo>
                    <a:pt x="1911444" y="2201174"/>
                  </a:lnTo>
                  <a:lnTo>
                    <a:pt x="0" y="2201174"/>
                  </a:lnTo>
                  <a:lnTo>
                    <a:pt x="0" y="0"/>
                  </a:lnTo>
                  <a:close/>
                </a:path>
              </a:pathLst>
            </a:custGeom>
            <a:blipFill>
              <a:blip r:embed="rId6"/>
              <a:stretch>
                <a:fillRect/>
              </a:stretch>
            </a:blipFill>
          </p:spPr>
        </p:sp>
        <p:grpSp>
          <p:nvGrpSpPr>
            <p:cNvPr id="147" name="Group 28"/>
            <p:cNvGrpSpPr/>
            <p:nvPr/>
          </p:nvGrpSpPr>
          <p:grpSpPr>
            <a:xfrm>
              <a:off x="12711538" y="3994068"/>
              <a:ext cx="2130273" cy="2162559"/>
              <a:chOff x="0" y="0"/>
              <a:chExt cx="1120932" cy="1137920"/>
            </a:xfrm>
          </p:grpSpPr>
          <p:sp>
            <p:nvSpPr>
              <p:cNvPr id="1048796" name="Freeform 29"/>
              <p:cNvSpPr/>
              <p:nvPr/>
            </p:nvSpPr>
            <p:spPr>
              <a:xfrm>
                <a:off x="0" y="0"/>
                <a:ext cx="1121029" cy="1137920"/>
              </a:xfrm>
              <a:custGeom>
                <a:avLst/>
                <a:gdLst/>
                <a:ahLst/>
                <a:cxnLst/>
                <a:rect l="l" t="t" r="r" b="b"/>
                <a:pathLst>
                  <a:path w="1121029" h="1137920">
                    <a:moveTo>
                      <a:pt x="1120902" y="284480"/>
                    </a:moveTo>
                    <a:lnTo>
                      <a:pt x="628142" y="0"/>
                    </a:lnTo>
                    <a:lnTo>
                      <a:pt x="135509" y="284480"/>
                    </a:lnTo>
                    <a:lnTo>
                      <a:pt x="135509" y="480949"/>
                    </a:lnTo>
                    <a:lnTo>
                      <a:pt x="0" y="568960"/>
                    </a:lnTo>
                    <a:lnTo>
                      <a:pt x="135509" y="656971"/>
                    </a:lnTo>
                    <a:lnTo>
                      <a:pt x="135509" y="853440"/>
                    </a:lnTo>
                    <a:lnTo>
                      <a:pt x="628269" y="1137920"/>
                    </a:lnTo>
                    <a:lnTo>
                      <a:pt x="1121029" y="853440"/>
                    </a:lnTo>
                    <a:lnTo>
                      <a:pt x="1121029" y="284480"/>
                    </a:lnTo>
                  </a:path>
                </a:pathLst>
              </a:custGeom>
              <a:gradFill rotWithShape="1">
                <a:gsLst>
                  <a:gs pos="0">
                    <a:srgbClr val="FFBF84">
                      <a:alpha val="100000"/>
                    </a:srgbClr>
                  </a:gs>
                  <a:gs pos="100000">
                    <a:srgbClr val="F99539">
                      <a:alpha val="100000"/>
                    </a:srgbClr>
                  </a:gs>
                </a:gsLst>
                <a:lin ang="5400000"/>
              </a:gradFill>
            </p:spPr>
          </p:sp>
        </p:grpSp>
        <p:sp>
          <p:nvSpPr>
            <p:cNvPr id="1048797" name="Freeform 30"/>
            <p:cNvSpPr/>
            <p:nvPr/>
          </p:nvSpPr>
          <p:spPr>
            <a:xfrm>
              <a:off x="12692230" y="3974760"/>
              <a:ext cx="2168891" cy="2201174"/>
            </a:xfrm>
            <a:custGeom>
              <a:avLst/>
              <a:gdLst/>
              <a:ahLst/>
              <a:cxnLst/>
              <a:rect l="l" t="t" r="r" b="b"/>
              <a:pathLst>
                <a:path w="2168891" h="2201174">
                  <a:moveTo>
                    <a:pt x="0" y="0"/>
                  </a:moveTo>
                  <a:lnTo>
                    <a:pt x="2168892" y="0"/>
                  </a:lnTo>
                  <a:lnTo>
                    <a:pt x="2168892" y="2201174"/>
                  </a:lnTo>
                  <a:lnTo>
                    <a:pt x="0" y="2201174"/>
                  </a:lnTo>
                  <a:lnTo>
                    <a:pt x="0" y="0"/>
                  </a:lnTo>
                  <a:close/>
                </a:path>
              </a:pathLst>
            </a:custGeom>
            <a:blipFill>
              <a:blip r:embed="rId7"/>
              <a:stretch>
                <a:fillRect/>
              </a:stretch>
            </a:blipFill>
          </p:spPr>
        </p:sp>
        <p:grpSp>
          <p:nvGrpSpPr>
            <p:cNvPr id="148" name="Group 31"/>
            <p:cNvGrpSpPr/>
            <p:nvPr/>
          </p:nvGrpSpPr>
          <p:grpSpPr>
            <a:xfrm>
              <a:off x="11733162" y="1853622"/>
              <a:ext cx="1872825" cy="2162559"/>
              <a:chOff x="0" y="0"/>
              <a:chExt cx="985465" cy="1137920"/>
            </a:xfrm>
          </p:grpSpPr>
          <p:sp>
            <p:nvSpPr>
              <p:cNvPr id="1048798" name="Freeform 32"/>
              <p:cNvSpPr/>
              <p:nvPr/>
            </p:nvSpPr>
            <p:spPr>
              <a:xfrm>
                <a:off x="0" y="0"/>
                <a:ext cx="985520" cy="1137920"/>
              </a:xfrm>
              <a:custGeom>
                <a:avLst/>
                <a:gdLst/>
                <a:ahLst/>
                <a:cxnLst/>
                <a:rect l="l" t="t" r="r" b="b"/>
                <a:pathLst>
                  <a:path w="985520" h="1137920">
                    <a:moveTo>
                      <a:pt x="492760" y="0"/>
                    </a:moveTo>
                    <a:lnTo>
                      <a:pt x="0" y="284480"/>
                    </a:lnTo>
                    <a:lnTo>
                      <a:pt x="0" y="853440"/>
                    </a:lnTo>
                    <a:lnTo>
                      <a:pt x="170053" y="951611"/>
                    </a:lnTo>
                    <a:lnTo>
                      <a:pt x="178562" y="1112901"/>
                    </a:lnTo>
                    <a:lnTo>
                      <a:pt x="322580" y="1039749"/>
                    </a:lnTo>
                    <a:lnTo>
                      <a:pt x="492760" y="1137920"/>
                    </a:lnTo>
                    <a:lnTo>
                      <a:pt x="985520" y="853440"/>
                    </a:lnTo>
                    <a:lnTo>
                      <a:pt x="985520" y="284480"/>
                    </a:lnTo>
                    <a:lnTo>
                      <a:pt x="492760" y="0"/>
                    </a:lnTo>
                  </a:path>
                </a:pathLst>
              </a:custGeom>
              <a:gradFill rotWithShape="1">
                <a:gsLst>
                  <a:gs pos="0">
                    <a:srgbClr val="FFEF63">
                      <a:alpha val="100000"/>
                    </a:srgbClr>
                  </a:gs>
                  <a:gs pos="100000">
                    <a:srgbClr val="FFE60A">
                      <a:alpha val="100000"/>
                    </a:srgbClr>
                  </a:gs>
                </a:gsLst>
                <a:lin ang="5400000"/>
              </a:gradFill>
            </p:spPr>
          </p:sp>
        </p:grpSp>
        <p:sp>
          <p:nvSpPr>
            <p:cNvPr id="1048799" name="Freeform 33"/>
            <p:cNvSpPr/>
            <p:nvPr/>
          </p:nvSpPr>
          <p:spPr>
            <a:xfrm>
              <a:off x="11713854" y="1834314"/>
              <a:ext cx="1911444" cy="2201174"/>
            </a:xfrm>
            <a:custGeom>
              <a:avLst/>
              <a:gdLst/>
              <a:ahLst/>
              <a:cxnLst/>
              <a:rect l="l" t="t" r="r" b="b"/>
              <a:pathLst>
                <a:path w="1911444" h="2201174">
                  <a:moveTo>
                    <a:pt x="0" y="0"/>
                  </a:moveTo>
                  <a:lnTo>
                    <a:pt x="1911444" y="0"/>
                  </a:lnTo>
                  <a:lnTo>
                    <a:pt x="1911444" y="2201174"/>
                  </a:lnTo>
                  <a:lnTo>
                    <a:pt x="0" y="2201174"/>
                  </a:lnTo>
                  <a:lnTo>
                    <a:pt x="0" y="0"/>
                  </a:lnTo>
                  <a:close/>
                </a:path>
              </a:pathLst>
            </a:custGeom>
            <a:blipFill>
              <a:blip r:embed="rId8"/>
              <a:stretch>
                <a:fillRect/>
              </a:stretch>
            </a:blipFill>
          </p:spPr>
        </p:sp>
        <p:sp>
          <p:nvSpPr>
            <p:cNvPr id="1048800" name="TextBox 34"/>
            <p:cNvSpPr txBox="1"/>
            <p:nvPr/>
          </p:nvSpPr>
          <p:spPr>
            <a:xfrm>
              <a:off x="14256277" y="1589995"/>
              <a:ext cx="6228434" cy="1409266"/>
            </a:xfrm>
            <a:prstGeom prst="rect">
              <a:avLst/>
            </a:prstGeom>
          </p:spPr>
          <p:txBody>
            <a:bodyPr lIns="0" tIns="0" rIns="0" bIns="0" rtlCol="0" anchor="t">
              <a:spAutoFit/>
            </a:bodyPr>
            <a:lstStyle/>
            <a:p>
              <a:pPr algn="l">
                <a:lnSpc>
                  <a:spcPts val="2837"/>
                </a:lnSpc>
              </a:pPr>
              <a:r>
                <a:rPr lang="en-US" sz="2364">
                  <a:solidFill>
                    <a:srgbClr val="484848"/>
                  </a:solidFill>
                  <a:latin typeface="Roboto"/>
                  <a:ea typeface="Roboto"/>
                  <a:cs typeface="Roboto"/>
                  <a:sym typeface="Roboto"/>
                </a:rPr>
                <a:t>Recommendation engines</a:t>
              </a:r>
            </a:p>
            <a:p>
              <a:pPr algn="l">
                <a:lnSpc>
                  <a:spcPts val="2837"/>
                </a:lnSpc>
              </a:pPr>
              <a:r>
                <a:rPr lang="en-US" sz="2364">
                  <a:solidFill>
                    <a:srgbClr val="484848"/>
                  </a:solidFill>
                  <a:latin typeface="Roboto"/>
                  <a:ea typeface="Roboto"/>
                  <a:cs typeface="Roboto"/>
                  <a:sym typeface="Roboto"/>
                </a:rPr>
                <a:t>are used to drive discovery</a:t>
              </a:r>
            </a:p>
            <a:p>
              <a:pPr algn="l">
                <a:lnSpc>
                  <a:spcPts val="2837"/>
                </a:lnSpc>
              </a:pPr>
              <a:r>
                <a:rPr lang="en-US" sz="2364">
                  <a:solidFill>
                    <a:srgbClr val="484848"/>
                  </a:solidFill>
                  <a:latin typeface="Roboto"/>
                  <a:ea typeface="Roboto"/>
                  <a:cs typeface="Roboto"/>
                  <a:sym typeface="Roboto"/>
                </a:rPr>
                <a:t>on Amazon.</a:t>
              </a:r>
            </a:p>
          </p:txBody>
        </p:sp>
        <p:sp>
          <p:nvSpPr>
            <p:cNvPr id="1048801" name="TextBox 35"/>
            <p:cNvSpPr txBox="1"/>
            <p:nvPr/>
          </p:nvSpPr>
          <p:spPr>
            <a:xfrm>
              <a:off x="0" y="3533725"/>
              <a:ext cx="7356734" cy="1289124"/>
            </a:xfrm>
            <a:prstGeom prst="rect">
              <a:avLst/>
            </a:prstGeom>
          </p:spPr>
          <p:txBody>
            <a:bodyPr lIns="0" tIns="0" rIns="0" bIns="0" rtlCol="0" anchor="t">
              <a:spAutoFit/>
            </a:bodyPr>
            <a:lstStyle/>
            <a:p>
              <a:pPr algn="r">
                <a:lnSpc>
                  <a:spcPts val="3811"/>
                </a:lnSpc>
              </a:pPr>
              <a:r>
                <a:rPr lang="en-US" sz="3175" b="1">
                  <a:solidFill>
                    <a:srgbClr val="BA5DE5"/>
                  </a:solidFill>
                  <a:latin typeface="Roboto Bold"/>
                  <a:ea typeface="Roboto Bold"/>
                  <a:cs typeface="Roboto Bold"/>
                  <a:sym typeface="Roboto Bold"/>
                </a:rPr>
                <a:t>GenAI accelerates</a:t>
              </a:r>
            </a:p>
            <a:p>
              <a:pPr algn="r">
                <a:lnSpc>
                  <a:spcPts val="3811"/>
                </a:lnSpc>
              </a:pPr>
              <a:r>
                <a:rPr lang="en-US" sz="3175" b="1">
                  <a:solidFill>
                    <a:srgbClr val="BA5DE5"/>
                  </a:solidFill>
                  <a:latin typeface="Roboto Bold"/>
                  <a:ea typeface="Roboto Bold"/>
                  <a:cs typeface="Roboto Bold"/>
                  <a:sym typeface="Roboto Bold"/>
                </a:rPr>
                <a:t>creative</a:t>
              </a:r>
            </a:p>
          </p:txBody>
        </p:sp>
        <p:sp>
          <p:nvSpPr>
            <p:cNvPr id="1048802" name="TextBox 36"/>
            <p:cNvSpPr txBox="1"/>
            <p:nvPr/>
          </p:nvSpPr>
          <p:spPr>
            <a:xfrm>
              <a:off x="2344408" y="1589995"/>
              <a:ext cx="6247919" cy="1409266"/>
            </a:xfrm>
            <a:prstGeom prst="rect">
              <a:avLst/>
            </a:prstGeom>
          </p:spPr>
          <p:txBody>
            <a:bodyPr lIns="0" tIns="0" rIns="0" bIns="0" rtlCol="0" anchor="t">
              <a:spAutoFit/>
            </a:bodyPr>
            <a:lstStyle/>
            <a:p>
              <a:pPr algn="r">
                <a:lnSpc>
                  <a:spcPts val="2837"/>
                </a:lnSpc>
              </a:pPr>
              <a:r>
                <a:rPr lang="en-US" sz="2364">
                  <a:solidFill>
                    <a:srgbClr val="484848"/>
                  </a:solidFill>
                  <a:latin typeface="Roboto"/>
                  <a:ea typeface="Roboto"/>
                  <a:cs typeface="Roboto"/>
                  <a:sym typeface="Roboto"/>
                </a:rPr>
                <a:t>Anomaly detection</a:t>
              </a:r>
            </a:p>
            <a:p>
              <a:pPr algn="r">
                <a:lnSpc>
                  <a:spcPts val="2837"/>
                </a:lnSpc>
              </a:pPr>
              <a:r>
                <a:rPr lang="en-US" sz="2364">
                  <a:solidFill>
                    <a:srgbClr val="484848"/>
                  </a:solidFill>
                  <a:latin typeface="Roboto"/>
                  <a:ea typeface="Roboto"/>
                  <a:cs typeface="Roboto"/>
                  <a:sym typeface="Roboto"/>
                </a:rPr>
                <a:t>safeguards campaigns on Amazon (Vrontis et al., 2023).</a:t>
              </a:r>
            </a:p>
          </p:txBody>
        </p:sp>
        <p:sp>
          <p:nvSpPr>
            <p:cNvPr id="1048803" name="TextBox 37"/>
            <p:cNvSpPr txBox="1"/>
            <p:nvPr/>
          </p:nvSpPr>
          <p:spPr>
            <a:xfrm>
              <a:off x="14256277" y="-19050"/>
              <a:ext cx="7983243" cy="1289124"/>
            </a:xfrm>
            <a:prstGeom prst="rect">
              <a:avLst/>
            </a:prstGeom>
          </p:spPr>
          <p:txBody>
            <a:bodyPr lIns="0" tIns="0" rIns="0" bIns="0" rtlCol="0" anchor="t">
              <a:spAutoFit/>
            </a:bodyPr>
            <a:lstStyle/>
            <a:p>
              <a:pPr algn="l">
                <a:lnSpc>
                  <a:spcPts val="3811"/>
                </a:lnSpc>
              </a:pPr>
              <a:r>
                <a:rPr lang="en-US" sz="3175" b="1">
                  <a:solidFill>
                    <a:srgbClr val="E0CB15"/>
                  </a:solidFill>
                  <a:latin typeface="Roboto Bold"/>
                  <a:ea typeface="Roboto Bold"/>
                  <a:cs typeface="Roboto Bold"/>
                  <a:sym typeface="Roboto Bold"/>
                </a:rPr>
                <a:t>Recommendation</a:t>
              </a:r>
            </a:p>
            <a:p>
              <a:pPr algn="l">
                <a:lnSpc>
                  <a:spcPts val="3811"/>
                </a:lnSpc>
              </a:pPr>
              <a:r>
                <a:rPr lang="en-US" sz="3175" b="1">
                  <a:solidFill>
                    <a:srgbClr val="E0CB15"/>
                  </a:solidFill>
                  <a:latin typeface="Roboto Bold"/>
                  <a:ea typeface="Roboto Bold"/>
                  <a:cs typeface="Roboto Bold"/>
                  <a:sym typeface="Roboto Bold"/>
                </a:rPr>
                <a:t>engines</a:t>
              </a:r>
            </a:p>
          </p:txBody>
        </p:sp>
        <p:sp>
          <p:nvSpPr>
            <p:cNvPr id="1048804" name="TextBox 38"/>
            <p:cNvSpPr txBox="1"/>
            <p:nvPr/>
          </p:nvSpPr>
          <p:spPr>
            <a:xfrm>
              <a:off x="15492025" y="3533725"/>
              <a:ext cx="6132677" cy="654087"/>
            </a:xfrm>
            <a:prstGeom prst="rect">
              <a:avLst/>
            </a:prstGeom>
          </p:spPr>
          <p:txBody>
            <a:bodyPr lIns="0" tIns="0" rIns="0" bIns="0" rtlCol="0" anchor="t">
              <a:spAutoFit/>
            </a:bodyPr>
            <a:lstStyle/>
            <a:p>
              <a:pPr algn="l">
                <a:lnSpc>
                  <a:spcPts val="3811"/>
                </a:lnSpc>
              </a:pPr>
              <a:r>
                <a:rPr lang="en-US" sz="3175" b="1">
                  <a:solidFill>
                    <a:srgbClr val="DE8431"/>
                  </a:solidFill>
                  <a:latin typeface="Roboto Bold"/>
                  <a:ea typeface="Roboto Bold"/>
                  <a:cs typeface="Roboto Bold"/>
                  <a:sym typeface="Roboto Bold"/>
                </a:rPr>
                <a:t>Look-alike models</a:t>
              </a:r>
            </a:p>
          </p:txBody>
        </p:sp>
        <p:sp>
          <p:nvSpPr>
            <p:cNvPr id="1048805" name="TextBox 39"/>
            <p:cNvSpPr txBox="1"/>
            <p:nvPr/>
          </p:nvSpPr>
          <p:spPr>
            <a:xfrm>
              <a:off x="1351701" y="5065536"/>
              <a:ext cx="6004930" cy="945861"/>
            </a:xfrm>
            <a:prstGeom prst="rect">
              <a:avLst/>
            </a:prstGeom>
          </p:spPr>
          <p:txBody>
            <a:bodyPr lIns="0" tIns="0" rIns="0" bIns="0" rtlCol="0" anchor="t">
              <a:spAutoFit/>
            </a:bodyPr>
            <a:lstStyle/>
            <a:p>
              <a:pPr algn="r">
                <a:lnSpc>
                  <a:spcPts val="2837"/>
                </a:lnSpc>
              </a:pPr>
              <a:r>
                <a:rPr lang="en-US" sz="2364">
                  <a:solidFill>
                    <a:srgbClr val="484848"/>
                  </a:solidFill>
                  <a:latin typeface="Roboto"/>
                  <a:ea typeface="Roboto"/>
                  <a:cs typeface="Roboto"/>
                  <a:sym typeface="Roboto"/>
                </a:rPr>
                <a:t>GenAI accelerates creative</a:t>
              </a:r>
            </a:p>
            <a:p>
              <a:pPr algn="r">
                <a:lnSpc>
                  <a:spcPts val="2837"/>
                </a:lnSpc>
              </a:pPr>
              <a:r>
                <a:rPr lang="en-US" sz="2364">
                  <a:solidFill>
                    <a:srgbClr val="484848"/>
                  </a:solidFill>
                  <a:latin typeface="Roboto"/>
                  <a:ea typeface="Roboto"/>
                  <a:cs typeface="Roboto"/>
                  <a:sym typeface="Roboto"/>
                </a:rPr>
                <a:t>variants on Amazon.</a:t>
              </a:r>
            </a:p>
          </p:txBody>
        </p:sp>
        <p:sp>
          <p:nvSpPr>
            <p:cNvPr id="1048806" name="TextBox 40"/>
            <p:cNvSpPr txBox="1"/>
            <p:nvPr/>
          </p:nvSpPr>
          <p:spPr>
            <a:xfrm>
              <a:off x="15492025" y="4524896"/>
              <a:ext cx="6132677" cy="1409266"/>
            </a:xfrm>
            <a:prstGeom prst="rect">
              <a:avLst/>
            </a:prstGeom>
          </p:spPr>
          <p:txBody>
            <a:bodyPr lIns="0" tIns="0" rIns="0" bIns="0" rtlCol="0" anchor="t">
              <a:spAutoFit/>
            </a:bodyPr>
            <a:lstStyle/>
            <a:p>
              <a:pPr algn="l">
                <a:lnSpc>
                  <a:spcPts val="2837"/>
                </a:lnSpc>
              </a:pPr>
              <a:r>
                <a:rPr lang="en-US" sz="2364">
                  <a:solidFill>
                    <a:srgbClr val="484848"/>
                  </a:solidFill>
                  <a:latin typeface="Roboto"/>
                  <a:ea typeface="Roboto"/>
                  <a:cs typeface="Roboto"/>
                  <a:sym typeface="Roboto"/>
                </a:rPr>
                <a:t>Look-alike models are used</a:t>
              </a:r>
            </a:p>
            <a:p>
              <a:pPr algn="l">
                <a:lnSpc>
                  <a:spcPts val="2837"/>
                </a:lnSpc>
              </a:pPr>
              <a:r>
                <a:rPr lang="en-US" sz="2364">
                  <a:solidFill>
                    <a:srgbClr val="484848"/>
                  </a:solidFill>
                  <a:latin typeface="Roboto"/>
                  <a:ea typeface="Roboto"/>
                  <a:cs typeface="Roboto"/>
                  <a:sym typeface="Roboto"/>
                </a:rPr>
                <a:t>to expand reach efficiently</a:t>
              </a:r>
            </a:p>
            <a:p>
              <a:pPr algn="l">
                <a:lnSpc>
                  <a:spcPts val="2837"/>
                </a:lnSpc>
              </a:pPr>
              <a:r>
                <a:rPr lang="en-US" sz="2364">
                  <a:solidFill>
                    <a:srgbClr val="484848"/>
                  </a:solidFill>
                  <a:latin typeface="Roboto"/>
                  <a:ea typeface="Roboto"/>
                  <a:cs typeface="Roboto"/>
                  <a:sym typeface="Roboto"/>
                </a:rPr>
                <a:t>on Amazon (Ziółkowska, 2021).</a:t>
              </a:r>
            </a:p>
          </p:txBody>
        </p:sp>
        <p:sp>
          <p:nvSpPr>
            <p:cNvPr id="1048807" name="TextBox 41"/>
            <p:cNvSpPr txBox="1"/>
            <p:nvPr/>
          </p:nvSpPr>
          <p:spPr>
            <a:xfrm>
              <a:off x="2344408" y="-19050"/>
              <a:ext cx="6248100" cy="1289124"/>
            </a:xfrm>
            <a:prstGeom prst="rect">
              <a:avLst/>
            </a:prstGeom>
          </p:spPr>
          <p:txBody>
            <a:bodyPr lIns="0" tIns="0" rIns="0" bIns="0" rtlCol="0" anchor="t">
              <a:spAutoFit/>
            </a:bodyPr>
            <a:lstStyle/>
            <a:p>
              <a:pPr algn="r">
                <a:lnSpc>
                  <a:spcPts val="3811"/>
                </a:lnSpc>
              </a:pPr>
              <a:r>
                <a:rPr lang="en-US" sz="3175" b="1">
                  <a:solidFill>
                    <a:srgbClr val="4E88E7"/>
                  </a:solidFill>
                  <a:latin typeface="Roboto Bold"/>
                  <a:ea typeface="Roboto Bold"/>
                  <a:cs typeface="Roboto Bold"/>
                  <a:sym typeface="Roboto Bold"/>
                </a:rPr>
                <a:t>Anomaly detection</a:t>
              </a:r>
            </a:p>
            <a:p>
              <a:pPr algn="r">
                <a:lnSpc>
                  <a:spcPts val="3811"/>
                </a:lnSpc>
              </a:pPr>
              <a:r>
                <a:rPr lang="en-US" sz="3175" b="1">
                  <a:solidFill>
                    <a:srgbClr val="4E88E7"/>
                  </a:solidFill>
                  <a:latin typeface="Roboto Bold"/>
                  <a:ea typeface="Roboto Bold"/>
                  <a:cs typeface="Roboto Bold"/>
                  <a:sym typeface="Roboto Bold"/>
                </a:rPr>
                <a:t>safeguards</a:t>
              </a:r>
            </a:p>
          </p:txBody>
        </p:sp>
        <p:sp>
          <p:nvSpPr>
            <p:cNvPr id="1048808" name="TextBox 42"/>
            <p:cNvSpPr txBox="1"/>
            <p:nvPr/>
          </p:nvSpPr>
          <p:spPr>
            <a:xfrm>
              <a:off x="1698722" y="7240968"/>
              <a:ext cx="6893582" cy="1289124"/>
            </a:xfrm>
            <a:prstGeom prst="rect">
              <a:avLst/>
            </a:prstGeom>
          </p:spPr>
          <p:txBody>
            <a:bodyPr lIns="0" tIns="0" rIns="0" bIns="0" rtlCol="0" anchor="t">
              <a:spAutoFit/>
            </a:bodyPr>
            <a:lstStyle/>
            <a:p>
              <a:pPr algn="r">
                <a:lnSpc>
                  <a:spcPts val="3811"/>
                </a:lnSpc>
              </a:pPr>
              <a:r>
                <a:rPr lang="en-US" sz="3175" b="1">
                  <a:solidFill>
                    <a:srgbClr val="DE58A9"/>
                  </a:solidFill>
                  <a:latin typeface="Roboto Bold"/>
                  <a:ea typeface="Roboto Bold"/>
                  <a:cs typeface="Roboto Bold"/>
                  <a:sym typeface="Roboto Bold"/>
                </a:rPr>
                <a:t>MMM and MTA</a:t>
              </a:r>
            </a:p>
            <a:p>
              <a:pPr algn="r">
                <a:lnSpc>
                  <a:spcPts val="3811"/>
                </a:lnSpc>
              </a:pPr>
              <a:r>
                <a:rPr lang="en-US" sz="3175" b="1">
                  <a:solidFill>
                    <a:srgbClr val="DE58A9"/>
                  </a:solidFill>
                  <a:latin typeface="Roboto Bold"/>
                  <a:ea typeface="Roboto Bold"/>
                  <a:cs typeface="Roboto Bold"/>
                  <a:sym typeface="Roboto Bold"/>
                </a:rPr>
                <a:t>refine mix</a:t>
              </a:r>
            </a:p>
          </p:txBody>
        </p:sp>
        <p:sp>
          <p:nvSpPr>
            <p:cNvPr id="1048809" name="TextBox 43"/>
            <p:cNvSpPr txBox="1"/>
            <p:nvPr/>
          </p:nvSpPr>
          <p:spPr>
            <a:xfrm>
              <a:off x="14256277" y="7240968"/>
              <a:ext cx="5108189" cy="1289124"/>
            </a:xfrm>
            <a:prstGeom prst="rect">
              <a:avLst/>
            </a:prstGeom>
          </p:spPr>
          <p:txBody>
            <a:bodyPr lIns="0" tIns="0" rIns="0" bIns="0" rtlCol="0" anchor="t">
              <a:spAutoFit/>
            </a:bodyPr>
            <a:lstStyle/>
            <a:p>
              <a:pPr algn="l">
                <a:lnSpc>
                  <a:spcPts val="3811"/>
                </a:lnSpc>
              </a:pPr>
              <a:r>
                <a:rPr lang="en-US" sz="3175" b="1">
                  <a:solidFill>
                    <a:srgbClr val="E55753"/>
                  </a:solidFill>
                  <a:latin typeface="Roboto Bold"/>
                  <a:ea typeface="Roboto Bold"/>
                  <a:cs typeface="Roboto Bold"/>
                  <a:sym typeface="Roboto Bold"/>
                </a:rPr>
                <a:t>NLP improves</a:t>
              </a:r>
            </a:p>
            <a:p>
              <a:pPr algn="l">
                <a:lnSpc>
                  <a:spcPts val="3811"/>
                </a:lnSpc>
              </a:pPr>
              <a:r>
                <a:rPr lang="en-US" sz="3175" b="1">
                  <a:solidFill>
                    <a:srgbClr val="E55753"/>
                  </a:solidFill>
                  <a:latin typeface="Roboto Bold"/>
                  <a:ea typeface="Roboto Bold"/>
                  <a:cs typeface="Roboto Bold"/>
                  <a:sym typeface="Roboto Bold"/>
                </a:rPr>
                <a:t>search</a:t>
              </a:r>
            </a:p>
          </p:txBody>
        </p:sp>
        <p:sp>
          <p:nvSpPr>
            <p:cNvPr id="1048810" name="TextBox 44"/>
            <p:cNvSpPr txBox="1"/>
            <p:nvPr/>
          </p:nvSpPr>
          <p:spPr>
            <a:xfrm>
              <a:off x="14256277" y="8772779"/>
              <a:ext cx="5108189" cy="1409266"/>
            </a:xfrm>
            <a:prstGeom prst="rect">
              <a:avLst/>
            </a:prstGeom>
          </p:spPr>
          <p:txBody>
            <a:bodyPr lIns="0" tIns="0" rIns="0" bIns="0" rtlCol="0" anchor="t">
              <a:spAutoFit/>
            </a:bodyPr>
            <a:lstStyle/>
            <a:p>
              <a:pPr algn="l">
                <a:lnSpc>
                  <a:spcPts val="2837"/>
                </a:lnSpc>
              </a:pPr>
              <a:r>
                <a:rPr lang="en-US" sz="2364">
                  <a:solidFill>
                    <a:srgbClr val="484848"/>
                  </a:solidFill>
                  <a:latin typeface="Roboto"/>
                  <a:ea typeface="Roboto"/>
                  <a:cs typeface="Roboto"/>
                  <a:sym typeface="Roboto"/>
                </a:rPr>
                <a:t>NLP improves on-site and</a:t>
              </a:r>
            </a:p>
            <a:p>
              <a:pPr algn="l">
                <a:lnSpc>
                  <a:spcPts val="2837"/>
                </a:lnSpc>
              </a:pPr>
              <a:r>
                <a:rPr lang="en-US" sz="2364">
                  <a:solidFill>
                    <a:srgbClr val="484848"/>
                  </a:solidFill>
                  <a:latin typeface="Roboto"/>
                  <a:ea typeface="Roboto"/>
                  <a:cs typeface="Roboto"/>
                  <a:sym typeface="Roboto"/>
                </a:rPr>
                <a:t>voice search on Amazon (Vrontis et al., 2023).</a:t>
              </a:r>
            </a:p>
          </p:txBody>
        </p:sp>
        <p:sp>
          <p:nvSpPr>
            <p:cNvPr id="1048811" name="TextBox 45"/>
            <p:cNvSpPr txBox="1"/>
            <p:nvPr/>
          </p:nvSpPr>
          <p:spPr>
            <a:xfrm>
              <a:off x="930985" y="8850013"/>
              <a:ext cx="7661524" cy="1409266"/>
            </a:xfrm>
            <a:prstGeom prst="rect">
              <a:avLst/>
            </a:prstGeom>
          </p:spPr>
          <p:txBody>
            <a:bodyPr lIns="0" tIns="0" rIns="0" bIns="0" rtlCol="0" anchor="t">
              <a:spAutoFit/>
            </a:bodyPr>
            <a:lstStyle/>
            <a:p>
              <a:pPr algn="r">
                <a:lnSpc>
                  <a:spcPts val="2837"/>
                </a:lnSpc>
              </a:pPr>
              <a:r>
                <a:rPr lang="en-US" sz="2364">
                  <a:solidFill>
                    <a:srgbClr val="484848"/>
                  </a:solidFill>
                  <a:latin typeface="Roboto"/>
                  <a:ea typeface="Roboto"/>
                  <a:cs typeface="Roboto"/>
                  <a:sym typeface="Roboto"/>
                </a:rPr>
                <a:t>MMM and MTA are used to</a:t>
              </a:r>
            </a:p>
            <a:p>
              <a:pPr algn="r">
                <a:lnSpc>
                  <a:spcPts val="2837"/>
                </a:lnSpc>
              </a:pPr>
              <a:r>
                <a:rPr lang="en-US" sz="2364">
                  <a:solidFill>
                    <a:srgbClr val="484848"/>
                  </a:solidFill>
                  <a:latin typeface="Roboto"/>
                  <a:ea typeface="Roboto"/>
                  <a:cs typeface="Roboto"/>
                  <a:sym typeface="Roboto"/>
                </a:rPr>
                <a:t>refine channel mix on</a:t>
              </a:r>
            </a:p>
            <a:p>
              <a:pPr algn="r">
                <a:lnSpc>
                  <a:spcPts val="2837"/>
                </a:lnSpc>
              </a:pPr>
              <a:r>
                <a:rPr lang="en-US" sz="2364">
                  <a:solidFill>
                    <a:srgbClr val="484848"/>
                  </a:solidFill>
                  <a:latin typeface="Roboto"/>
                  <a:ea typeface="Roboto"/>
                  <a:cs typeface="Roboto"/>
                  <a:sym typeface="Roboto"/>
                </a:rPr>
                <a:t>Amazon.</a:t>
              </a:r>
            </a:p>
          </p:txBody>
        </p:sp>
        <p:sp>
          <p:nvSpPr>
            <p:cNvPr id="1048812" name="Freeform 46"/>
            <p:cNvSpPr/>
            <p:nvPr/>
          </p:nvSpPr>
          <p:spPr>
            <a:xfrm>
              <a:off x="9732925" y="2427719"/>
              <a:ext cx="907499" cy="911361"/>
            </a:xfrm>
            <a:custGeom>
              <a:avLst/>
              <a:gdLst/>
              <a:ahLst/>
              <a:cxnLst/>
              <a:rect l="l" t="t" r="r" b="b"/>
              <a:pathLst>
                <a:path w="907499" h="911361">
                  <a:moveTo>
                    <a:pt x="0" y="0"/>
                  </a:moveTo>
                  <a:lnTo>
                    <a:pt x="907499" y="0"/>
                  </a:lnTo>
                  <a:lnTo>
                    <a:pt x="907499" y="911361"/>
                  </a:lnTo>
                  <a:lnTo>
                    <a:pt x="0" y="911361"/>
                  </a:lnTo>
                  <a:lnTo>
                    <a:pt x="0" y="0"/>
                  </a:lnTo>
                  <a:close/>
                </a:path>
              </a:pathLst>
            </a:custGeom>
            <a:blipFill>
              <a:blip r:embed="rId9"/>
              <a:stretch>
                <a:fillRect/>
              </a:stretch>
            </a:blipFill>
          </p:spPr>
        </p:sp>
        <p:sp>
          <p:nvSpPr>
            <p:cNvPr id="1048813" name="Freeform 47"/>
            <p:cNvSpPr/>
            <p:nvPr/>
          </p:nvSpPr>
          <p:spPr>
            <a:xfrm>
              <a:off x="12206351" y="2420005"/>
              <a:ext cx="907499" cy="926808"/>
            </a:xfrm>
            <a:custGeom>
              <a:avLst/>
              <a:gdLst/>
              <a:ahLst/>
              <a:cxnLst/>
              <a:rect l="l" t="t" r="r" b="b"/>
              <a:pathLst>
                <a:path w="907499" h="926808">
                  <a:moveTo>
                    <a:pt x="0" y="0"/>
                  </a:moveTo>
                  <a:lnTo>
                    <a:pt x="907498" y="0"/>
                  </a:lnTo>
                  <a:lnTo>
                    <a:pt x="907498" y="926808"/>
                  </a:lnTo>
                  <a:lnTo>
                    <a:pt x="0" y="926808"/>
                  </a:lnTo>
                  <a:lnTo>
                    <a:pt x="0" y="0"/>
                  </a:lnTo>
                  <a:close/>
                </a:path>
              </a:pathLst>
            </a:custGeom>
            <a:blipFill>
              <a:blip r:embed="rId10"/>
              <a:stretch>
                <a:fillRect/>
              </a:stretch>
            </a:blipFill>
          </p:spPr>
        </p:sp>
        <p:sp>
          <p:nvSpPr>
            <p:cNvPr id="1048814" name="Freeform 48"/>
            <p:cNvSpPr/>
            <p:nvPr/>
          </p:nvSpPr>
          <p:spPr>
            <a:xfrm>
              <a:off x="8470146" y="4563257"/>
              <a:ext cx="941274" cy="928846"/>
            </a:xfrm>
            <a:custGeom>
              <a:avLst/>
              <a:gdLst/>
              <a:ahLst/>
              <a:cxnLst/>
              <a:rect l="l" t="t" r="r" b="b"/>
              <a:pathLst>
                <a:path w="941274" h="928846">
                  <a:moveTo>
                    <a:pt x="0" y="0"/>
                  </a:moveTo>
                  <a:lnTo>
                    <a:pt x="941274" y="0"/>
                  </a:lnTo>
                  <a:lnTo>
                    <a:pt x="941274" y="928846"/>
                  </a:lnTo>
                  <a:lnTo>
                    <a:pt x="0" y="928846"/>
                  </a:lnTo>
                  <a:lnTo>
                    <a:pt x="0" y="0"/>
                  </a:lnTo>
                  <a:close/>
                </a:path>
              </a:pathLst>
            </a:custGeom>
            <a:blipFill>
              <a:blip r:embed="rId11"/>
              <a:stretch>
                <a:fillRect/>
              </a:stretch>
            </a:blipFill>
          </p:spPr>
        </p:sp>
        <p:sp>
          <p:nvSpPr>
            <p:cNvPr id="1048815" name="Freeform 49"/>
            <p:cNvSpPr/>
            <p:nvPr/>
          </p:nvSpPr>
          <p:spPr>
            <a:xfrm>
              <a:off x="13543199" y="4571141"/>
              <a:ext cx="705147" cy="938230"/>
            </a:xfrm>
            <a:custGeom>
              <a:avLst/>
              <a:gdLst/>
              <a:ahLst/>
              <a:cxnLst/>
              <a:rect l="l" t="t" r="r" b="b"/>
              <a:pathLst>
                <a:path w="705147" h="938230">
                  <a:moveTo>
                    <a:pt x="0" y="0"/>
                  </a:moveTo>
                  <a:lnTo>
                    <a:pt x="705146" y="0"/>
                  </a:lnTo>
                  <a:lnTo>
                    <a:pt x="705146" y="938230"/>
                  </a:lnTo>
                  <a:lnTo>
                    <a:pt x="0" y="938230"/>
                  </a:lnTo>
                  <a:lnTo>
                    <a:pt x="0" y="0"/>
                  </a:lnTo>
                  <a:close/>
                </a:path>
              </a:pathLst>
            </a:custGeom>
            <a:blipFill>
              <a:blip r:embed="rId12"/>
              <a:stretch>
                <a:fillRect/>
              </a:stretch>
            </a:blipFill>
          </p:spPr>
        </p:sp>
        <p:sp>
          <p:nvSpPr>
            <p:cNvPr id="1048816" name="Freeform 50"/>
            <p:cNvSpPr/>
            <p:nvPr/>
          </p:nvSpPr>
          <p:spPr>
            <a:xfrm>
              <a:off x="9718681" y="6743170"/>
              <a:ext cx="933330" cy="962786"/>
            </a:xfrm>
            <a:custGeom>
              <a:avLst/>
              <a:gdLst/>
              <a:ahLst/>
              <a:cxnLst/>
              <a:rect l="l" t="t" r="r" b="b"/>
              <a:pathLst>
                <a:path w="933330" h="962786">
                  <a:moveTo>
                    <a:pt x="0" y="0"/>
                  </a:moveTo>
                  <a:lnTo>
                    <a:pt x="933330" y="0"/>
                  </a:lnTo>
                  <a:lnTo>
                    <a:pt x="933330" y="962786"/>
                  </a:lnTo>
                  <a:lnTo>
                    <a:pt x="0" y="962786"/>
                  </a:lnTo>
                  <a:lnTo>
                    <a:pt x="0" y="0"/>
                  </a:lnTo>
                  <a:close/>
                </a:path>
              </a:pathLst>
            </a:custGeom>
            <a:blipFill>
              <a:blip r:embed="rId13"/>
              <a:stretch>
                <a:fillRect/>
              </a:stretch>
            </a:blipFill>
          </p:spPr>
        </p:sp>
        <p:sp>
          <p:nvSpPr>
            <p:cNvPr id="1048817" name="Freeform 51"/>
            <p:cNvSpPr/>
            <p:nvPr/>
          </p:nvSpPr>
          <p:spPr>
            <a:xfrm>
              <a:off x="12196696" y="6745122"/>
              <a:ext cx="926808" cy="926808"/>
            </a:xfrm>
            <a:custGeom>
              <a:avLst/>
              <a:gdLst/>
              <a:ahLst/>
              <a:cxnLst/>
              <a:rect l="l" t="t" r="r" b="b"/>
              <a:pathLst>
                <a:path w="926808" h="926808">
                  <a:moveTo>
                    <a:pt x="0" y="0"/>
                  </a:moveTo>
                  <a:lnTo>
                    <a:pt x="926808" y="0"/>
                  </a:lnTo>
                  <a:lnTo>
                    <a:pt x="926808" y="926808"/>
                  </a:lnTo>
                  <a:lnTo>
                    <a:pt x="0" y="926808"/>
                  </a:lnTo>
                  <a:lnTo>
                    <a:pt x="0" y="0"/>
                  </a:lnTo>
                  <a:close/>
                </a:path>
              </a:pathLst>
            </a:custGeom>
            <a:blipFill>
              <a:blip r:embed="rId14"/>
              <a:stretch>
                <a:fillRect/>
              </a:stretch>
            </a:blipFill>
          </p:spPr>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2" name="Group 2"/>
          <p:cNvGrpSpPr/>
          <p:nvPr/>
        </p:nvGrpSpPr>
        <p:grpSpPr>
          <a:xfrm rot="-5400000">
            <a:off x="1936326" y="-4907277"/>
            <a:ext cx="3115841" cy="7408155"/>
            <a:chOff x="0" y="0"/>
            <a:chExt cx="820633" cy="1951119"/>
          </a:xfrm>
        </p:grpSpPr>
        <p:sp>
          <p:nvSpPr>
            <p:cNvPr id="1048821" name="Freeform 3"/>
            <p:cNvSpPr/>
            <p:nvPr/>
          </p:nvSpPr>
          <p:spPr>
            <a:xfrm>
              <a:off x="0" y="0"/>
              <a:ext cx="820633" cy="1951119"/>
            </a:xfrm>
            <a:custGeom>
              <a:avLst/>
              <a:gdLst/>
              <a:ahLst/>
              <a:cxnLst/>
              <a:rect l="l" t="t" r="r" b="b"/>
              <a:pathLst>
                <a:path w="820633" h="1951119">
                  <a:moveTo>
                    <a:pt x="0" y="0"/>
                  </a:moveTo>
                  <a:lnTo>
                    <a:pt x="820633" y="0"/>
                  </a:lnTo>
                  <a:lnTo>
                    <a:pt x="820633" y="1951119"/>
                  </a:lnTo>
                  <a:lnTo>
                    <a:pt x="0" y="1951119"/>
                  </a:lnTo>
                  <a:close/>
                </a:path>
              </a:pathLst>
            </a:custGeom>
            <a:solidFill>
              <a:srgbClr val="AF0000"/>
            </a:solidFill>
          </p:spPr>
        </p:sp>
        <p:sp>
          <p:nvSpPr>
            <p:cNvPr id="1048822" name="TextBox 4"/>
            <p:cNvSpPr txBox="1"/>
            <p:nvPr/>
          </p:nvSpPr>
          <p:spPr>
            <a:xfrm>
              <a:off x="0" y="-38100"/>
              <a:ext cx="820633" cy="1989219"/>
            </a:xfrm>
            <a:prstGeom prst="rect">
              <a:avLst/>
            </a:prstGeom>
          </p:spPr>
          <p:txBody>
            <a:bodyPr lIns="50800" tIns="50800" rIns="50800" bIns="50800" rtlCol="0" anchor="ctr"/>
            <a:lstStyle/>
            <a:p>
              <a:pPr algn="ctr">
                <a:lnSpc>
                  <a:spcPts val="2659"/>
                </a:lnSpc>
              </a:pPr>
              <a:endParaRPr/>
            </a:p>
          </p:txBody>
        </p:sp>
      </p:grpSp>
      <p:grpSp>
        <p:nvGrpSpPr>
          <p:cNvPr id="153" name="Group 5"/>
          <p:cNvGrpSpPr/>
          <p:nvPr/>
        </p:nvGrpSpPr>
        <p:grpSpPr>
          <a:xfrm rot="-5400000">
            <a:off x="13361855" y="7878451"/>
            <a:ext cx="3161432" cy="7408155"/>
            <a:chOff x="0" y="0"/>
            <a:chExt cx="832641" cy="1951119"/>
          </a:xfrm>
        </p:grpSpPr>
        <p:sp>
          <p:nvSpPr>
            <p:cNvPr id="1048823" name="Freeform 6"/>
            <p:cNvSpPr/>
            <p:nvPr/>
          </p:nvSpPr>
          <p:spPr>
            <a:xfrm>
              <a:off x="0" y="0"/>
              <a:ext cx="832641" cy="1951119"/>
            </a:xfrm>
            <a:custGeom>
              <a:avLst/>
              <a:gdLst/>
              <a:ahLst/>
              <a:cxnLst/>
              <a:rect l="l" t="t" r="r" b="b"/>
              <a:pathLst>
                <a:path w="832641" h="1951119">
                  <a:moveTo>
                    <a:pt x="0" y="0"/>
                  </a:moveTo>
                  <a:lnTo>
                    <a:pt x="832641" y="0"/>
                  </a:lnTo>
                  <a:lnTo>
                    <a:pt x="832641" y="1951119"/>
                  </a:lnTo>
                  <a:lnTo>
                    <a:pt x="0" y="1951119"/>
                  </a:lnTo>
                  <a:close/>
                </a:path>
              </a:pathLst>
            </a:custGeom>
            <a:solidFill>
              <a:srgbClr val="AF0000"/>
            </a:solidFill>
          </p:spPr>
        </p:sp>
        <p:sp>
          <p:nvSpPr>
            <p:cNvPr id="1048824" name="TextBox 7"/>
            <p:cNvSpPr txBox="1"/>
            <p:nvPr/>
          </p:nvSpPr>
          <p:spPr>
            <a:xfrm>
              <a:off x="0" y="-38100"/>
              <a:ext cx="832641" cy="1989219"/>
            </a:xfrm>
            <a:prstGeom prst="rect">
              <a:avLst/>
            </a:prstGeom>
          </p:spPr>
          <p:txBody>
            <a:bodyPr lIns="50800" tIns="50800" rIns="50800" bIns="50800" rtlCol="0" anchor="ctr"/>
            <a:lstStyle/>
            <a:p>
              <a:pPr algn="ctr">
                <a:lnSpc>
                  <a:spcPts val="2659"/>
                </a:lnSpc>
              </a:pPr>
              <a:endParaRPr/>
            </a:p>
          </p:txBody>
        </p:sp>
      </p:grpSp>
      <p:grpSp>
        <p:nvGrpSpPr>
          <p:cNvPr id="154" name="Group 8"/>
          <p:cNvGrpSpPr/>
          <p:nvPr/>
        </p:nvGrpSpPr>
        <p:grpSpPr>
          <a:xfrm rot="-2153196">
            <a:off x="17198138" y="-6284441"/>
            <a:ext cx="6302157" cy="12568882"/>
            <a:chOff x="0" y="0"/>
            <a:chExt cx="1659827" cy="3310323"/>
          </a:xfrm>
        </p:grpSpPr>
        <p:sp>
          <p:nvSpPr>
            <p:cNvPr id="1048825" name="Freeform 9"/>
            <p:cNvSpPr/>
            <p:nvPr/>
          </p:nvSpPr>
          <p:spPr>
            <a:xfrm>
              <a:off x="0" y="0"/>
              <a:ext cx="1659827" cy="3310323"/>
            </a:xfrm>
            <a:custGeom>
              <a:avLst/>
              <a:gdLst/>
              <a:ahLst/>
              <a:cxnLst/>
              <a:rect l="l" t="t" r="r" b="b"/>
              <a:pathLst>
                <a:path w="1659827" h="3310323">
                  <a:moveTo>
                    <a:pt x="0" y="0"/>
                  </a:moveTo>
                  <a:lnTo>
                    <a:pt x="1659827" y="0"/>
                  </a:lnTo>
                  <a:lnTo>
                    <a:pt x="1659827" y="3310323"/>
                  </a:lnTo>
                  <a:lnTo>
                    <a:pt x="0" y="3310323"/>
                  </a:lnTo>
                  <a:close/>
                </a:path>
              </a:pathLst>
            </a:custGeom>
            <a:solidFill>
              <a:srgbClr val="AF0000"/>
            </a:solidFill>
          </p:spPr>
        </p:sp>
        <p:sp>
          <p:nvSpPr>
            <p:cNvPr id="1048826" name="TextBox 10"/>
            <p:cNvSpPr txBox="1"/>
            <p:nvPr/>
          </p:nvSpPr>
          <p:spPr>
            <a:xfrm>
              <a:off x="0" y="-38100"/>
              <a:ext cx="1659827" cy="3348423"/>
            </a:xfrm>
            <a:prstGeom prst="rect">
              <a:avLst/>
            </a:prstGeom>
          </p:spPr>
          <p:txBody>
            <a:bodyPr lIns="50800" tIns="50800" rIns="50800" bIns="50800" rtlCol="0" anchor="ctr"/>
            <a:lstStyle/>
            <a:p>
              <a:pPr algn="ctr">
                <a:lnSpc>
                  <a:spcPts val="2659"/>
                </a:lnSpc>
              </a:pPr>
              <a:endParaRPr/>
            </a:p>
          </p:txBody>
        </p:sp>
      </p:grpSp>
      <p:grpSp>
        <p:nvGrpSpPr>
          <p:cNvPr id="155" name="Group 11"/>
          <p:cNvGrpSpPr/>
          <p:nvPr/>
        </p:nvGrpSpPr>
        <p:grpSpPr>
          <a:xfrm rot="-1753502">
            <a:off x="-4134723" y="5882032"/>
            <a:ext cx="6302157" cy="12568882"/>
            <a:chOff x="0" y="0"/>
            <a:chExt cx="1659827" cy="3310323"/>
          </a:xfrm>
        </p:grpSpPr>
        <p:sp>
          <p:nvSpPr>
            <p:cNvPr id="1048827" name="Freeform 12"/>
            <p:cNvSpPr/>
            <p:nvPr/>
          </p:nvSpPr>
          <p:spPr>
            <a:xfrm>
              <a:off x="0" y="0"/>
              <a:ext cx="1659827" cy="3310323"/>
            </a:xfrm>
            <a:custGeom>
              <a:avLst/>
              <a:gdLst/>
              <a:ahLst/>
              <a:cxnLst/>
              <a:rect l="l" t="t" r="r" b="b"/>
              <a:pathLst>
                <a:path w="1659827" h="3310323">
                  <a:moveTo>
                    <a:pt x="0" y="0"/>
                  </a:moveTo>
                  <a:lnTo>
                    <a:pt x="1659827" y="0"/>
                  </a:lnTo>
                  <a:lnTo>
                    <a:pt x="1659827" y="3310323"/>
                  </a:lnTo>
                  <a:lnTo>
                    <a:pt x="0" y="3310323"/>
                  </a:lnTo>
                  <a:close/>
                </a:path>
              </a:pathLst>
            </a:custGeom>
            <a:solidFill>
              <a:srgbClr val="AF0000"/>
            </a:solidFill>
          </p:spPr>
        </p:sp>
        <p:sp>
          <p:nvSpPr>
            <p:cNvPr id="1048828" name="TextBox 13"/>
            <p:cNvSpPr txBox="1"/>
            <p:nvPr/>
          </p:nvSpPr>
          <p:spPr>
            <a:xfrm>
              <a:off x="0" y="-38100"/>
              <a:ext cx="1659827" cy="3348423"/>
            </a:xfrm>
            <a:prstGeom prst="rect">
              <a:avLst/>
            </a:prstGeom>
          </p:spPr>
          <p:txBody>
            <a:bodyPr lIns="50800" tIns="50800" rIns="50800" bIns="50800" rtlCol="0" anchor="ctr"/>
            <a:lstStyle/>
            <a:p>
              <a:pPr algn="ctr">
                <a:lnSpc>
                  <a:spcPts val="2659"/>
                </a:lnSpc>
              </a:pPr>
              <a:endParaRPr/>
            </a:p>
          </p:txBody>
        </p:sp>
      </p:grpSp>
      <p:sp>
        <p:nvSpPr>
          <p:cNvPr id="1048829" name="TextBox 14"/>
          <p:cNvSpPr txBox="1"/>
          <p:nvPr/>
        </p:nvSpPr>
        <p:spPr>
          <a:xfrm>
            <a:off x="1382373" y="331991"/>
            <a:ext cx="15523255" cy="981654"/>
          </a:xfrm>
          <a:prstGeom prst="rect">
            <a:avLst/>
          </a:prstGeom>
        </p:spPr>
        <p:txBody>
          <a:bodyPr lIns="0" tIns="0" rIns="0" bIns="0" rtlCol="0" anchor="t">
            <a:spAutoFit/>
          </a:bodyPr>
          <a:lstStyle/>
          <a:p>
            <a:pPr algn="ctr">
              <a:lnSpc>
                <a:spcPts val="7676"/>
              </a:lnSpc>
              <a:spcBef>
                <a:spcPct val="0"/>
              </a:spcBef>
            </a:pPr>
            <a:r>
              <a:rPr lang="en-US" sz="5483" b="1">
                <a:solidFill>
                  <a:srgbClr val="AF0000"/>
                </a:solidFill>
                <a:latin typeface="Poppins Bold"/>
                <a:ea typeface="Poppins Bold"/>
                <a:cs typeface="Poppins Bold"/>
                <a:sym typeface="Poppins Bold"/>
              </a:rPr>
              <a:t> Challenges Overview</a:t>
            </a:r>
          </a:p>
        </p:txBody>
      </p:sp>
      <p:grpSp>
        <p:nvGrpSpPr>
          <p:cNvPr id="156" name="Group 15"/>
          <p:cNvGrpSpPr/>
          <p:nvPr/>
        </p:nvGrpSpPr>
        <p:grpSpPr>
          <a:xfrm>
            <a:off x="2361763" y="1443316"/>
            <a:ext cx="13564474" cy="8468997"/>
            <a:chOff x="0" y="0"/>
            <a:chExt cx="18085965" cy="11291996"/>
          </a:xfrm>
        </p:grpSpPr>
        <p:grpSp>
          <p:nvGrpSpPr>
            <p:cNvPr id="157" name="Group 16"/>
            <p:cNvGrpSpPr/>
            <p:nvPr/>
          </p:nvGrpSpPr>
          <p:grpSpPr>
            <a:xfrm>
              <a:off x="0" y="0"/>
              <a:ext cx="18085965" cy="11291996"/>
              <a:chOff x="0" y="0"/>
              <a:chExt cx="9137226" cy="5704839"/>
            </a:xfrm>
          </p:grpSpPr>
          <p:sp>
            <p:nvSpPr>
              <p:cNvPr id="1048830" name="Freeform 17"/>
              <p:cNvSpPr/>
              <p:nvPr/>
            </p:nvSpPr>
            <p:spPr>
              <a:xfrm>
                <a:off x="10160" y="9870"/>
                <a:ext cx="9116949" cy="5685100"/>
              </a:xfrm>
              <a:custGeom>
                <a:avLst/>
                <a:gdLst/>
                <a:ahLst/>
                <a:cxnLst/>
                <a:rect l="l" t="t" r="r" b="b"/>
                <a:pathLst>
                  <a:path w="9116949" h="5685100">
                    <a:moveTo>
                      <a:pt x="4575429" y="0"/>
                    </a:moveTo>
                    <a:lnTo>
                      <a:pt x="4575429" y="1421275"/>
                    </a:lnTo>
                    <a:lnTo>
                      <a:pt x="4555109" y="1421275"/>
                    </a:lnTo>
                    <a:lnTo>
                      <a:pt x="4555109" y="0"/>
                    </a:lnTo>
                    <a:close/>
                    <a:moveTo>
                      <a:pt x="4555109" y="4263825"/>
                    </a:moveTo>
                    <a:lnTo>
                      <a:pt x="4555109" y="5685100"/>
                    </a:lnTo>
                    <a:lnTo>
                      <a:pt x="4534789" y="5685100"/>
                    </a:lnTo>
                    <a:lnTo>
                      <a:pt x="4534789" y="4263825"/>
                    </a:lnTo>
                    <a:close/>
                    <a:moveTo>
                      <a:pt x="9116949" y="2852420"/>
                    </a:moveTo>
                    <a:lnTo>
                      <a:pt x="6028309" y="2852420"/>
                    </a:lnTo>
                    <a:lnTo>
                      <a:pt x="6028309" y="2832680"/>
                    </a:lnTo>
                    <a:lnTo>
                      <a:pt x="9116949" y="2832680"/>
                    </a:lnTo>
                    <a:close/>
                    <a:moveTo>
                      <a:pt x="3102229" y="2832680"/>
                    </a:moveTo>
                    <a:lnTo>
                      <a:pt x="0" y="2832680"/>
                    </a:lnTo>
                    <a:lnTo>
                      <a:pt x="0" y="2812940"/>
                    </a:lnTo>
                    <a:lnTo>
                      <a:pt x="3102229" y="2812940"/>
                    </a:lnTo>
                    <a:close/>
                  </a:path>
                </a:pathLst>
              </a:custGeom>
              <a:solidFill>
                <a:srgbClr val="484848"/>
              </a:solidFill>
            </p:spPr>
          </p:sp>
        </p:grpSp>
        <p:grpSp>
          <p:nvGrpSpPr>
            <p:cNvPr id="158" name="Group 18"/>
            <p:cNvGrpSpPr/>
            <p:nvPr/>
          </p:nvGrpSpPr>
          <p:grpSpPr>
            <a:xfrm>
              <a:off x="8994527" y="5391684"/>
              <a:ext cx="2895872" cy="3369781"/>
              <a:chOff x="0" y="0"/>
              <a:chExt cx="1463026" cy="1702450"/>
            </a:xfrm>
          </p:grpSpPr>
          <p:sp>
            <p:nvSpPr>
              <p:cNvPr id="1048831" name="Freeform 19"/>
              <p:cNvSpPr/>
              <p:nvPr/>
            </p:nvSpPr>
            <p:spPr>
              <a:xfrm>
                <a:off x="-127" y="0"/>
                <a:ext cx="1463167" cy="1702435"/>
              </a:xfrm>
              <a:custGeom>
                <a:avLst/>
                <a:gdLst/>
                <a:ahLst/>
                <a:cxnLst/>
                <a:rect l="l" t="t" r="r" b="b"/>
                <a:pathLst>
                  <a:path w="1463167" h="1702435">
                    <a:moveTo>
                      <a:pt x="127" y="1443101"/>
                    </a:moveTo>
                    <a:cubicBezTo>
                      <a:pt x="154940" y="1602994"/>
                      <a:pt x="371729" y="1702435"/>
                      <a:pt x="611886" y="1702435"/>
                    </a:cubicBezTo>
                    <a:cubicBezTo>
                      <a:pt x="1082040" y="1702435"/>
                      <a:pt x="1463167" y="1321308"/>
                      <a:pt x="1463167" y="851154"/>
                    </a:cubicBezTo>
                    <a:cubicBezTo>
                      <a:pt x="1463167" y="381000"/>
                      <a:pt x="1082040" y="0"/>
                      <a:pt x="611886" y="0"/>
                    </a:cubicBezTo>
                    <a:cubicBezTo>
                      <a:pt x="380746" y="0"/>
                      <a:pt x="171196" y="92075"/>
                      <a:pt x="17780" y="241554"/>
                    </a:cubicBezTo>
                    <a:cubicBezTo>
                      <a:pt x="165989" y="394716"/>
                      <a:pt x="257175" y="603377"/>
                      <a:pt x="257175" y="833374"/>
                    </a:cubicBezTo>
                    <a:cubicBezTo>
                      <a:pt x="257175" y="1072388"/>
                      <a:pt x="158623" y="1288415"/>
                      <a:pt x="0" y="1442974"/>
                    </a:cubicBezTo>
                  </a:path>
                </a:pathLst>
              </a:custGeom>
              <a:solidFill>
                <a:srgbClr val="DE58A9"/>
              </a:solidFill>
            </p:spPr>
          </p:sp>
        </p:grpSp>
        <p:sp>
          <p:nvSpPr>
            <p:cNvPr id="1048832" name="Freeform 20"/>
            <p:cNvSpPr/>
            <p:nvPr/>
          </p:nvSpPr>
          <p:spPr>
            <a:xfrm>
              <a:off x="8974418" y="5371574"/>
              <a:ext cx="3641500" cy="3838991"/>
            </a:xfrm>
            <a:custGeom>
              <a:avLst/>
              <a:gdLst/>
              <a:ahLst/>
              <a:cxnLst/>
              <a:rect l="l" t="t" r="r" b="b"/>
              <a:pathLst>
                <a:path w="3641500" h="3838991">
                  <a:moveTo>
                    <a:pt x="0" y="0"/>
                  </a:moveTo>
                  <a:lnTo>
                    <a:pt x="3641500" y="0"/>
                  </a:lnTo>
                  <a:lnTo>
                    <a:pt x="3641500" y="3838992"/>
                  </a:lnTo>
                  <a:lnTo>
                    <a:pt x="0" y="3838992"/>
                  </a:lnTo>
                  <a:lnTo>
                    <a:pt x="0" y="0"/>
                  </a:lnTo>
                  <a:close/>
                </a:path>
              </a:pathLst>
            </a:custGeom>
            <a:blipFill>
              <a:blip r:embed="rId3"/>
              <a:stretch>
                <a:fillRect/>
              </a:stretch>
            </a:blipFill>
          </p:spPr>
        </p:sp>
        <p:grpSp>
          <p:nvGrpSpPr>
            <p:cNvPr id="159" name="Group 21"/>
            <p:cNvGrpSpPr/>
            <p:nvPr/>
          </p:nvGrpSpPr>
          <p:grpSpPr>
            <a:xfrm>
              <a:off x="6133676" y="5830486"/>
              <a:ext cx="3369781" cy="2895818"/>
              <a:chOff x="0" y="0"/>
              <a:chExt cx="1702450" cy="1462999"/>
            </a:xfrm>
          </p:grpSpPr>
          <p:sp>
            <p:nvSpPr>
              <p:cNvPr id="1048833" name="Freeform 22"/>
              <p:cNvSpPr/>
              <p:nvPr/>
            </p:nvSpPr>
            <p:spPr>
              <a:xfrm>
                <a:off x="0" y="0"/>
                <a:ext cx="1702435" cy="1463040"/>
              </a:xfrm>
              <a:custGeom>
                <a:avLst/>
                <a:gdLst/>
                <a:ahLst/>
                <a:cxnLst/>
                <a:rect l="l" t="t" r="r" b="b"/>
                <a:pathLst>
                  <a:path w="1702435" h="1463040">
                    <a:moveTo>
                      <a:pt x="259334" y="0"/>
                    </a:moveTo>
                    <a:cubicBezTo>
                      <a:pt x="413893" y="158623"/>
                      <a:pt x="629920" y="257048"/>
                      <a:pt x="868934" y="257048"/>
                    </a:cubicBezTo>
                    <a:cubicBezTo>
                      <a:pt x="1098931" y="257048"/>
                      <a:pt x="1307592" y="165862"/>
                      <a:pt x="1460754" y="17653"/>
                    </a:cubicBezTo>
                    <a:cubicBezTo>
                      <a:pt x="1610233" y="171069"/>
                      <a:pt x="1702435" y="380619"/>
                      <a:pt x="1702435" y="611759"/>
                    </a:cubicBezTo>
                    <a:cubicBezTo>
                      <a:pt x="1702435" y="1081913"/>
                      <a:pt x="1321308" y="1463040"/>
                      <a:pt x="851154" y="1463040"/>
                    </a:cubicBezTo>
                    <a:cubicBezTo>
                      <a:pt x="381000" y="1463040"/>
                      <a:pt x="0" y="1081913"/>
                      <a:pt x="0" y="611759"/>
                    </a:cubicBezTo>
                    <a:cubicBezTo>
                      <a:pt x="0" y="371602"/>
                      <a:pt x="99441" y="154813"/>
                      <a:pt x="259334" y="0"/>
                    </a:cubicBezTo>
                  </a:path>
                </a:pathLst>
              </a:custGeom>
              <a:solidFill>
                <a:srgbClr val="E0CB15"/>
              </a:solidFill>
            </p:spPr>
          </p:sp>
        </p:grpSp>
        <p:sp>
          <p:nvSpPr>
            <p:cNvPr id="1048834" name="Freeform 23"/>
            <p:cNvSpPr/>
            <p:nvPr/>
          </p:nvSpPr>
          <p:spPr>
            <a:xfrm>
              <a:off x="5175080" y="5810376"/>
              <a:ext cx="4348478" cy="3400175"/>
            </a:xfrm>
            <a:custGeom>
              <a:avLst/>
              <a:gdLst/>
              <a:ahLst/>
              <a:cxnLst/>
              <a:rect l="l" t="t" r="r" b="b"/>
              <a:pathLst>
                <a:path w="4348478" h="3400175">
                  <a:moveTo>
                    <a:pt x="0" y="0"/>
                  </a:moveTo>
                  <a:lnTo>
                    <a:pt x="4348478" y="0"/>
                  </a:lnTo>
                  <a:lnTo>
                    <a:pt x="4348478" y="3400176"/>
                  </a:lnTo>
                  <a:lnTo>
                    <a:pt x="0" y="3400176"/>
                  </a:lnTo>
                  <a:lnTo>
                    <a:pt x="0" y="0"/>
                  </a:lnTo>
                  <a:close/>
                </a:path>
              </a:pathLst>
            </a:custGeom>
            <a:blipFill>
              <a:blip r:embed="rId4"/>
              <a:stretch>
                <a:fillRect/>
              </a:stretch>
            </a:blipFill>
          </p:spPr>
        </p:sp>
        <p:grpSp>
          <p:nvGrpSpPr>
            <p:cNvPr id="160" name="Group 24"/>
            <p:cNvGrpSpPr/>
            <p:nvPr/>
          </p:nvGrpSpPr>
          <p:grpSpPr>
            <a:xfrm>
              <a:off x="8555692" y="3004736"/>
              <a:ext cx="3369781" cy="2895818"/>
              <a:chOff x="0" y="0"/>
              <a:chExt cx="1702450" cy="1462999"/>
            </a:xfrm>
          </p:grpSpPr>
          <p:sp>
            <p:nvSpPr>
              <p:cNvPr id="1048835" name="Freeform 25"/>
              <p:cNvSpPr/>
              <p:nvPr/>
            </p:nvSpPr>
            <p:spPr>
              <a:xfrm>
                <a:off x="0" y="0"/>
                <a:ext cx="1702435" cy="1463040"/>
              </a:xfrm>
              <a:custGeom>
                <a:avLst/>
                <a:gdLst/>
                <a:ahLst/>
                <a:cxnLst/>
                <a:rect l="l" t="t" r="r" b="b"/>
                <a:pathLst>
                  <a:path w="1702435" h="1463040">
                    <a:moveTo>
                      <a:pt x="1443101" y="1463040"/>
                    </a:moveTo>
                    <a:cubicBezTo>
                      <a:pt x="1602994" y="1308227"/>
                      <a:pt x="1702435" y="1091438"/>
                      <a:pt x="1702435" y="851281"/>
                    </a:cubicBezTo>
                    <a:cubicBezTo>
                      <a:pt x="1702435" y="381127"/>
                      <a:pt x="1321308" y="0"/>
                      <a:pt x="851154" y="0"/>
                    </a:cubicBezTo>
                    <a:cubicBezTo>
                      <a:pt x="381000" y="0"/>
                      <a:pt x="0" y="381127"/>
                      <a:pt x="0" y="851154"/>
                    </a:cubicBezTo>
                    <a:cubicBezTo>
                      <a:pt x="0" y="1082294"/>
                      <a:pt x="92075" y="1291844"/>
                      <a:pt x="241554" y="1445260"/>
                    </a:cubicBezTo>
                    <a:cubicBezTo>
                      <a:pt x="394716" y="1297051"/>
                      <a:pt x="603377" y="1205865"/>
                      <a:pt x="833374" y="1205865"/>
                    </a:cubicBezTo>
                    <a:cubicBezTo>
                      <a:pt x="1072388" y="1205865"/>
                      <a:pt x="1288415" y="1304417"/>
                      <a:pt x="1442974" y="1463040"/>
                    </a:cubicBezTo>
                  </a:path>
                </a:pathLst>
              </a:custGeom>
              <a:solidFill>
                <a:srgbClr val="E55753"/>
              </a:solidFill>
            </p:spPr>
          </p:sp>
        </p:grpSp>
        <p:sp>
          <p:nvSpPr>
            <p:cNvPr id="1048836" name="Freeform 26"/>
            <p:cNvSpPr/>
            <p:nvPr/>
          </p:nvSpPr>
          <p:spPr>
            <a:xfrm>
              <a:off x="8535582" y="2413250"/>
              <a:ext cx="4080342" cy="3507417"/>
            </a:xfrm>
            <a:custGeom>
              <a:avLst/>
              <a:gdLst/>
              <a:ahLst/>
              <a:cxnLst/>
              <a:rect l="l" t="t" r="r" b="b"/>
              <a:pathLst>
                <a:path w="4080342" h="3507417">
                  <a:moveTo>
                    <a:pt x="0" y="0"/>
                  </a:moveTo>
                  <a:lnTo>
                    <a:pt x="4080342" y="0"/>
                  </a:lnTo>
                  <a:lnTo>
                    <a:pt x="4080342" y="3507417"/>
                  </a:lnTo>
                  <a:lnTo>
                    <a:pt x="0" y="3507417"/>
                  </a:lnTo>
                  <a:lnTo>
                    <a:pt x="0" y="0"/>
                  </a:lnTo>
                  <a:close/>
                </a:path>
              </a:pathLst>
            </a:custGeom>
            <a:blipFill>
              <a:blip r:embed="rId5"/>
              <a:stretch>
                <a:fillRect/>
              </a:stretch>
            </a:blipFill>
          </p:spPr>
        </p:sp>
        <p:grpSp>
          <p:nvGrpSpPr>
            <p:cNvPr id="161" name="Group 27"/>
            <p:cNvGrpSpPr/>
            <p:nvPr/>
          </p:nvGrpSpPr>
          <p:grpSpPr>
            <a:xfrm>
              <a:off x="6168774" y="2969637"/>
              <a:ext cx="2895843" cy="3369781"/>
              <a:chOff x="0" y="0"/>
              <a:chExt cx="1463012" cy="1702450"/>
            </a:xfrm>
          </p:grpSpPr>
          <p:sp>
            <p:nvSpPr>
              <p:cNvPr id="1048837" name="Freeform 28"/>
              <p:cNvSpPr/>
              <p:nvPr/>
            </p:nvSpPr>
            <p:spPr>
              <a:xfrm>
                <a:off x="0" y="0"/>
                <a:ext cx="1463040" cy="1702435"/>
              </a:xfrm>
              <a:custGeom>
                <a:avLst/>
                <a:gdLst/>
                <a:ahLst/>
                <a:cxnLst/>
                <a:rect l="l" t="t" r="r" b="b"/>
                <a:pathLst>
                  <a:path w="1463040" h="1702435">
                    <a:moveTo>
                      <a:pt x="0" y="851154"/>
                    </a:moveTo>
                    <a:cubicBezTo>
                      <a:pt x="0" y="1321308"/>
                      <a:pt x="381127" y="1702435"/>
                      <a:pt x="851154" y="1702435"/>
                    </a:cubicBezTo>
                    <a:cubicBezTo>
                      <a:pt x="1082294" y="1702435"/>
                      <a:pt x="1291844" y="1610360"/>
                      <a:pt x="1445260" y="1460754"/>
                    </a:cubicBezTo>
                    <a:cubicBezTo>
                      <a:pt x="1297051" y="1307592"/>
                      <a:pt x="1205865" y="1098931"/>
                      <a:pt x="1205865" y="868934"/>
                    </a:cubicBezTo>
                    <a:cubicBezTo>
                      <a:pt x="1205865" y="629920"/>
                      <a:pt x="1304417" y="413893"/>
                      <a:pt x="1463040" y="259334"/>
                    </a:cubicBezTo>
                    <a:cubicBezTo>
                      <a:pt x="1308227" y="99441"/>
                      <a:pt x="1091311" y="0"/>
                      <a:pt x="851154" y="0"/>
                    </a:cubicBezTo>
                    <a:cubicBezTo>
                      <a:pt x="381127" y="0"/>
                      <a:pt x="0" y="381127"/>
                      <a:pt x="0" y="851154"/>
                    </a:cubicBezTo>
                  </a:path>
                </a:pathLst>
              </a:custGeom>
              <a:solidFill>
                <a:srgbClr val="DE8431"/>
              </a:solidFill>
            </p:spPr>
          </p:sp>
        </p:grpSp>
        <p:sp>
          <p:nvSpPr>
            <p:cNvPr id="1048838" name="Freeform 29"/>
            <p:cNvSpPr/>
            <p:nvPr/>
          </p:nvSpPr>
          <p:spPr>
            <a:xfrm>
              <a:off x="5175080" y="2413250"/>
              <a:ext cx="3909625" cy="3946269"/>
            </a:xfrm>
            <a:custGeom>
              <a:avLst/>
              <a:gdLst/>
              <a:ahLst/>
              <a:cxnLst/>
              <a:rect l="l" t="t" r="r" b="b"/>
              <a:pathLst>
                <a:path w="3909625" h="3946269">
                  <a:moveTo>
                    <a:pt x="0" y="0"/>
                  </a:moveTo>
                  <a:lnTo>
                    <a:pt x="3909625" y="0"/>
                  </a:lnTo>
                  <a:lnTo>
                    <a:pt x="3909625" y="3946269"/>
                  </a:lnTo>
                  <a:lnTo>
                    <a:pt x="0" y="3946269"/>
                  </a:lnTo>
                  <a:lnTo>
                    <a:pt x="0" y="0"/>
                  </a:lnTo>
                  <a:close/>
                </a:path>
              </a:pathLst>
            </a:custGeom>
            <a:blipFill>
              <a:blip r:embed="rId6"/>
              <a:stretch>
                <a:fillRect/>
              </a:stretch>
            </a:blipFill>
          </p:spPr>
        </p:sp>
        <p:sp>
          <p:nvSpPr>
            <p:cNvPr id="1048839" name="TextBox 30"/>
            <p:cNvSpPr txBox="1"/>
            <p:nvPr/>
          </p:nvSpPr>
          <p:spPr>
            <a:xfrm>
              <a:off x="1402143" y="1333207"/>
              <a:ext cx="3417542" cy="647500"/>
            </a:xfrm>
            <a:prstGeom prst="rect">
              <a:avLst/>
            </a:prstGeom>
          </p:spPr>
          <p:txBody>
            <a:bodyPr lIns="0" tIns="0" rIns="0" bIns="0" rtlCol="0" anchor="t">
              <a:spAutoFit/>
            </a:bodyPr>
            <a:lstStyle/>
            <a:p>
              <a:pPr algn="r">
                <a:lnSpc>
                  <a:spcPts val="3800"/>
                </a:lnSpc>
              </a:pPr>
              <a:r>
                <a:rPr lang="en-US" sz="3166" b="1">
                  <a:solidFill>
                    <a:srgbClr val="DE8431"/>
                  </a:solidFill>
                  <a:latin typeface="Roboto Bold"/>
                  <a:ea typeface="Roboto Bold"/>
                  <a:cs typeface="Roboto Bold"/>
                  <a:sym typeface="Roboto Bold"/>
                </a:rPr>
                <a:t>Talent gaps</a:t>
              </a:r>
            </a:p>
          </p:txBody>
        </p:sp>
        <p:sp>
          <p:nvSpPr>
            <p:cNvPr id="1048840" name="TextBox 31"/>
            <p:cNvSpPr txBox="1"/>
            <p:nvPr/>
          </p:nvSpPr>
          <p:spPr>
            <a:xfrm>
              <a:off x="12971217" y="859104"/>
              <a:ext cx="3114591" cy="1286934"/>
            </a:xfrm>
            <a:prstGeom prst="rect">
              <a:avLst/>
            </a:prstGeom>
          </p:spPr>
          <p:txBody>
            <a:bodyPr lIns="0" tIns="0" rIns="0" bIns="0" rtlCol="0" anchor="t">
              <a:spAutoFit/>
            </a:bodyPr>
            <a:lstStyle/>
            <a:p>
              <a:pPr algn="l">
                <a:lnSpc>
                  <a:spcPts val="3800"/>
                </a:lnSpc>
              </a:pPr>
              <a:r>
                <a:rPr lang="en-US" sz="3166" b="1">
                  <a:solidFill>
                    <a:srgbClr val="E55753"/>
                  </a:solidFill>
                  <a:latin typeface="Roboto Bold"/>
                  <a:ea typeface="Roboto Bold"/>
                  <a:cs typeface="Roboto Bold"/>
                  <a:sym typeface="Roboto Bold"/>
                </a:rPr>
                <a:t>Data privacy</a:t>
              </a:r>
            </a:p>
            <a:p>
              <a:pPr algn="l">
                <a:lnSpc>
                  <a:spcPts val="3800"/>
                </a:lnSpc>
              </a:pPr>
              <a:r>
                <a:rPr lang="en-US" sz="3166" b="1">
                  <a:solidFill>
                    <a:srgbClr val="E55753"/>
                  </a:solidFill>
                  <a:latin typeface="Roboto Bold"/>
                  <a:ea typeface="Roboto Bold"/>
                  <a:cs typeface="Roboto Bold"/>
                  <a:sym typeface="Roboto Bold"/>
                </a:rPr>
                <a:t>compliance</a:t>
              </a:r>
            </a:p>
          </p:txBody>
        </p:sp>
        <p:sp>
          <p:nvSpPr>
            <p:cNvPr id="1048841" name="TextBox 32"/>
            <p:cNvSpPr txBox="1"/>
            <p:nvPr/>
          </p:nvSpPr>
          <p:spPr>
            <a:xfrm>
              <a:off x="446984" y="2464054"/>
              <a:ext cx="4372752" cy="1415288"/>
            </a:xfrm>
            <a:prstGeom prst="rect">
              <a:avLst/>
            </a:prstGeom>
          </p:spPr>
          <p:txBody>
            <a:bodyPr lIns="0" tIns="0" rIns="0" bIns="0" rtlCol="0" anchor="t">
              <a:spAutoFit/>
            </a:bodyPr>
            <a:lstStyle/>
            <a:p>
              <a:pPr algn="r">
                <a:lnSpc>
                  <a:spcPts val="2786"/>
                </a:lnSpc>
              </a:pPr>
              <a:r>
                <a:rPr lang="en-US" sz="2322">
                  <a:solidFill>
                    <a:srgbClr val="484848"/>
                  </a:solidFill>
                  <a:latin typeface="Roboto"/>
                  <a:ea typeface="Roboto"/>
                  <a:cs typeface="Roboto"/>
                  <a:sym typeface="Roboto"/>
                </a:rPr>
                <a:t>Talent gaps are complex</a:t>
              </a:r>
            </a:p>
            <a:p>
              <a:pPr algn="r">
                <a:lnSpc>
                  <a:spcPts val="2786"/>
                </a:lnSpc>
              </a:pPr>
              <a:r>
                <a:rPr lang="en-US" sz="2322">
                  <a:solidFill>
                    <a:srgbClr val="484848"/>
                  </a:solidFill>
                  <a:latin typeface="Roboto"/>
                  <a:ea typeface="Roboto"/>
                  <a:cs typeface="Roboto"/>
                  <a:sym typeface="Roboto"/>
                </a:rPr>
                <a:t>but have a low impact (Kabir et al., 2025).</a:t>
              </a:r>
            </a:p>
          </p:txBody>
        </p:sp>
        <p:sp>
          <p:nvSpPr>
            <p:cNvPr id="1048842" name="TextBox 33"/>
            <p:cNvSpPr txBox="1"/>
            <p:nvPr/>
          </p:nvSpPr>
          <p:spPr>
            <a:xfrm>
              <a:off x="12971217" y="2544496"/>
              <a:ext cx="4483361" cy="1894621"/>
            </a:xfrm>
            <a:prstGeom prst="rect">
              <a:avLst/>
            </a:prstGeom>
          </p:spPr>
          <p:txBody>
            <a:bodyPr lIns="0" tIns="0" rIns="0" bIns="0" rtlCol="0" anchor="t">
              <a:spAutoFit/>
            </a:bodyPr>
            <a:lstStyle/>
            <a:p>
              <a:pPr algn="l">
                <a:lnSpc>
                  <a:spcPts val="2786"/>
                </a:lnSpc>
              </a:pPr>
              <a:r>
                <a:rPr lang="en-US" sz="2322" dirty="0">
                  <a:solidFill>
                    <a:srgbClr val="484848"/>
                  </a:solidFill>
                  <a:latin typeface="Roboto"/>
                  <a:ea typeface="Roboto"/>
                  <a:cs typeface="Roboto"/>
                  <a:sym typeface="Roboto"/>
                </a:rPr>
                <a:t>Data privacy compliance</a:t>
              </a:r>
            </a:p>
            <a:p>
              <a:pPr algn="l">
                <a:lnSpc>
                  <a:spcPts val="2786"/>
                </a:lnSpc>
              </a:pPr>
              <a:r>
                <a:rPr lang="en-US" sz="2322" dirty="0">
                  <a:solidFill>
                    <a:srgbClr val="484848"/>
                  </a:solidFill>
                  <a:latin typeface="Roboto"/>
                  <a:ea typeface="Roboto"/>
                  <a:cs typeface="Roboto"/>
                  <a:sym typeface="Roboto"/>
                </a:rPr>
                <a:t>is complex and has a</a:t>
              </a:r>
            </a:p>
            <a:p>
              <a:pPr algn="l">
                <a:lnSpc>
                  <a:spcPts val="2786"/>
                </a:lnSpc>
              </a:pPr>
              <a:r>
                <a:rPr lang="en-US" sz="2322" dirty="0">
                  <a:solidFill>
                    <a:srgbClr val="484848"/>
                  </a:solidFill>
                  <a:latin typeface="Roboto"/>
                  <a:ea typeface="Roboto"/>
                  <a:cs typeface="Roboto"/>
                  <a:sym typeface="Roboto"/>
                </a:rPr>
                <a:t>high impact (McKinsey and Company, 2024).</a:t>
              </a:r>
            </a:p>
          </p:txBody>
        </p:sp>
        <p:sp>
          <p:nvSpPr>
            <p:cNvPr id="1048843" name="TextBox 34"/>
            <p:cNvSpPr txBox="1"/>
            <p:nvPr/>
          </p:nvSpPr>
          <p:spPr>
            <a:xfrm>
              <a:off x="7416182" y="4189668"/>
              <a:ext cx="384617" cy="772161"/>
            </a:xfrm>
            <a:prstGeom prst="rect">
              <a:avLst/>
            </a:prstGeom>
          </p:spPr>
          <p:txBody>
            <a:bodyPr lIns="0" tIns="0" rIns="0" bIns="0" rtlCol="0" anchor="t">
              <a:spAutoFit/>
            </a:bodyPr>
            <a:lstStyle/>
            <a:p>
              <a:pPr algn="ctr">
                <a:lnSpc>
                  <a:spcPts val="4560"/>
                </a:lnSpc>
              </a:pPr>
              <a:r>
                <a:rPr lang="en-US" sz="3800" b="1">
                  <a:solidFill>
                    <a:srgbClr val="FFFFFF"/>
                  </a:solidFill>
                  <a:latin typeface="Roboto Bold"/>
                  <a:ea typeface="Roboto Bold"/>
                  <a:cs typeface="Roboto Bold"/>
                  <a:sym typeface="Roboto Bold"/>
                </a:rPr>
                <a:t>1</a:t>
              </a:r>
            </a:p>
          </p:txBody>
        </p:sp>
        <p:sp>
          <p:nvSpPr>
            <p:cNvPr id="1048844" name="TextBox 35"/>
            <p:cNvSpPr txBox="1"/>
            <p:nvPr/>
          </p:nvSpPr>
          <p:spPr>
            <a:xfrm>
              <a:off x="10312081" y="4189668"/>
              <a:ext cx="384617" cy="1544320"/>
            </a:xfrm>
            <a:prstGeom prst="rect">
              <a:avLst/>
            </a:prstGeom>
          </p:spPr>
          <p:txBody>
            <a:bodyPr lIns="0" tIns="0" rIns="0" bIns="0" rtlCol="0" anchor="t">
              <a:spAutoFit/>
            </a:bodyPr>
            <a:lstStyle/>
            <a:p>
              <a:pPr algn="ctr">
                <a:lnSpc>
                  <a:spcPts val="4560"/>
                </a:lnSpc>
              </a:pPr>
              <a:r>
                <a:rPr lang="en-US" sz="3800" b="1">
                  <a:solidFill>
                    <a:srgbClr val="FFFFFF"/>
                  </a:solidFill>
                  <a:latin typeface="Roboto Bold"/>
                  <a:ea typeface="Roboto Bold"/>
                  <a:cs typeface="Roboto Bold"/>
                  <a:sym typeface="Roboto Bold"/>
                </a:rPr>
                <a:t>2</a:t>
              </a:r>
            </a:p>
          </p:txBody>
        </p:sp>
        <p:sp>
          <p:nvSpPr>
            <p:cNvPr id="1048845" name="TextBox 36"/>
            <p:cNvSpPr txBox="1"/>
            <p:nvPr/>
          </p:nvSpPr>
          <p:spPr>
            <a:xfrm>
              <a:off x="7416182" y="6763801"/>
              <a:ext cx="384617" cy="1544320"/>
            </a:xfrm>
            <a:prstGeom prst="rect">
              <a:avLst/>
            </a:prstGeom>
          </p:spPr>
          <p:txBody>
            <a:bodyPr lIns="0" tIns="0" rIns="0" bIns="0" rtlCol="0" anchor="t">
              <a:spAutoFit/>
            </a:bodyPr>
            <a:lstStyle/>
            <a:p>
              <a:pPr algn="ctr">
                <a:lnSpc>
                  <a:spcPts val="4560"/>
                </a:lnSpc>
              </a:pPr>
              <a:r>
                <a:rPr lang="en-US" sz="3800" b="1">
                  <a:solidFill>
                    <a:srgbClr val="FFFFFF"/>
                  </a:solidFill>
                  <a:latin typeface="Roboto Bold"/>
                  <a:ea typeface="Roboto Bold"/>
                  <a:cs typeface="Roboto Bold"/>
                  <a:sym typeface="Roboto Bold"/>
                </a:rPr>
                <a:t>3</a:t>
              </a:r>
            </a:p>
          </p:txBody>
        </p:sp>
        <p:sp>
          <p:nvSpPr>
            <p:cNvPr id="1048846" name="TextBox 37"/>
            <p:cNvSpPr txBox="1"/>
            <p:nvPr/>
          </p:nvSpPr>
          <p:spPr>
            <a:xfrm>
              <a:off x="10312081" y="6763801"/>
              <a:ext cx="384617" cy="1544320"/>
            </a:xfrm>
            <a:prstGeom prst="rect">
              <a:avLst/>
            </a:prstGeom>
          </p:spPr>
          <p:txBody>
            <a:bodyPr lIns="0" tIns="0" rIns="0" bIns="0" rtlCol="0" anchor="t">
              <a:spAutoFit/>
            </a:bodyPr>
            <a:lstStyle/>
            <a:p>
              <a:pPr algn="ctr">
                <a:lnSpc>
                  <a:spcPts val="4560"/>
                </a:lnSpc>
              </a:pPr>
              <a:r>
                <a:rPr lang="en-US" sz="3800" b="1">
                  <a:solidFill>
                    <a:srgbClr val="FFFFFF"/>
                  </a:solidFill>
                  <a:latin typeface="Roboto Bold"/>
                  <a:ea typeface="Roboto Bold"/>
                  <a:cs typeface="Roboto Bold"/>
                  <a:sym typeface="Roboto Bold"/>
                </a:rPr>
                <a:t>4</a:t>
              </a:r>
            </a:p>
          </p:txBody>
        </p:sp>
        <p:sp>
          <p:nvSpPr>
            <p:cNvPr id="1048847" name="TextBox 38"/>
            <p:cNvSpPr txBox="1"/>
            <p:nvPr/>
          </p:nvSpPr>
          <p:spPr>
            <a:xfrm>
              <a:off x="1402143" y="7616203"/>
              <a:ext cx="3417542" cy="1275951"/>
            </a:xfrm>
            <a:prstGeom prst="rect">
              <a:avLst/>
            </a:prstGeom>
          </p:spPr>
          <p:txBody>
            <a:bodyPr lIns="0" tIns="0" rIns="0" bIns="0" rtlCol="0" anchor="t">
              <a:spAutoFit/>
            </a:bodyPr>
            <a:lstStyle/>
            <a:p>
              <a:pPr algn="r">
                <a:lnSpc>
                  <a:spcPts val="3800"/>
                </a:lnSpc>
              </a:pPr>
              <a:r>
                <a:rPr lang="en-US" sz="3166" b="1">
                  <a:solidFill>
                    <a:srgbClr val="E0CB15"/>
                  </a:solidFill>
                  <a:latin typeface="Roboto Bold"/>
                  <a:ea typeface="Roboto Bold"/>
                  <a:cs typeface="Roboto Bold"/>
                  <a:sym typeface="Roboto Bold"/>
                </a:rPr>
                <a:t>Competitive</a:t>
              </a:r>
            </a:p>
            <a:p>
              <a:pPr algn="r">
                <a:lnSpc>
                  <a:spcPts val="3800"/>
                </a:lnSpc>
              </a:pPr>
              <a:r>
                <a:rPr lang="en-US" sz="3166" b="1">
                  <a:solidFill>
                    <a:srgbClr val="E0CB15"/>
                  </a:solidFill>
                  <a:latin typeface="Roboto Bold"/>
                  <a:ea typeface="Roboto Bold"/>
                  <a:cs typeface="Roboto Bold"/>
                  <a:sym typeface="Roboto Bold"/>
                </a:rPr>
                <a:t>imitation</a:t>
              </a:r>
            </a:p>
          </p:txBody>
        </p:sp>
        <p:sp>
          <p:nvSpPr>
            <p:cNvPr id="1048848" name="TextBox 39"/>
            <p:cNvSpPr txBox="1"/>
            <p:nvPr/>
          </p:nvSpPr>
          <p:spPr>
            <a:xfrm>
              <a:off x="12971217" y="8259737"/>
              <a:ext cx="3695119" cy="647500"/>
            </a:xfrm>
            <a:prstGeom prst="rect">
              <a:avLst/>
            </a:prstGeom>
          </p:spPr>
          <p:txBody>
            <a:bodyPr lIns="0" tIns="0" rIns="0" bIns="0" rtlCol="0" anchor="t">
              <a:spAutoFit/>
            </a:bodyPr>
            <a:lstStyle/>
            <a:p>
              <a:pPr algn="l">
                <a:lnSpc>
                  <a:spcPts val="3800"/>
                </a:lnSpc>
              </a:pPr>
              <a:r>
                <a:rPr lang="en-US" sz="3166" b="1">
                  <a:solidFill>
                    <a:srgbClr val="DE58A9"/>
                  </a:solidFill>
                  <a:latin typeface="Roboto Bold"/>
                  <a:ea typeface="Roboto Bold"/>
                  <a:cs typeface="Roboto Bold"/>
                  <a:sym typeface="Roboto Bold"/>
                </a:rPr>
                <a:t>Model bias</a:t>
              </a:r>
            </a:p>
          </p:txBody>
        </p:sp>
        <p:sp>
          <p:nvSpPr>
            <p:cNvPr id="1048849" name="TextBox 40"/>
            <p:cNvSpPr txBox="1"/>
            <p:nvPr/>
          </p:nvSpPr>
          <p:spPr>
            <a:xfrm>
              <a:off x="587759" y="9301595"/>
              <a:ext cx="4231980" cy="1415288"/>
            </a:xfrm>
            <a:prstGeom prst="rect">
              <a:avLst/>
            </a:prstGeom>
          </p:spPr>
          <p:txBody>
            <a:bodyPr lIns="0" tIns="0" rIns="0" bIns="0" rtlCol="0" anchor="t">
              <a:spAutoFit/>
            </a:bodyPr>
            <a:lstStyle/>
            <a:p>
              <a:pPr algn="r">
                <a:lnSpc>
                  <a:spcPts val="2786"/>
                </a:lnSpc>
              </a:pPr>
              <a:r>
                <a:rPr lang="en-US" sz="2322">
                  <a:solidFill>
                    <a:srgbClr val="484848"/>
                  </a:solidFill>
                  <a:latin typeface="Roboto"/>
                  <a:ea typeface="Roboto"/>
                  <a:cs typeface="Roboto"/>
                  <a:sym typeface="Roboto"/>
                </a:rPr>
                <a:t>Competitive imitation is</a:t>
              </a:r>
            </a:p>
            <a:p>
              <a:pPr algn="r">
                <a:lnSpc>
                  <a:spcPts val="2786"/>
                </a:lnSpc>
              </a:pPr>
              <a:r>
                <a:rPr lang="en-US" sz="2322">
                  <a:solidFill>
                    <a:srgbClr val="484848"/>
                  </a:solidFill>
                  <a:latin typeface="Roboto"/>
                  <a:ea typeface="Roboto"/>
                  <a:cs typeface="Roboto"/>
                  <a:sym typeface="Roboto"/>
                </a:rPr>
                <a:t>simple but has a low</a:t>
              </a:r>
            </a:p>
            <a:p>
              <a:pPr algn="r">
                <a:lnSpc>
                  <a:spcPts val="2786"/>
                </a:lnSpc>
              </a:pPr>
              <a:r>
                <a:rPr lang="en-US" sz="2322">
                  <a:solidFill>
                    <a:srgbClr val="484848"/>
                  </a:solidFill>
                  <a:latin typeface="Roboto"/>
                  <a:ea typeface="Roboto"/>
                  <a:cs typeface="Roboto"/>
                  <a:sym typeface="Roboto"/>
                </a:rPr>
                <a:t>impact.</a:t>
              </a:r>
            </a:p>
          </p:txBody>
        </p:sp>
        <p:sp>
          <p:nvSpPr>
            <p:cNvPr id="1048850" name="TextBox 41"/>
            <p:cNvSpPr txBox="1"/>
            <p:nvPr/>
          </p:nvSpPr>
          <p:spPr>
            <a:xfrm>
              <a:off x="12971217" y="9221153"/>
              <a:ext cx="4447538" cy="943527"/>
            </a:xfrm>
            <a:prstGeom prst="rect">
              <a:avLst/>
            </a:prstGeom>
          </p:spPr>
          <p:txBody>
            <a:bodyPr lIns="0" tIns="0" rIns="0" bIns="0" rtlCol="0" anchor="t">
              <a:spAutoFit/>
            </a:bodyPr>
            <a:lstStyle/>
            <a:p>
              <a:pPr algn="l">
                <a:lnSpc>
                  <a:spcPts val="2786"/>
                </a:lnSpc>
              </a:pPr>
              <a:r>
                <a:rPr lang="en-US" sz="2322">
                  <a:solidFill>
                    <a:srgbClr val="484848"/>
                  </a:solidFill>
                  <a:latin typeface="Roboto"/>
                  <a:ea typeface="Roboto"/>
                  <a:cs typeface="Roboto"/>
                  <a:sym typeface="Roboto"/>
                </a:rPr>
                <a:t>Model bias is simple but</a:t>
              </a:r>
            </a:p>
            <a:p>
              <a:pPr algn="l">
                <a:lnSpc>
                  <a:spcPts val="2786"/>
                </a:lnSpc>
              </a:pPr>
              <a:r>
                <a:rPr lang="en-US" sz="2322">
                  <a:solidFill>
                    <a:srgbClr val="484848"/>
                  </a:solidFill>
                  <a:latin typeface="Roboto"/>
                  <a:ea typeface="Roboto"/>
                  <a:cs typeface="Roboto"/>
                  <a:sym typeface="Roboto"/>
                </a:rPr>
                <a:t>has a high impact.</a:t>
              </a: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54" name="TextBox 2"/>
          <p:cNvSpPr txBox="1"/>
          <p:nvPr/>
        </p:nvSpPr>
        <p:spPr>
          <a:xfrm>
            <a:off x="1028700" y="876300"/>
            <a:ext cx="12932599" cy="943825"/>
          </a:xfrm>
          <a:prstGeom prst="rect">
            <a:avLst/>
          </a:prstGeom>
        </p:spPr>
        <p:txBody>
          <a:bodyPr lIns="0" tIns="0" rIns="0" bIns="0" rtlCol="0" anchor="t">
            <a:spAutoFit/>
          </a:bodyPr>
          <a:lstStyle/>
          <a:p>
            <a:pPr algn="l">
              <a:lnSpc>
                <a:spcPts val="7303"/>
              </a:lnSpc>
              <a:spcBef>
                <a:spcPct val="0"/>
              </a:spcBef>
            </a:pPr>
            <a:r>
              <a:rPr lang="en-US" sz="5216" b="1" dirty="0">
                <a:solidFill>
                  <a:srgbClr val="AF0000"/>
                </a:solidFill>
                <a:latin typeface="Poppins Bold"/>
                <a:ea typeface="Poppins Bold"/>
                <a:cs typeface="Poppins Bold"/>
                <a:sym typeface="Poppins Bold"/>
              </a:rPr>
              <a:t>Challenge 1: Privacy &amp; Trust</a:t>
            </a:r>
          </a:p>
        </p:txBody>
      </p:sp>
      <p:grpSp>
        <p:nvGrpSpPr>
          <p:cNvPr id="165" name="Group 3"/>
          <p:cNvGrpSpPr/>
          <p:nvPr/>
        </p:nvGrpSpPr>
        <p:grpSpPr>
          <a:xfrm>
            <a:off x="10362445" y="0"/>
            <a:ext cx="6537714" cy="10287000"/>
            <a:chOff x="0" y="0"/>
            <a:chExt cx="5875871" cy="9245600"/>
          </a:xfrm>
        </p:grpSpPr>
        <p:sp>
          <p:nvSpPr>
            <p:cNvPr id="1048855" name="Freeform 4"/>
            <p:cNvSpPr/>
            <p:nvPr/>
          </p:nvSpPr>
          <p:spPr>
            <a:xfrm>
              <a:off x="0" y="0"/>
              <a:ext cx="5875909" cy="9245600"/>
            </a:xfrm>
            <a:custGeom>
              <a:avLst/>
              <a:gdLst/>
              <a:ahLst/>
              <a:cxnLst/>
              <a:rect l="l" t="t" r="r" b="b"/>
              <a:pathLst>
                <a:path w="5875909" h="9245600">
                  <a:moveTo>
                    <a:pt x="4207891" y="0"/>
                  </a:moveTo>
                  <a:lnTo>
                    <a:pt x="0" y="7679309"/>
                  </a:lnTo>
                  <a:lnTo>
                    <a:pt x="855091" y="9245600"/>
                  </a:lnTo>
                  <a:lnTo>
                    <a:pt x="5875909" y="9245600"/>
                  </a:lnTo>
                  <a:lnTo>
                    <a:pt x="5875909" y="0"/>
                  </a:lnTo>
                  <a:close/>
                </a:path>
              </a:pathLst>
            </a:custGeom>
            <a:solidFill>
              <a:srgbClr val="BF0000"/>
            </a:solidFill>
            <a:ln w="12700">
              <a:solidFill>
                <a:srgbClr val="000000"/>
              </a:solidFill>
            </a:ln>
          </p:spPr>
        </p:sp>
      </p:grpSp>
      <p:grpSp>
        <p:nvGrpSpPr>
          <p:cNvPr id="166" name="Group 5"/>
          <p:cNvGrpSpPr/>
          <p:nvPr/>
        </p:nvGrpSpPr>
        <p:grpSpPr>
          <a:xfrm>
            <a:off x="11750286" y="0"/>
            <a:ext cx="6537714" cy="10287000"/>
            <a:chOff x="0" y="0"/>
            <a:chExt cx="5875871" cy="9245600"/>
          </a:xfrm>
        </p:grpSpPr>
        <p:sp>
          <p:nvSpPr>
            <p:cNvPr id="1048856" name="Freeform 6"/>
            <p:cNvSpPr/>
            <p:nvPr/>
          </p:nvSpPr>
          <p:spPr>
            <a:xfrm>
              <a:off x="0" y="0"/>
              <a:ext cx="5875909" cy="9245600"/>
            </a:xfrm>
            <a:custGeom>
              <a:avLst/>
              <a:gdLst/>
              <a:ahLst/>
              <a:cxnLst/>
              <a:rect l="l" t="t" r="r" b="b"/>
              <a:pathLst>
                <a:path w="5875909" h="9245600">
                  <a:moveTo>
                    <a:pt x="4207891" y="0"/>
                  </a:moveTo>
                  <a:lnTo>
                    <a:pt x="0" y="7679309"/>
                  </a:lnTo>
                  <a:lnTo>
                    <a:pt x="855091" y="9245600"/>
                  </a:lnTo>
                  <a:lnTo>
                    <a:pt x="5875909" y="9245600"/>
                  </a:lnTo>
                  <a:lnTo>
                    <a:pt x="5875909" y="0"/>
                  </a:lnTo>
                  <a:close/>
                </a:path>
              </a:pathLst>
            </a:custGeom>
            <a:blipFill>
              <a:blip r:embed="rId3" cstate="email"/>
              <a:stretch>
                <a:fillRect l="-108789" r="-70939"/>
              </a:stretch>
            </a:blipFill>
          </p:spPr>
        </p:sp>
      </p:grpSp>
      <p:sp>
        <p:nvSpPr>
          <p:cNvPr id="1048857" name="TextBox 7"/>
          <p:cNvSpPr txBox="1"/>
          <p:nvPr/>
        </p:nvSpPr>
        <p:spPr>
          <a:xfrm>
            <a:off x="716579" y="2247900"/>
            <a:ext cx="9928491" cy="6922643"/>
          </a:xfrm>
          <a:prstGeom prst="rect">
            <a:avLst/>
          </a:prstGeom>
        </p:spPr>
        <p:txBody>
          <a:bodyPr lIns="0" tIns="0" rIns="0" bIns="0" rtlCol="0" anchor="t">
            <a:spAutoFit/>
          </a:bodyPr>
          <a:lstStyle/>
          <a:p>
            <a:pPr marL="703522" lvl="1" indent="-351761" algn="just">
              <a:lnSpc>
                <a:spcPts val="7787"/>
              </a:lnSpc>
              <a:buFont typeface="Arial"/>
              <a:buChar char="•"/>
            </a:pPr>
            <a:r>
              <a:rPr lang="en-US" sz="3258" dirty="0">
                <a:solidFill>
                  <a:srgbClr val="000000"/>
                </a:solidFill>
                <a:latin typeface="Poppins"/>
                <a:ea typeface="Poppins"/>
                <a:cs typeface="Poppins"/>
                <a:sym typeface="Poppins"/>
              </a:rPr>
              <a:t>Consent capture must be unequivocal.</a:t>
            </a:r>
          </a:p>
          <a:p>
            <a:pPr marL="703522" lvl="1" indent="-351761" algn="just">
              <a:lnSpc>
                <a:spcPts val="7787"/>
              </a:lnSpc>
              <a:buFont typeface="Arial"/>
              <a:buChar char="•"/>
            </a:pPr>
            <a:r>
              <a:rPr lang="en-US" sz="3258" dirty="0">
                <a:solidFill>
                  <a:srgbClr val="000000"/>
                </a:solidFill>
                <a:latin typeface="Poppins"/>
                <a:ea typeface="Poppins"/>
                <a:cs typeface="Poppins"/>
                <a:sym typeface="Poppins"/>
              </a:rPr>
              <a:t>Purpose limitation constrains reuse.</a:t>
            </a:r>
          </a:p>
          <a:p>
            <a:pPr marL="703522" lvl="1" indent="-351761" algn="just">
              <a:lnSpc>
                <a:spcPts val="7787"/>
              </a:lnSpc>
              <a:buFont typeface="Arial"/>
              <a:buChar char="•"/>
            </a:pPr>
            <a:r>
              <a:rPr lang="en-US" sz="3258" dirty="0">
                <a:solidFill>
                  <a:srgbClr val="000000"/>
                </a:solidFill>
                <a:latin typeface="Poppins"/>
                <a:ea typeface="Poppins"/>
                <a:cs typeface="Poppins"/>
                <a:sym typeface="Poppins"/>
              </a:rPr>
              <a:t>Data </a:t>
            </a:r>
            <a:r>
              <a:rPr lang="en-US" sz="3258" dirty="0" err="1">
                <a:solidFill>
                  <a:srgbClr val="000000"/>
                </a:solidFill>
                <a:latin typeface="Poppins"/>
                <a:ea typeface="Poppins"/>
                <a:cs typeface="Poppins"/>
                <a:sym typeface="Poppins"/>
              </a:rPr>
              <a:t>minimisation</a:t>
            </a:r>
            <a:r>
              <a:rPr lang="en-US" sz="3258" dirty="0">
                <a:solidFill>
                  <a:srgbClr val="000000"/>
                </a:solidFill>
                <a:latin typeface="Poppins"/>
                <a:ea typeface="Poppins"/>
                <a:cs typeface="Poppins"/>
                <a:sym typeface="Poppins"/>
              </a:rPr>
              <a:t> reduces temptation (Grewal et al., 2019).</a:t>
            </a:r>
          </a:p>
          <a:p>
            <a:pPr marL="703522" lvl="1" indent="-351761" algn="just">
              <a:lnSpc>
                <a:spcPts val="7787"/>
              </a:lnSpc>
              <a:buFont typeface="Arial"/>
              <a:buChar char="•"/>
            </a:pPr>
            <a:r>
              <a:rPr lang="en-US" sz="3258" dirty="0">
                <a:solidFill>
                  <a:srgbClr val="000000"/>
                </a:solidFill>
                <a:latin typeface="Poppins"/>
                <a:ea typeface="Poppins"/>
                <a:cs typeface="Poppins"/>
                <a:sym typeface="Poppins"/>
              </a:rPr>
              <a:t>Breaches erode brand equity fast.</a:t>
            </a:r>
          </a:p>
          <a:p>
            <a:pPr marL="703522" lvl="1" indent="-351761" algn="just">
              <a:lnSpc>
                <a:spcPts val="7787"/>
              </a:lnSpc>
              <a:buFont typeface="Arial"/>
              <a:buChar char="•"/>
            </a:pPr>
            <a:r>
              <a:rPr lang="en-US" sz="3258" dirty="0">
                <a:solidFill>
                  <a:srgbClr val="000000"/>
                </a:solidFill>
                <a:latin typeface="Poppins"/>
                <a:ea typeface="Poppins"/>
                <a:cs typeface="Poppins"/>
                <a:sym typeface="Poppins"/>
              </a:rPr>
              <a:t>Dark patterns invite regulatory action.</a:t>
            </a:r>
          </a:p>
          <a:p>
            <a:pPr marL="703522" lvl="1" indent="-351761" algn="just">
              <a:lnSpc>
                <a:spcPts val="7787"/>
              </a:lnSpc>
              <a:buFont typeface="Arial"/>
              <a:buChar char="•"/>
            </a:pPr>
            <a:r>
              <a:rPr lang="en-US" sz="3258" dirty="0">
                <a:solidFill>
                  <a:srgbClr val="000000"/>
                </a:solidFill>
                <a:latin typeface="Poppins"/>
                <a:ea typeface="Poppins"/>
                <a:cs typeface="Poppins"/>
                <a:sym typeface="Poppins"/>
              </a:rPr>
              <a:t>Clear value exchange sustains consent.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0" name="Group 2"/>
          <p:cNvGrpSpPr/>
          <p:nvPr/>
        </p:nvGrpSpPr>
        <p:grpSpPr>
          <a:xfrm rot="-5400000">
            <a:off x="1936326" y="-4907277"/>
            <a:ext cx="3115841" cy="7408155"/>
            <a:chOff x="0" y="0"/>
            <a:chExt cx="820633" cy="1951119"/>
          </a:xfrm>
        </p:grpSpPr>
        <p:sp>
          <p:nvSpPr>
            <p:cNvPr id="1048861" name="Freeform 3"/>
            <p:cNvSpPr/>
            <p:nvPr/>
          </p:nvSpPr>
          <p:spPr>
            <a:xfrm>
              <a:off x="0" y="0"/>
              <a:ext cx="820633" cy="1951119"/>
            </a:xfrm>
            <a:custGeom>
              <a:avLst/>
              <a:gdLst/>
              <a:ahLst/>
              <a:cxnLst/>
              <a:rect l="l" t="t" r="r" b="b"/>
              <a:pathLst>
                <a:path w="820633" h="1951119">
                  <a:moveTo>
                    <a:pt x="0" y="0"/>
                  </a:moveTo>
                  <a:lnTo>
                    <a:pt x="820633" y="0"/>
                  </a:lnTo>
                  <a:lnTo>
                    <a:pt x="820633" y="1951119"/>
                  </a:lnTo>
                  <a:lnTo>
                    <a:pt x="0" y="1951119"/>
                  </a:lnTo>
                  <a:close/>
                </a:path>
              </a:pathLst>
            </a:custGeom>
            <a:solidFill>
              <a:srgbClr val="AF0000"/>
            </a:solidFill>
          </p:spPr>
        </p:sp>
        <p:sp>
          <p:nvSpPr>
            <p:cNvPr id="1048862" name="TextBox 4"/>
            <p:cNvSpPr txBox="1"/>
            <p:nvPr/>
          </p:nvSpPr>
          <p:spPr>
            <a:xfrm>
              <a:off x="0" y="-38100"/>
              <a:ext cx="820633" cy="1989219"/>
            </a:xfrm>
            <a:prstGeom prst="rect">
              <a:avLst/>
            </a:prstGeom>
          </p:spPr>
          <p:txBody>
            <a:bodyPr lIns="50800" tIns="50800" rIns="50800" bIns="50800" rtlCol="0" anchor="ctr"/>
            <a:lstStyle/>
            <a:p>
              <a:pPr algn="ctr">
                <a:lnSpc>
                  <a:spcPts val="2659"/>
                </a:lnSpc>
              </a:pPr>
              <a:endParaRPr/>
            </a:p>
          </p:txBody>
        </p:sp>
      </p:grpSp>
      <p:grpSp>
        <p:nvGrpSpPr>
          <p:cNvPr id="171" name="Group 5"/>
          <p:cNvGrpSpPr/>
          <p:nvPr/>
        </p:nvGrpSpPr>
        <p:grpSpPr>
          <a:xfrm rot="-5400000">
            <a:off x="13361855" y="7878451"/>
            <a:ext cx="3161432" cy="7408155"/>
            <a:chOff x="0" y="0"/>
            <a:chExt cx="832641" cy="1951119"/>
          </a:xfrm>
        </p:grpSpPr>
        <p:sp>
          <p:nvSpPr>
            <p:cNvPr id="1048863" name="Freeform 6"/>
            <p:cNvSpPr/>
            <p:nvPr/>
          </p:nvSpPr>
          <p:spPr>
            <a:xfrm>
              <a:off x="0" y="0"/>
              <a:ext cx="832641" cy="1951119"/>
            </a:xfrm>
            <a:custGeom>
              <a:avLst/>
              <a:gdLst/>
              <a:ahLst/>
              <a:cxnLst/>
              <a:rect l="l" t="t" r="r" b="b"/>
              <a:pathLst>
                <a:path w="832641" h="1951119">
                  <a:moveTo>
                    <a:pt x="0" y="0"/>
                  </a:moveTo>
                  <a:lnTo>
                    <a:pt x="832641" y="0"/>
                  </a:lnTo>
                  <a:lnTo>
                    <a:pt x="832641" y="1951119"/>
                  </a:lnTo>
                  <a:lnTo>
                    <a:pt x="0" y="1951119"/>
                  </a:lnTo>
                  <a:close/>
                </a:path>
              </a:pathLst>
            </a:custGeom>
            <a:solidFill>
              <a:srgbClr val="AF0000"/>
            </a:solidFill>
          </p:spPr>
        </p:sp>
        <p:sp>
          <p:nvSpPr>
            <p:cNvPr id="1048864" name="TextBox 7"/>
            <p:cNvSpPr txBox="1"/>
            <p:nvPr/>
          </p:nvSpPr>
          <p:spPr>
            <a:xfrm>
              <a:off x="0" y="-38100"/>
              <a:ext cx="832641" cy="1989219"/>
            </a:xfrm>
            <a:prstGeom prst="rect">
              <a:avLst/>
            </a:prstGeom>
          </p:spPr>
          <p:txBody>
            <a:bodyPr lIns="50800" tIns="50800" rIns="50800" bIns="50800" rtlCol="0" anchor="ctr"/>
            <a:lstStyle/>
            <a:p>
              <a:pPr algn="ctr">
                <a:lnSpc>
                  <a:spcPts val="2659"/>
                </a:lnSpc>
              </a:pPr>
              <a:endParaRPr/>
            </a:p>
          </p:txBody>
        </p:sp>
      </p:grpSp>
      <p:grpSp>
        <p:nvGrpSpPr>
          <p:cNvPr id="172" name="Group 8"/>
          <p:cNvGrpSpPr/>
          <p:nvPr/>
        </p:nvGrpSpPr>
        <p:grpSpPr>
          <a:xfrm rot="-2153196">
            <a:off x="17198138" y="-6284441"/>
            <a:ext cx="6302157" cy="12568882"/>
            <a:chOff x="0" y="0"/>
            <a:chExt cx="1659827" cy="3310323"/>
          </a:xfrm>
        </p:grpSpPr>
        <p:sp>
          <p:nvSpPr>
            <p:cNvPr id="1048865" name="Freeform 9"/>
            <p:cNvSpPr/>
            <p:nvPr/>
          </p:nvSpPr>
          <p:spPr>
            <a:xfrm>
              <a:off x="0" y="0"/>
              <a:ext cx="1659827" cy="3310323"/>
            </a:xfrm>
            <a:custGeom>
              <a:avLst/>
              <a:gdLst/>
              <a:ahLst/>
              <a:cxnLst/>
              <a:rect l="l" t="t" r="r" b="b"/>
              <a:pathLst>
                <a:path w="1659827" h="3310323">
                  <a:moveTo>
                    <a:pt x="0" y="0"/>
                  </a:moveTo>
                  <a:lnTo>
                    <a:pt x="1659827" y="0"/>
                  </a:lnTo>
                  <a:lnTo>
                    <a:pt x="1659827" y="3310323"/>
                  </a:lnTo>
                  <a:lnTo>
                    <a:pt x="0" y="3310323"/>
                  </a:lnTo>
                  <a:close/>
                </a:path>
              </a:pathLst>
            </a:custGeom>
            <a:solidFill>
              <a:srgbClr val="AF0000"/>
            </a:solidFill>
          </p:spPr>
        </p:sp>
        <p:sp>
          <p:nvSpPr>
            <p:cNvPr id="1048866" name="TextBox 10"/>
            <p:cNvSpPr txBox="1"/>
            <p:nvPr/>
          </p:nvSpPr>
          <p:spPr>
            <a:xfrm>
              <a:off x="0" y="-38100"/>
              <a:ext cx="1659827" cy="3348423"/>
            </a:xfrm>
            <a:prstGeom prst="rect">
              <a:avLst/>
            </a:prstGeom>
          </p:spPr>
          <p:txBody>
            <a:bodyPr lIns="50800" tIns="50800" rIns="50800" bIns="50800" rtlCol="0" anchor="ctr"/>
            <a:lstStyle/>
            <a:p>
              <a:pPr algn="ctr">
                <a:lnSpc>
                  <a:spcPts val="2659"/>
                </a:lnSpc>
              </a:pPr>
              <a:endParaRPr/>
            </a:p>
          </p:txBody>
        </p:sp>
      </p:grpSp>
      <p:grpSp>
        <p:nvGrpSpPr>
          <p:cNvPr id="173" name="Group 11"/>
          <p:cNvGrpSpPr/>
          <p:nvPr/>
        </p:nvGrpSpPr>
        <p:grpSpPr>
          <a:xfrm rot="-1753502">
            <a:off x="-4134723" y="5882032"/>
            <a:ext cx="6302157" cy="12568882"/>
            <a:chOff x="0" y="0"/>
            <a:chExt cx="1659827" cy="3310323"/>
          </a:xfrm>
        </p:grpSpPr>
        <p:sp>
          <p:nvSpPr>
            <p:cNvPr id="1048867" name="Freeform 12"/>
            <p:cNvSpPr/>
            <p:nvPr/>
          </p:nvSpPr>
          <p:spPr>
            <a:xfrm>
              <a:off x="0" y="0"/>
              <a:ext cx="1659827" cy="3310323"/>
            </a:xfrm>
            <a:custGeom>
              <a:avLst/>
              <a:gdLst/>
              <a:ahLst/>
              <a:cxnLst/>
              <a:rect l="l" t="t" r="r" b="b"/>
              <a:pathLst>
                <a:path w="1659827" h="3310323">
                  <a:moveTo>
                    <a:pt x="0" y="0"/>
                  </a:moveTo>
                  <a:lnTo>
                    <a:pt x="1659827" y="0"/>
                  </a:lnTo>
                  <a:lnTo>
                    <a:pt x="1659827" y="3310323"/>
                  </a:lnTo>
                  <a:lnTo>
                    <a:pt x="0" y="3310323"/>
                  </a:lnTo>
                  <a:close/>
                </a:path>
              </a:pathLst>
            </a:custGeom>
            <a:solidFill>
              <a:srgbClr val="AF0000"/>
            </a:solidFill>
          </p:spPr>
        </p:sp>
        <p:sp>
          <p:nvSpPr>
            <p:cNvPr id="1048868" name="TextBox 13"/>
            <p:cNvSpPr txBox="1"/>
            <p:nvPr/>
          </p:nvSpPr>
          <p:spPr>
            <a:xfrm>
              <a:off x="0" y="-38100"/>
              <a:ext cx="1659827" cy="3348423"/>
            </a:xfrm>
            <a:prstGeom prst="rect">
              <a:avLst/>
            </a:prstGeom>
          </p:spPr>
          <p:txBody>
            <a:bodyPr lIns="50800" tIns="50800" rIns="50800" bIns="50800" rtlCol="0" anchor="ctr"/>
            <a:lstStyle/>
            <a:p>
              <a:pPr algn="ctr">
                <a:lnSpc>
                  <a:spcPts val="2659"/>
                </a:lnSpc>
              </a:pPr>
              <a:endParaRPr/>
            </a:p>
          </p:txBody>
        </p:sp>
      </p:grpSp>
      <p:sp>
        <p:nvSpPr>
          <p:cNvPr id="1048869" name="TextBox 14"/>
          <p:cNvSpPr txBox="1"/>
          <p:nvPr/>
        </p:nvSpPr>
        <p:spPr>
          <a:xfrm>
            <a:off x="1377062" y="461662"/>
            <a:ext cx="15523255" cy="981654"/>
          </a:xfrm>
          <a:prstGeom prst="rect">
            <a:avLst/>
          </a:prstGeom>
        </p:spPr>
        <p:txBody>
          <a:bodyPr lIns="0" tIns="0" rIns="0" bIns="0" rtlCol="0" anchor="t">
            <a:spAutoFit/>
          </a:bodyPr>
          <a:lstStyle/>
          <a:p>
            <a:pPr algn="ctr">
              <a:lnSpc>
                <a:spcPts val="7676"/>
              </a:lnSpc>
              <a:spcBef>
                <a:spcPct val="0"/>
              </a:spcBef>
            </a:pPr>
            <a:r>
              <a:rPr lang="en-US" sz="5483" b="1">
                <a:solidFill>
                  <a:srgbClr val="AF0000"/>
                </a:solidFill>
                <a:latin typeface="Poppins Bold"/>
                <a:ea typeface="Poppins Bold"/>
                <a:cs typeface="Poppins Bold"/>
                <a:sym typeface="Poppins Bold"/>
              </a:rPr>
              <a:t>Risk Register</a:t>
            </a:r>
          </a:p>
        </p:txBody>
      </p:sp>
      <p:graphicFrame>
        <p:nvGraphicFramePr>
          <p:cNvPr id="4194307" name="Table 14"/>
          <p:cNvGraphicFramePr>
            <a:graphicFrameLocks noGrp="1"/>
          </p:cNvGraphicFramePr>
          <p:nvPr/>
        </p:nvGraphicFramePr>
        <p:xfrm>
          <a:off x="533399" y="1907549"/>
          <a:ext cx="16366918" cy="6936060"/>
        </p:xfrm>
        <a:graphic>
          <a:graphicData uri="http://schemas.openxmlformats.org/drawingml/2006/table">
            <a:tbl>
              <a:tblPr firstRow="1" firstCol="1" bandRow="1">
                <a:tableStyleId>{21E4AEA4-8DFA-4A89-87EB-49C32662AFE0}</a:tableStyleId>
              </a:tblPr>
              <a:tblGrid>
                <a:gridCol w="3657601">
                  <a:extLst>
                    <a:ext uri="{9D8B030D-6E8A-4147-A177-3AD203B41FA5}">
                      <a16:colId xmlns:a16="http://schemas.microsoft.com/office/drawing/2014/main" val="20000"/>
                    </a:ext>
                  </a:extLst>
                </a:gridCol>
                <a:gridCol w="3657600">
                  <a:extLst>
                    <a:ext uri="{9D8B030D-6E8A-4147-A177-3AD203B41FA5}">
                      <a16:colId xmlns:a16="http://schemas.microsoft.com/office/drawing/2014/main" val="20001"/>
                    </a:ext>
                  </a:extLst>
                </a:gridCol>
                <a:gridCol w="4191001">
                  <a:extLst>
                    <a:ext uri="{9D8B030D-6E8A-4147-A177-3AD203B41FA5}">
                      <a16:colId xmlns:a16="http://schemas.microsoft.com/office/drawing/2014/main" val="20002"/>
                    </a:ext>
                  </a:extLst>
                </a:gridCol>
                <a:gridCol w="4860716">
                  <a:extLst>
                    <a:ext uri="{9D8B030D-6E8A-4147-A177-3AD203B41FA5}">
                      <a16:colId xmlns:a16="http://schemas.microsoft.com/office/drawing/2014/main" val="20003"/>
                    </a:ext>
                  </a:extLst>
                </a:gridCol>
              </a:tblGrid>
              <a:tr h="1156010">
                <a:tc>
                  <a:txBody>
                    <a:bodyPr/>
                    <a:lstStyle/>
                    <a:p>
                      <a:pPr algn="ctr">
                        <a:lnSpc>
                          <a:spcPct val="150000"/>
                        </a:lnSpc>
                        <a:spcBef>
                          <a:spcPts val="600"/>
                        </a:spcBef>
                        <a:spcAft>
                          <a:spcPts val="600"/>
                        </a:spcAft>
                        <a:buNone/>
                      </a:pPr>
                      <a:r>
                        <a:rPr lang="en-GB" sz="2800" kern="100">
                          <a:effectLst/>
                        </a:rPr>
                        <a:t>Risk</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Likelihood</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Impact</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Mitigation</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0"/>
                  </a:ext>
                </a:extLst>
              </a:tr>
              <a:tr h="1156010">
                <a:tc>
                  <a:txBody>
                    <a:bodyPr/>
                    <a:lstStyle/>
                    <a:p>
                      <a:pPr algn="ctr">
                        <a:lnSpc>
                          <a:spcPct val="150000"/>
                        </a:lnSpc>
                        <a:spcBef>
                          <a:spcPts val="600"/>
                        </a:spcBef>
                        <a:spcAft>
                          <a:spcPts val="600"/>
                        </a:spcAft>
                        <a:buNone/>
                      </a:pPr>
                      <a:r>
                        <a:rPr lang="en-GB" sz="2800" kern="100">
                          <a:effectLst/>
                        </a:rPr>
                        <a:t>Privacy non-compliance</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Medium</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High</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DPIAs, audits, consent UX</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1"/>
                  </a:ext>
                </a:extLst>
              </a:tr>
              <a:tr h="1156010">
                <a:tc>
                  <a:txBody>
                    <a:bodyPr/>
                    <a:lstStyle/>
                    <a:p>
                      <a:pPr algn="ctr">
                        <a:lnSpc>
                          <a:spcPct val="150000"/>
                        </a:lnSpc>
                        <a:spcBef>
                          <a:spcPts val="600"/>
                        </a:spcBef>
                        <a:spcAft>
                          <a:spcPts val="600"/>
                        </a:spcAft>
                        <a:buNone/>
                      </a:pPr>
                      <a:r>
                        <a:rPr lang="en-GB" sz="2800" kern="100">
                          <a:effectLst/>
                        </a:rPr>
                        <a:t>Algorithmic bias</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Medium</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Medium</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Bias testing, diverse data</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2"/>
                  </a:ext>
                </a:extLst>
              </a:tr>
              <a:tr h="1156010">
                <a:tc>
                  <a:txBody>
                    <a:bodyPr/>
                    <a:lstStyle/>
                    <a:p>
                      <a:pPr algn="ctr">
                        <a:lnSpc>
                          <a:spcPct val="150000"/>
                        </a:lnSpc>
                        <a:spcBef>
                          <a:spcPts val="600"/>
                        </a:spcBef>
                        <a:spcAft>
                          <a:spcPts val="600"/>
                        </a:spcAft>
                        <a:buNone/>
                      </a:pPr>
                      <a:r>
                        <a:rPr lang="en-GB" sz="2800" kern="100">
                          <a:effectLst/>
                        </a:rPr>
                        <a:t>Creative fatigue</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High</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Medium</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Human QA, narrative systems</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3"/>
                  </a:ext>
                </a:extLst>
              </a:tr>
              <a:tr h="1156010">
                <a:tc>
                  <a:txBody>
                    <a:bodyPr/>
                    <a:lstStyle/>
                    <a:p>
                      <a:pPr algn="ctr">
                        <a:lnSpc>
                          <a:spcPct val="150000"/>
                        </a:lnSpc>
                        <a:spcBef>
                          <a:spcPts val="600"/>
                        </a:spcBef>
                        <a:spcAft>
                          <a:spcPts val="600"/>
                        </a:spcAft>
                        <a:buNone/>
                      </a:pPr>
                      <a:r>
                        <a:rPr lang="en-GB" sz="2800" kern="100">
                          <a:effectLst/>
                        </a:rPr>
                        <a:t>Over-targeting</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Medium</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Medium</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Frequency caps, cohorts</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4"/>
                  </a:ext>
                </a:extLst>
              </a:tr>
              <a:tr h="1156010">
                <a:tc>
                  <a:txBody>
                    <a:bodyPr/>
                    <a:lstStyle/>
                    <a:p>
                      <a:pPr algn="ctr">
                        <a:lnSpc>
                          <a:spcPct val="150000"/>
                        </a:lnSpc>
                        <a:spcBef>
                          <a:spcPts val="600"/>
                        </a:spcBef>
                        <a:spcAft>
                          <a:spcPts val="600"/>
                        </a:spcAft>
                        <a:buNone/>
                      </a:pPr>
                      <a:r>
                        <a:rPr lang="en-GB" sz="2800" kern="100">
                          <a:effectLst/>
                        </a:rPr>
                        <a:t>Data silos</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Medium</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a:effectLst/>
                        </a:rPr>
                        <a:t>Medium</a:t>
                      </a:r>
                      <a:endParaRPr lang="en-GB" sz="28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800" kern="100" dirty="0">
                          <a:effectLst/>
                        </a:rPr>
                        <a:t>Unified ID, governance</a:t>
                      </a:r>
                      <a:endParaRPr lang="en-GB" sz="2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5"/>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73" name="TextBox 2"/>
          <p:cNvSpPr txBox="1"/>
          <p:nvPr/>
        </p:nvSpPr>
        <p:spPr>
          <a:xfrm>
            <a:off x="1028700" y="876300"/>
            <a:ext cx="12932599" cy="943825"/>
          </a:xfrm>
          <a:prstGeom prst="rect">
            <a:avLst/>
          </a:prstGeom>
        </p:spPr>
        <p:txBody>
          <a:bodyPr lIns="0" tIns="0" rIns="0" bIns="0" rtlCol="0" anchor="t">
            <a:spAutoFit/>
          </a:bodyPr>
          <a:lstStyle/>
          <a:p>
            <a:pPr algn="l">
              <a:lnSpc>
                <a:spcPts val="7303"/>
              </a:lnSpc>
              <a:spcBef>
                <a:spcPct val="0"/>
              </a:spcBef>
            </a:pPr>
            <a:r>
              <a:rPr lang="en-US" sz="5216" b="1">
                <a:solidFill>
                  <a:srgbClr val="AF0000"/>
                </a:solidFill>
                <a:latin typeface="Poppins Bold"/>
                <a:ea typeface="Poppins Bold"/>
                <a:cs typeface="Poppins Bold"/>
                <a:sym typeface="Poppins Bold"/>
              </a:rPr>
              <a:t>Challenge 2: Over-Automation</a:t>
            </a:r>
          </a:p>
        </p:txBody>
      </p:sp>
      <p:grpSp>
        <p:nvGrpSpPr>
          <p:cNvPr id="177" name="Group 3"/>
          <p:cNvGrpSpPr/>
          <p:nvPr/>
        </p:nvGrpSpPr>
        <p:grpSpPr>
          <a:xfrm>
            <a:off x="10362445" y="0"/>
            <a:ext cx="6537714" cy="10287000"/>
            <a:chOff x="0" y="0"/>
            <a:chExt cx="5875871" cy="9245600"/>
          </a:xfrm>
        </p:grpSpPr>
        <p:sp>
          <p:nvSpPr>
            <p:cNvPr id="1048874" name="Freeform 4"/>
            <p:cNvSpPr/>
            <p:nvPr/>
          </p:nvSpPr>
          <p:spPr>
            <a:xfrm>
              <a:off x="0" y="0"/>
              <a:ext cx="5875909" cy="9245600"/>
            </a:xfrm>
            <a:custGeom>
              <a:avLst/>
              <a:gdLst/>
              <a:ahLst/>
              <a:cxnLst/>
              <a:rect l="l" t="t" r="r" b="b"/>
              <a:pathLst>
                <a:path w="5875909" h="9245600">
                  <a:moveTo>
                    <a:pt x="4207891" y="0"/>
                  </a:moveTo>
                  <a:lnTo>
                    <a:pt x="0" y="7679309"/>
                  </a:lnTo>
                  <a:lnTo>
                    <a:pt x="855091" y="9245600"/>
                  </a:lnTo>
                  <a:lnTo>
                    <a:pt x="5875909" y="9245600"/>
                  </a:lnTo>
                  <a:lnTo>
                    <a:pt x="5875909" y="0"/>
                  </a:lnTo>
                  <a:close/>
                </a:path>
              </a:pathLst>
            </a:custGeom>
            <a:solidFill>
              <a:srgbClr val="BF0000"/>
            </a:solidFill>
            <a:ln w="12700">
              <a:solidFill>
                <a:srgbClr val="000000"/>
              </a:solidFill>
            </a:ln>
          </p:spPr>
        </p:sp>
      </p:grpSp>
      <p:grpSp>
        <p:nvGrpSpPr>
          <p:cNvPr id="178" name="Group 5"/>
          <p:cNvGrpSpPr/>
          <p:nvPr/>
        </p:nvGrpSpPr>
        <p:grpSpPr>
          <a:xfrm>
            <a:off x="11750286" y="0"/>
            <a:ext cx="6537714" cy="10287000"/>
            <a:chOff x="0" y="0"/>
            <a:chExt cx="5875871" cy="9245600"/>
          </a:xfrm>
        </p:grpSpPr>
        <p:sp>
          <p:nvSpPr>
            <p:cNvPr id="1048875" name="Freeform 6"/>
            <p:cNvSpPr/>
            <p:nvPr/>
          </p:nvSpPr>
          <p:spPr>
            <a:xfrm>
              <a:off x="0" y="0"/>
              <a:ext cx="5875909" cy="9245600"/>
            </a:xfrm>
            <a:custGeom>
              <a:avLst/>
              <a:gdLst/>
              <a:ahLst/>
              <a:cxnLst/>
              <a:rect l="l" t="t" r="r" b="b"/>
              <a:pathLst>
                <a:path w="5875909" h="9245600">
                  <a:moveTo>
                    <a:pt x="4207891" y="0"/>
                  </a:moveTo>
                  <a:lnTo>
                    <a:pt x="0" y="7679309"/>
                  </a:lnTo>
                  <a:lnTo>
                    <a:pt x="855091" y="9245600"/>
                  </a:lnTo>
                  <a:lnTo>
                    <a:pt x="5875909" y="9245600"/>
                  </a:lnTo>
                  <a:lnTo>
                    <a:pt x="5875909" y="0"/>
                  </a:lnTo>
                  <a:close/>
                </a:path>
              </a:pathLst>
            </a:custGeom>
            <a:blipFill>
              <a:blip r:embed="rId3" cstate="email"/>
              <a:stretch>
                <a:fillRect l="-67903" r="-67903"/>
              </a:stretch>
            </a:blipFill>
          </p:spPr>
        </p:sp>
      </p:grpSp>
      <p:sp>
        <p:nvSpPr>
          <p:cNvPr id="1048876" name="TextBox 7"/>
          <p:cNvSpPr txBox="1"/>
          <p:nvPr/>
        </p:nvSpPr>
        <p:spPr>
          <a:xfrm>
            <a:off x="645785" y="2484929"/>
            <a:ext cx="9928491" cy="6922643"/>
          </a:xfrm>
          <a:prstGeom prst="rect">
            <a:avLst/>
          </a:prstGeom>
        </p:spPr>
        <p:txBody>
          <a:bodyPr lIns="0" tIns="0" rIns="0" bIns="0" rtlCol="0" anchor="t">
            <a:spAutoFit/>
          </a:bodyPr>
          <a:lstStyle/>
          <a:p>
            <a:pPr marL="703522" lvl="1" indent="-351761" algn="just">
              <a:lnSpc>
                <a:spcPts val="7787"/>
              </a:lnSpc>
              <a:buFont typeface="Arial"/>
              <a:buChar char="•"/>
            </a:pPr>
            <a:r>
              <a:rPr lang="en-US" sz="3258">
                <a:solidFill>
                  <a:srgbClr val="000000"/>
                </a:solidFill>
                <a:latin typeface="Poppins"/>
                <a:ea typeface="Poppins"/>
                <a:cs typeface="Poppins"/>
                <a:sym typeface="Poppins"/>
              </a:rPr>
              <a:t>Templates can flatten brand tone.</a:t>
            </a:r>
          </a:p>
          <a:p>
            <a:pPr marL="703522" lvl="1" indent="-351761" algn="just">
              <a:lnSpc>
                <a:spcPts val="7787"/>
              </a:lnSpc>
              <a:buFont typeface="Arial"/>
              <a:buChar char="•"/>
            </a:pPr>
            <a:r>
              <a:rPr lang="en-US" sz="3258">
                <a:solidFill>
                  <a:srgbClr val="000000"/>
                </a:solidFill>
                <a:latin typeface="Poppins"/>
                <a:ea typeface="Poppins"/>
                <a:cs typeface="Poppins"/>
                <a:sym typeface="Poppins"/>
              </a:rPr>
              <a:t>Optimisation may ignore context.</a:t>
            </a:r>
          </a:p>
          <a:p>
            <a:pPr marL="703522" lvl="1" indent="-351761" algn="just">
              <a:lnSpc>
                <a:spcPts val="7787"/>
              </a:lnSpc>
              <a:buFont typeface="Arial"/>
              <a:buChar char="•"/>
            </a:pPr>
            <a:r>
              <a:rPr lang="en-US" sz="3258">
                <a:solidFill>
                  <a:srgbClr val="000000"/>
                </a:solidFill>
                <a:latin typeface="Poppins"/>
                <a:ea typeface="Poppins"/>
                <a:cs typeface="Poppins"/>
                <a:sym typeface="Poppins"/>
              </a:rPr>
              <a:t>Novelty suffers under local maxima (Ziółkowska, 2021).</a:t>
            </a:r>
          </a:p>
          <a:p>
            <a:pPr marL="703522" lvl="1" indent="-351761" algn="just">
              <a:lnSpc>
                <a:spcPts val="7787"/>
              </a:lnSpc>
              <a:buFont typeface="Arial"/>
              <a:buChar char="•"/>
            </a:pPr>
            <a:r>
              <a:rPr lang="en-US" sz="3258">
                <a:solidFill>
                  <a:srgbClr val="000000"/>
                </a:solidFill>
                <a:latin typeface="Poppins"/>
                <a:ea typeface="Poppins"/>
                <a:cs typeface="Poppins"/>
                <a:sym typeface="Poppins"/>
              </a:rPr>
              <a:t>Customer fatigue lowers response.</a:t>
            </a:r>
          </a:p>
          <a:p>
            <a:pPr marL="703522" lvl="1" indent="-351761" algn="just">
              <a:lnSpc>
                <a:spcPts val="7787"/>
              </a:lnSpc>
              <a:buFont typeface="Arial"/>
              <a:buChar char="•"/>
            </a:pPr>
            <a:r>
              <a:rPr lang="en-US" sz="3258">
                <a:solidFill>
                  <a:srgbClr val="000000"/>
                </a:solidFill>
                <a:latin typeface="Poppins"/>
                <a:ea typeface="Poppins"/>
                <a:cs typeface="Poppins"/>
                <a:sym typeface="Poppins"/>
              </a:rPr>
              <a:t>Human creativity must steer themes.</a:t>
            </a:r>
          </a:p>
          <a:p>
            <a:pPr marL="703522" lvl="1" indent="-351761" algn="just">
              <a:lnSpc>
                <a:spcPts val="7787"/>
              </a:lnSpc>
              <a:buFont typeface="Arial"/>
              <a:buChar char="•"/>
            </a:pPr>
            <a:r>
              <a:rPr lang="en-US" sz="3258">
                <a:solidFill>
                  <a:srgbClr val="000000"/>
                </a:solidFill>
                <a:latin typeface="Poppins"/>
                <a:ea typeface="Poppins"/>
                <a:cs typeface="Poppins"/>
                <a:sym typeface="Poppins"/>
              </a:rPr>
              <a:t>Guardrails keep meaning intact.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2" name="Group 2"/>
          <p:cNvGrpSpPr>
            <a:grpSpLocks noChangeAspect="1"/>
          </p:cNvGrpSpPr>
          <p:nvPr/>
        </p:nvGrpSpPr>
        <p:grpSpPr>
          <a:xfrm>
            <a:off x="-1663530" y="-9525"/>
            <a:ext cx="7190814" cy="10526558"/>
            <a:chOff x="0" y="0"/>
            <a:chExt cx="6096000" cy="8923871"/>
          </a:xfrm>
        </p:grpSpPr>
        <p:sp>
          <p:nvSpPr>
            <p:cNvPr id="1048880" name="Freeform 3"/>
            <p:cNvSpPr/>
            <p:nvPr/>
          </p:nvSpPr>
          <p:spPr>
            <a:xfrm>
              <a:off x="0" y="0"/>
              <a:ext cx="6096000" cy="8923909"/>
            </a:xfrm>
            <a:custGeom>
              <a:avLst/>
              <a:gdLst/>
              <a:ahLst/>
              <a:cxnLst/>
              <a:rect l="l" t="t" r="r" b="b"/>
              <a:pathLst>
                <a:path w="6096000" h="8923909">
                  <a:moveTo>
                    <a:pt x="16891" y="0"/>
                  </a:moveTo>
                  <a:lnTo>
                    <a:pt x="0" y="8923909"/>
                  </a:lnTo>
                  <a:lnTo>
                    <a:pt x="4453509" y="8923909"/>
                  </a:lnTo>
                  <a:lnTo>
                    <a:pt x="6096000" y="2294509"/>
                  </a:lnTo>
                  <a:lnTo>
                    <a:pt x="5096891" y="0"/>
                  </a:lnTo>
                  <a:close/>
                </a:path>
              </a:pathLst>
            </a:custGeom>
            <a:blipFill>
              <a:blip r:embed="rId3" cstate="email"/>
              <a:stretch>
                <a:fillRect l="-59692" r="-59692"/>
              </a:stretch>
            </a:blipFill>
          </p:spPr>
        </p:sp>
      </p:grpSp>
      <p:grpSp>
        <p:nvGrpSpPr>
          <p:cNvPr id="183" name="Group 4"/>
          <p:cNvGrpSpPr/>
          <p:nvPr/>
        </p:nvGrpSpPr>
        <p:grpSpPr>
          <a:xfrm>
            <a:off x="4169265" y="-9525"/>
            <a:ext cx="2338594" cy="2959392"/>
            <a:chOff x="0" y="0"/>
            <a:chExt cx="615926" cy="779428"/>
          </a:xfrm>
        </p:grpSpPr>
        <p:sp>
          <p:nvSpPr>
            <p:cNvPr id="1048881" name="Freeform 5"/>
            <p:cNvSpPr/>
            <p:nvPr/>
          </p:nvSpPr>
          <p:spPr>
            <a:xfrm>
              <a:off x="0" y="0"/>
              <a:ext cx="615926" cy="779428"/>
            </a:xfrm>
            <a:custGeom>
              <a:avLst/>
              <a:gdLst/>
              <a:ahLst/>
              <a:cxnLst/>
              <a:rect l="l" t="t" r="r" b="b"/>
              <a:pathLst>
                <a:path w="615926" h="779428">
                  <a:moveTo>
                    <a:pt x="307963" y="779428"/>
                  </a:moveTo>
                  <a:lnTo>
                    <a:pt x="615926" y="0"/>
                  </a:lnTo>
                  <a:lnTo>
                    <a:pt x="0" y="0"/>
                  </a:lnTo>
                  <a:lnTo>
                    <a:pt x="307963" y="779428"/>
                  </a:lnTo>
                  <a:close/>
                </a:path>
              </a:pathLst>
            </a:custGeom>
            <a:solidFill>
              <a:srgbClr val="761E1E"/>
            </a:solidFill>
          </p:spPr>
        </p:sp>
        <p:sp>
          <p:nvSpPr>
            <p:cNvPr id="1048882" name="TextBox 6"/>
            <p:cNvSpPr txBox="1"/>
            <p:nvPr/>
          </p:nvSpPr>
          <p:spPr>
            <a:xfrm>
              <a:off x="96238" y="17573"/>
              <a:ext cx="423449" cy="399977"/>
            </a:xfrm>
            <a:prstGeom prst="rect">
              <a:avLst/>
            </a:prstGeom>
          </p:spPr>
          <p:txBody>
            <a:bodyPr lIns="50800" tIns="50800" rIns="50800" bIns="50800" rtlCol="0" anchor="ctr"/>
            <a:lstStyle/>
            <a:p>
              <a:pPr algn="ctr">
                <a:lnSpc>
                  <a:spcPts val="2659"/>
                </a:lnSpc>
              </a:pPr>
              <a:endParaRPr/>
            </a:p>
          </p:txBody>
        </p:sp>
      </p:grpSp>
      <p:grpSp>
        <p:nvGrpSpPr>
          <p:cNvPr id="184" name="Group 7"/>
          <p:cNvGrpSpPr/>
          <p:nvPr/>
        </p:nvGrpSpPr>
        <p:grpSpPr>
          <a:xfrm rot="-9964712">
            <a:off x="4552477" y="-497163"/>
            <a:ext cx="863790" cy="13159647"/>
            <a:chOff x="0" y="0"/>
            <a:chExt cx="227500" cy="3465915"/>
          </a:xfrm>
        </p:grpSpPr>
        <p:sp>
          <p:nvSpPr>
            <p:cNvPr id="1048883" name="Freeform 8"/>
            <p:cNvSpPr/>
            <p:nvPr/>
          </p:nvSpPr>
          <p:spPr>
            <a:xfrm>
              <a:off x="0" y="0"/>
              <a:ext cx="227500" cy="3465915"/>
            </a:xfrm>
            <a:custGeom>
              <a:avLst/>
              <a:gdLst/>
              <a:ahLst/>
              <a:cxnLst/>
              <a:rect l="l" t="t" r="r" b="b"/>
              <a:pathLst>
                <a:path w="227500" h="3465915">
                  <a:moveTo>
                    <a:pt x="0" y="0"/>
                  </a:moveTo>
                  <a:lnTo>
                    <a:pt x="227500" y="0"/>
                  </a:lnTo>
                  <a:lnTo>
                    <a:pt x="227500" y="3465915"/>
                  </a:lnTo>
                  <a:lnTo>
                    <a:pt x="0" y="3465915"/>
                  </a:lnTo>
                  <a:close/>
                </a:path>
              </a:pathLst>
            </a:custGeom>
            <a:solidFill>
              <a:srgbClr val="AF0000"/>
            </a:solidFill>
          </p:spPr>
        </p:sp>
        <p:sp>
          <p:nvSpPr>
            <p:cNvPr id="1048884" name="TextBox 9"/>
            <p:cNvSpPr txBox="1"/>
            <p:nvPr/>
          </p:nvSpPr>
          <p:spPr>
            <a:xfrm>
              <a:off x="0" y="-38100"/>
              <a:ext cx="227500" cy="3504015"/>
            </a:xfrm>
            <a:prstGeom prst="rect">
              <a:avLst/>
            </a:prstGeom>
          </p:spPr>
          <p:txBody>
            <a:bodyPr lIns="50800" tIns="50800" rIns="50800" bIns="50800" rtlCol="0" anchor="ctr"/>
            <a:lstStyle/>
            <a:p>
              <a:pPr algn="ctr">
                <a:lnSpc>
                  <a:spcPts val="2659"/>
                </a:lnSpc>
                <a:spcBef>
                  <a:spcPct val="0"/>
                </a:spcBef>
              </a:pPr>
              <a:endParaRPr/>
            </a:p>
          </p:txBody>
        </p:sp>
      </p:grpSp>
      <p:sp>
        <p:nvSpPr>
          <p:cNvPr id="1048885" name="TextBox 10"/>
          <p:cNvSpPr txBox="1"/>
          <p:nvPr/>
        </p:nvSpPr>
        <p:spPr>
          <a:xfrm>
            <a:off x="7530598" y="134720"/>
            <a:ext cx="9988903" cy="1867658"/>
          </a:xfrm>
          <a:prstGeom prst="rect">
            <a:avLst/>
          </a:prstGeom>
        </p:spPr>
        <p:txBody>
          <a:bodyPr lIns="0" tIns="0" rIns="0" bIns="0" rtlCol="0" anchor="t">
            <a:spAutoFit/>
          </a:bodyPr>
          <a:lstStyle/>
          <a:p>
            <a:pPr algn="ctr">
              <a:lnSpc>
                <a:spcPts val="7308"/>
              </a:lnSpc>
              <a:spcBef>
                <a:spcPct val="0"/>
              </a:spcBef>
            </a:pPr>
            <a:r>
              <a:rPr lang="en-US" sz="5220" b="1">
                <a:solidFill>
                  <a:srgbClr val="AF0000"/>
                </a:solidFill>
                <a:latin typeface="Poppins Bold"/>
                <a:ea typeface="Poppins Bold"/>
                <a:cs typeface="Poppins Bold"/>
                <a:sym typeface="Poppins Bold"/>
              </a:rPr>
              <a:t>Challenge 3: Competitive Imitation</a:t>
            </a:r>
          </a:p>
        </p:txBody>
      </p:sp>
      <p:sp>
        <p:nvSpPr>
          <p:cNvPr id="1048886" name="TextBox 11"/>
          <p:cNvSpPr txBox="1"/>
          <p:nvPr/>
        </p:nvSpPr>
        <p:spPr>
          <a:xfrm>
            <a:off x="6768060" y="2559342"/>
            <a:ext cx="10751441" cy="6933311"/>
          </a:xfrm>
          <a:prstGeom prst="rect">
            <a:avLst/>
          </a:prstGeom>
        </p:spPr>
        <p:txBody>
          <a:bodyPr lIns="0" tIns="0" rIns="0" bIns="0" rtlCol="0" anchor="t">
            <a:spAutoFit/>
          </a:bodyPr>
          <a:lstStyle/>
          <a:p>
            <a:pPr marL="707512" lvl="1" indent="-353756" algn="just">
              <a:lnSpc>
                <a:spcPts val="7799"/>
              </a:lnSpc>
              <a:buFont typeface="Arial"/>
              <a:buChar char="•"/>
            </a:pPr>
            <a:r>
              <a:rPr lang="en-US" sz="3277" dirty="0">
                <a:solidFill>
                  <a:srgbClr val="000000"/>
                </a:solidFill>
                <a:latin typeface="Poppins"/>
                <a:ea typeface="Poppins"/>
                <a:cs typeface="Poppins"/>
                <a:sym typeface="Poppins"/>
              </a:rPr>
              <a:t>Features are copied within months.</a:t>
            </a:r>
          </a:p>
          <a:p>
            <a:pPr marL="707512" lvl="1" indent="-353756" algn="just">
              <a:lnSpc>
                <a:spcPts val="7799"/>
              </a:lnSpc>
              <a:buFont typeface="Arial"/>
              <a:buChar char="•"/>
            </a:pPr>
            <a:r>
              <a:rPr lang="en-US" sz="3277" dirty="0">
                <a:solidFill>
                  <a:srgbClr val="000000"/>
                </a:solidFill>
                <a:latin typeface="Poppins"/>
                <a:ea typeface="Poppins"/>
                <a:cs typeface="Poppins"/>
                <a:sym typeface="Poppins"/>
              </a:rPr>
              <a:t>Retail media parity compresses ROI.</a:t>
            </a:r>
          </a:p>
          <a:p>
            <a:pPr marL="707512" lvl="1" indent="-353756" algn="just">
              <a:lnSpc>
                <a:spcPts val="7799"/>
              </a:lnSpc>
              <a:buFont typeface="Arial"/>
              <a:buChar char="•"/>
            </a:pPr>
            <a:r>
              <a:rPr lang="en-US" sz="3277" dirty="0">
                <a:solidFill>
                  <a:srgbClr val="000000"/>
                </a:solidFill>
                <a:latin typeface="Poppins"/>
                <a:ea typeface="Poppins"/>
                <a:cs typeface="Poppins"/>
                <a:sym typeface="Poppins"/>
              </a:rPr>
              <a:t>Price wars trigger margin pressure (</a:t>
            </a:r>
            <a:r>
              <a:rPr lang="en-US" sz="3277" dirty="0" err="1">
                <a:solidFill>
                  <a:srgbClr val="000000"/>
                </a:solidFill>
                <a:latin typeface="Poppins"/>
                <a:ea typeface="Poppins"/>
                <a:cs typeface="Poppins"/>
                <a:sym typeface="Poppins"/>
              </a:rPr>
              <a:t>Krzakiewicz</a:t>
            </a:r>
            <a:r>
              <a:rPr lang="en-US" sz="3277" dirty="0">
                <a:solidFill>
                  <a:srgbClr val="000000"/>
                </a:solidFill>
                <a:latin typeface="Poppins"/>
                <a:ea typeface="Poppins"/>
                <a:cs typeface="Poppins"/>
                <a:sym typeface="Poppins"/>
              </a:rPr>
              <a:t> and Bartkowiak, 2021).</a:t>
            </a:r>
          </a:p>
          <a:p>
            <a:pPr marL="707512" lvl="1" indent="-353756" algn="just">
              <a:lnSpc>
                <a:spcPts val="7799"/>
              </a:lnSpc>
              <a:buFont typeface="Arial"/>
              <a:buChar char="•"/>
            </a:pPr>
            <a:r>
              <a:rPr lang="en-US" sz="3277" dirty="0">
                <a:solidFill>
                  <a:srgbClr val="000000"/>
                </a:solidFill>
                <a:latin typeface="Poppins"/>
                <a:ea typeface="Poppins"/>
                <a:cs typeface="Poppins"/>
                <a:sym typeface="Poppins"/>
              </a:rPr>
              <a:t>Marketplace dynamics </a:t>
            </a:r>
            <a:r>
              <a:rPr lang="en-US" sz="3277" dirty="0" err="1">
                <a:solidFill>
                  <a:srgbClr val="000000"/>
                </a:solidFill>
                <a:latin typeface="Poppins"/>
                <a:ea typeface="Poppins"/>
                <a:cs typeface="Poppins"/>
                <a:sym typeface="Poppins"/>
              </a:rPr>
              <a:t>favour</a:t>
            </a:r>
            <a:r>
              <a:rPr lang="en-US" sz="3277" dirty="0">
                <a:solidFill>
                  <a:srgbClr val="000000"/>
                </a:solidFill>
                <a:latin typeface="Poppins"/>
                <a:ea typeface="Poppins"/>
                <a:cs typeface="Poppins"/>
                <a:sym typeface="Poppins"/>
              </a:rPr>
              <a:t> multi-home.</a:t>
            </a:r>
          </a:p>
          <a:p>
            <a:pPr marL="707512" lvl="1" indent="-353756" algn="just">
              <a:lnSpc>
                <a:spcPts val="7799"/>
              </a:lnSpc>
              <a:buFont typeface="Arial"/>
              <a:buChar char="•"/>
            </a:pPr>
            <a:r>
              <a:rPr lang="en-US" sz="3277" dirty="0">
                <a:solidFill>
                  <a:srgbClr val="000000"/>
                </a:solidFill>
                <a:latin typeface="Poppins"/>
                <a:ea typeface="Poppins"/>
                <a:cs typeface="Poppins"/>
                <a:sym typeface="Poppins"/>
              </a:rPr>
              <a:t>Partnerships can re-open advantage.</a:t>
            </a:r>
          </a:p>
          <a:p>
            <a:pPr marL="707512" lvl="1" indent="-353756" algn="just">
              <a:lnSpc>
                <a:spcPts val="7799"/>
              </a:lnSpc>
              <a:buFont typeface="Arial"/>
              <a:buChar char="•"/>
            </a:pPr>
            <a:r>
              <a:rPr lang="en-US" sz="3277" dirty="0">
                <a:solidFill>
                  <a:srgbClr val="000000"/>
                </a:solidFill>
                <a:latin typeface="Poppins"/>
                <a:ea typeface="Poppins"/>
                <a:cs typeface="Poppins"/>
                <a:sym typeface="Poppins"/>
              </a:rPr>
              <a:t>Moats need data quality and trust.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8" name="Group 2"/>
          <p:cNvGrpSpPr>
            <a:grpSpLocks noChangeAspect="1"/>
          </p:cNvGrpSpPr>
          <p:nvPr/>
        </p:nvGrpSpPr>
        <p:grpSpPr>
          <a:xfrm>
            <a:off x="-1663530" y="-9525"/>
            <a:ext cx="7190814" cy="10526558"/>
            <a:chOff x="0" y="0"/>
            <a:chExt cx="6096000" cy="8923871"/>
          </a:xfrm>
        </p:grpSpPr>
        <p:sp>
          <p:nvSpPr>
            <p:cNvPr id="1048890" name="Freeform 3"/>
            <p:cNvSpPr/>
            <p:nvPr/>
          </p:nvSpPr>
          <p:spPr>
            <a:xfrm>
              <a:off x="0" y="0"/>
              <a:ext cx="6096000" cy="8923909"/>
            </a:xfrm>
            <a:custGeom>
              <a:avLst/>
              <a:gdLst/>
              <a:ahLst/>
              <a:cxnLst/>
              <a:rect l="l" t="t" r="r" b="b"/>
              <a:pathLst>
                <a:path w="6096000" h="8923909">
                  <a:moveTo>
                    <a:pt x="16891" y="0"/>
                  </a:moveTo>
                  <a:lnTo>
                    <a:pt x="0" y="8923909"/>
                  </a:lnTo>
                  <a:lnTo>
                    <a:pt x="4453509" y="8923909"/>
                  </a:lnTo>
                  <a:lnTo>
                    <a:pt x="6096000" y="2294509"/>
                  </a:lnTo>
                  <a:lnTo>
                    <a:pt x="5096891" y="0"/>
                  </a:lnTo>
                  <a:close/>
                </a:path>
              </a:pathLst>
            </a:custGeom>
            <a:blipFill>
              <a:blip r:embed="rId3" cstate="email"/>
              <a:stretch>
                <a:fillRect l="-80124" r="-80124"/>
              </a:stretch>
            </a:blipFill>
          </p:spPr>
        </p:sp>
      </p:grpSp>
      <p:grpSp>
        <p:nvGrpSpPr>
          <p:cNvPr id="189" name="Group 4"/>
          <p:cNvGrpSpPr/>
          <p:nvPr/>
        </p:nvGrpSpPr>
        <p:grpSpPr>
          <a:xfrm>
            <a:off x="4169265" y="-9525"/>
            <a:ext cx="2338594" cy="2959392"/>
            <a:chOff x="0" y="0"/>
            <a:chExt cx="615926" cy="779428"/>
          </a:xfrm>
        </p:grpSpPr>
        <p:sp>
          <p:nvSpPr>
            <p:cNvPr id="1048891" name="Freeform 5"/>
            <p:cNvSpPr/>
            <p:nvPr/>
          </p:nvSpPr>
          <p:spPr>
            <a:xfrm>
              <a:off x="0" y="0"/>
              <a:ext cx="615926" cy="779428"/>
            </a:xfrm>
            <a:custGeom>
              <a:avLst/>
              <a:gdLst/>
              <a:ahLst/>
              <a:cxnLst/>
              <a:rect l="l" t="t" r="r" b="b"/>
              <a:pathLst>
                <a:path w="615926" h="779428">
                  <a:moveTo>
                    <a:pt x="307963" y="779428"/>
                  </a:moveTo>
                  <a:lnTo>
                    <a:pt x="615926" y="0"/>
                  </a:lnTo>
                  <a:lnTo>
                    <a:pt x="0" y="0"/>
                  </a:lnTo>
                  <a:lnTo>
                    <a:pt x="307963" y="779428"/>
                  </a:lnTo>
                  <a:close/>
                </a:path>
              </a:pathLst>
            </a:custGeom>
            <a:solidFill>
              <a:srgbClr val="761E1E"/>
            </a:solidFill>
          </p:spPr>
        </p:sp>
        <p:sp>
          <p:nvSpPr>
            <p:cNvPr id="1048892" name="TextBox 6"/>
            <p:cNvSpPr txBox="1"/>
            <p:nvPr/>
          </p:nvSpPr>
          <p:spPr>
            <a:xfrm>
              <a:off x="96238" y="17573"/>
              <a:ext cx="423449" cy="399977"/>
            </a:xfrm>
            <a:prstGeom prst="rect">
              <a:avLst/>
            </a:prstGeom>
          </p:spPr>
          <p:txBody>
            <a:bodyPr lIns="50800" tIns="50800" rIns="50800" bIns="50800" rtlCol="0" anchor="ctr"/>
            <a:lstStyle/>
            <a:p>
              <a:pPr algn="ctr">
                <a:lnSpc>
                  <a:spcPts val="2659"/>
                </a:lnSpc>
              </a:pPr>
              <a:endParaRPr/>
            </a:p>
          </p:txBody>
        </p:sp>
      </p:grpSp>
      <p:grpSp>
        <p:nvGrpSpPr>
          <p:cNvPr id="190" name="Group 7"/>
          <p:cNvGrpSpPr/>
          <p:nvPr/>
        </p:nvGrpSpPr>
        <p:grpSpPr>
          <a:xfrm rot="-9964712">
            <a:off x="4552477" y="-497163"/>
            <a:ext cx="863790" cy="13159647"/>
            <a:chOff x="0" y="0"/>
            <a:chExt cx="227500" cy="3465915"/>
          </a:xfrm>
        </p:grpSpPr>
        <p:sp>
          <p:nvSpPr>
            <p:cNvPr id="1048893" name="Freeform 8"/>
            <p:cNvSpPr/>
            <p:nvPr/>
          </p:nvSpPr>
          <p:spPr>
            <a:xfrm>
              <a:off x="0" y="0"/>
              <a:ext cx="227500" cy="3465915"/>
            </a:xfrm>
            <a:custGeom>
              <a:avLst/>
              <a:gdLst/>
              <a:ahLst/>
              <a:cxnLst/>
              <a:rect l="l" t="t" r="r" b="b"/>
              <a:pathLst>
                <a:path w="227500" h="3465915">
                  <a:moveTo>
                    <a:pt x="0" y="0"/>
                  </a:moveTo>
                  <a:lnTo>
                    <a:pt x="227500" y="0"/>
                  </a:lnTo>
                  <a:lnTo>
                    <a:pt x="227500" y="3465915"/>
                  </a:lnTo>
                  <a:lnTo>
                    <a:pt x="0" y="3465915"/>
                  </a:lnTo>
                  <a:close/>
                </a:path>
              </a:pathLst>
            </a:custGeom>
            <a:solidFill>
              <a:srgbClr val="AF0000"/>
            </a:solidFill>
          </p:spPr>
        </p:sp>
        <p:sp>
          <p:nvSpPr>
            <p:cNvPr id="1048894" name="TextBox 9"/>
            <p:cNvSpPr txBox="1"/>
            <p:nvPr/>
          </p:nvSpPr>
          <p:spPr>
            <a:xfrm>
              <a:off x="0" y="-38100"/>
              <a:ext cx="227500" cy="3504015"/>
            </a:xfrm>
            <a:prstGeom prst="rect">
              <a:avLst/>
            </a:prstGeom>
          </p:spPr>
          <p:txBody>
            <a:bodyPr lIns="50800" tIns="50800" rIns="50800" bIns="50800" rtlCol="0" anchor="ctr"/>
            <a:lstStyle/>
            <a:p>
              <a:pPr algn="ctr">
                <a:lnSpc>
                  <a:spcPts val="2659"/>
                </a:lnSpc>
                <a:spcBef>
                  <a:spcPct val="0"/>
                </a:spcBef>
              </a:pPr>
              <a:endParaRPr/>
            </a:p>
          </p:txBody>
        </p:sp>
      </p:grpSp>
      <p:sp>
        <p:nvSpPr>
          <p:cNvPr id="1048895" name="TextBox 10"/>
          <p:cNvSpPr txBox="1"/>
          <p:nvPr/>
        </p:nvSpPr>
        <p:spPr>
          <a:xfrm>
            <a:off x="7530598" y="134720"/>
            <a:ext cx="9988903" cy="928117"/>
          </a:xfrm>
          <a:prstGeom prst="rect">
            <a:avLst/>
          </a:prstGeom>
        </p:spPr>
        <p:txBody>
          <a:bodyPr lIns="0" tIns="0" rIns="0" bIns="0" rtlCol="0" anchor="t">
            <a:spAutoFit/>
          </a:bodyPr>
          <a:lstStyle/>
          <a:p>
            <a:pPr algn="ctr">
              <a:lnSpc>
                <a:spcPts val="7308"/>
              </a:lnSpc>
              <a:spcBef>
                <a:spcPct val="0"/>
              </a:spcBef>
            </a:pPr>
            <a:r>
              <a:rPr lang="en-US" sz="5220" b="1" dirty="0">
                <a:solidFill>
                  <a:srgbClr val="AF0000"/>
                </a:solidFill>
                <a:latin typeface="Poppins Bold"/>
                <a:ea typeface="Poppins Bold"/>
                <a:cs typeface="Poppins Bold"/>
                <a:sym typeface="Poppins Bold"/>
              </a:rPr>
              <a:t>Challenge 4: Capability &amp; Culture</a:t>
            </a:r>
          </a:p>
        </p:txBody>
      </p:sp>
      <p:sp>
        <p:nvSpPr>
          <p:cNvPr id="1048896" name="TextBox 11"/>
          <p:cNvSpPr txBox="1"/>
          <p:nvPr/>
        </p:nvSpPr>
        <p:spPr>
          <a:xfrm>
            <a:off x="6556230" y="2013384"/>
            <a:ext cx="10963271" cy="7923784"/>
          </a:xfrm>
          <a:prstGeom prst="rect">
            <a:avLst/>
          </a:prstGeom>
        </p:spPr>
        <p:txBody>
          <a:bodyPr lIns="0" tIns="0" rIns="0" bIns="0" rtlCol="0" anchor="t">
            <a:spAutoFit/>
          </a:bodyPr>
          <a:lstStyle/>
          <a:p>
            <a:pPr marL="707512" lvl="1" indent="-353756" algn="just">
              <a:lnSpc>
                <a:spcPts val="7799"/>
              </a:lnSpc>
              <a:buFont typeface="Arial"/>
              <a:buChar char="•"/>
            </a:pPr>
            <a:r>
              <a:rPr lang="en-US" sz="3277">
                <a:solidFill>
                  <a:srgbClr val="000000"/>
                </a:solidFill>
                <a:latin typeface="Poppins"/>
                <a:ea typeface="Poppins"/>
                <a:cs typeface="Poppins"/>
                <a:sym typeface="Poppins"/>
              </a:rPr>
              <a:t>Talent shortages in ML marketing.</a:t>
            </a:r>
          </a:p>
          <a:p>
            <a:pPr marL="707512" lvl="1" indent="-353756" algn="just">
              <a:lnSpc>
                <a:spcPts val="7799"/>
              </a:lnSpc>
              <a:buFont typeface="Arial"/>
              <a:buChar char="•"/>
            </a:pPr>
            <a:r>
              <a:rPr lang="en-US" sz="3277">
                <a:solidFill>
                  <a:srgbClr val="000000"/>
                </a:solidFill>
                <a:latin typeface="Poppins"/>
                <a:ea typeface="Poppins"/>
                <a:cs typeface="Poppins"/>
                <a:sym typeface="Poppins"/>
              </a:rPr>
              <a:t>Legacy KPIs conflict with learning (Uflewska et al., 2024).</a:t>
            </a:r>
          </a:p>
          <a:p>
            <a:pPr marL="707512" lvl="1" indent="-353756" algn="just">
              <a:lnSpc>
                <a:spcPts val="7799"/>
              </a:lnSpc>
              <a:buFont typeface="Arial"/>
              <a:buChar char="•"/>
            </a:pPr>
            <a:r>
              <a:rPr lang="en-US" sz="3277">
                <a:solidFill>
                  <a:srgbClr val="000000"/>
                </a:solidFill>
                <a:latin typeface="Poppins"/>
                <a:ea typeface="Poppins"/>
                <a:cs typeface="Poppins"/>
                <a:sym typeface="Poppins"/>
              </a:rPr>
              <a:t>Siloed teams duplicate experiments.</a:t>
            </a:r>
          </a:p>
          <a:p>
            <a:pPr marL="707512" lvl="1" indent="-353756" algn="just">
              <a:lnSpc>
                <a:spcPts val="7799"/>
              </a:lnSpc>
              <a:buFont typeface="Arial"/>
              <a:buChar char="•"/>
            </a:pPr>
            <a:r>
              <a:rPr lang="en-US" sz="3277">
                <a:solidFill>
                  <a:srgbClr val="000000"/>
                </a:solidFill>
                <a:latin typeface="Poppins"/>
                <a:ea typeface="Poppins"/>
                <a:cs typeface="Poppins"/>
                <a:sym typeface="Poppins"/>
              </a:rPr>
              <a:t>Tool sprawl complicates workflows.</a:t>
            </a:r>
          </a:p>
          <a:p>
            <a:pPr marL="707512" lvl="1" indent="-353756" algn="just">
              <a:lnSpc>
                <a:spcPts val="7799"/>
              </a:lnSpc>
              <a:buFont typeface="Arial"/>
              <a:buChar char="•"/>
            </a:pPr>
            <a:r>
              <a:rPr lang="en-US" sz="3277">
                <a:solidFill>
                  <a:srgbClr val="000000"/>
                </a:solidFill>
                <a:latin typeface="Poppins"/>
                <a:ea typeface="Poppins"/>
                <a:cs typeface="Poppins"/>
                <a:sym typeface="Poppins"/>
              </a:rPr>
              <a:t>Governance lacks clear ownership (Uflewska et al., 2024).</a:t>
            </a:r>
          </a:p>
          <a:p>
            <a:pPr marL="707512" lvl="1" indent="-353756" algn="just">
              <a:lnSpc>
                <a:spcPts val="7799"/>
              </a:lnSpc>
              <a:buFont typeface="Arial"/>
              <a:buChar char="•"/>
            </a:pPr>
            <a:r>
              <a:rPr lang="en-US" sz="3277">
                <a:solidFill>
                  <a:srgbClr val="000000"/>
                </a:solidFill>
                <a:latin typeface="Poppins"/>
                <a:ea typeface="Poppins"/>
                <a:cs typeface="Poppins"/>
                <a:sym typeface="Poppins"/>
              </a:rPr>
              <a:t>Upskilling needs structured pathways.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4" name="Group 2"/>
          <p:cNvGrpSpPr/>
          <p:nvPr/>
        </p:nvGrpSpPr>
        <p:grpSpPr>
          <a:xfrm>
            <a:off x="1885077" y="3367826"/>
            <a:ext cx="6184810" cy="934452"/>
            <a:chOff x="0" y="0"/>
            <a:chExt cx="4034730" cy="609600"/>
          </a:xfrm>
        </p:grpSpPr>
        <p:sp>
          <p:nvSpPr>
            <p:cNvPr id="1048900" name="Freeform 3"/>
            <p:cNvSpPr/>
            <p:nvPr/>
          </p:nvSpPr>
          <p:spPr>
            <a:xfrm>
              <a:off x="0" y="0"/>
              <a:ext cx="4034730" cy="609600"/>
            </a:xfrm>
            <a:custGeom>
              <a:avLst/>
              <a:gdLst/>
              <a:ahLst/>
              <a:cxnLst/>
              <a:rect l="l" t="t" r="r" b="b"/>
              <a:pathLst>
                <a:path w="4034730" h="609600">
                  <a:moveTo>
                    <a:pt x="3831530" y="0"/>
                  </a:moveTo>
                  <a:lnTo>
                    <a:pt x="0" y="0"/>
                  </a:lnTo>
                  <a:lnTo>
                    <a:pt x="203200" y="609600"/>
                  </a:lnTo>
                  <a:lnTo>
                    <a:pt x="4034730" y="609600"/>
                  </a:lnTo>
                  <a:lnTo>
                    <a:pt x="3831530" y="0"/>
                  </a:lnTo>
                  <a:close/>
                </a:path>
              </a:pathLst>
            </a:custGeom>
            <a:solidFill>
              <a:srgbClr val="761E1E"/>
            </a:solidFill>
          </p:spPr>
        </p:sp>
        <p:sp>
          <p:nvSpPr>
            <p:cNvPr id="1048901" name="TextBox 4"/>
            <p:cNvSpPr txBox="1"/>
            <p:nvPr/>
          </p:nvSpPr>
          <p:spPr>
            <a:xfrm>
              <a:off x="101600" y="-47625"/>
              <a:ext cx="3831530" cy="657225"/>
            </a:xfrm>
            <a:prstGeom prst="rect">
              <a:avLst/>
            </a:prstGeom>
          </p:spPr>
          <p:txBody>
            <a:bodyPr lIns="50800" tIns="50800" rIns="50800" bIns="50800" rtlCol="0" anchor="ctr"/>
            <a:lstStyle/>
            <a:p>
              <a:pPr algn="ctr">
                <a:lnSpc>
                  <a:spcPts val="3499"/>
                </a:lnSpc>
              </a:pPr>
              <a:endParaRPr/>
            </a:p>
          </p:txBody>
        </p:sp>
      </p:grpSp>
      <p:grpSp>
        <p:nvGrpSpPr>
          <p:cNvPr id="195" name="Group 5"/>
          <p:cNvGrpSpPr/>
          <p:nvPr/>
        </p:nvGrpSpPr>
        <p:grpSpPr>
          <a:xfrm>
            <a:off x="1271953" y="3179635"/>
            <a:ext cx="1525334" cy="1310833"/>
            <a:chOff x="0" y="0"/>
            <a:chExt cx="812800" cy="698500"/>
          </a:xfrm>
        </p:grpSpPr>
        <p:sp>
          <p:nvSpPr>
            <p:cNvPr id="1048902" name="Freeform 6"/>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960404"/>
            </a:solidFill>
          </p:spPr>
        </p:sp>
        <p:sp>
          <p:nvSpPr>
            <p:cNvPr id="1048903" name="TextBox 7"/>
            <p:cNvSpPr txBox="1"/>
            <p:nvPr/>
          </p:nvSpPr>
          <p:spPr>
            <a:xfrm>
              <a:off x="114300" y="-47625"/>
              <a:ext cx="584200" cy="746125"/>
            </a:xfrm>
            <a:prstGeom prst="rect">
              <a:avLst/>
            </a:prstGeom>
          </p:spPr>
          <p:txBody>
            <a:bodyPr lIns="50800" tIns="50800" rIns="50800" bIns="50800" rtlCol="0" anchor="ctr"/>
            <a:lstStyle/>
            <a:p>
              <a:pPr algn="ctr">
                <a:lnSpc>
                  <a:spcPts val="3499"/>
                </a:lnSpc>
              </a:pPr>
              <a:endParaRPr/>
            </a:p>
          </p:txBody>
        </p:sp>
      </p:grpSp>
      <p:grpSp>
        <p:nvGrpSpPr>
          <p:cNvPr id="196" name="Group 8"/>
          <p:cNvGrpSpPr/>
          <p:nvPr/>
        </p:nvGrpSpPr>
        <p:grpSpPr>
          <a:xfrm>
            <a:off x="1885077" y="6413348"/>
            <a:ext cx="6184810" cy="934452"/>
            <a:chOff x="0" y="0"/>
            <a:chExt cx="4034730" cy="609600"/>
          </a:xfrm>
        </p:grpSpPr>
        <p:sp>
          <p:nvSpPr>
            <p:cNvPr id="1048904" name="Freeform 9"/>
            <p:cNvSpPr/>
            <p:nvPr/>
          </p:nvSpPr>
          <p:spPr>
            <a:xfrm>
              <a:off x="0" y="0"/>
              <a:ext cx="4034730" cy="609600"/>
            </a:xfrm>
            <a:custGeom>
              <a:avLst/>
              <a:gdLst/>
              <a:ahLst/>
              <a:cxnLst/>
              <a:rect l="l" t="t" r="r" b="b"/>
              <a:pathLst>
                <a:path w="4034730" h="609600">
                  <a:moveTo>
                    <a:pt x="3831530" y="0"/>
                  </a:moveTo>
                  <a:lnTo>
                    <a:pt x="0" y="0"/>
                  </a:lnTo>
                  <a:lnTo>
                    <a:pt x="203200" y="609600"/>
                  </a:lnTo>
                  <a:lnTo>
                    <a:pt x="4034730" y="609600"/>
                  </a:lnTo>
                  <a:lnTo>
                    <a:pt x="3831530" y="0"/>
                  </a:lnTo>
                  <a:close/>
                </a:path>
              </a:pathLst>
            </a:custGeom>
            <a:solidFill>
              <a:srgbClr val="761E1E"/>
            </a:solidFill>
          </p:spPr>
        </p:sp>
        <p:sp>
          <p:nvSpPr>
            <p:cNvPr id="1048905" name="TextBox 10"/>
            <p:cNvSpPr txBox="1"/>
            <p:nvPr/>
          </p:nvSpPr>
          <p:spPr>
            <a:xfrm>
              <a:off x="101600" y="-47625"/>
              <a:ext cx="3831530" cy="657225"/>
            </a:xfrm>
            <a:prstGeom prst="rect">
              <a:avLst/>
            </a:prstGeom>
          </p:spPr>
          <p:txBody>
            <a:bodyPr lIns="50800" tIns="50800" rIns="50800" bIns="50800" rtlCol="0" anchor="ctr"/>
            <a:lstStyle/>
            <a:p>
              <a:pPr algn="ctr">
                <a:lnSpc>
                  <a:spcPts val="3499"/>
                </a:lnSpc>
              </a:pPr>
              <a:endParaRPr/>
            </a:p>
          </p:txBody>
        </p:sp>
      </p:grpSp>
      <p:grpSp>
        <p:nvGrpSpPr>
          <p:cNvPr id="197" name="Group 11"/>
          <p:cNvGrpSpPr/>
          <p:nvPr/>
        </p:nvGrpSpPr>
        <p:grpSpPr>
          <a:xfrm>
            <a:off x="1271953" y="6225157"/>
            <a:ext cx="1525334" cy="1310833"/>
            <a:chOff x="0" y="0"/>
            <a:chExt cx="812800" cy="698500"/>
          </a:xfrm>
        </p:grpSpPr>
        <p:sp>
          <p:nvSpPr>
            <p:cNvPr id="1048906" name="Freeform 12"/>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960404"/>
            </a:solidFill>
          </p:spPr>
        </p:sp>
        <p:sp>
          <p:nvSpPr>
            <p:cNvPr id="1048907" name="TextBox 13"/>
            <p:cNvSpPr txBox="1"/>
            <p:nvPr/>
          </p:nvSpPr>
          <p:spPr>
            <a:xfrm>
              <a:off x="114300" y="-47625"/>
              <a:ext cx="584200" cy="746125"/>
            </a:xfrm>
            <a:prstGeom prst="rect">
              <a:avLst/>
            </a:prstGeom>
          </p:spPr>
          <p:txBody>
            <a:bodyPr lIns="50800" tIns="50800" rIns="50800" bIns="50800" rtlCol="0" anchor="ctr"/>
            <a:lstStyle/>
            <a:p>
              <a:pPr algn="ctr">
                <a:lnSpc>
                  <a:spcPts val="3499"/>
                </a:lnSpc>
              </a:pPr>
              <a:endParaRPr/>
            </a:p>
          </p:txBody>
        </p:sp>
      </p:grpSp>
      <p:grpSp>
        <p:nvGrpSpPr>
          <p:cNvPr id="198" name="Group 14"/>
          <p:cNvGrpSpPr/>
          <p:nvPr/>
        </p:nvGrpSpPr>
        <p:grpSpPr>
          <a:xfrm>
            <a:off x="10223460" y="3367826"/>
            <a:ext cx="6184810" cy="934452"/>
            <a:chOff x="0" y="0"/>
            <a:chExt cx="4034730" cy="609600"/>
          </a:xfrm>
        </p:grpSpPr>
        <p:sp>
          <p:nvSpPr>
            <p:cNvPr id="1048908" name="Freeform 15"/>
            <p:cNvSpPr/>
            <p:nvPr/>
          </p:nvSpPr>
          <p:spPr>
            <a:xfrm>
              <a:off x="0" y="0"/>
              <a:ext cx="4034730" cy="609600"/>
            </a:xfrm>
            <a:custGeom>
              <a:avLst/>
              <a:gdLst/>
              <a:ahLst/>
              <a:cxnLst/>
              <a:rect l="l" t="t" r="r" b="b"/>
              <a:pathLst>
                <a:path w="4034730" h="609600">
                  <a:moveTo>
                    <a:pt x="3831530" y="0"/>
                  </a:moveTo>
                  <a:lnTo>
                    <a:pt x="0" y="0"/>
                  </a:lnTo>
                  <a:lnTo>
                    <a:pt x="203200" y="609600"/>
                  </a:lnTo>
                  <a:lnTo>
                    <a:pt x="4034730" y="609600"/>
                  </a:lnTo>
                  <a:lnTo>
                    <a:pt x="3831530" y="0"/>
                  </a:lnTo>
                  <a:close/>
                </a:path>
              </a:pathLst>
            </a:custGeom>
            <a:solidFill>
              <a:srgbClr val="761E1E"/>
            </a:solidFill>
          </p:spPr>
        </p:sp>
        <p:sp>
          <p:nvSpPr>
            <p:cNvPr id="1048909" name="TextBox 16"/>
            <p:cNvSpPr txBox="1"/>
            <p:nvPr/>
          </p:nvSpPr>
          <p:spPr>
            <a:xfrm>
              <a:off x="101600" y="-47625"/>
              <a:ext cx="3831530" cy="657225"/>
            </a:xfrm>
            <a:prstGeom prst="rect">
              <a:avLst/>
            </a:prstGeom>
          </p:spPr>
          <p:txBody>
            <a:bodyPr lIns="50800" tIns="50800" rIns="50800" bIns="50800" rtlCol="0" anchor="ctr"/>
            <a:lstStyle/>
            <a:p>
              <a:pPr algn="ctr">
                <a:lnSpc>
                  <a:spcPts val="3499"/>
                </a:lnSpc>
              </a:pPr>
              <a:endParaRPr/>
            </a:p>
          </p:txBody>
        </p:sp>
      </p:grpSp>
      <p:grpSp>
        <p:nvGrpSpPr>
          <p:cNvPr id="199" name="Group 17"/>
          <p:cNvGrpSpPr/>
          <p:nvPr/>
        </p:nvGrpSpPr>
        <p:grpSpPr>
          <a:xfrm>
            <a:off x="9610336" y="3179635"/>
            <a:ext cx="1525334" cy="1310833"/>
            <a:chOff x="0" y="0"/>
            <a:chExt cx="812800" cy="698500"/>
          </a:xfrm>
        </p:grpSpPr>
        <p:sp>
          <p:nvSpPr>
            <p:cNvPr id="1048910" name="Freeform 18"/>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960404"/>
            </a:solidFill>
          </p:spPr>
        </p:sp>
        <p:sp>
          <p:nvSpPr>
            <p:cNvPr id="1048911" name="TextBox 19"/>
            <p:cNvSpPr txBox="1"/>
            <p:nvPr/>
          </p:nvSpPr>
          <p:spPr>
            <a:xfrm>
              <a:off x="114300" y="-47625"/>
              <a:ext cx="584200" cy="746125"/>
            </a:xfrm>
            <a:prstGeom prst="rect">
              <a:avLst/>
            </a:prstGeom>
          </p:spPr>
          <p:txBody>
            <a:bodyPr lIns="50800" tIns="50800" rIns="50800" bIns="50800" rtlCol="0" anchor="ctr"/>
            <a:lstStyle/>
            <a:p>
              <a:pPr algn="ctr">
                <a:lnSpc>
                  <a:spcPts val="3499"/>
                </a:lnSpc>
              </a:pPr>
              <a:endParaRPr/>
            </a:p>
          </p:txBody>
        </p:sp>
      </p:grpSp>
      <p:grpSp>
        <p:nvGrpSpPr>
          <p:cNvPr id="200" name="Group 20"/>
          <p:cNvGrpSpPr/>
          <p:nvPr/>
        </p:nvGrpSpPr>
        <p:grpSpPr>
          <a:xfrm>
            <a:off x="10223460" y="6197372"/>
            <a:ext cx="6184810" cy="934452"/>
            <a:chOff x="0" y="0"/>
            <a:chExt cx="4034730" cy="609600"/>
          </a:xfrm>
        </p:grpSpPr>
        <p:sp>
          <p:nvSpPr>
            <p:cNvPr id="1048912" name="Freeform 21"/>
            <p:cNvSpPr/>
            <p:nvPr/>
          </p:nvSpPr>
          <p:spPr>
            <a:xfrm>
              <a:off x="0" y="0"/>
              <a:ext cx="4034730" cy="609600"/>
            </a:xfrm>
            <a:custGeom>
              <a:avLst/>
              <a:gdLst/>
              <a:ahLst/>
              <a:cxnLst/>
              <a:rect l="l" t="t" r="r" b="b"/>
              <a:pathLst>
                <a:path w="4034730" h="609600">
                  <a:moveTo>
                    <a:pt x="3831530" y="0"/>
                  </a:moveTo>
                  <a:lnTo>
                    <a:pt x="0" y="0"/>
                  </a:lnTo>
                  <a:lnTo>
                    <a:pt x="203200" y="609600"/>
                  </a:lnTo>
                  <a:lnTo>
                    <a:pt x="4034730" y="609600"/>
                  </a:lnTo>
                  <a:lnTo>
                    <a:pt x="3831530" y="0"/>
                  </a:lnTo>
                  <a:close/>
                </a:path>
              </a:pathLst>
            </a:custGeom>
            <a:solidFill>
              <a:srgbClr val="761E1E"/>
            </a:solidFill>
          </p:spPr>
        </p:sp>
        <p:sp>
          <p:nvSpPr>
            <p:cNvPr id="1048913" name="TextBox 22"/>
            <p:cNvSpPr txBox="1"/>
            <p:nvPr/>
          </p:nvSpPr>
          <p:spPr>
            <a:xfrm>
              <a:off x="101600" y="-47625"/>
              <a:ext cx="3831530" cy="657225"/>
            </a:xfrm>
            <a:prstGeom prst="rect">
              <a:avLst/>
            </a:prstGeom>
          </p:spPr>
          <p:txBody>
            <a:bodyPr lIns="50800" tIns="50800" rIns="50800" bIns="50800" rtlCol="0" anchor="ctr"/>
            <a:lstStyle/>
            <a:p>
              <a:pPr algn="ctr">
                <a:lnSpc>
                  <a:spcPts val="3499"/>
                </a:lnSpc>
              </a:pPr>
              <a:endParaRPr/>
            </a:p>
          </p:txBody>
        </p:sp>
      </p:grpSp>
      <p:grpSp>
        <p:nvGrpSpPr>
          <p:cNvPr id="201" name="Group 23"/>
          <p:cNvGrpSpPr/>
          <p:nvPr/>
        </p:nvGrpSpPr>
        <p:grpSpPr>
          <a:xfrm>
            <a:off x="9610336" y="6009181"/>
            <a:ext cx="1525334" cy="1310833"/>
            <a:chOff x="0" y="0"/>
            <a:chExt cx="812800" cy="698500"/>
          </a:xfrm>
        </p:grpSpPr>
        <p:sp>
          <p:nvSpPr>
            <p:cNvPr id="1048914" name="Freeform 24"/>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960404"/>
            </a:solidFill>
          </p:spPr>
        </p:sp>
        <p:sp>
          <p:nvSpPr>
            <p:cNvPr id="1048915" name="TextBox 25"/>
            <p:cNvSpPr txBox="1"/>
            <p:nvPr/>
          </p:nvSpPr>
          <p:spPr>
            <a:xfrm>
              <a:off x="114300" y="-47625"/>
              <a:ext cx="584200" cy="746125"/>
            </a:xfrm>
            <a:prstGeom prst="rect">
              <a:avLst/>
            </a:prstGeom>
          </p:spPr>
          <p:txBody>
            <a:bodyPr lIns="50800" tIns="50800" rIns="50800" bIns="50800" rtlCol="0" anchor="ctr"/>
            <a:lstStyle/>
            <a:p>
              <a:pPr algn="ctr">
                <a:lnSpc>
                  <a:spcPts val="3499"/>
                </a:lnSpc>
              </a:pPr>
              <a:endParaRPr/>
            </a:p>
          </p:txBody>
        </p:sp>
      </p:grpSp>
      <p:sp>
        <p:nvSpPr>
          <p:cNvPr id="1048916" name="Freeform 26"/>
          <p:cNvSpPr/>
          <p:nvPr/>
        </p:nvSpPr>
        <p:spPr>
          <a:xfrm>
            <a:off x="1716720" y="3524021"/>
            <a:ext cx="635800" cy="586526"/>
          </a:xfrm>
          <a:custGeom>
            <a:avLst/>
            <a:gdLst/>
            <a:ahLst/>
            <a:cxnLst/>
            <a:rect l="l" t="t" r="r" b="b"/>
            <a:pathLst>
              <a:path w="635800" h="586526">
                <a:moveTo>
                  <a:pt x="0" y="0"/>
                </a:moveTo>
                <a:lnTo>
                  <a:pt x="635800" y="0"/>
                </a:lnTo>
                <a:lnTo>
                  <a:pt x="635800" y="586526"/>
                </a:lnTo>
                <a:lnTo>
                  <a:pt x="0" y="586526"/>
                </a:lnTo>
                <a:lnTo>
                  <a:pt x="0" y="0"/>
                </a:lnTo>
                <a:close/>
              </a:path>
            </a:pathLst>
          </a:custGeom>
          <a:blipFill>
            <a:blip r:embed="rId3"/>
            <a:stretch>
              <a:fillRect/>
            </a:stretch>
          </a:blipFill>
        </p:spPr>
      </p:sp>
      <p:sp>
        <p:nvSpPr>
          <p:cNvPr id="1048917" name="Freeform 27"/>
          <p:cNvSpPr/>
          <p:nvPr/>
        </p:nvSpPr>
        <p:spPr>
          <a:xfrm>
            <a:off x="1716720" y="6587311"/>
            <a:ext cx="635800" cy="586526"/>
          </a:xfrm>
          <a:custGeom>
            <a:avLst/>
            <a:gdLst/>
            <a:ahLst/>
            <a:cxnLst/>
            <a:rect l="l" t="t" r="r" b="b"/>
            <a:pathLst>
              <a:path w="635800" h="586526">
                <a:moveTo>
                  <a:pt x="0" y="0"/>
                </a:moveTo>
                <a:lnTo>
                  <a:pt x="635800" y="0"/>
                </a:lnTo>
                <a:lnTo>
                  <a:pt x="635800" y="586526"/>
                </a:lnTo>
                <a:lnTo>
                  <a:pt x="0" y="586526"/>
                </a:lnTo>
                <a:lnTo>
                  <a:pt x="0" y="0"/>
                </a:lnTo>
                <a:close/>
              </a:path>
            </a:pathLst>
          </a:custGeom>
          <a:blipFill>
            <a:blip r:embed="rId3"/>
            <a:stretch>
              <a:fillRect/>
            </a:stretch>
          </a:blipFill>
        </p:spPr>
      </p:sp>
      <p:sp>
        <p:nvSpPr>
          <p:cNvPr id="1048918" name="Freeform 28"/>
          <p:cNvSpPr/>
          <p:nvPr/>
        </p:nvSpPr>
        <p:spPr>
          <a:xfrm>
            <a:off x="10055103" y="3528358"/>
            <a:ext cx="635800" cy="586526"/>
          </a:xfrm>
          <a:custGeom>
            <a:avLst/>
            <a:gdLst/>
            <a:ahLst/>
            <a:cxnLst/>
            <a:rect l="l" t="t" r="r" b="b"/>
            <a:pathLst>
              <a:path w="635800" h="586526">
                <a:moveTo>
                  <a:pt x="0" y="0"/>
                </a:moveTo>
                <a:lnTo>
                  <a:pt x="635800" y="0"/>
                </a:lnTo>
                <a:lnTo>
                  <a:pt x="635800" y="586526"/>
                </a:lnTo>
                <a:lnTo>
                  <a:pt x="0" y="586526"/>
                </a:lnTo>
                <a:lnTo>
                  <a:pt x="0" y="0"/>
                </a:lnTo>
                <a:close/>
              </a:path>
            </a:pathLst>
          </a:custGeom>
          <a:blipFill>
            <a:blip r:embed="rId3"/>
            <a:stretch>
              <a:fillRect/>
            </a:stretch>
          </a:blipFill>
        </p:spPr>
      </p:sp>
      <p:sp>
        <p:nvSpPr>
          <p:cNvPr id="1048919" name="Freeform 29"/>
          <p:cNvSpPr/>
          <p:nvPr/>
        </p:nvSpPr>
        <p:spPr>
          <a:xfrm>
            <a:off x="10055103" y="6308845"/>
            <a:ext cx="635800" cy="586526"/>
          </a:xfrm>
          <a:custGeom>
            <a:avLst/>
            <a:gdLst/>
            <a:ahLst/>
            <a:cxnLst/>
            <a:rect l="l" t="t" r="r" b="b"/>
            <a:pathLst>
              <a:path w="635800" h="586526">
                <a:moveTo>
                  <a:pt x="0" y="0"/>
                </a:moveTo>
                <a:lnTo>
                  <a:pt x="635800" y="0"/>
                </a:lnTo>
                <a:lnTo>
                  <a:pt x="635800" y="586526"/>
                </a:lnTo>
                <a:lnTo>
                  <a:pt x="0" y="586526"/>
                </a:lnTo>
                <a:lnTo>
                  <a:pt x="0" y="0"/>
                </a:lnTo>
                <a:close/>
              </a:path>
            </a:pathLst>
          </a:custGeom>
          <a:blipFill>
            <a:blip r:embed="rId3"/>
            <a:stretch>
              <a:fillRect/>
            </a:stretch>
          </a:blipFill>
        </p:spPr>
      </p:sp>
      <p:grpSp>
        <p:nvGrpSpPr>
          <p:cNvPr id="202" name="Group 30"/>
          <p:cNvGrpSpPr/>
          <p:nvPr/>
        </p:nvGrpSpPr>
        <p:grpSpPr>
          <a:xfrm>
            <a:off x="-1543050" y="-1044652"/>
            <a:ext cx="7128309" cy="2314575"/>
            <a:chOff x="0" y="0"/>
            <a:chExt cx="1877415" cy="609600"/>
          </a:xfrm>
        </p:grpSpPr>
        <p:sp>
          <p:nvSpPr>
            <p:cNvPr id="1048920" name="Freeform 31"/>
            <p:cNvSpPr/>
            <p:nvPr/>
          </p:nvSpPr>
          <p:spPr>
            <a:xfrm>
              <a:off x="0" y="0"/>
              <a:ext cx="1877415" cy="609600"/>
            </a:xfrm>
            <a:custGeom>
              <a:avLst/>
              <a:gdLst/>
              <a:ahLst/>
              <a:cxnLst/>
              <a:rect l="l" t="t" r="r" b="b"/>
              <a:pathLst>
                <a:path w="1877415" h="609600">
                  <a:moveTo>
                    <a:pt x="203200" y="0"/>
                  </a:moveTo>
                  <a:lnTo>
                    <a:pt x="1877415" y="0"/>
                  </a:lnTo>
                  <a:lnTo>
                    <a:pt x="1674215" y="609600"/>
                  </a:lnTo>
                  <a:lnTo>
                    <a:pt x="0" y="609600"/>
                  </a:lnTo>
                  <a:lnTo>
                    <a:pt x="203200" y="0"/>
                  </a:lnTo>
                  <a:close/>
                </a:path>
              </a:pathLst>
            </a:custGeom>
            <a:solidFill>
              <a:srgbClr val="AF0000"/>
            </a:solidFill>
          </p:spPr>
        </p:sp>
        <p:sp>
          <p:nvSpPr>
            <p:cNvPr id="1048921" name="TextBox 32"/>
            <p:cNvSpPr txBox="1"/>
            <p:nvPr/>
          </p:nvSpPr>
          <p:spPr>
            <a:xfrm>
              <a:off x="101600" y="-38100"/>
              <a:ext cx="1674215" cy="647700"/>
            </a:xfrm>
            <a:prstGeom prst="rect">
              <a:avLst/>
            </a:prstGeom>
          </p:spPr>
          <p:txBody>
            <a:bodyPr lIns="50800" tIns="50800" rIns="50800" bIns="50800" rtlCol="0" anchor="ctr"/>
            <a:lstStyle/>
            <a:p>
              <a:pPr algn="ctr">
                <a:lnSpc>
                  <a:spcPts val="2659"/>
                </a:lnSpc>
              </a:pPr>
              <a:endParaRPr/>
            </a:p>
          </p:txBody>
        </p:sp>
      </p:grpSp>
      <p:sp>
        <p:nvSpPr>
          <p:cNvPr id="1048922" name="TextBox 33"/>
          <p:cNvSpPr txBox="1"/>
          <p:nvPr/>
        </p:nvSpPr>
        <p:spPr>
          <a:xfrm>
            <a:off x="4856269" y="501900"/>
            <a:ext cx="8440904" cy="878333"/>
          </a:xfrm>
          <a:prstGeom prst="rect">
            <a:avLst/>
          </a:prstGeom>
        </p:spPr>
        <p:txBody>
          <a:bodyPr lIns="0" tIns="0" rIns="0" bIns="0" rtlCol="0" anchor="t">
            <a:spAutoFit/>
          </a:bodyPr>
          <a:lstStyle/>
          <a:p>
            <a:pPr algn="ctr">
              <a:lnSpc>
                <a:spcPts val="6916"/>
              </a:lnSpc>
              <a:spcBef>
                <a:spcPct val="0"/>
              </a:spcBef>
            </a:pPr>
            <a:r>
              <a:rPr lang="en-US" sz="4940" b="1">
                <a:solidFill>
                  <a:srgbClr val="AF0000"/>
                </a:solidFill>
                <a:latin typeface="Poppins Bold"/>
                <a:ea typeface="Poppins Bold"/>
                <a:cs typeface="Poppins Bold"/>
                <a:sym typeface="Poppins Bold"/>
              </a:rPr>
              <a:t>SWOT of AI-Driven Marketing</a:t>
            </a:r>
          </a:p>
        </p:txBody>
      </p:sp>
      <p:sp>
        <p:nvSpPr>
          <p:cNvPr id="1048923" name="TextBox 34"/>
          <p:cNvSpPr txBox="1"/>
          <p:nvPr/>
        </p:nvSpPr>
        <p:spPr>
          <a:xfrm>
            <a:off x="2974226" y="3452450"/>
            <a:ext cx="3882201" cy="667447"/>
          </a:xfrm>
          <a:prstGeom prst="rect">
            <a:avLst/>
          </a:prstGeom>
        </p:spPr>
        <p:txBody>
          <a:bodyPr lIns="0" tIns="0" rIns="0" bIns="0" rtlCol="0" anchor="t">
            <a:spAutoFit/>
          </a:bodyPr>
          <a:lstStyle/>
          <a:p>
            <a:pPr algn="l">
              <a:lnSpc>
                <a:spcPts val="5211"/>
              </a:lnSpc>
              <a:spcBef>
                <a:spcPct val="0"/>
              </a:spcBef>
            </a:pPr>
            <a:r>
              <a:rPr lang="en-US" sz="3722" b="1">
                <a:solidFill>
                  <a:srgbClr val="FFFFFF"/>
                </a:solidFill>
                <a:latin typeface="Poppins Bold"/>
                <a:ea typeface="Poppins Bold"/>
                <a:cs typeface="Poppins Bold"/>
                <a:sym typeface="Poppins Bold"/>
              </a:rPr>
              <a:t>Strengths</a:t>
            </a:r>
          </a:p>
        </p:txBody>
      </p:sp>
      <p:sp>
        <p:nvSpPr>
          <p:cNvPr id="1048924" name="TextBox 35"/>
          <p:cNvSpPr txBox="1"/>
          <p:nvPr/>
        </p:nvSpPr>
        <p:spPr>
          <a:xfrm>
            <a:off x="2974226" y="6384630"/>
            <a:ext cx="4409425" cy="667447"/>
          </a:xfrm>
          <a:prstGeom prst="rect">
            <a:avLst/>
          </a:prstGeom>
        </p:spPr>
        <p:txBody>
          <a:bodyPr lIns="0" tIns="0" rIns="0" bIns="0" rtlCol="0" anchor="t">
            <a:spAutoFit/>
          </a:bodyPr>
          <a:lstStyle/>
          <a:p>
            <a:pPr algn="l">
              <a:lnSpc>
                <a:spcPts val="5211"/>
              </a:lnSpc>
              <a:spcBef>
                <a:spcPct val="0"/>
              </a:spcBef>
            </a:pPr>
            <a:r>
              <a:rPr lang="en-US" sz="3722" b="1" dirty="0">
                <a:solidFill>
                  <a:srgbClr val="FFFFFF"/>
                </a:solidFill>
                <a:latin typeface="Poppins Bold"/>
                <a:ea typeface="Poppins Bold"/>
                <a:cs typeface="Poppins Bold"/>
                <a:sym typeface="Poppins Bold"/>
              </a:rPr>
              <a:t>Opportunities</a:t>
            </a:r>
          </a:p>
        </p:txBody>
      </p:sp>
      <p:sp>
        <p:nvSpPr>
          <p:cNvPr id="1048925" name="TextBox 36"/>
          <p:cNvSpPr txBox="1"/>
          <p:nvPr/>
        </p:nvSpPr>
        <p:spPr>
          <a:xfrm>
            <a:off x="11249970" y="3481596"/>
            <a:ext cx="4094406" cy="667447"/>
          </a:xfrm>
          <a:prstGeom prst="rect">
            <a:avLst/>
          </a:prstGeom>
        </p:spPr>
        <p:txBody>
          <a:bodyPr lIns="0" tIns="0" rIns="0" bIns="0" rtlCol="0" anchor="t">
            <a:spAutoFit/>
          </a:bodyPr>
          <a:lstStyle/>
          <a:p>
            <a:pPr algn="l">
              <a:lnSpc>
                <a:spcPts val="5211"/>
              </a:lnSpc>
              <a:spcBef>
                <a:spcPct val="0"/>
              </a:spcBef>
            </a:pPr>
            <a:r>
              <a:rPr lang="en-US" sz="3722" b="1">
                <a:solidFill>
                  <a:srgbClr val="FFFFFF"/>
                </a:solidFill>
                <a:latin typeface="Poppins Bold"/>
                <a:ea typeface="Poppins Bold"/>
                <a:cs typeface="Poppins Bold"/>
                <a:sym typeface="Poppins Bold"/>
              </a:rPr>
              <a:t>Weaknesses</a:t>
            </a:r>
          </a:p>
        </p:txBody>
      </p:sp>
      <p:sp>
        <p:nvSpPr>
          <p:cNvPr id="1048926" name="TextBox 37"/>
          <p:cNvSpPr txBox="1"/>
          <p:nvPr/>
        </p:nvSpPr>
        <p:spPr>
          <a:xfrm>
            <a:off x="11249970" y="6320096"/>
            <a:ext cx="3182763" cy="667447"/>
          </a:xfrm>
          <a:prstGeom prst="rect">
            <a:avLst/>
          </a:prstGeom>
        </p:spPr>
        <p:txBody>
          <a:bodyPr lIns="0" tIns="0" rIns="0" bIns="0" rtlCol="0" anchor="t">
            <a:spAutoFit/>
          </a:bodyPr>
          <a:lstStyle/>
          <a:p>
            <a:pPr algn="l">
              <a:lnSpc>
                <a:spcPts val="5211"/>
              </a:lnSpc>
              <a:spcBef>
                <a:spcPct val="0"/>
              </a:spcBef>
            </a:pPr>
            <a:r>
              <a:rPr lang="en-US" sz="3722" b="1">
                <a:solidFill>
                  <a:srgbClr val="FFFFFF"/>
                </a:solidFill>
                <a:latin typeface="Poppins Bold"/>
                <a:ea typeface="Poppins Bold"/>
                <a:cs typeface="Poppins Bold"/>
                <a:sym typeface="Poppins Bold"/>
              </a:rPr>
              <a:t>Threats</a:t>
            </a:r>
          </a:p>
        </p:txBody>
      </p:sp>
      <p:grpSp>
        <p:nvGrpSpPr>
          <p:cNvPr id="203" name="Group 38"/>
          <p:cNvGrpSpPr/>
          <p:nvPr/>
        </p:nvGrpSpPr>
        <p:grpSpPr>
          <a:xfrm>
            <a:off x="12689985" y="-994624"/>
            <a:ext cx="8186813" cy="2314575"/>
            <a:chOff x="0" y="0"/>
            <a:chExt cx="2156198" cy="609600"/>
          </a:xfrm>
        </p:grpSpPr>
        <p:sp>
          <p:nvSpPr>
            <p:cNvPr id="1048927" name="Freeform 39"/>
            <p:cNvSpPr/>
            <p:nvPr/>
          </p:nvSpPr>
          <p:spPr>
            <a:xfrm>
              <a:off x="0" y="0"/>
              <a:ext cx="2156198" cy="609600"/>
            </a:xfrm>
            <a:custGeom>
              <a:avLst/>
              <a:gdLst/>
              <a:ahLst/>
              <a:cxnLst/>
              <a:rect l="l" t="t" r="r" b="b"/>
              <a:pathLst>
                <a:path w="2156198" h="609600">
                  <a:moveTo>
                    <a:pt x="1952998" y="0"/>
                  </a:moveTo>
                  <a:lnTo>
                    <a:pt x="0" y="0"/>
                  </a:lnTo>
                  <a:lnTo>
                    <a:pt x="203200" y="609600"/>
                  </a:lnTo>
                  <a:lnTo>
                    <a:pt x="2156198" y="609600"/>
                  </a:lnTo>
                  <a:lnTo>
                    <a:pt x="1952998" y="0"/>
                  </a:lnTo>
                  <a:close/>
                </a:path>
              </a:pathLst>
            </a:custGeom>
            <a:solidFill>
              <a:srgbClr val="AF0000"/>
            </a:solidFill>
          </p:spPr>
        </p:sp>
        <p:sp>
          <p:nvSpPr>
            <p:cNvPr id="1048928" name="TextBox 40"/>
            <p:cNvSpPr txBox="1"/>
            <p:nvPr/>
          </p:nvSpPr>
          <p:spPr>
            <a:xfrm>
              <a:off x="101600" y="-38100"/>
              <a:ext cx="1952998" cy="647700"/>
            </a:xfrm>
            <a:prstGeom prst="rect">
              <a:avLst/>
            </a:prstGeom>
          </p:spPr>
          <p:txBody>
            <a:bodyPr lIns="50800" tIns="50800" rIns="50800" bIns="50800" rtlCol="0" anchor="ctr"/>
            <a:lstStyle/>
            <a:p>
              <a:pPr algn="ctr">
                <a:lnSpc>
                  <a:spcPts val="2659"/>
                </a:lnSpc>
              </a:pPr>
              <a:endParaRPr/>
            </a:p>
          </p:txBody>
        </p:sp>
      </p:grpSp>
      <p:sp>
        <p:nvSpPr>
          <p:cNvPr id="1048929" name="TextBox 41"/>
          <p:cNvSpPr txBox="1"/>
          <p:nvPr/>
        </p:nvSpPr>
        <p:spPr>
          <a:xfrm>
            <a:off x="2622638" y="4386864"/>
            <a:ext cx="5817946" cy="1873783"/>
          </a:xfrm>
          <a:prstGeom prst="rect">
            <a:avLst/>
          </a:prstGeom>
        </p:spPr>
        <p:txBody>
          <a:bodyPr wrap="square" lIns="0" tIns="0" rIns="0" bIns="0" rtlCol="0" anchor="t">
            <a:spAutoFit/>
          </a:bodyPr>
          <a:lstStyle/>
          <a:p>
            <a:pPr marL="568031" lvl="1" indent="-284016" algn="l">
              <a:lnSpc>
                <a:spcPts val="3683"/>
              </a:lnSpc>
              <a:buFont typeface="Arial"/>
              <a:buChar char="•"/>
            </a:pPr>
            <a:r>
              <a:rPr lang="en-US" sz="2800" b="1" dirty="0">
                <a:solidFill>
                  <a:srgbClr val="000000"/>
                </a:solidFill>
                <a:latin typeface="Poppins Bold"/>
                <a:ea typeface="Poppins Bold"/>
                <a:cs typeface="Poppins Bold"/>
                <a:sym typeface="Poppins Bold"/>
              </a:rPr>
              <a:t>Scale, data, Amazon Web Services capability</a:t>
            </a:r>
          </a:p>
          <a:p>
            <a:pPr marL="568031" lvl="1" indent="-284016" algn="l">
              <a:lnSpc>
                <a:spcPts val="3683"/>
              </a:lnSpc>
              <a:buFont typeface="Arial"/>
              <a:buChar char="•"/>
            </a:pPr>
            <a:r>
              <a:rPr lang="en-US" sz="2800" b="1" dirty="0">
                <a:solidFill>
                  <a:srgbClr val="000000"/>
                </a:solidFill>
                <a:latin typeface="Poppins Bold"/>
                <a:ea typeface="Poppins Bold"/>
                <a:cs typeface="Poppins Bold"/>
                <a:sym typeface="Poppins Bold"/>
              </a:rPr>
              <a:t>Test-and-learn culture (Grewal et al., 2019).</a:t>
            </a:r>
          </a:p>
        </p:txBody>
      </p:sp>
      <p:sp>
        <p:nvSpPr>
          <p:cNvPr id="1048930" name="TextBox 42"/>
          <p:cNvSpPr txBox="1"/>
          <p:nvPr/>
        </p:nvSpPr>
        <p:spPr>
          <a:xfrm>
            <a:off x="2622638" y="7571359"/>
            <a:ext cx="5817946" cy="467741"/>
          </a:xfrm>
          <a:prstGeom prst="rect">
            <a:avLst/>
          </a:prstGeom>
        </p:spPr>
        <p:txBody>
          <a:bodyPr lIns="0" tIns="0" rIns="0" bIns="0" rtlCol="0" anchor="t">
            <a:spAutoFit/>
          </a:bodyPr>
          <a:lstStyle/>
          <a:p>
            <a:pPr marL="568031" lvl="1" indent="-284016" algn="l">
              <a:lnSpc>
                <a:spcPts val="3683"/>
              </a:lnSpc>
              <a:buFont typeface="Arial"/>
              <a:buChar char="•"/>
            </a:pPr>
            <a:r>
              <a:rPr lang="en-US" sz="2630" b="1" dirty="0">
                <a:solidFill>
                  <a:srgbClr val="000000"/>
                </a:solidFill>
                <a:latin typeface="Poppins Bold"/>
                <a:ea typeface="Poppins Bold"/>
                <a:cs typeface="Poppins Bold"/>
                <a:sym typeface="Poppins Bold"/>
              </a:rPr>
              <a:t>Voice commerce, GenAI assets</a:t>
            </a:r>
          </a:p>
        </p:txBody>
      </p:sp>
      <p:sp>
        <p:nvSpPr>
          <p:cNvPr id="1048931" name="TextBox 43"/>
          <p:cNvSpPr txBox="1"/>
          <p:nvPr/>
        </p:nvSpPr>
        <p:spPr>
          <a:xfrm>
            <a:off x="10690903" y="4456758"/>
            <a:ext cx="5817946" cy="933298"/>
          </a:xfrm>
          <a:prstGeom prst="rect">
            <a:avLst/>
          </a:prstGeom>
        </p:spPr>
        <p:txBody>
          <a:bodyPr lIns="0" tIns="0" rIns="0" bIns="0" rtlCol="0" anchor="t">
            <a:spAutoFit/>
          </a:bodyPr>
          <a:lstStyle/>
          <a:p>
            <a:pPr marL="568031" lvl="1" indent="-284016" algn="l">
              <a:lnSpc>
                <a:spcPts val="3683"/>
              </a:lnSpc>
              <a:buFont typeface="Arial"/>
              <a:buChar char="•"/>
            </a:pPr>
            <a:r>
              <a:rPr lang="en-US" sz="2630" b="1">
                <a:solidFill>
                  <a:srgbClr val="000000"/>
                </a:solidFill>
                <a:latin typeface="Poppins Bold"/>
                <a:ea typeface="Poppins Bold"/>
                <a:cs typeface="Poppins Bold"/>
                <a:sym typeface="Poppins Bold"/>
              </a:rPr>
              <a:t>Ethical perception risks</a:t>
            </a:r>
          </a:p>
          <a:p>
            <a:pPr marL="568031" lvl="1" indent="-284016" algn="l">
              <a:lnSpc>
                <a:spcPts val="3683"/>
              </a:lnSpc>
              <a:buFont typeface="Arial"/>
              <a:buChar char="•"/>
            </a:pPr>
            <a:r>
              <a:rPr lang="en-US" sz="2630" b="1">
                <a:solidFill>
                  <a:srgbClr val="000000"/>
                </a:solidFill>
                <a:latin typeface="Poppins Bold"/>
                <a:ea typeface="Poppins Bold"/>
                <a:cs typeface="Poppins Bold"/>
                <a:sym typeface="Poppins Bold"/>
              </a:rPr>
              <a:t>Complexity in governance</a:t>
            </a:r>
          </a:p>
        </p:txBody>
      </p:sp>
      <p:sp>
        <p:nvSpPr>
          <p:cNvPr id="1048932" name="TextBox 44"/>
          <p:cNvSpPr txBox="1"/>
          <p:nvPr/>
        </p:nvSpPr>
        <p:spPr>
          <a:xfrm>
            <a:off x="10690903" y="7456774"/>
            <a:ext cx="5817946" cy="935482"/>
          </a:xfrm>
          <a:prstGeom prst="rect">
            <a:avLst/>
          </a:prstGeom>
        </p:spPr>
        <p:txBody>
          <a:bodyPr lIns="0" tIns="0" rIns="0" bIns="0" rtlCol="0" anchor="t">
            <a:spAutoFit/>
          </a:bodyPr>
          <a:lstStyle/>
          <a:p>
            <a:pPr marL="568031" lvl="1" indent="-284016" algn="l">
              <a:lnSpc>
                <a:spcPts val="3683"/>
              </a:lnSpc>
              <a:buFont typeface="Arial"/>
              <a:buChar char="•"/>
            </a:pPr>
            <a:r>
              <a:rPr lang="en-US" sz="2630" b="1">
                <a:solidFill>
                  <a:srgbClr val="000000"/>
                </a:solidFill>
                <a:latin typeface="Poppins Bold"/>
                <a:ea typeface="Poppins Bold"/>
                <a:cs typeface="Poppins Bold"/>
                <a:sym typeface="Poppins Bold"/>
              </a:rPr>
              <a:t>Regulation, antitrust, copycats (Uflewska et al., 2024).</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7" name="Group 2"/>
          <p:cNvGrpSpPr>
            <a:grpSpLocks noChangeAspect="1"/>
          </p:cNvGrpSpPr>
          <p:nvPr/>
        </p:nvGrpSpPr>
        <p:grpSpPr>
          <a:xfrm>
            <a:off x="10316092" y="35657"/>
            <a:ext cx="8671483" cy="10251343"/>
            <a:chOff x="0" y="0"/>
            <a:chExt cx="6180671" cy="7306729"/>
          </a:xfrm>
        </p:grpSpPr>
        <p:sp>
          <p:nvSpPr>
            <p:cNvPr id="1048936" name="Freeform 3"/>
            <p:cNvSpPr/>
            <p:nvPr/>
          </p:nvSpPr>
          <p:spPr>
            <a:xfrm>
              <a:off x="0" y="0"/>
              <a:ext cx="6180709" cy="7306691"/>
            </a:xfrm>
            <a:custGeom>
              <a:avLst/>
              <a:gdLst/>
              <a:ahLst/>
              <a:cxnLst/>
              <a:rect l="l" t="t" r="r" b="b"/>
              <a:pathLst>
                <a:path w="6180709" h="7306691">
                  <a:moveTo>
                    <a:pt x="3166491" y="0"/>
                  </a:moveTo>
                  <a:lnTo>
                    <a:pt x="0" y="7306691"/>
                  </a:lnTo>
                  <a:lnTo>
                    <a:pt x="3784600" y="7306691"/>
                  </a:lnTo>
                  <a:lnTo>
                    <a:pt x="6180709" y="1794891"/>
                  </a:lnTo>
                  <a:lnTo>
                    <a:pt x="6180709" y="0"/>
                  </a:lnTo>
                  <a:close/>
                </a:path>
              </a:pathLst>
            </a:custGeom>
            <a:blipFill>
              <a:blip r:embed="rId3" cstate="email"/>
              <a:stretch>
                <a:fillRect l="-77437"/>
              </a:stretch>
            </a:blipFill>
          </p:spPr>
        </p:sp>
      </p:grpSp>
      <p:grpSp>
        <p:nvGrpSpPr>
          <p:cNvPr id="208" name="Group 4"/>
          <p:cNvGrpSpPr/>
          <p:nvPr/>
        </p:nvGrpSpPr>
        <p:grpSpPr>
          <a:xfrm rot="1417444">
            <a:off x="16953072" y="-73895"/>
            <a:ext cx="775468" cy="14868367"/>
            <a:chOff x="0" y="0"/>
            <a:chExt cx="204238" cy="3915948"/>
          </a:xfrm>
        </p:grpSpPr>
        <p:sp>
          <p:nvSpPr>
            <p:cNvPr id="1048937" name="Freeform 5"/>
            <p:cNvSpPr/>
            <p:nvPr/>
          </p:nvSpPr>
          <p:spPr>
            <a:xfrm>
              <a:off x="0" y="0"/>
              <a:ext cx="204238" cy="3915949"/>
            </a:xfrm>
            <a:custGeom>
              <a:avLst/>
              <a:gdLst/>
              <a:ahLst/>
              <a:cxnLst/>
              <a:rect l="l" t="t" r="r" b="b"/>
              <a:pathLst>
                <a:path w="204238" h="3915949">
                  <a:moveTo>
                    <a:pt x="0" y="0"/>
                  </a:moveTo>
                  <a:lnTo>
                    <a:pt x="204238" y="0"/>
                  </a:lnTo>
                  <a:lnTo>
                    <a:pt x="204238" y="3915949"/>
                  </a:lnTo>
                  <a:lnTo>
                    <a:pt x="0" y="3915949"/>
                  </a:lnTo>
                  <a:close/>
                </a:path>
              </a:pathLst>
            </a:custGeom>
            <a:solidFill>
              <a:srgbClr val="960404"/>
            </a:solidFill>
          </p:spPr>
        </p:sp>
        <p:sp>
          <p:nvSpPr>
            <p:cNvPr id="1048938" name="TextBox 6"/>
            <p:cNvSpPr txBox="1"/>
            <p:nvPr/>
          </p:nvSpPr>
          <p:spPr>
            <a:xfrm>
              <a:off x="0" y="-38100"/>
              <a:ext cx="204238" cy="3954048"/>
            </a:xfrm>
            <a:prstGeom prst="rect">
              <a:avLst/>
            </a:prstGeom>
          </p:spPr>
          <p:txBody>
            <a:bodyPr lIns="50800" tIns="50800" rIns="50800" bIns="50800" rtlCol="0" anchor="ctr"/>
            <a:lstStyle/>
            <a:p>
              <a:pPr algn="ctr">
                <a:lnSpc>
                  <a:spcPts val="2659"/>
                </a:lnSpc>
              </a:pPr>
              <a:endParaRPr/>
            </a:p>
          </p:txBody>
        </p:sp>
      </p:grpSp>
      <p:grpSp>
        <p:nvGrpSpPr>
          <p:cNvPr id="209" name="Group 7"/>
          <p:cNvGrpSpPr/>
          <p:nvPr/>
        </p:nvGrpSpPr>
        <p:grpSpPr>
          <a:xfrm rot="1413975">
            <a:off x="11760247" y="-910874"/>
            <a:ext cx="597091" cy="13116736"/>
            <a:chOff x="0" y="0"/>
            <a:chExt cx="157258" cy="3454614"/>
          </a:xfrm>
        </p:grpSpPr>
        <p:sp>
          <p:nvSpPr>
            <p:cNvPr id="1048939" name="Freeform 8"/>
            <p:cNvSpPr/>
            <p:nvPr/>
          </p:nvSpPr>
          <p:spPr>
            <a:xfrm>
              <a:off x="0" y="0"/>
              <a:ext cx="157258" cy="3454614"/>
            </a:xfrm>
            <a:custGeom>
              <a:avLst/>
              <a:gdLst/>
              <a:ahLst/>
              <a:cxnLst/>
              <a:rect l="l" t="t" r="r" b="b"/>
              <a:pathLst>
                <a:path w="157258" h="3454614">
                  <a:moveTo>
                    <a:pt x="0" y="0"/>
                  </a:moveTo>
                  <a:lnTo>
                    <a:pt x="157258" y="0"/>
                  </a:lnTo>
                  <a:lnTo>
                    <a:pt x="157258" y="3454614"/>
                  </a:lnTo>
                  <a:lnTo>
                    <a:pt x="0" y="3454614"/>
                  </a:lnTo>
                  <a:close/>
                </a:path>
              </a:pathLst>
            </a:custGeom>
            <a:solidFill>
              <a:srgbClr val="960404"/>
            </a:solidFill>
          </p:spPr>
        </p:sp>
        <p:sp>
          <p:nvSpPr>
            <p:cNvPr id="1048940" name="TextBox 9"/>
            <p:cNvSpPr txBox="1"/>
            <p:nvPr/>
          </p:nvSpPr>
          <p:spPr>
            <a:xfrm>
              <a:off x="0" y="-38100"/>
              <a:ext cx="157258" cy="3492714"/>
            </a:xfrm>
            <a:prstGeom prst="rect">
              <a:avLst/>
            </a:prstGeom>
          </p:spPr>
          <p:txBody>
            <a:bodyPr lIns="50800" tIns="50800" rIns="50800" bIns="50800" rtlCol="0" anchor="ctr"/>
            <a:lstStyle/>
            <a:p>
              <a:pPr algn="ctr">
                <a:lnSpc>
                  <a:spcPts val="2659"/>
                </a:lnSpc>
              </a:pPr>
              <a:endParaRPr/>
            </a:p>
          </p:txBody>
        </p:sp>
      </p:grpSp>
      <p:grpSp>
        <p:nvGrpSpPr>
          <p:cNvPr id="210" name="Group 10"/>
          <p:cNvGrpSpPr/>
          <p:nvPr/>
        </p:nvGrpSpPr>
        <p:grpSpPr>
          <a:xfrm rot="1413975">
            <a:off x="17812893" y="1278162"/>
            <a:ext cx="250639" cy="13116736"/>
            <a:chOff x="0" y="0"/>
            <a:chExt cx="66012" cy="3454614"/>
          </a:xfrm>
        </p:grpSpPr>
        <p:sp>
          <p:nvSpPr>
            <p:cNvPr id="1048941" name="Freeform 11"/>
            <p:cNvSpPr/>
            <p:nvPr/>
          </p:nvSpPr>
          <p:spPr>
            <a:xfrm>
              <a:off x="0" y="0"/>
              <a:ext cx="66012" cy="3454614"/>
            </a:xfrm>
            <a:custGeom>
              <a:avLst/>
              <a:gdLst/>
              <a:ahLst/>
              <a:cxnLst/>
              <a:rect l="l" t="t" r="r" b="b"/>
              <a:pathLst>
                <a:path w="66012" h="3454614">
                  <a:moveTo>
                    <a:pt x="0" y="0"/>
                  </a:moveTo>
                  <a:lnTo>
                    <a:pt x="66012" y="0"/>
                  </a:lnTo>
                  <a:lnTo>
                    <a:pt x="66012" y="3454614"/>
                  </a:lnTo>
                  <a:lnTo>
                    <a:pt x="0" y="3454614"/>
                  </a:lnTo>
                  <a:close/>
                </a:path>
              </a:pathLst>
            </a:custGeom>
            <a:solidFill>
              <a:srgbClr val="960404"/>
            </a:solidFill>
          </p:spPr>
        </p:sp>
        <p:sp>
          <p:nvSpPr>
            <p:cNvPr id="1048942" name="TextBox 12"/>
            <p:cNvSpPr txBox="1"/>
            <p:nvPr/>
          </p:nvSpPr>
          <p:spPr>
            <a:xfrm>
              <a:off x="0" y="-38100"/>
              <a:ext cx="66012" cy="3492714"/>
            </a:xfrm>
            <a:prstGeom prst="rect">
              <a:avLst/>
            </a:prstGeom>
          </p:spPr>
          <p:txBody>
            <a:bodyPr lIns="50800" tIns="50800" rIns="50800" bIns="50800" rtlCol="0" anchor="ctr"/>
            <a:lstStyle/>
            <a:p>
              <a:pPr algn="ctr">
                <a:lnSpc>
                  <a:spcPts val="2659"/>
                </a:lnSpc>
              </a:pPr>
              <a:endParaRPr/>
            </a:p>
          </p:txBody>
        </p:sp>
      </p:grpSp>
      <p:sp>
        <p:nvSpPr>
          <p:cNvPr id="1048943" name="TextBox 13"/>
          <p:cNvSpPr txBox="1"/>
          <p:nvPr/>
        </p:nvSpPr>
        <p:spPr>
          <a:xfrm>
            <a:off x="1287603" y="406452"/>
            <a:ext cx="12342171" cy="1073045"/>
          </a:xfrm>
          <a:prstGeom prst="rect">
            <a:avLst/>
          </a:prstGeom>
        </p:spPr>
        <p:txBody>
          <a:bodyPr lIns="0" tIns="0" rIns="0" bIns="0" rtlCol="0" anchor="t">
            <a:spAutoFit/>
          </a:bodyPr>
          <a:lstStyle/>
          <a:p>
            <a:pPr algn="l">
              <a:lnSpc>
                <a:spcPts val="8307"/>
              </a:lnSpc>
              <a:spcBef>
                <a:spcPct val="0"/>
              </a:spcBef>
            </a:pPr>
            <a:r>
              <a:rPr lang="en-US" sz="5933" b="1">
                <a:solidFill>
                  <a:srgbClr val="AF0000"/>
                </a:solidFill>
                <a:latin typeface="Poppins Bold"/>
                <a:ea typeface="Poppins Bold"/>
                <a:cs typeface="Poppins Bold"/>
                <a:sym typeface="Poppins Bold"/>
              </a:rPr>
              <a:t>Evidence of Impact</a:t>
            </a:r>
          </a:p>
        </p:txBody>
      </p:sp>
      <p:sp>
        <p:nvSpPr>
          <p:cNvPr id="1048944" name="TextBox 14"/>
          <p:cNvSpPr txBox="1"/>
          <p:nvPr/>
        </p:nvSpPr>
        <p:spPr>
          <a:xfrm>
            <a:off x="333332" y="1884971"/>
            <a:ext cx="9982760" cy="7210678"/>
          </a:xfrm>
          <a:prstGeom prst="rect">
            <a:avLst/>
          </a:prstGeom>
        </p:spPr>
        <p:txBody>
          <a:bodyPr lIns="0" tIns="0" rIns="0" bIns="0" rtlCol="0" anchor="t">
            <a:spAutoFit/>
          </a:bodyPr>
          <a:lstStyle/>
          <a:p>
            <a:pPr marL="758113" lvl="1" indent="-379057" algn="l">
              <a:lnSpc>
                <a:spcPts val="8111"/>
              </a:lnSpc>
              <a:buFont typeface="Arial"/>
              <a:buChar char="•"/>
            </a:pPr>
            <a:r>
              <a:rPr lang="en-US" sz="3511">
                <a:solidFill>
                  <a:srgbClr val="000000"/>
                </a:solidFill>
                <a:latin typeface="Poppins"/>
                <a:ea typeface="Poppins"/>
                <a:cs typeface="Poppins"/>
                <a:sym typeface="Poppins"/>
              </a:rPr>
              <a:t>Higher CTR from relevant placements.</a:t>
            </a:r>
          </a:p>
          <a:p>
            <a:pPr marL="758113" lvl="1" indent="-379057" algn="l">
              <a:lnSpc>
                <a:spcPts val="8111"/>
              </a:lnSpc>
              <a:buFont typeface="Arial"/>
              <a:buChar char="•"/>
            </a:pPr>
            <a:r>
              <a:rPr lang="en-US" sz="3511">
                <a:solidFill>
                  <a:srgbClr val="000000"/>
                </a:solidFill>
                <a:latin typeface="Poppins"/>
                <a:ea typeface="Poppins"/>
                <a:cs typeface="Poppins"/>
                <a:sym typeface="Poppins"/>
              </a:rPr>
              <a:t>Better AOV via smart recommendations.</a:t>
            </a:r>
          </a:p>
          <a:p>
            <a:pPr marL="758113" lvl="1" indent="-379057" algn="l">
              <a:lnSpc>
                <a:spcPts val="8111"/>
              </a:lnSpc>
              <a:buFont typeface="Arial"/>
              <a:buChar char="•"/>
            </a:pPr>
            <a:r>
              <a:rPr lang="en-US" sz="3511">
                <a:solidFill>
                  <a:srgbClr val="000000"/>
                </a:solidFill>
                <a:latin typeface="Poppins"/>
                <a:ea typeface="Poppins"/>
                <a:cs typeface="Poppins"/>
                <a:sym typeface="Poppins"/>
              </a:rPr>
              <a:t>Faster media mix optimisation cycles (Grewal et al., 2019).</a:t>
            </a:r>
          </a:p>
          <a:p>
            <a:pPr marL="758113" lvl="1" indent="-379057" algn="l">
              <a:lnSpc>
                <a:spcPts val="8111"/>
              </a:lnSpc>
              <a:buFont typeface="Arial"/>
              <a:buChar char="•"/>
            </a:pPr>
            <a:r>
              <a:rPr lang="en-US" sz="3511">
                <a:solidFill>
                  <a:srgbClr val="000000"/>
                </a:solidFill>
                <a:latin typeface="Poppins"/>
                <a:ea typeface="Poppins"/>
                <a:cs typeface="Poppins"/>
                <a:sym typeface="Poppins"/>
              </a:rPr>
              <a:t>Lower CAC in matched-intent channels.</a:t>
            </a:r>
          </a:p>
          <a:p>
            <a:pPr marL="758113" lvl="1" indent="-379057" algn="l">
              <a:lnSpc>
                <a:spcPts val="8111"/>
              </a:lnSpc>
              <a:buFont typeface="Arial"/>
              <a:buChar char="•"/>
            </a:pPr>
            <a:r>
              <a:rPr lang="en-US" sz="3511">
                <a:solidFill>
                  <a:srgbClr val="000000"/>
                </a:solidFill>
                <a:latin typeface="Poppins"/>
                <a:ea typeface="Poppins"/>
                <a:cs typeface="Poppins"/>
                <a:sym typeface="Poppins"/>
              </a:rPr>
              <a:t>Higher retention with lifecycle triggers.</a:t>
            </a:r>
          </a:p>
          <a:p>
            <a:pPr marL="758113" lvl="1" indent="-379057" algn="l">
              <a:lnSpc>
                <a:spcPts val="8111"/>
              </a:lnSpc>
              <a:buFont typeface="Arial"/>
              <a:buChar char="•"/>
            </a:pPr>
            <a:r>
              <a:rPr lang="en-US" sz="3511">
                <a:solidFill>
                  <a:srgbClr val="000000"/>
                </a:solidFill>
                <a:latin typeface="Poppins"/>
                <a:ea typeface="Poppins"/>
                <a:cs typeface="Poppins"/>
                <a:sym typeface="Poppins"/>
              </a:rPr>
              <a:t>Gains reverse when trust is damaged.</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4" name="Group 2"/>
          <p:cNvGrpSpPr>
            <a:grpSpLocks noChangeAspect="1"/>
          </p:cNvGrpSpPr>
          <p:nvPr/>
        </p:nvGrpSpPr>
        <p:grpSpPr>
          <a:xfrm>
            <a:off x="-1663530" y="-9525"/>
            <a:ext cx="7190814" cy="10526558"/>
            <a:chOff x="0" y="0"/>
            <a:chExt cx="6096000" cy="8923871"/>
          </a:xfrm>
        </p:grpSpPr>
        <p:sp>
          <p:nvSpPr>
            <p:cNvPr id="1048948" name="Freeform 3"/>
            <p:cNvSpPr/>
            <p:nvPr/>
          </p:nvSpPr>
          <p:spPr>
            <a:xfrm>
              <a:off x="0" y="0"/>
              <a:ext cx="6096000" cy="8923909"/>
            </a:xfrm>
            <a:custGeom>
              <a:avLst/>
              <a:gdLst/>
              <a:ahLst/>
              <a:cxnLst/>
              <a:rect l="l" t="t" r="r" b="b"/>
              <a:pathLst>
                <a:path w="6096000" h="8923909">
                  <a:moveTo>
                    <a:pt x="16891" y="0"/>
                  </a:moveTo>
                  <a:lnTo>
                    <a:pt x="0" y="8923909"/>
                  </a:lnTo>
                  <a:lnTo>
                    <a:pt x="4453509" y="8923909"/>
                  </a:lnTo>
                  <a:lnTo>
                    <a:pt x="6096000" y="2294509"/>
                  </a:lnTo>
                  <a:lnTo>
                    <a:pt x="5096891" y="0"/>
                  </a:lnTo>
                  <a:close/>
                </a:path>
              </a:pathLst>
            </a:custGeom>
            <a:blipFill>
              <a:blip r:embed="rId3" cstate="email"/>
              <a:stretch>
                <a:fillRect l="-59860" r="-59860"/>
              </a:stretch>
            </a:blipFill>
          </p:spPr>
        </p:sp>
      </p:grpSp>
      <p:grpSp>
        <p:nvGrpSpPr>
          <p:cNvPr id="215" name="Group 4"/>
          <p:cNvGrpSpPr/>
          <p:nvPr/>
        </p:nvGrpSpPr>
        <p:grpSpPr>
          <a:xfrm>
            <a:off x="4169265" y="-9525"/>
            <a:ext cx="2338594" cy="2959392"/>
            <a:chOff x="0" y="0"/>
            <a:chExt cx="615926" cy="779428"/>
          </a:xfrm>
        </p:grpSpPr>
        <p:sp>
          <p:nvSpPr>
            <p:cNvPr id="1048949" name="Freeform 5"/>
            <p:cNvSpPr/>
            <p:nvPr/>
          </p:nvSpPr>
          <p:spPr>
            <a:xfrm>
              <a:off x="0" y="0"/>
              <a:ext cx="615926" cy="779428"/>
            </a:xfrm>
            <a:custGeom>
              <a:avLst/>
              <a:gdLst/>
              <a:ahLst/>
              <a:cxnLst/>
              <a:rect l="l" t="t" r="r" b="b"/>
              <a:pathLst>
                <a:path w="615926" h="779428">
                  <a:moveTo>
                    <a:pt x="307963" y="779428"/>
                  </a:moveTo>
                  <a:lnTo>
                    <a:pt x="615926" y="0"/>
                  </a:lnTo>
                  <a:lnTo>
                    <a:pt x="0" y="0"/>
                  </a:lnTo>
                  <a:lnTo>
                    <a:pt x="307963" y="779428"/>
                  </a:lnTo>
                  <a:close/>
                </a:path>
              </a:pathLst>
            </a:custGeom>
            <a:solidFill>
              <a:srgbClr val="761E1E"/>
            </a:solidFill>
          </p:spPr>
        </p:sp>
        <p:sp>
          <p:nvSpPr>
            <p:cNvPr id="1048950" name="TextBox 6"/>
            <p:cNvSpPr txBox="1"/>
            <p:nvPr/>
          </p:nvSpPr>
          <p:spPr>
            <a:xfrm>
              <a:off x="96238" y="17573"/>
              <a:ext cx="423449" cy="399977"/>
            </a:xfrm>
            <a:prstGeom prst="rect">
              <a:avLst/>
            </a:prstGeom>
          </p:spPr>
          <p:txBody>
            <a:bodyPr lIns="50800" tIns="50800" rIns="50800" bIns="50800" rtlCol="0" anchor="ctr"/>
            <a:lstStyle/>
            <a:p>
              <a:pPr algn="ctr">
                <a:lnSpc>
                  <a:spcPts val="2659"/>
                </a:lnSpc>
              </a:pPr>
              <a:endParaRPr/>
            </a:p>
          </p:txBody>
        </p:sp>
      </p:grpSp>
      <p:grpSp>
        <p:nvGrpSpPr>
          <p:cNvPr id="216" name="Group 7"/>
          <p:cNvGrpSpPr/>
          <p:nvPr/>
        </p:nvGrpSpPr>
        <p:grpSpPr>
          <a:xfrm rot="-9964712">
            <a:off x="4552477" y="-497163"/>
            <a:ext cx="863790" cy="13159647"/>
            <a:chOff x="0" y="0"/>
            <a:chExt cx="227500" cy="3465915"/>
          </a:xfrm>
        </p:grpSpPr>
        <p:sp>
          <p:nvSpPr>
            <p:cNvPr id="1048951" name="Freeform 8"/>
            <p:cNvSpPr/>
            <p:nvPr/>
          </p:nvSpPr>
          <p:spPr>
            <a:xfrm>
              <a:off x="0" y="0"/>
              <a:ext cx="227500" cy="3465915"/>
            </a:xfrm>
            <a:custGeom>
              <a:avLst/>
              <a:gdLst/>
              <a:ahLst/>
              <a:cxnLst/>
              <a:rect l="l" t="t" r="r" b="b"/>
              <a:pathLst>
                <a:path w="227500" h="3465915">
                  <a:moveTo>
                    <a:pt x="0" y="0"/>
                  </a:moveTo>
                  <a:lnTo>
                    <a:pt x="227500" y="0"/>
                  </a:lnTo>
                  <a:lnTo>
                    <a:pt x="227500" y="3465915"/>
                  </a:lnTo>
                  <a:lnTo>
                    <a:pt x="0" y="3465915"/>
                  </a:lnTo>
                  <a:close/>
                </a:path>
              </a:pathLst>
            </a:custGeom>
            <a:solidFill>
              <a:srgbClr val="AF0000"/>
            </a:solidFill>
          </p:spPr>
        </p:sp>
        <p:sp>
          <p:nvSpPr>
            <p:cNvPr id="1048952" name="TextBox 9"/>
            <p:cNvSpPr txBox="1"/>
            <p:nvPr/>
          </p:nvSpPr>
          <p:spPr>
            <a:xfrm>
              <a:off x="0" y="-38100"/>
              <a:ext cx="227500" cy="3504015"/>
            </a:xfrm>
            <a:prstGeom prst="rect">
              <a:avLst/>
            </a:prstGeom>
          </p:spPr>
          <p:txBody>
            <a:bodyPr lIns="50800" tIns="50800" rIns="50800" bIns="50800" rtlCol="0" anchor="ctr"/>
            <a:lstStyle/>
            <a:p>
              <a:pPr algn="ctr">
                <a:lnSpc>
                  <a:spcPts val="2659"/>
                </a:lnSpc>
                <a:spcBef>
                  <a:spcPct val="0"/>
                </a:spcBef>
              </a:pPr>
              <a:endParaRPr/>
            </a:p>
          </p:txBody>
        </p:sp>
      </p:grpSp>
      <p:sp>
        <p:nvSpPr>
          <p:cNvPr id="1048953" name="TextBox 10"/>
          <p:cNvSpPr txBox="1"/>
          <p:nvPr/>
        </p:nvSpPr>
        <p:spPr>
          <a:xfrm>
            <a:off x="7149329" y="460142"/>
            <a:ext cx="9988903" cy="928117"/>
          </a:xfrm>
          <a:prstGeom prst="rect">
            <a:avLst/>
          </a:prstGeom>
        </p:spPr>
        <p:txBody>
          <a:bodyPr lIns="0" tIns="0" rIns="0" bIns="0" rtlCol="0" anchor="t">
            <a:spAutoFit/>
          </a:bodyPr>
          <a:lstStyle/>
          <a:p>
            <a:pPr algn="ctr">
              <a:lnSpc>
                <a:spcPts val="7308"/>
              </a:lnSpc>
              <a:spcBef>
                <a:spcPct val="0"/>
              </a:spcBef>
            </a:pPr>
            <a:r>
              <a:rPr lang="en-US" sz="5220" b="1">
                <a:solidFill>
                  <a:srgbClr val="AF0000"/>
                </a:solidFill>
                <a:latin typeface="Poppins Bold"/>
                <a:ea typeface="Poppins Bold"/>
                <a:cs typeface="Poppins Bold"/>
                <a:sym typeface="Poppins Bold"/>
              </a:rPr>
              <a:t>Change Management: Overview</a:t>
            </a:r>
          </a:p>
        </p:txBody>
      </p:sp>
      <p:sp>
        <p:nvSpPr>
          <p:cNvPr id="1048954" name="TextBox 11"/>
          <p:cNvSpPr txBox="1"/>
          <p:nvPr/>
        </p:nvSpPr>
        <p:spPr>
          <a:xfrm>
            <a:off x="6768060" y="2491346"/>
            <a:ext cx="10751441" cy="6933310"/>
          </a:xfrm>
          <a:prstGeom prst="rect">
            <a:avLst/>
          </a:prstGeom>
        </p:spPr>
        <p:txBody>
          <a:bodyPr lIns="0" tIns="0" rIns="0" bIns="0" rtlCol="0" anchor="t">
            <a:spAutoFit/>
          </a:bodyPr>
          <a:lstStyle/>
          <a:p>
            <a:pPr marL="707512" lvl="1" indent="-353756" algn="just">
              <a:lnSpc>
                <a:spcPts val="7799"/>
              </a:lnSpc>
              <a:buFont typeface="Arial"/>
              <a:buChar char="•"/>
            </a:pPr>
            <a:r>
              <a:rPr lang="en-US" sz="3277" dirty="0">
                <a:solidFill>
                  <a:srgbClr val="000000"/>
                </a:solidFill>
                <a:latin typeface="Poppins"/>
                <a:ea typeface="Poppins"/>
                <a:cs typeface="Poppins"/>
                <a:sym typeface="Poppins"/>
              </a:rPr>
              <a:t>Top-down urgency on </a:t>
            </a:r>
            <a:r>
              <a:rPr lang="en-US" sz="3277" dirty="0" err="1">
                <a:solidFill>
                  <a:srgbClr val="000000"/>
                </a:solidFill>
                <a:latin typeface="Poppins"/>
                <a:ea typeface="Poppins"/>
                <a:cs typeface="Poppins"/>
                <a:sym typeface="Poppins"/>
              </a:rPr>
              <a:t>personalisation</a:t>
            </a:r>
            <a:r>
              <a:rPr lang="en-US" sz="3277" dirty="0">
                <a:solidFill>
                  <a:srgbClr val="000000"/>
                </a:solidFill>
                <a:latin typeface="Poppins"/>
                <a:ea typeface="Poppins"/>
                <a:cs typeface="Poppins"/>
                <a:sym typeface="Poppins"/>
              </a:rPr>
              <a:t>.</a:t>
            </a:r>
          </a:p>
          <a:p>
            <a:pPr marL="707512" lvl="1" indent="-353756" algn="just">
              <a:lnSpc>
                <a:spcPts val="7799"/>
              </a:lnSpc>
              <a:buFont typeface="Arial"/>
              <a:buChar char="•"/>
            </a:pPr>
            <a:r>
              <a:rPr lang="en-US" sz="3277" dirty="0">
                <a:solidFill>
                  <a:srgbClr val="000000"/>
                </a:solidFill>
                <a:latin typeface="Poppins"/>
                <a:ea typeface="Poppins"/>
                <a:cs typeface="Poppins"/>
                <a:sym typeface="Poppins"/>
              </a:rPr>
              <a:t>Cross-functional squads for speed.</a:t>
            </a:r>
          </a:p>
          <a:p>
            <a:pPr marL="707512" lvl="1" indent="-353756" algn="just">
              <a:lnSpc>
                <a:spcPts val="7799"/>
              </a:lnSpc>
              <a:buFont typeface="Arial"/>
              <a:buChar char="•"/>
            </a:pPr>
            <a:r>
              <a:rPr lang="en-US" sz="3277" dirty="0">
                <a:solidFill>
                  <a:srgbClr val="000000"/>
                </a:solidFill>
                <a:latin typeface="Poppins"/>
                <a:ea typeface="Poppins"/>
                <a:cs typeface="Poppins"/>
                <a:sym typeface="Poppins"/>
              </a:rPr>
              <a:t>Embedded data scientists in marketing (</a:t>
            </a:r>
            <a:r>
              <a:rPr lang="en-US" sz="3277" dirty="0" err="1">
                <a:solidFill>
                  <a:srgbClr val="000000"/>
                </a:solidFill>
                <a:latin typeface="Poppins"/>
                <a:ea typeface="Poppins"/>
                <a:cs typeface="Poppins"/>
                <a:sym typeface="Poppins"/>
              </a:rPr>
              <a:t>Errida</a:t>
            </a:r>
            <a:r>
              <a:rPr lang="en-US" sz="3277" dirty="0">
                <a:solidFill>
                  <a:srgbClr val="000000"/>
                </a:solidFill>
                <a:latin typeface="Poppins"/>
                <a:ea typeface="Poppins"/>
                <a:cs typeface="Poppins"/>
                <a:sym typeface="Poppins"/>
              </a:rPr>
              <a:t> and Lotfi, 2021).</a:t>
            </a:r>
          </a:p>
          <a:p>
            <a:pPr marL="707512" lvl="1" indent="-353756" algn="just">
              <a:lnSpc>
                <a:spcPts val="7799"/>
              </a:lnSpc>
              <a:buFont typeface="Arial"/>
              <a:buChar char="•"/>
            </a:pPr>
            <a:r>
              <a:rPr lang="en-US" sz="3277" dirty="0" err="1">
                <a:solidFill>
                  <a:srgbClr val="000000"/>
                </a:solidFill>
                <a:latin typeface="Poppins"/>
                <a:ea typeface="Poppins"/>
                <a:cs typeface="Poppins"/>
                <a:sym typeface="Poppins"/>
              </a:rPr>
              <a:t>Standardised</a:t>
            </a:r>
            <a:r>
              <a:rPr lang="en-US" sz="3277" dirty="0">
                <a:solidFill>
                  <a:srgbClr val="000000"/>
                </a:solidFill>
                <a:latin typeface="Poppins"/>
                <a:ea typeface="Poppins"/>
                <a:cs typeface="Poppins"/>
                <a:sym typeface="Poppins"/>
              </a:rPr>
              <a:t> experimentation protocols.</a:t>
            </a:r>
          </a:p>
          <a:p>
            <a:pPr marL="707512" lvl="1" indent="-353756" algn="just">
              <a:lnSpc>
                <a:spcPts val="7799"/>
              </a:lnSpc>
              <a:buFont typeface="Arial"/>
              <a:buChar char="•"/>
            </a:pPr>
            <a:r>
              <a:rPr lang="en-US" sz="3277" dirty="0">
                <a:solidFill>
                  <a:srgbClr val="000000"/>
                </a:solidFill>
                <a:latin typeface="Poppins"/>
                <a:ea typeface="Poppins"/>
                <a:cs typeface="Poppins"/>
                <a:sym typeface="Poppins"/>
              </a:rPr>
              <a:t>Ethics review grows in prominence.</a:t>
            </a:r>
          </a:p>
          <a:p>
            <a:pPr marL="707512" lvl="1" indent="-353756" algn="just">
              <a:lnSpc>
                <a:spcPts val="7799"/>
              </a:lnSpc>
              <a:buFont typeface="Arial"/>
              <a:buChar char="•"/>
            </a:pPr>
            <a:r>
              <a:rPr lang="en-US" sz="3277" dirty="0">
                <a:solidFill>
                  <a:srgbClr val="000000"/>
                </a:solidFill>
                <a:latin typeface="Poppins"/>
                <a:ea typeface="Poppins"/>
                <a:cs typeface="Poppins"/>
                <a:sym typeface="Poppins"/>
              </a:rPr>
              <a:t>Continuous enablement for marketers.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0" name="Group 2"/>
          <p:cNvGrpSpPr/>
          <p:nvPr/>
        </p:nvGrpSpPr>
        <p:grpSpPr>
          <a:xfrm rot="-5400000">
            <a:off x="1936326" y="-4907277"/>
            <a:ext cx="3115841" cy="7408155"/>
            <a:chOff x="0" y="0"/>
            <a:chExt cx="820633" cy="1951119"/>
          </a:xfrm>
        </p:grpSpPr>
        <p:sp>
          <p:nvSpPr>
            <p:cNvPr id="1048958" name="Freeform 3"/>
            <p:cNvSpPr/>
            <p:nvPr/>
          </p:nvSpPr>
          <p:spPr>
            <a:xfrm>
              <a:off x="0" y="0"/>
              <a:ext cx="820633" cy="1951119"/>
            </a:xfrm>
            <a:custGeom>
              <a:avLst/>
              <a:gdLst/>
              <a:ahLst/>
              <a:cxnLst/>
              <a:rect l="l" t="t" r="r" b="b"/>
              <a:pathLst>
                <a:path w="820633" h="1951119">
                  <a:moveTo>
                    <a:pt x="0" y="0"/>
                  </a:moveTo>
                  <a:lnTo>
                    <a:pt x="820633" y="0"/>
                  </a:lnTo>
                  <a:lnTo>
                    <a:pt x="820633" y="1951119"/>
                  </a:lnTo>
                  <a:lnTo>
                    <a:pt x="0" y="1951119"/>
                  </a:lnTo>
                  <a:close/>
                </a:path>
              </a:pathLst>
            </a:custGeom>
            <a:solidFill>
              <a:srgbClr val="AF0000"/>
            </a:solidFill>
          </p:spPr>
        </p:sp>
        <p:sp>
          <p:nvSpPr>
            <p:cNvPr id="1048959" name="TextBox 4"/>
            <p:cNvSpPr txBox="1"/>
            <p:nvPr/>
          </p:nvSpPr>
          <p:spPr>
            <a:xfrm>
              <a:off x="0" y="-38100"/>
              <a:ext cx="820633" cy="1989219"/>
            </a:xfrm>
            <a:prstGeom prst="rect">
              <a:avLst/>
            </a:prstGeom>
          </p:spPr>
          <p:txBody>
            <a:bodyPr lIns="50800" tIns="50800" rIns="50800" bIns="50800" rtlCol="0" anchor="ctr"/>
            <a:lstStyle/>
            <a:p>
              <a:pPr algn="ctr">
                <a:lnSpc>
                  <a:spcPts val="2659"/>
                </a:lnSpc>
              </a:pPr>
              <a:endParaRPr/>
            </a:p>
          </p:txBody>
        </p:sp>
      </p:grpSp>
      <p:grpSp>
        <p:nvGrpSpPr>
          <p:cNvPr id="221" name="Group 5"/>
          <p:cNvGrpSpPr/>
          <p:nvPr/>
        </p:nvGrpSpPr>
        <p:grpSpPr>
          <a:xfrm rot="-5400000">
            <a:off x="13361855" y="7878451"/>
            <a:ext cx="3161432" cy="7408155"/>
            <a:chOff x="0" y="0"/>
            <a:chExt cx="832641" cy="1951119"/>
          </a:xfrm>
        </p:grpSpPr>
        <p:sp>
          <p:nvSpPr>
            <p:cNvPr id="1048960" name="Freeform 6"/>
            <p:cNvSpPr/>
            <p:nvPr/>
          </p:nvSpPr>
          <p:spPr>
            <a:xfrm>
              <a:off x="0" y="0"/>
              <a:ext cx="832641" cy="1951119"/>
            </a:xfrm>
            <a:custGeom>
              <a:avLst/>
              <a:gdLst/>
              <a:ahLst/>
              <a:cxnLst/>
              <a:rect l="l" t="t" r="r" b="b"/>
              <a:pathLst>
                <a:path w="832641" h="1951119">
                  <a:moveTo>
                    <a:pt x="0" y="0"/>
                  </a:moveTo>
                  <a:lnTo>
                    <a:pt x="832641" y="0"/>
                  </a:lnTo>
                  <a:lnTo>
                    <a:pt x="832641" y="1951119"/>
                  </a:lnTo>
                  <a:lnTo>
                    <a:pt x="0" y="1951119"/>
                  </a:lnTo>
                  <a:close/>
                </a:path>
              </a:pathLst>
            </a:custGeom>
            <a:solidFill>
              <a:srgbClr val="AF0000"/>
            </a:solidFill>
          </p:spPr>
        </p:sp>
        <p:sp>
          <p:nvSpPr>
            <p:cNvPr id="1048961" name="TextBox 7"/>
            <p:cNvSpPr txBox="1"/>
            <p:nvPr/>
          </p:nvSpPr>
          <p:spPr>
            <a:xfrm>
              <a:off x="0" y="-38100"/>
              <a:ext cx="832641" cy="1989219"/>
            </a:xfrm>
            <a:prstGeom prst="rect">
              <a:avLst/>
            </a:prstGeom>
          </p:spPr>
          <p:txBody>
            <a:bodyPr lIns="50800" tIns="50800" rIns="50800" bIns="50800" rtlCol="0" anchor="ctr"/>
            <a:lstStyle/>
            <a:p>
              <a:pPr algn="ctr">
                <a:lnSpc>
                  <a:spcPts val="2659"/>
                </a:lnSpc>
              </a:pPr>
              <a:endParaRPr/>
            </a:p>
          </p:txBody>
        </p:sp>
      </p:grpSp>
      <p:grpSp>
        <p:nvGrpSpPr>
          <p:cNvPr id="222" name="Group 8"/>
          <p:cNvGrpSpPr/>
          <p:nvPr/>
        </p:nvGrpSpPr>
        <p:grpSpPr>
          <a:xfrm rot="-2153196">
            <a:off x="17198138" y="-6284441"/>
            <a:ext cx="6302157" cy="12568882"/>
            <a:chOff x="0" y="0"/>
            <a:chExt cx="1659827" cy="3310323"/>
          </a:xfrm>
        </p:grpSpPr>
        <p:sp>
          <p:nvSpPr>
            <p:cNvPr id="1048962" name="Freeform 9"/>
            <p:cNvSpPr/>
            <p:nvPr/>
          </p:nvSpPr>
          <p:spPr>
            <a:xfrm>
              <a:off x="0" y="0"/>
              <a:ext cx="1659827" cy="3310323"/>
            </a:xfrm>
            <a:custGeom>
              <a:avLst/>
              <a:gdLst/>
              <a:ahLst/>
              <a:cxnLst/>
              <a:rect l="l" t="t" r="r" b="b"/>
              <a:pathLst>
                <a:path w="1659827" h="3310323">
                  <a:moveTo>
                    <a:pt x="0" y="0"/>
                  </a:moveTo>
                  <a:lnTo>
                    <a:pt x="1659827" y="0"/>
                  </a:lnTo>
                  <a:lnTo>
                    <a:pt x="1659827" y="3310323"/>
                  </a:lnTo>
                  <a:lnTo>
                    <a:pt x="0" y="3310323"/>
                  </a:lnTo>
                  <a:close/>
                </a:path>
              </a:pathLst>
            </a:custGeom>
            <a:solidFill>
              <a:srgbClr val="AF0000"/>
            </a:solidFill>
          </p:spPr>
        </p:sp>
        <p:sp>
          <p:nvSpPr>
            <p:cNvPr id="1048963" name="TextBox 10"/>
            <p:cNvSpPr txBox="1"/>
            <p:nvPr/>
          </p:nvSpPr>
          <p:spPr>
            <a:xfrm>
              <a:off x="0" y="-38100"/>
              <a:ext cx="1659827" cy="3348423"/>
            </a:xfrm>
            <a:prstGeom prst="rect">
              <a:avLst/>
            </a:prstGeom>
          </p:spPr>
          <p:txBody>
            <a:bodyPr lIns="50800" tIns="50800" rIns="50800" bIns="50800" rtlCol="0" anchor="ctr"/>
            <a:lstStyle/>
            <a:p>
              <a:pPr algn="ctr">
                <a:lnSpc>
                  <a:spcPts val="2659"/>
                </a:lnSpc>
              </a:pPr>
              <a:endParaRPr/>
            </a:p>
          </p:txBody>
        </p:sp>
      </p:grpSp>
      <p:grpSp>
        <p:nvGrpSpPr>
          <p:cNvPr id="223" name="Group 11"/>
          <p:cNvGrpSpPr/>
          <p:nvPr/>
        </p:nvGrpSpPr>
        <p:grpSpPr>
          <a:xfrm rot="-1753502">
            <a:off x="-4134723" y="5882032"/>
            <a:ext cx="6302157" cy="12568882"/>
            <a:chOff x="0" y="0"/>
            <a:chExt cx="1659827" cy="3310323"/>
          </a:xfrm>
        </p:grpSpPr>
        <p:sp>
          <p:nvSpPr>
            <p:cNvPr id="1048964" name="Freeform 12"/>
            <p:cNvSpPr/>
            <p:nvPr/>
          </p:nvSpPr>
          <p:spPr>
            <a:xfrm>
              <a:off x="0" y="0"/>
              <a:ext cx="1659827" cy="3310323"/>
            </a:xfrm>
            <a:custGeom>
              <a:avLst/>
              <a:gdLst/>
              <a:ahLst/>
              <a:cxnLst/>
              <a:rect l="l" t="t" r="r" b="b"/>
              <a:pathLst>
                <a:path w="1659827" h="3310323">
                  <a:moveTo>
                    <a:pt x="0" y="0"/>
                  </a:moveTo>
                  <a:lnTo>
                    <a:pt x="1659827" y="0"/>
                  </a:lnTo>
                  <a:lnTo>
                    <a:pt x="1659827" y="3310323"/>
                  </a:lnTo>
                  <a:lnTo>
                    <a:pt x="0" y="3310323"/>
                  </a:lnTo>
                  <a:close/>
                </a:path>
              </a:pathLst>
            </a:custGeom>
            <a:solidFill>
              <a:srgbClr val="AF0000"/>
            </a:solidFill>
          </p:spPr>
        </p:sp>
        <p:sp>
          <p:nvSpPr>
            <p:cNvPr id="1048965" name="TextBox 13"/>
            <p:cNvSpPr txBox="1"/>
            <p:nvPr/>
          </p:nvSpPr>
          <p:spPr>
            <a:xfrm>
              <a:off x="0" y="-38100"/>
              <a:ext cx="1659827" cy="3348423"/>
            </a:xfrm>
            <a:prstGeom prst="rect">
              <a:avLst/>
            </a:prstGeom>
          </p:spPr>
          <p:txBody>
            <a:bodyPr lIns="50800" tIns="50800" rIns="50800" bIns="50800" rtlCol="0" anchor="ctr"/>
            <a:lstStyle/>
            <a:p>
              <a:pPr algn="ctr">
                <a:lnSpc>
                  <a:spcPts val="2659"/>
                </a:lnSpc>
              </a:pPr>
              <a:endParaRPr/>
            </a:p>
          </p:txBody>
        </p:sp>
      </p:grpSp>
      <p:sp>
        <p:nvSpPr>
          <p:cNvPr id="1048966" name="TextBox 14"/>
          <p:cNvSpPr txBox="1"/>
          <p:nvPr/>
        </p:nvSpPr>
        <p:spPr>
          <a:xfrm>
            <a:off x="1302718" y="516646"/>
            <a:ext cx="15543240" cy="887951"/>
          </a:xfrm>
          <a:prstGeom prst="rect">
            <a:avLst/>
          </a:prstGeom>
        </p:spPr>
        <p:txBody>
          <a:bodyPr lIns="0" tIns="0" rIns="0" bIns="0" rtlCol="0" anchor="t">
            <a:spAutoFit/>
          </a:bodyPr>
          <a:lstStyle/>
          <a:p>
            <a:pPr algn="ctr">
              <a:lnSpc>
                <a:spcPts val="6985"/>
              </a:lnSpc>
              <a:spcBef>
                <a:spcPct val="0"/>
              </a:spcBef>
            </a:pPr>
            <a:r>
              <a:rPr lang="en-US" sz="4989" b="1">
                <a:solidFill>
                  <a:srgbClr val="AF0000"/>
                </a:solidFill>
                <a:latin typeface="Poppins Bold"/>
                <a:ea typeface="Poppins Bold"/>
                <a:cs typeface="Poppins Bold"/>
                <a:sym typeface="Poppins Bold"/>
              </a:rPr>
              <a:t>Kotter’s 8 Steps Change Management Model</a:t>
            </a:r>
          </a:p>
        </p:txBody>
      </p:sp>
      <p:grpSp>
        <p:nvGrpSpPr>
          <p:cNvPr id="224" name="Group 15"/>
          <p:cNvGrpSpPr/>
          <p:nvPr/>
        </p:nvGrpSpPr>
        <p:grpSpPr>
          <a:xfrm>
            <a:off x="5135851" y="1577360"/>
            <a:ext cx="6960306" cy="974443"/>
            <a:chOff x="0" y="0"/>
            <a:chExt cx="5518902" cy="772646"/>
          </a:xfrm>
        </p:grpSpPr>
        <p:sp>
          <p:nvSpPr>
            <p:cNvPr id="1048967" name="Freeform 16"/>
            <p:cNvSpPr/>
            <p:nvPr/>
          </p:nvSpPr>
          <p:spPr>
            <a:xfrm>
              <a:off x="0" y="0"/>
              <a:ext cx="5518912" cy="772668"/>
            </a:xfrm>
            <a:custGeom>
              <a:avLst/>
              <a:gdLst/>
              <a:ahLst/>
              <a:cxnLst/>
              <a:rect l="l" t="t" r="r" b="b"/>
              <a:pathLst>
                <a:path w="5518912" h="772668">
                  <a:moveTo>
                    <a:pt x="5518912" y="772668"/>
                  </a:moveTo>
                  <a:lnTo>
                    <a:pt x="0" y="772668"/>
                  </a:lnTo>
                  <a:lnTo>
                    <a:pt x="0" y="0"/>
                  </a:lnTo>
                  <a:lnTo>
                    <a:pt x="5518912" y="0"/>
                  </a:lnTo>
                  <a:lnTo>
                    <a:pt x="5518912" y="772668"/>
                  </a:lnTo>
                </a:path>
              </a:pathLst>
            </a:custGeom>
            <a:gradFill rotWithShape="1">
              <a:gsLst>
                <a:gs pos="0">
                  <a:srgbClr val="FFA1DA">
                    <a:alpha val="100000"/>
                  </a:srgbClr>
                </a:gs>
                <a:gs pos="100000">
                  <a:srgbClr val="F669BE">
                    <a:alpha val="100000"/>
                  </a:srgbClr>
                </a:gs>
              </a:gsLst>
              <a:lin ang="5400000"/>
            </a:gradFill>
          </p:spPr>
        </p:sp>
      </p:grpSp>
      <p:grpSp>
        <p:nvGrpSpPr>
          <p:cNvPr id="225" name="Group 17"/>
          <p:cNvGrpSpPr/>
          <p:nvPr/>
        </p:nvGrpSpPr>
        <p:grpSpPr>
          <a:xfrm>
            <a:off x="5127152" y="1568661"/>
            <a:ext cx="6977705" cy="991842"/>
            <a:chOff x="0" y="0"/>
            <a:chExt cx="5532698" cy="786442"/>
          </a:xfrm>
        </p:grpSpPr>
        <p:sp>
          <p:nvSpPr>
            <p:cNvPr id="1048968" name="Freeform 18"/>
            <p:cNvSpPr/>
            <p:nvPr/>
          </p:nvSpPr>
          <p:spPr>
            <a:xfrm>
              <a:off x="0" y="0"/>
              <a:ext cx="5532628" cy="786384"/>
            </a:xfrm>
            <a:custGeom>
              <a:avLst/>
              <a:gdLst/>
              <a:ahLst/>
              <a:cxnLst/>
              <a:rect l="l" t="t" r="r" b="b"/>
              <a:pathLst>
                <a:path w="5532628" h="786384">
                  <a:moveTo>
                    <a:pt x="5525770" y="786384"/>
                  </a:moveTo>
                  <a:lnTo>
                    <a:pt x="6858" y="786384"/>
                  </a:lnTo>
                  <a:cubicBezTo>
                    <a:pt x="3048" y="786384"/>
                    <a:pt x="0" y="783336"/>
                    <a:pt x="0" y="779526"/>
                  </a:cubicBezTo>
                  <a:lnTo>
                    <a:pt x="0" y="6858"/>
                  </a:lnTo>
                  <a:cubicBezTo>
                    <a:pt x="0" y="3048"/>
                    <a:pt x="3048" y="0"/>
                    <a:pt x="6858" y="0"/>
                  </a:cubicBezTo>
                  <a:lnTo>
                    <a:pt x="5525770" y="0"/>
                  </a:lnTo>
                  <a:cubicBezTo>
                    <a:pt x="5529580" y="0"/>
                    <a:pt x="5532628" y="3048"/>
                    <a:pt x="5532628" y="6858"/>
                  </a:cubicBezTo>
                  <a:lnTo>
                    <a:pt x="5532628" y="779526"/>
                  </a:lnTo>
                  <a:cubicBezTo>
                    <a:pt x="5532628" y="783336"/>
                    <a:pt x="5529580" y="786384"/>
                    <a:pt x="5525770" y="786384"/>
                  </a:cubicBezTo>
                  <a:moveTo>
                    <a:pt x="5525770" y="772541"/>
                  </a:moveTo>
                  <a:lnTo>
                    <a:pt x="5525770" y="779399"/>
                  </a:lnTo>
                  <a:lnTo>
                    <a:pt x="5518912" y="779399"/>
                  </a:lnTo>
                  <a:lnTo>
                    <a:pt x="5518912" y="6858"/>
                  </a:lnTo>
                  <a:lnTo>
                    <a:pt x="5525770" y="6858"/>
                  </a:lnTo>
                  <a:lnTo>
                    <a:pt x="5525770" y="13716"/>
                  </a:lnTo>
                  <a:lnTo>
                    <a:pt x="6858" y="13716"/>
                  </a:lnTo>
                  <a:lnTo>
                    <a:pt x="6858" y="6858"/>
                  </a:lnTo>
                  <a:lnTo>
                    <a:pt x="13716" y="6858"/>
                  </a:lnTo>
                  <a:lnTo>
                    <a:pt x="13716" y="779526"/>
                  </a:lnTo>
                  <a:lnTo>
                    <a:pt x="6858" y="779526"/>
                  </a:lnTo>
                  <a:lnTo>
                    <a:pt x="6858" y="772668"/>
                  </a:lnTo>
                  <a:lnTo>
                    <a:pt x="5525770" y="772668"/>
                  </a:lnTo>
                  <a:close/>
                </a:path>
              </a:pathLst>
            </a:custGeom>
            <a:solidFill>
              <a:srgbClr val="484848"/>
            </a:solidFill>
          </p:spPr>
        </p:sp>
      </p:grpSp>
      <p:grpSp>
        <p:nvGrpSpPr>
          <p:cNvPr id="226" name="Group 19"/>
          <p:cNvGrpSpPr/>
          <p:nvPr/>
        </p:nvGrpSpPr>
        <p:grpSpPr>
          <a:xfrm>
            <a:off x="12165761" y="1577360"/>
            <a:ext cx="1392060" cy="986043"/>
            <a:chOff x="0" y="0"/>
            <a:chExt cx="1103780" cy="781844"/>
          </a:xfrm>
        </p:grpSpPr>
        <p:sp>
          <p:nvSpPr>
            <p:cNvPr id="1048969" name="Freeform 20"/>
            <p:cNvSpPr/>
            <p:nvPr/>
          </p:nvSpPr>
          <p:spPr>
            <a:xfrm>
              <a:off x="0" y="0"/>
              <a:ext cx="1103884" cy="781812"/>
            </a:xfrm>
            <a:custGeom>
              <a:avLst/>
              <a:gdLst/>
              <a:ahLst/>
              <a:cxnLst/>
              <a:rect l="l" t="t" r="r" b="b"/>
              <a:pathLst>
                <a:path w="1103884" h="781812">
                  <a:moveTo>
                    <a:pt x="1103757" y="395478"/>
                  </a:moveTo>
                  <a:cubicBezTo>
                    <a:pt x="1101344" y="606679"/>
                    <a:pt x="929259" y="781812"/>
                    <a:pt x="717423" y="781812"/>
                  </a:cubicBezTo>
                  <a:lnTo>
                    <a:pt x="662305" y="781812"/>
                  </a:lnTo>
                  <a:lnTo>
                    <a:pt x="662305" y="772668"/>
                  </a:lnTo>
                  <a:lnTo>
                    <a:pt x="0" y="772668"/>
                  </a:lnTo>
                  <a:lnTo>
                    <a:pt x="0" y="0"/>
                  </a:lnTo>
                  <a:lnTo>
                    <a:pt x="662305" y="0"/>
                  </a:lnTo>
                  <a:lnTo>
                    <a:pt x="662305" y="4572"/>
                  </a:lnTo>
                  <a:lnTo>
                    <a:pt x="717550" y="4572"/>
                  </a:lnTo>
                  <a:cubicBezTo>
                    <a:pt x="929386" y="4572"/>
                    <a:pt x="1101344" y="175006"/>
                    <a:pt x="1103884" y="386334"/>
                  </a:cubicBezTo>
                  <a:lnTo>
                    <a:pt x="1103884" y="395478"/>
                  </a:lnTo>
                </a:path>
              </a:pathLst>
            </a:custGeom>
            <a:gradFill rotWithShape="1">
              <a:gsLst>
                <a:gs pos="0">
                  <a:srgbClr val="FFA1DA">
                    <a:alpha val="100000"/>
                  </a:srgbClr>
                </a:gs>
                <a:gs pos="100000">
                  <a:srgbClr val="F669BE">
                    <a:alpha val="100000"/>
                  </a:srgbClr>
                </a:gs>
              </a:gsLst>
              <a:lin ang="5400000"/>
            </a:gradFill>
          </p:spPr>
        </p:sp>
      </p:grpSp>
      <p:sp>
        <p:nvSpPr>
          <p:cNvPr id="1048970" name="Freeform 21"/>
          <p:cNvSpPr/>
          <p:nvPr/>
        </p:nvSpPr>
        <p:spPr>
          <a:xfrm>
            <a:off x="12157062" y="1568661"/>
            <a:ext cx="1409459" cy="991842"/>
          </a:xfrm>
          <a:custGeom>
            <a:avLst/>
            <a:gdLst/>
            <a:ahLst/>
            <a:cxnLst/>
            <a:rect l="l" t="t" r="r" b="b"/>
            <a:pathLst>
              <a:path w="1409459" h="991842">
                <a:moveTo>
                  <a:pt x="0" y="0"/>
                </a:moveTo>
                <a:lnTo>
                  <a:pt x="1409458" y="0"/>
                </a:lnTo>
                <a:lnTo>
                  <a:pt x="1409458" y="991842"/>
                </a:lnTo>
                <a:lnTo>
                  <a:pt x="0" y="991842"/>
                </a:lnTo>
                <a:lnTo>
                  <a:pt x="0" y="0"/>
                </a:lnTo>
                <a:close/>
              </a:path>
            </a:pathLst>
          </a:custGeom>
          <a:blipFill>
            <a:blip r:embed="rId3"/>
            <a:stretch>
              <a:fillRect/>
            </a:stretch>
          </a:blipFill>
        </p:spPr>
      </p:sp>
      <p:grpSp>
        <p:nvGrpSpPr>
          <p:cNvPr id="227" name="Group 22"/>
          <p:cNvGrpSpPr/>
          <p:nvPr/>
        </p:nvGrpSpPr>
        <p:grpSpPr>
          <a:xfrm>
            <a:off x="5135851" y="2621407"/>
            <a:ext cx="6960306" cy="974443"/>
            <a:chOff x="0" y="0"/>
            <a:chExt cx="5518902" cy="772646"/>
          </a:xfrm>
        </p:grpSpPr>
        <p:sp>
          <p:nvSpPr>
            <p:cNvPr id="1048971" name="Freeform 23"/>
            <p:cNvSpPr/>
            <p:nvPr/>
          </p:nvSpPr>
          <p:spPr>
            <a:xfrm>
              <a:off x="0" y="0"/>
              <a:ext cx="5518912" cy="772668"/>
            </a:xfrm>
            <a:custGeom>
              <a:avLst/>
              <a:gdLst/>
              <a:ahLst/>
              <a:cxnLst/>
              <a:rect l="l" t="t" r="r" b="b"/>
              <a:pathLst>
                <a:path w="5518912" h="772668">
                  <a:moveTo>
                    <a:pt x="5518912" y="772668"/>
                  </a:moveTo>
                  <a:lnTo>
                    <a:pt x="0" y="772668"/>
                  </a:lnTo>
                  <a:lnTo>
                    <a:pt x="0" y="0"/>
                  </a:lnTo>
                  <a:lnTo>
                    <a:pt x="5518912" y="0"/>
                  </a:lnTo>
                  <a:lnTo>
                    <a:pt x="5518912" y="772668"/>
                  </a:lnTo>
                </a:path>
              </a:pathLst>
            </a:custGeom>
            <a:gradFill rotWithShape="1">
              <a:gsLst>
                <a:gs pos="0">
                  <a:srgbClr val="BCABFF">
                    <a:alpha val="100000"/>
                  </a:srgbClr>
                </a:gs>
                <a:gs pos="100000">
                  <a:srgbClr val="886AFF">
                    <a:alpha val="100000"/>
                  </a:srgbClr>
                </a:gs>
              </a:gsLst>
              <a:lin ang="5400000"/>
            </a:gradFill>
          </p:spPr>
        </p:sp>
      </p:grpSp>
      <p:grpSp>
        <p:nvGrpSpPr>
          <p:cNvPr id="228" name="Group 24"/>
          <p:cNvGrpSpPr/>
          <p:nvPr/>
        </p:nvGrpSpPr>
        <p:grpSpPr>
          <a:xfrm>
            <a:off x="5127152" y="2612708"/>
            <a:ext cx="6977705" cy="991842"/>
            <a:chOff x="0" y="0"/>
            <a:chExt cx="5532698" cy="786442"/>
          </a:xfrm>
        </p:grpSpPr>
        <p:sp>
          <p:nvSpPr>
            <p:cNvPr id="1048972" name="Freeform 25"/>
            <p:cNvSpPr/>
            <p:nvPr/>
          </p:nvSpPr>
          <p:spPr>
            <a:xfrm>
              <a:off x="0" y="0"/>
              <a:ext cx="5532628" cy="786384"/>
            </a:xfrm>
            <a:custGeom>
              <a:avLst/>
              <a:gdLst/>
              <a:ahLst/>
              <a:cxnLst/>
              <a:rect l="l" t="t" r="r" b="b"/>
              <a:pathLst>
                <a:path w="5532628" h="786384">
                  <a:moveTo>
                    <a:pt x="5525770" y="786384"/>
                  </a:moveTo>
                  <a:lnTo>
                    <a:pt x="6858" y="786384"/>
                  </a:lnTo>
                  <a:cubicBezTo>
                    <a:pt x="3048" y="786384"/>
                    <a:pt x="0" y="783336"/>
                    <a:pt x="0" y="779526"/>
                  </a:cubicBezTo>
                  <a:lnTo>
                    <a:pt x="0" y="6858"/>
                  </a:lnTo>
                  <a:cubicBezTo>
                    <a:pt x="0" y="3048"/>
                    <a:pt x="3048" y="0"/>
                    <a:pt x="6858" y="0"/>
                  </a:cubicBezTo>
                  <a:lnTo>
                    <a:pt x="5525770" y="0"/>
                  </a:lnTo>
                  <a:cubicBezTo>
                    <a:pt x="5529580" y="0"/>
                    <a:pt x="5532628" y="3048"/>
                    <a:pt x="5532628" y="6858"/>
                  </a:cubicBezTo>
                  <a:lnTo>
                    <a:pt x="5532628" y="779526"/>
                  </a:lnTo>
                  <a:cubicBezTo>
                    <a:pt x="5532628" y="783336"/>
                    <a:pt x="5529580" y="786384"/>
                    <a:pt x="5525770" y="786384"/>
                  </a:cubicBezTo>
                  <a:moveTo>
                    <a:pt x="5525770" y="772541"/>
                  </a:moveTo>
                  <a:lnTo>
                    <a:pt x="5525770" y="779399"/>
                  </a:lnTo>
                  <a:lnTo>
                    <a:pt x="5518912" y="779399"/>
                  </a:lnTo>
                  <a:lnTo>
                    <a:pt x="5518912" y="6858"/>
                  </a:lnTo>
                  <a:lnTo>
                    <a:pt x="5525770" y="6858"/>
                  </a:lnTo>
                  <a:lnTo>
                    <a:pt x="5525770" y="13716"/>
                  </a:lnTo>
                  <a:lnTo>
                    <a:pt x="6858" y="13716"/>
                  </a:lnTo>
                  <a:lnTo>
                    <a:pt x="6858" y="6858"/>
                  </a:lnTo>
                  <a:lnTo>
                    <a:pt x="13716" y="6858"/>
                  </a:lnTo>
                  <a:lnTo>
                    <a:pt x="13716" y="779526"/>
                  </a:lnTo>
                  <a:lnTo>
                    <a:pt x="6858" y="779526"/>
                  </a:lnTo>
                  <a:lnTo>
                    <a:pt x="6858" y="772668"/>
                  </a:lnTo>
                  <a:lnTo>
                    <a:pt x="5525770" y="772668"/>
                  </a:lnTo>
                  <a:close/>
                </a:path>
              </a:pathLst>
            </a:custGeom>
            <a:solidFill>
              <a:srgbClr val="484848"/>
            </a:solidFill>
          </p:spPr>
        </p:sp>
      </p:grpSp>
      <p:grpSp>
        <p:nvGrpSpPr>
          <p:cNvPr id="229" name="Group 26"/>
          <p:cNvGrpSpPr/>
          <p:nvPr/>
        </p:nvGrpSpPr>
        <p:grpSpPr>
          <a:xfrm>
            <a:off x="12165761" y="2621407"/>
            <a:ext cx="1392060" cy="986043"/>
            <a:chOff x="0" y="0"/>
            <a:chExt cx="1103780" cy="781844"/>
          </a:xfrm>
        </p:grpSpPr>
        <p:sp>
          <p:nvSpPr>
            <p:cNvPr id="1048973" name="Freeform 27"/>
            <p:cNvSpPr/>
            <p:nvPr/>
          </p:nvSpPr>
          <p:spPr>
            <a:xfrm>
              <a:off x="0" y="0"/>
              <a:ext cx="1103884" cy="781812"/>
            </a:xfrm>
            <a:custGeom>
              <a:avLst/>
              <a:gdLst/>
              <a:ahLst/>
              <a:cxnLst/>
              <a:rect l="l" t="t" r="r" b="b"/>
              <a:pathLst>
                <a:path w="1103884" h="781812">
                  <a:moveTo>
                    <a:pt x="1103757" y="395478"/>
                  </a:moveTo>
                  <a:cubicBezTo>
                    <a:pt x="1101344" y="606679"/>
                    <a:pt x="929259" y="781812"/>
                    <a:pt x="717423" y="781812"/>
                  </a:cubicBezTo>
                  <a:lnTo>
                    <a:pt x="662305" y="781812"/>
                  </a:lnTo>
                  <a:lnTo>
                    <a:pt x="662305" y="772668"/>
                  </a:lnTo>
                  <a:lnTo>
                    <a:pt x="0" y="772668"/>
                  </a:lnTo>
                  <a:lnTo>
                    <a:pt x="0" y="0"/>
                  </a:lnTo>
                  <a:lnTo>
                    <a:pt x="662305" y="0"/>
                  </a:lnTo>
                  <a:lnTo>
                    <a:pt x="662305" y="4572"/>
                  </a:lnTo>
                  <a:lnTo>
                    <a:pt x="717550" y="4572"/>
                  </a:lnTo>
                  <a:cubicBezTo>
                    <a:pt x="929386" y="4572"/>
                    <a:pt x="1101344" y="175006"/>
                    <a:pt x="1103884" y="386334"/>
                  </a:cubicBezTo>
                  <a:lnTo>
                    <a:pt x="1103884" y="395478"/>
                  </a:lnTo>
                </a:path>
              </a:pathLst>
            </a:custGeom>
            <a:gradFill rotWithShape="1">
              <a:gsLst>
                <a:gs pos="0">
                  <a:srgbClr val="BCABFF">
                    <a:alpha val="100000"/>
                  </a:srgbClr>
                </a:gs>
                <a:gs pos="100000">
                  <a:srgbClr val="886AFF">
                    <a:alpha val="100000"/>
                  </a:srgbClr>
                </a:gs>
              </a:gsLst>
              <a:lin ang="5400000"/>
            </a:gradFill>
          </p:spPr>
        </p:sp>
      </p:grpSp>
      <p:sp>
        <p:nvSpPr>
          <p:cNvPr id="1048974" name="Freeform 28"/>
          <p:cNvSpPr/>
          <p:nvPr/>
        </p:nvSpPr>
        <p:spPr>
          <a:xfrm>
            <a:off x="12157062" y="2612708"/>
            <a:ext cx="1409459" cy="991842"/>
          </a:xfrm>
          <a:custGeom>
            <a:avLst/>
            <a:gdLst/>
            <a:ahLst/>
            <a:cxnLst/>
            <a:rect l="l" t="t" r="r" b="b"/>
            <a:pathLst>
              <a:path w="1409459" h="991842">
                <a:moveTo>
                  <a:pt x="0" y="0"/>
                </a:moveTo>
                <a:lnTo>
                  <a:pt x="1409458" y="0"/>
                </a:lnTo>
                <a:lnTo>
                  <a:pt x="1409458" y="991841"/>
                </a:lnTo>
                <a:lnTo>
                  <a:pt x="0" y="991841"/>
                </a:lnTo>
                <a:lnTo>
                  <a:pt x="0" y="0"/>
                </a:lnTo>
                <a:close/>
              </a:path>
            </a:pathLst>
          </a:custGeom>
          <a:blipFill>
            <a:blip r:embed="rId3"/>
            <a:stretch>
              <a:fillRect/>
            </a:stretch>
          </a:blipFill>
        </p:spPr>
      </p:sp>
      <p:grpSp>
        <p:nvGrpSpPr>
          <p:cNvPr id="230" name="Group 29"/>
          <p:cNvGrpSpPr/>
          <p:nvPr/>
        </p:nvGrpSpPr>
        <p:grpSpPr>
          <a:xfrm>
            <a:off x="5135851" y="3665453"/>
            <a:ext cx="6960306" cy="974443"/>
            <a:chOff x="0" y="0"/>
            <a:chExt cx="5518902" cy="772646"/>
          </a:xfrm>
        </p:grpSpPr>
        <p:sp>
          <p:nvSpPr>
            <p:cNvPr id="1048975" name="Freeform 30"/>
            <p:cNvSpPr/>
            <p:nvPr/>
          </p:nvSpPr>
          <p:spPr>
            <a:xfrm>
              <a:off x="0" y="0"/>
              <a:ext cx="5518912" cy="772668"/>
            </a:xfrm>
            <a:custGeom>
              <a:avLst/>
              <a:gdLst/>
              <a:ahLst/>
              <a:cxnLst/>
              <a:rect l="l" t="t" r="r" b="b"/>
              <a:pathLst>
                <a:path w="5518912" h="772668">
                  <a:moveTo>
                    <a:pt x="5518912" y="772668"/>
                  </a:moveTo>
                  <a:lnTo>
                    <a:pt x="0" y="772668"/>
                  </a:lnTo>
                  <a:lnTo>
                    <a:pt x="0" y="0"/>
                  </a:lnTo>
                  <a:lnTo>
                    <a:pt x="5518912" y="0"/>
                  </a:lnTo>
                  <a:lnTo>
                    <a:pt x="5518912" y="772668"/>
                  </a:lnTo>
                </a:path>
              </a:pathLst>
            </a:custGeom>
            <a:gradFill rotWithShape="1">
              <a:gsLst>
                <a:gs pos="0">
                  <a:srgbClr val="7FDFFF">
                    <a:alpha val="100000"/>
                  </a:srgbClr>
                </a:gs>
                <a:gs pos="100000">
                  <a:srgbClr val="1AC6FF">
                    <a:alpha val="100000"/>
                  </a:srgbClr>
                </a:gs>
              </a:gsLst>
              <a:lin ang="5400000"/>
            </a:gradFill>
          </p:spPr>
        </p:sp>
      </p:grpSp>
      <p:grpSp>
        <p:nvGrpSpPr>
          <p:cNvPr id="231" name="Group 31"/>
          <p:cNvGrpSpPr/>
          <p:nvPr/>
        </p:nvGrpSpPr>
        <p:grpSpPr>
          <a:xfrm>
            <a:off x="5127152" y="3656754"/>
            <a:ext cx="6977705" cy="991842"/>
            <a:chOff x="0" y="0"/>
            <a:chExt cx="5532698" cy="786442"/>
          </a:xfrm>
        </p:grpSpPr>
        <p:sp>
          <p:nvSpPr>
            <p:cNvPr id="1048976" name="Freeform 32"/>
            <p:cNvSpPr/>
            <p:nvPr/>
          </p:nvSpPr>
          <p:spPr>
            <a:xfrm>
              <a:off x="0" y="0"/>
              <a:ext cx="5532628" cy="786384"/>
            </a:xfrm>
            <a:custGeom>
              <a:avLst/>
              <a:gdLst/>
              <a:ahLst/>
              <a:cxnLst/>
              <a:rect l="l" t="t" r="r" b="b"/>
              <a:pathLst>
                <a:path w="5532628" h="786384">
                  <a:moveTo>
                    <a:pt x="5525770" y="786384"/>
                  </a:moveTo>
                  <a:lnTo>
                    <a:pt x="6858" y="786384"/>
                  </a:lnTo>
                  <a:cubicBezTo>
                    <a:pt x="3048" y="786384"/>
                    <a:pt x="0" y="783336"/>
                    <a:pt x="0" y="779526"/>
                  </a:cubicBezTo>
                  <a:lnTo>
                    <a:pt x="0" y="6858"/>
                  </a:lnTo>
                  <a:cubicBezTo>
                    <a:pt x="0" y="3048"/>
                    <a:pt x="3048" y="0"/>
                    <a:pt x="6858" y="0"/>
                  </a:cubicBezTo>
                  <a:lnTo>
                    <a:pt x="5525770" y="0"/>
                  </a:lnTo>
                  <a:cubicBezTo>
                    <a:pt x="5529580" y="0"/>
                    <a:pt x="5532628" y="3048"/>
                    <a:pt x="5532628" y="6858"/>
                  </a:cubicBezTo>
                  <a:lnTo>
                    <a:pt x="5532628" y="779526"/>
                  </a:lnTo>
                  <a:cubicBezTo>
                    <a:pt x="5532628" y="783336"/>
                    <a:pt x="5529580" y="786384"/>
                    <a:pt x="5525770" y="786384"/>
                  </a:cubicBezTo>
                  <a:moveTo>
                    <a:pt x="5525770" y="772541"/>
                  </a:moveTo>
                  <a:lnTo>
                    <a:pt x="5525770" y="779399"/>
                  </a:lnTo>
                  <a:lnTo>
                    <a:pt x="5518912" y="779399"/>
                  </a:lnTo>
                  <a:lnTo>
                    <a:pt x="5518912" y="6858"/>
                  </a:lnTo>
                  <a:lnTo>
                    <a:pt x="5525770" y="6858"/>
                  </a:lnTo>
                  <a:lnTo>
                    <a:pt x="5525770" y="13716"/>
                  </a:lnTo>
                  <a:lnTo>
                    <a:pt x="6858" y="13716"/>
                  </a:lnTo>
                  <a:lnTo>
                    <a:pt x="6858" y="6858"/>
                  </a:lnTo>
                  <a:lnTo>
                    <a:pt x="13716" y="6858"/>
                  </a:lnTo>
                  <a:lnTo>
                    <a:pt x="13716" y="779526"/>
                  </a:lnTo>
                  <a:lnTo>
                    <a:pt x="6858" y="779526"/>
                  </a:lnTo>
                  <a:lnTo>
                    <a:pt x="6858" y="772668"/>
                  </a:lnTo>
                  <a:lnTo>
                    <a:pt x="5525770" y="772668"/>
                  </a:lnTo>
                  <a:close/>
                </a:path>
              </a:pathLst>
            </a:custGeom>
            <a:solidFill>
              <a:srgbClr val="484848"/>
            </a:solidFill>
          </p:spPr>
        </p:sp>
      </p:grpSp>
      <p:grpSp>
        <p:nvGrpSpPr>
          <p:cNvPr id="232" name="Group 33"/>
          <p:cNvGrpSpPr/>
          <p:nvPr/>
        </p:nvGrpSpPr>
        <p:grpSpPr>
          <a:xfrm>
            <a:off x="12165761" y="3665453"/>
            <a:ext cx="1392060" cy="986043"/>
            <a:chOff x="0" y="0"/>
            <a:chExt cx="1103780" cy="781844"/>
          </a:xfrm>
        </p:grpSpPr>
        <p:sp>
          <p:nvSpPr>
            <p:cNvPr id="1048977" name="Freeform 34"/>
            <p:cNvSpPr/>
            <p:nvPr/>
          </p:nvSpPr>
          <p:spPr>
            <a:xfrm>
              <a:off x="0" y="0"/>
              <a:ext cx="1103884" cy="781812"/>
            </a:xfrm>
            <a:custGeom>
              <a:avLst/>
              <a:gdLst/>
              <a:ahLst/>
              <a:cxnLst/>
              <a:rect l="l" t="t" r="r" b="b"/>
              <a:pathLst>
                <a:path w="1103884" h="781812">
                  <a:moveTo>
                    <a:pt x="1103757" y="395478"/>
                  </a:moveTo>
                  <a:cubicBezTo>
                    <a:pt x="1101344" y="606679"/>
                    <a:pt x="929259" y="781812"/>
                    <a:pt x="717423" y="781812"/>
                  </a:cubicBezTo>
                  <a:lnTo>
                    <a:pt x="662305" y="781812"/>
                  </a:lnTo>
                  <a:lnTo>
                    <a:pt x="662305" y="772668"/>
                  </a:lnTo>
                  <a:lnTo>
                    <a:pt x="0" y="772668"/>
                  </a:lnTo>
                  <a:lnTo>
                    <a:pt x="0" y="0"/>
                  </a:lnTo>
                  <a:lnTo>
                    <a:pt x="662305" y="0"/>
                  </a:lnTo>
                  <a:lnTo>
                    <a:pt x="662305" y="4572"/>
                  </a:lnTo>
                  <a:lnTo>
                    <a:pt x="717550" y="4572"/>
                  </a:lnTo>
                  <a:cubicBezTo>
                    <a:pt x="929386" y="4572"/>
                    <a:pt x="1101344" y="175006"/>
                    <a:pt x="1103884" y="386334"/>
                  </a:cubicBezTo>
                  <a:lnTo>
                    <a:pt x="1103884" y="395478"/>
                  </a:lnTo>
                </a:path>
              </a:pathLst>
            </a:custGeom>
            <a:gradFill rotWithShape="1">
              <a:gsLst>
                <a:gs pos="0">
                  <a:srgbClr val="7FDFFF">
                    <a:alpha val="100000"/>
                  </a:srgbClr>
                </a:gs>
                <a:gs pos="100000">
                  <a:srgbClr val="1AC6FF">
                    <a:alpha val="100000"/>
                  </a:srgbClr>
                </a:gs>
              </a:gsLst>
              <a:lin ang="5400000"/>
            </a:gradFill>
          </p:spPr>
        </p:sp>
      </p:grpSp>
      <p:sp>
        <p:nvSpPr>
          <p:cNvPr id="1048978" name="Freeform 35"/>
          <p:cNvSpPr/>
          <p:nvPr/>
        </p:nvSpPr>
        <p:spPr>
          <a:xfrm>
            <a:off x="12157062" y="3656754"/>
            <a:ext cx="1409459" cy="991842"/>
          </a:xfrm>
          <a:custGeom>
            <a:avLst/>
            <a:gdLst/>
            <a:ahLst/>
            <a:cxnLst/>
            <a:rect l="l" t="t" r="r" b="b"/>
            <a:pathLst>
              <a:path w="1409459" h="991842">
                <a:moveTo>
                  <a:pt x="0" y="0"/>
                </a:moveTo>
                <a:lnTo>
                  <a:pt x="1409458" y="0"/>
                </a:lnTo>
                <a:lnTo>
                  <a:pt x="1409458" y="991842"/>
                </a:lnTo>
                <a:lnTo>
                  <a:pt x="0" y="991842"/>
                </a:lnTo>
                <a:lnTo>
                  <a:pt x="0" y="0"/>
                </a:lnTo>
                <a:close/>
              </a:path>
            </a:pathLst>
          </a:custGeom>
          <a:blipFill>
            <a:blip r:embed="rId3"/>
            <a:stretch>
              <a:fillRect/>
            </a:stretch>
          </a:blipFill>
        </p:spPr>
      </p:sp>
      <p:grpSp>
        <p:nvGrpSpPr>
          <p:cNvPr id="233" name="Group 36"/>
          <p:cNvGrpSpPr/>
          <p:nvPr/>
        </p:nvGrpSpPr>
        <p:grpSpPr>
          <a:xfrm>
            <a:off x="5135851" y="4709498"/>
            <a:ext cx="6960306" cy="974443"/>
            <a:chOff x="0" y="0"/>
            <a:chExt cx="5518902" cy="772646"/>
          </a:xfrm>
        </p:grpSpPr>
        <p:sp>
          <p:nvSpPr>
            <p:cNvPr id="1048979" name="Freeform 37"/>
            <p:cNvSpPr/>
            <p:nvPr/>
          </p:nvSpPr>
          <p:spPr>
            <a:xfrm>
              <a:off x="0" y="0"/>
              <a:ext cx="5518912" cy="772668"/>
            </a:xfrm>
            <a:custGeom>
              <a:avLst/>
              <a:gdLst/>
              <a:ahLst/>
              <a:cxnLst/>
              <a:rect l="l" t="t" r="r" b="b"/>
              <a:pathLst>
                <a:path w="5518912" h="772668">
                  <a:moveTo>
                    <a:pt x="5518912" y="772668"/>
                  </a:moveTo>
                  <a:lnTo>
                    <a:pt x="0" y="772668"/>
                  </a:lnTo>
                  <a:lnTo>
                    <a:pt x="0" y="0"/>
                  </a:lnTo>
                  <a:lnTo>
                    <a:pt x="5518912" y="0"/>
                  </a:lnTo>
                  <a:lnTo>
                    <a:pt x="5518912" y="772668"/>
                  </a:lnTo>
                </a:path>
              </a:pathLst>
            </a:custGeom>
            <a:gradFill rotWithShape="1">
              <a:gsLst>
                <a:gs pos="0">
                  <a:srgbClr val="9CC2FF">
                    <a:alpha val="100000"/>
                  </a:srgbClr>
                </a:gs>
                <a:gs pos="100000">
                  <a:srgbClr val="4F92FF">
                    <a:alpha val="100000"/>
                  </a:srgbClr>
                </a:gs>
              </a:gsLst>
              <a:lin ang="5400000"/>
            </a:gradFill>
          </p:spPr>
        </p:sp>
      </p:grpSp>
      <p:grpSp>
        <p:nvGrpSpPr>
          <p:cNvPr id="234" name="Group 38"/>
          <p:cNvGrpSpPr/>
          <p:nvPr/>
        </p:nvGrpSpPr>
        <p:grpSpPr>
          <a:xfrm>
            <a:off x="5127152" y="4700799"/>
            <a:ext cx="6977705" cy="991842"/>
            <a:chOff x="0" y="0"/>
            <a:chExt cx="5532698" cy="786442"/>
          </a:xfrm>
        </p:grpSpPr>
        <p:sp>
          <p:nvSpPr>
            <p:cNvPr id="1048980" name="Freeform 39"/>
            <p:cNvSpPr/>
            <p:nvPr/>
          </p:nvSpPr>
          <p:spPr>
            <a:xfrm>
              <a:off x="0" y="0"/>
              <a:ext cx="5532628" cy="786384"/>
            </a:xfrm>
            <a:custGeom>
              <a:avLst/>
              <a:gdLst/>
              <a:ahLst/>
              <a:cxnLst/>
              <a:rect l="l" t="t" r="r" b="b"/>
              <a:pathLst>
                <a:path w="5532628" h="786384">
                  <a:moveTo>
                    <a:pt x="5525770" y="786384"/>
                  </a:moveTo>
                  <a:lnTo>
                    <a:pt x="6858" y="786384"/>
                  </a:lnTo>
                  <a:cubicBezTo>
                    <a:pt x="3048" y="786384"/>
                    <a:pt x="0" y="783336"/>
                    <a:pt x="0" y="779526"/>
                  </a:cubicBezTo>
                  <a:lnTo>
                    <a:pt x="0" y="6858"/>
                  </a:lnTo>
                  <a:cubicBezTo>
                    <a:pt x="0" y="3048"/>
                    <a:pt x="3048" y="0"/>
                    <a:pt x="6858" y="0"/>
                  </a:cubicBezTo>
                  <a:lnTo>
                    <a:pt x="5525770" y="0"/>
                  </a:lnTo>
                  <a:cubicBezTo>
                    <a:pt x="5529580" y="0"/>
                    <a:pt x="5532628" y="3048"/>
                    <a:pt x="5532628" y="6858"/>
                  </a:cubicBezTo>
                  <a:lnTo>
                    <a:pt x="5532628" y="779526"/>
                  </a:lnTo>
                  <a:cubicBezTo>
                    <a:pt x="5532628" y="783336"/>
                    <a:pt x="5529580" y="786384"/>
                    <a:pt x="5525770" y="786384"/>
                  </a:cubicBezTo>
                  <a:moveTo>
                    <a:pt x="5525770" y="772541"/>
                  </a:moveTo>
                  <a:lnTo>
                    <a:pt x="5525770" y="779399"/>
                  </a:lnTo>
                  <a:lnTo>
                    <a:pt x="5518912" y="779399"/>
                  </a:lnTo>
                  <a:lnTo>
                    <a:pt x="5518912" y="6858"/>
                  </a:lnTo>
                  <a:lnTo>
                    <a:pt x="5525770" y="6858"/>
                  </a:lnTo>
                  <a:lnTo>
                    <a:pt x="5525770" y="13716"/>
                  </a:lnTo>
                  <a:lnTo>
                    <a:pt x="6858" y="13716"/>
                  </a:lnTo>
                  <a:lnTo>
                    <a:pt x="6858" y="6858"/>
                  </a:lnTo>
                  <a:lnTo>
                    <a:pt x="13716" y="6858"/>
                  </a:lnTo>
                  <a:lnTo>
                    <a:pt x="13716" y="779526"/>
                  </a:lnTo>
                  <a:lnTo>
                    <a:pt x="6858" y="779526"/>
                  </a:lnTo>
                  <a:lnTo>
                    <a:pt x="6858" y="772668"/>
                  </a:lnTo>
                  <a:lnTo>
                    <a:pt x="5525770" y="772668"/>
                  </a:lnTo>
                  <a:close/>
                </a:path>
              </a:pathLst>
            </a:custGeom>
            <a:solidFill>
              <a:srgbClr val="484848"/>
            </a:solidFill>
          </p:spPr>
        </p:sp>
      </p:grpSp>
      <p:grpSp>
        <p:nvGrpSpPr>
          <p:cNvPr id="235" name="Group 40"/>
          <p:cNvGrpSpPr/>
          <p:nvPr/>
        </p:nvGrpSpPr>
        <p:grpSpPr>
          <a:xfrm>
            <a:off x="12165761" y="4709498"/>
            <a:ext cx="1392060" cy="986043"/>
            <a:chOff x="0" y="0"/>
            <a:chExt cx="1103780" cy="781844"/>
          </a:xfrm>
        </p:grpSpPr>
        <p:sp>
          <p:nvSpPr>
            <p:cNvPr id="1048981" name="Freeform 41"/>
            <p:cNvSpPr/>
            <p:nvPr/>
          </p:nvSpPr>
          <p:spPr>
            <a:xfrm>
              <a:off x="0" y="0"/>
              <a:ext cx="1103884" cy="781812"/>
            </a:xfrm>
            <a:custGeom>
              <a:avLst/>
              <a:gdLst/>
              <a:ahLst/>
              <a:cxnLst/>
              <a:rect l="l" t="t" r="r" b="b"/>
              <a:pathLst>
                <a:path w="1103884" h="781812">
                  <a:moveTo>
                    <a:pt x="1103757" y="395478"/>
                  </a:moveTo>
                  <a:cubicBezTo>
                    <a:pt x="1101344" y="606679"/>
                    <a:pt x="929259" y="781812"/>
                    <a:pt x="717423" y="781812"/>
                  </a:cubicBezTo>
                  <a:lnTo>
                    <a:pt x="662305" y="781812"/>
                  </a:lnTo>
                  <a:lnTo>
                    <a:pt x="662305" y="772668"/>
                  </a:lnTo>
                  <a:lnTo>
                    <a:pt x="0" y="772668"/>
                  </a:lnTo>
                  <a:lnTo>
                    <a:pt x="0" y="0"/>
                  </a:lnTo>
                  <a:lnTo>
                    <a:pt x="662305" y="0"/>
                  </a:lnTo>
                  <a:lnTo>
                    <a:pt x="662305" y="4572"/>
                  </a:lnTo>
                  <a:lnTo>
                    <a:pt x="717550" y="4572"/>
                  </a:lnTo>
                  <a:cubicBezTo>
                    <a:pt x="929386" y="4572"/>
                    <a:pt x="1101344" y="175006"/>
                    <a:pt x="1103884" y="386334"/>
                  </a:cubicBezTo>
                  <a:lnTo>
                    <a:pt x="1103884" y="395478"/>
                  </a:lnTo>
                </a:path>
              </a:pathLst>
            </a:custGeom>
            <a:gradFill rotWithShape="1">
              <a:gsLst>
                <a:gs pos="0">
                  <a:srgbClr val="9CC2FF">
                    <a:alpha val="100000"/>
                  </a:srgbClr>
                </a:gs>
                <a:gs pos="100000">
                  <a:srgbClr val="4F92FF">
                    <a:alpha val="100000"/>
                  </a:srgbClr>
                </a:gs>
              </a:gsLst>
              <a:lin ang="5400000"/>
            </a:gradFill>
          </p:spPr>
        </p:sp>
      </p:grpSp>
      <p:sp>
        <p:nvSpPr>
          <p:cNvPr id="1048982" name="Freeform 42"/>
          <p:cNvSpPr/>
          <p:nvPr/>
        </p:nvSpPr>
        <p:spPr>
          <a:xfrm>
            <a:off x="12157062" y="4700799"/>
            <a:ext cx="1409459" cy="991842"/>
          </a:xfrm>
          <a:custGeom>
            <a:avLst/>
            <a:gdLst/>
            <a:ahLst/>
            <a:cxnLst/>
            <a:rect l="l" t="t" r="r" b="b"/>
            <a:pathLst>
              <a:path w="1409459" h="991842">
                <a:moveTo>
                  <a:pt x="0" y="0"/>
                </a:moveTo>
                <a:lnTo>
                  <a:pt x="1409458" y="0"/>
                </a:lnTo>
                <a:lnTo>
                  <a:pt x="1409458" y="991841"/>
                </a:lnTo>
                <a:lnTo>
                  <a:pt x="0" y="991841"/>
                </a:lnTo>
                <a:lnTo>
                  <a:pt x="0" y="0"/>
                </a:lnTo>
                <a:close/>
              </a:path>
            </a:pathLst>
          </a:custGeom>
          <a:blipFill>
            <a:blip r:embed="rId4"/>
            <a:stretch>
              <a:fillRect/>
            </a:stretch>
          </a:blipFill>
        </p:spPr>
      </p:sp>
      <p:grpSp>
        <p:nvGrpSpPr>
          <p:cNvPr id="236" name="Group 43"/>
          <p:cNvGrpSpPr/>
          <p:nvPr/>
        </p:nvGrpSpPr>
        <p:grpSpPr>
          <a:xfrm>
            <a:off x="5135851" y="5753545"/>
            <a:ext cx="6960306" cy="974443"/>
            <a:chOff x="0" y="0"/>
            <a:chExt cx="5518902" cy="772646"/>
          </a:xfrm>
        </p:grpSpPr>
        <p:sp>
          <p:nvSpPr>
            <p:cNvPr id="1048983" name="Freeform 44"/>
            <p:cNvSpPr/>
            <p:nvPr/>
          </p:nvSpPr>
          <p:spPr>
            <a:xfrm>
              <a:off x="0" y="0"/>
              <a:ext cx="5518912" cy="772668"/>
            </a:xfrm>
            <a:custGeom>
              <a:avLst/>
              <a:gdLst/>
              <a:ahLst/>
              <a:cxnLst/>
              <a:rect l="l" t="t" r="r" b="b"/>
              <a:pathLst>
                <a:path w="5518912" h="772668">
                  <a:moveTo>
                    <a:pt x="5518912" y="772668"/>
                  </a:moveTo>
                  <a:lnTo>
                    <a:pt x="0" y="772668"/>
                  </a:lnTo>
                  <a:lnTo>
                    <a:pt x="0" y="0"/>
                  </a:lnTo>
                  <a:lnTo>
                    <a:pt x="5518912" y="0"/>
                  </a:lnTo>
                  <a:lnTo>
                    <a:pt x="5518912" y="772668"/>
                  </a:lnTo>
                </a:path>
              </a:pathLst>
            </a:custGeom>
            <a:gradFill rotWithShape="1">
              <a:gsLst>
                <a:gs pos="0">
                  <a:srgbClr val="83FAC1">
                    <a:alpha val="100000"/>
                  </a:srgbClr>
                </a:gs>
                <a:gs pos="100000">
                  <a:srgbClr val="44E095">
                    <a:alpha val="100000"/>
                  </a:srgbClr>
                </a:gs>
              </a:gsLst>
              <a:lin ang="5400000"/>
            </a:gradFill>
          </p:spPr>
        </p:sp>
      </p:grpSp>
      <p:grpSp>
        <p:nvGrpSpPr>
          <p:cNvPr id="237" name="Group 45"/>
          <p:cNvGrpSpPr/>
          <p:nvPr/>
        </p:nvGrpSpPr>
        <p:grpSpPr>
          <a:xfrm>
            <a:off x="5127152" y="5744845"/>
            <a:ext cx="6977705" cy="991842"/>
            <a:chOff x="0" y="0"/>
            <a:chExt cx="5532698" cy="786442"/>
          </a:xfrm>
        </p:grpSpPr>
        <p:sp>
          <p:nvSpPr>
            <p:cNvPr id="1048984" name="Freeform 46"/>
            <p:cNvSpPr/>
            <p:nvPr/>
          </p:nvSpPr>
          <p:spPr>
            <a:xfrm>
              <a:off x="0" y="0"/>
              <a:ext cx="5532628" cy="786384"/>
            </a:xfrm>
            <a:custGeom>
              <a:avLst/>
              <a:gdLst/>
              <a:ahLst/>
              <a:cxnLst/>
              <a:rect l="l" t="t" r="r" b="b"/>
              <a:pathLst>
                <a:path w="5532628" h="786384">
                  <a:moveTo>
                    <a:pt x="5525770" y="786384"/>
                  </a:moveTo>
                  <a:lnTo>
                    <a:pt x="6858" y="786384"/>
                  </a:lnTo>
                  <a:cubicBezTo>
                    <a:pt x="3048" y="786384"/>
                    <a:pt x="0" y="783336"/>
                    <a:pt x="0" y="779526"/>
                  </a:cubicBezTo>
                  <a:lnTo>
                    <a:pt x="0" y="6858"/>
                  </a:lnTo>
                  <a:cubicBezTo>
                    <a:pt x="0" y="3048"/>
                    <a:pt x="3048" y="0"/>
                    <a:pt x="6858" y="0"/>
                  </a:cubicBezTo>
                  <a:lnTo>
                    <a:pt x="5525770" y="0"/>
                  </a:lnTo>
                  <a:cubicBezTo>
                    <a:pt x="5529580" y="0"/>
                    <a:pt x="5532628" y="3048"/>
                    <a:pt x="5532628" y="6858"/>
                  </a:cubicBezTo>
                  <a:lnTo>
                    <a:pt x="5532628" y="779526"/>
                  </a:lnTo>
                  <a:cubicBezTo>
                    <a:pt x="5532628" y="783336"/>
                    <a:pt x="5529580" y="786384"/>
                    <a:pt x="5525770" y="786384"/>
                  </a:cubicBezTo>
                  <a:moveTo>
                    <a:pt x="5525770" y="772541"/>
                  </a:moveTo>
                  <a:lnTo>
                    <a:pt x="5525770" y="779399"/>
                  </a:lnTo>
                  <a:lnTo>
                    <a:pt x="5518912" y="779399"/>
                  </a:lnTo>
                  <a:lnTo>
                    <a:pt x="5518912" y="6858"/>
                  </a:lnTo>
                  <a:lnTo>
                    <a:pt x="5525770" y="6858"/>
                  </a:lnTo>
                  <a:lnTo>
                    <a:pt x="5525770" y="13716"/>
                  </a:lnTo>
                  <a:lnTo>
                    <a:pt x="6858" y="13716"/>
                  </a:lnTo>
                  <a:lnTo>
                    <a:pt x="6858" y="6858"/>
                  </a:lnTo>
                  <a:lnTo>
                    <a:pt x="13716" y="6858"/>
                  </a:lnTo>
                  <a:lnTo>
                    <a:pt x="13716" y="779526"/>
                  </a:lnTo>
                  <a:lnTo>
                    <a:pt x="6858" y="779526"/>
                  </a:lnTo>
                  <a:lnTo>
                    <a:pt x="6858" y="772668"/>
                  </a:lnTo>
                  <a:lnTo>
                    <a:pt x="5525770" y="772668"/>
                  </a:lnTo>
                  <a:close/>
                </a:path>
              </a:pathLst>
            </a:custGeom>
            <a:solidFill>
              <a:srgbClr val="484848"/>
            </a:solidFill>
          </p:spPr>
        </p:sp>
      </p:grpSp>
      <p:grpSp>
        <p:nvGrpSpPr>
          <p:cNvPr id="238" name="Group 47"/>
          <p:cNvGrpSpPr/>
          <p:nvPr/>
        </p:nvGrpSpPr>
        <p:grpSpPr>
          <a:xfrm>
            <a:off x="12165761" y="5747746"/>
            <a:ext cx="1392060" cy="980242"/>
            <a:chOff x="0" y="0"/>
            <a:chExt cx="1103780" cy="777244"/>
          </a:xfrm>
        </p:grpSpPr>
        <p:sp>
          <p:nvSpPr>
            <p:cNvPr id="1048985" name="Freeform 48"/>
            <p:cNvSpPr/>
            <p:nvPr/>
          </p:nvSpPr>
          <p:spPr>
            <a:xfrm>
              <a:off x="0" y="0"/>
              <a:ext cx="1103757" cy="777240"/>
            </a:xfrm>
            <a:custGeom>
              <a:avLst/>
              <a:gdLst/>
              <a:ahLst/>
              <a:cxnLst/>
              <a:rect l="l" t="t" r="r" b="b"/>
              <a:pathLst>
                <a:path w="1103757" h="777240">
                  <a:moveTo>
                    <a:pt x="1103757" y="390906"/>
                  </a:moveTo>
                  <a:cubicBezTo>
                    <a:pt x="1101344" y="602107"/>
                    <a:pt x="929259" y="777240"/>
                    <a:pt x="717423" y="777240"/>
                  </a:cubicBezTo>
                  <a:lnTo>
                    <a:pt x="662305" y="777240"/>
                  </a:lnTo>
                  <a:lnTo>
                    <a:pt x="0" y="777240"/>
                  </a:lnTo>
                  <a:lnTo>
                    <a:pt x="0" y="4572"/>
                  </a:lnTo>
                  <a:lnTo>
                    <a:pt x="662305" y="4572"/>
                  </a:lnTo>
                  <a:lnTo>
                    <a:pt x="662305" y="0"/>
                  </a:lnTo>
                  <a:lnTo>
                    <a:pt x="717550" y="0"/>
                  </a:lnTo>
                  <a:cubicBezTo>
                    <a:pt x="929259" y="0"/>
                    <a:pt x="1101344" y="170434"/>
                    <a:pt x="1103757" y="381762"/>
                  </a:cubicBezTo>
                  <a:lnTo>
                    <a:pt x="1103757" y="390906"/>
                  </a:lnTo>
                </a:path>
              </a:pathLst>
            </a:custGeom>
            <a:gradFill rotWithShape="1">
              <a:gsLst>
                <a:gs pos="0">
                  <a:srgbClr val="83FAC1">
                    <a:alpha val="100000"/>
                  </a:srgbClr>
                </a:gs>
                <a:gs pos="100000">
                  <a:srgbClr val="44E095">
                    <a:alpha val="100000"/>
                  </a:srgbClr>
                </a:gs>
              </a:gsLst>
              <a:lin ang="5400000"/>
            </a:gradFill>
          </p:spPr>
        </p:sp>
      </p:grpSp>
      <p:sp>
        <p:nvSpPr>
          <p:cNvPr id="1048986" name="Freeform 49"/>
          <p:cNvSpPr/>
          <p:nvPr/>
        </p:nvSpPr>
        <p:spPr>
          <a:xfrm>
            <a:off x="12157062" y="5744845"/>
            <a:ext cx="1409459" cy="991842"/>
          </a:xfrm>
          <a:custGeom>
            <a:avLst/>
            <a:gdLst/>
            <a:ahLst/>
            <a:cxnLst/>
            <a:rect l="l" t="t" r="r" b="b"/>
            <a:pathLst>
              <a:path w="1409459" h="991842">
                <a:moveTo>
                  <a:pt x="0" y="0"/>
                </a:moveTo>
                <a:lnTo>
                  <a:pt x="1409458" y="0"/>
                </a:lnTo>
                <a:lnTo>
                  <a:pt x="1409458" y="991842"/>
                </a:lnTo>
                <a:lnTo>
                  <a:pt x="0" y="991842"/>
                </a:lnTo>
                <a:lnTo>
                  <a:pt x="0" y="0"/>
                </a:lnTo>
                <a:close/>
              </a:path>
            </a:pathLst>
          </a:custGeom>
          <a:blipFill>
            <a:blip r:embed="rId4"/>
            <a:stretch>
              <a:fillRect/>
            </a:stretch>
          </a:blipFill>
        </p:spPr>
      </p:sp>
      <p:grpSp>
        <p:nvGrpSpPr>
          <p:cNvPr id="239" name="Group 50"/>
          <p:cNvGrpSpPr/>
          <p:nvPr/>
        </p:nvGrpSpPr>
        <p:grpSpPr>
          <a:xfrm>
            <a:off x="5135851" y="6797591"/>
            <a:ext cx="6960306" cy="974443"/>
            <a:chOff x="0" y="0"/>
            <a:chExt cx="5518902" cy="772646"/>
          </a:xfrm>
        </p:grpSpPr>
        <p:sp>
          <p:nvSpPr>
            <p:cNvPr id="1048987" name="Freeform 51"/>
            <p:cNvSpPr/>
            <p:nvPr/>
          </p:nvSpPr>
          <p:spPr>
            <a:xfrm>
              <a:off x="0" y="0"/>
              <a:ext cx="5518912" cy="772668"/>
            </a:xfrm>
            <a:custGeom>
              <a:avLst/>
              <a:gdLst/>
              <a:ahLst/>
              <a:cxnLst/>
              <a:rect l="l" t="t" r="r" b="b"/>
              <a:pathLst>
                <a:path w="5518912" h="772668">
                  <a:moveTo>
                    <a:pt x="5518912" y="772668"/>
                  </a:moveTo>
                  <a:lnTo>
                    <a:pt x="0" y="772668"/>
                  </a:lnTo>
                  <a:lnTo>
                    <a:pt x="0" y="0"/>
                  </a:lnTo>
                  <a:lnTo>
                    <a:pt x="5518912" y="0"/>
                  </a:lnTo>
                  <a:lnTo>
                    <a:pt x="5518912" y="772668"/>
                  </a:lnTo>
                </a:path>
              </a:pathLst>
            </a:custGeom>
            <a:gradFill rotWithShape="1">
              <a:gsLst>
                <a:gs pos="0">
                  <a:srgbClr val="FFEF63">
                    <a:alpha val="100000"/>
                  </a:srgbClr>
                </a:gs>
                <a:gs pos="100000">
                  <a:srgbClr val="FFE60A">
                    <a:alpha val="100000"/>
                  </a:srgbClr>
                </a:gs>
              </a:gsLst>
              <a:lin ang="5400000"/>
            </a:gradFill>
          </p:spPr>
        </p:sp>
      </p:grpSp>
      <p:grpSp>
        <p:nvGrpSpPr>
          <p:cNvPr id="240" name="Group 52"/>
          <p:cNvGrpSpPr/>
          <p:nvPr/>
        </p:nvGrpSpPr>
        <p:grpSpPr>
          <a:xfrm>
            <a:off x="5127152" y="6788892"/>
            <a:ext cx="6977705" cy="991842"/>
            <a:chOff x="0" y="0"/>
            <a:chExt cx="5532698" cy="786442"/>
          </a:xfrm>
        </p:grpSpPr>
        <p:sp>
          <p:nvSpPr>
            <p:cNvPr id="1048988" name="Freeform 53"/>
            <p:cNvSpPr/>
            <p:nvPr/>
          </p:nvSpPr>
          <p:spPr>
            <a:xfrm>
              <a:off x="0" y="0"/>
              <a:ext cx="5532628" cy="786384"/>
            </a:xfrm>
            <a:custGeom>
              <a:avLst/>
              <a:gdLst/>
              <a:ahLst/>
              <a:cxnLst/>
              <a:rect l="l" t="t" r="r" b="b"/>
              <a:pathLst>
                <a:path w="5532628" h="786384">
                  <a:moveTo>
                    <a:pt x="5525770" y="786384"/>
                  </a:moveTo>
                  <a:lnTo>
                    <a:pt x="6858" y="786384"/>
                  </a:lnTo>
                  <a:cubicBezTo>
                    <a:pt x="3048" y="786384"/>
                    <a:pt x="0" y="783336"/>
                    <a:pt x="0" y="779526"/>
                  </a:cubicBezTo>
                  <a:lnTo>
                    <a:pt x="0" y="6858"/>
                  </a:lnTo>
                  <a:cubicBezTo>
                    <a:pt x="0" y="3048"/>
                    <a:pt x="3048" y="0"/>
                    <a:pt x="6858" y="0"/>
                  </a:cubicBezTo>
                  <a:lnTo>
                    <a:pt x="5525770" y="0"/>
                  </a:lnTo>
                  <a:cubicBezTo>
                    <a:pt x="5529580" y="0"/>
                    <a:pt x="5532628" y="3048"/>
                    <a:pt x="5532628" y="6858"/>
                  </a:cubicBezTo>
                  <a:lnTo>
                    <a:pt x="5532628" y="779526"/>
                  </a:lnTo>
                  <a:cubicBezTo>
                    <a:pt x="5532628" y="783336"/>
                    <a:pt x="5529580" y="786384"/>
                    <a:pt x="5525770" y="786384"/>
                  </a:cubicBezTo>
                  <a:moveTo>
                    <a:pt x="5525770" y="772541"/>
                  </a:moveTo>
                  <a:lnTo>
                    <a:pt x="5525770" y="779399"/>
                  </a:lnTo>
                  <a:lnTo>
                    <a:pt x="5518912" y="779399"/>
                  </a:lnTo>
                  <a:lnTo>
                    <a:pt x="5518912" y="6858"/>
                  </a:lnTo>
                  <a:lnTo>
                    <a:pt x="5525770" y="6858"/>
                  </a:lnTo>
                  <a:lnTo>
                    <a:pt x="5525770" y="13716"/>
                  </a:lnTo>
                  <a:lnTo>
                    <a:pt x="6858" y="13716"/>
                  </a:lnTo>
                  <a:lnTo>
                    <a:pt x="6858" y="6858"/>
                  </a:lnTo>
                  <a:lnTo>
                    <a:pt x="13716" y="6858"/>
                  </a:lnTo>
                  <a:lnTo>
                    <a:pt x="13716" y="779526"/>
                  </a:lnTo>
                  <a:lnTo>
                    <a:pt x="6858" y="779526"/>
                  </a:lnTo>
                  <a:lnTo>
                    <a:pt x="6858" y="772668"/>
                  </a:lnTo>
                  <a:lnTo>
                    <a:pt x="5525770" y="772668"/>
                  </a:lnTo>
                  <a:close/>
                </a:path>
              </a:pathLst>
            </a:custGeom>
            <a:solidFill>
              <a:srgbClr val="484848"/>
            </a:solidFill>
          </p:spPr>
        </p:sp>
      </p:grpSp>
      <p:grpSp>
        <p:nvGrpSpPr>
          <p:cNvPr id="241" name="Group 54"/>
          <p:cNvGrpSpPr/>
          <p:nvPr/>
        </p:nvGrpSpPr>
        <p:grpSpPr>
          <a:xfrm>
            <a:off x="12165761" y="6797591"/>
            <a:ext cx="1392060" cy="986043"/>
            <a:chOff x="0" y="0"/>
            <a:chExt cx="1103780" cy="781844"/>
          </a:xfrm>
        </p:grpSpPr>
        <p:sp>
          <p:nvSpPr>
            <p:cNvPr id="1048989" name="Freeform 55"/>
            <p:cNvSpPr/>
            <p:nvPr/>
          </p:nvSpPr>
          <p:spPr>
            <a:xfrm>
              <a:off x="0" y="0"/>
              <a:ext cx="1103884" cy="781812"/>
            </a:xfrm>
            <a:custGeom>
              <a:avLst/>
              <a:gdLst/>
              <a:ahLst/>
              <a:cxnLst/>
              <a:rect l="l" t="t" r="r" b="b"/>
              <a:pathLst>
                <a:path w="1103884" h="781812">
                  <a:moveTo>
                    <a:pt x="1103757" y="395478"/>
                  </a:moveTo>
                  <a:cubicBezTo>
                    <a:pt x="1101344" y="606679"/>
                    <a:pt x="929259" y="781812"/>
                    <a:pt x="717423" y="781812"/>
                  </a:cubicBezTo>
                  <a:lnTo>
                    <a:pt x="662305" y="781812"/>
                  </a:lnTo>
                  <a:lnTo>
                    <a:pt x="662305" y="772668"/>
                  </a:lnTo>
                  <a:lnTo>
                    <a:pt x="0" y="772668"/>
                  </a:lnTo>
                  <a:lnTo>
                    <a:pt x="0" y="0"/>
                  </a:lnTo>
                  <a:lnTo>
                    <a:pt x="662305" y="0"/>
                  </a:lnTo>
                  <a:lnTo>
                    <a:pt x="662305" y="4572"/>
                  </a:lnTo>
                  <a:lnTo>
                    <a:pt x="717550" y="4572"/>
                  </a:lnTo>
                  <a:cubicBezTo>
                    <a:pt x="929386" y="4572"/>
                    <a:pt x="1101344" y="175006"/>
                    <a:pt x="1103884" y="386334"/>
                  </a:cubicBezTo>
                  <a:lnTo>
                    <a:pt x="1103884" y="395478"/>
                  </a:lnTo>
                </a:path>
              </a:pathLst>
            </a:custGeom>
            <a:gradFill rotWithShape="1">
              <a:gsLst>
                <a:gs pos="0">
                  <a:srgbClr val="FFEF63">
                    <a:alpha val="100000"/>
                  </a:srgbClr>
                </a:gs>
                <a:gs pos="100000">
                  <a:srgbClr val="FFE60A">
                    <a:alpha val="100000"/>
                  </a:srgbClr>
                </a:gs>
              </a:gsLst>
              <a:lin ang="5400000"/>
            </a:gradFill>
          </p:spPr>
        </p:sp>
      </p:grpSp>
      <p:sp>
        <p:nvSpPr>
          <p:cNvPr id="1048990" name="Freeform 56"/>
          <p:cNvSpPr/>
          <p:nvPr/>
        </p:nvSpPr>
        <p:spPr>
          <a:xfrm>
            <a:off x="12157062" y="6788892"/>
            <a:ext cx="1409459" cy="991842"/>
          </a:xfrm>
          <a:custGeom>
            <a:avLst/>
            <a:gdLst/>
            <a:ahLst/>
            <a:cxnLst/>
            <a:rect l="l" t="t" r="r" b="b"/>
            <a:pathLst>
              <a:path w="1409459" h="991842">
                <a:moveTo>
                  <a:pt x="0" y="0"/>
                </a:moveTo>
                <a:lnTo>
                  <a:pt x="1409458" y="0"/>
                </a:lnTo>
                <a:lnTo>
                  <a:pt x="1409458" y="991841"/>
                </a:lnTo>
                <a:lnTo>
                  <a:pt x="0" y="991841"/>
                </a:lnTo>
                <a:lnTo>
                  <a:pt x="0" y="0"/>
                </a:lnTo>
                <a:close/>
              </a:path>
            </a:pathLst>
          </a:custGeom>
          <a:blipFill>
            <a:blip r:embed="rId4"/>
            <a:stretch>
              <a:fillRect/>
            </a:stretch>
          </a:blipFill>
        </p:spPr>
      </p:sp>
      <p:grpSp>
        <p:nvGrpSpPr>
          <p:cNvPr id="242" name="Group 57"/>
          <p:cNvGrpSpPr/>
          <p:nvPr/>
        </p:nvGrpSpPr>
        <p:grpSpPr>
          <a:xfrm>
            <a:off x="5135851" y="7841638"/>
            <a:ext cx="6960306" cy="974443"/>
            <a:chOff x="0" y="0"/>
            <a:chExt cx="5518902" cy="772646"/>
          </a:xfrm>
        </p:grpSpPr>
        <p:sp>
          <p:nvSpPr>
            <p:cNvPr id="1048991" name="Freeform 58"/>
            <p:cNvSpPr/>
            <p:nvPr/>
          </p:nvSpPr>
          <p:spPr>
            <a:xfrm>
              <a:off x="0" y="0"/>
              <a:ext cx="5518912" cy="772668"/>
            </a:xfrm>
            <a:custGeom>
              <a:avLst/>
              <a:gdLst/>
              <a:ahLst/>
              <a:cxnLst/>
              <a:rect l="l" t="t" r="r" b="b"/>
              <a:pathLst>
                <a:path w="5518912" h="772668">
                  <a:moveTo>
                    <a:pt x="5518912" y="772668"/>
                  </a:moveTo>
                  <a:lnTo>
                    <a:pt x="0" y="772668"/>
                  </a:lnTo>
                  <a:lnTo>
                    <a:pt x="0" y="0"/>
                  </a:lnTo>
                  <a:lnTo>
                    <a:pt x="5518912" y="0"/>
                  </a:lnTo>
                  <a:lnTo>
                    <a:pt x="5518912" y="772668"/>
                  </a:lnTo>
                </a:path>
              </a:pathLst>
            </a:custGeom>
            <a:gradFill rotWithShape="1">
              <a:gsLst>
                <a:gs pos="0">
                  <a:srgbClr val="FFBF84">
                    <a:alpha val="100000"/>
                  </a:srgbClr>
                </a:gs>
                <a:gs pos="100000">
                  <a:srgbClr val="F99539">
                    <a:alpha val="100000"/>
                  </a:srgbClr>
                </a:gs>
              </a:gsLst>
              <a:lin ang="5400000"/>
            </a:gradFill>
          </p:spPr>
        </p:sp>
      </p:grpSp>
      <p:grpSp>
        <p:nvGrpSpPr>
          <p:cNvPr id="243" name="Group 59"/>
          <p:cNvGrpSpPr/>
          <p:nvPr/>
        </p:nvGrpSpPr>
        <p:grpSpPr>
          <a:xfrm>
            <a:off x="5127152" y="7832938"/>
            <a:ext cx="6977705" cy="991842"/>
            <a:chOff x="0" y="0"/>
            <a:chExt cx="5532698" cy="786442"/>
          </a:xfrm>
        </p:grpSpPr>
        <p:sp>
          <p:nvSpPr>
            <p:cNvPr id="1048992" name="Freeform 60"/>
            <p:cNvSpPr/>
            <p:nvPr/>
          </p:nvSpPr>
          <p:spPr>
            <a:xfrm>
              <a:off x="0" y="0"/>
              <a:ext cx="5532628" cy="786384"/>
            </a:xfrm>
            <a:custGeom>
              <a:avLst/>
              <a:gdLst/>
              <a:ahLst/>
              <a:cxnLst/>
              <a:rect l="l" t="t" r="r" b="b"/>
              <a:pathLst>
                <a:path w="5532628" h="786384">
                  <a:moveTo>
                    <a:pt x="5525770" y="786384"/>
                  </a:moveTo>
                  <a:lnTo>
                    <a:pt x="6858" y="786384"/>
                  </a:lnTo>
                  <a:cubicBezTo>
                    <a:pt x="3048" y="786384"/>
                    <a:pt x="0" y="783336"/>
                    <a:pt x="0" y="779526"/>
                  </a:cubicBezTo>
                  <a:lnTo>
                    <a:pt x="0" y="6858"/>
                  </a:lnTo>
                  <a:cubicBezTo>
                    <a:pt x="0" y="3048"/>
                    <a:pt x="3048" y="0"/>
                    <a:pt x="6858" y="0"/>
                  </a:cubicBezTo>
                  <a:lnTo>
                    <a:pt x="5525770" y="0"/>
                  </a:lnTo>
                  <a:cubicBezTo>
                    <a:pt x="5529580" y="0"/>
                    <a:pt x="5532628" y="3048"/>
                    <a:pt x="5532628" y="6858"/>
                  </a:cubicBezTo>
                  <a:lnTo>
                    <a:pt x="5532628" y="779526"/>
                  </a:lnTo>
                  <a:cubicBezTo>
                    <a:pt x="5532628" y="783336"/>
                    <a:pt x="5529580" y="786384"/>
                    <a:pt x="5525770" y="786384"/>
                  </a:cubicBezTo>
                  <a:moveTo>
                    <a:pt x="5525770" y="772541"/>
                  </a:moveTo>
                  <a:lnTo>
                    <a:pt x="5525770" y="779399"/>
                  </a:lnTo>
                  <a:lnTo>
                    <a:pt x="5518912" y="779399"/>
                  </a:lnTo>
                  <a:lnTo>
                    <a:pt x="5518912" y="6858"/>
                  </a:lnTo>
                  <a:lnTo>
                    <a:pt x="5525770" y="6858"/>
                  </a:lnTo>
                  <a:lnTo>
                    <a:pt x="5525770" y="13716"/>
                  </a:lnTo>
                  <a:lnTo>
                    <a:pt x="6858" y="13716"/>
                  </a:lnTo>
                  <a:lnTo>
                    <a:pt x="6858" y="6858"/>
                  </a:lnTo>
                  <a:lnTo>
                    <a:pt x="13716" y="6858"/>
                  </a:lnTo>
                  <a:lnTo>
                    <a:pt x="13716" y="779526"/>
                  </a:lnTo>
                  <a:lnTo>
                    <a:pt x="6858" y="779526"/>
                  </a:lnTo>
                  <a:lnTo>
                    <a:pt x="6858" y="772668"/>
                  </a:lnTo>
                  <a:lnTo>
                    <a:pt x="5525770" y="772668"/>
                  </a:lnTo>
                  <a:close/>
                </a:path>
              </a:pathLst>
            </a:custGeom>
            <a:solidFill>
              <a:srgbClr val="484848"/>
            </a:solidFill>
          </p:spPr>
        </p:sp>
      </p:grpSp>
      <p:grpSp>
        <p:nvGrpSpPr>
          <p:cNvPr id="244" name="Group 61"/>
          <p:cNvGrpSpPr/>
          <p:nvPr/>
        </p:nvGrpSpPr>
        <p:grpSpPr>
          <a:xfrm>
            <a:off x="12165761" y="7841638"/>
            <a:ext cx="1392060" cy="986043"/>
            <a:chOff x="0" y="0"/>
            <a:chExt cx="1103780" cy="781844"/>
          </a:xfrm>
        </p:grpSpPr>
        <p:sp>
          <p:nvSpPr>
            <p:cNvPr id="1048993" name="Freeform 62"/>
            <p:cNvSpPr/>
            <p:nvPr/>
          </p:nvSpPr>
          <p:spPr>
            <a:xfrm>
              <a:off x="0" y="0"/>
              <a:ext cx="1103884" cy="781812"/>
            </a:xfrm>
            <a:custGeom>
              <a:avLst/>
              <a:gdLst/>
              <a:ahLst/>
              <a:cxnLst/>
              <a:rect l="l" t="t" r="r" b="b"/>
              <a:pathLst>
                <a:path w="1103884" h="781812">
                  <a:moveTo>
                    <a:pt x="1103757" y="395478"/>
                  </a:moveTo>
                  <a:cubicBezTo>
                    <a:pt x="1101344" y="606679"/>
                    <a:pt x="929259" y="781812"/>
                    <a:pt x="717423" y="781812"/>
                  </a:cubicBezTo>
                  <a:lnTo>
                    <a:pt x="662305" y="781812"/>
                  </a:lnTo>
                  <a:lnTo>
                    <a:pt x="662305" y="772668"/>
                  </a:lnTo>
                  <a:lnTo>
                    <a:pt x="0" y="772668"/>
                  </a:lnTo>
                  <a:lnTo>
                    <a:pt x="0" y="0"/>
                  </a:lnTo>
                  <a:lnTo>
                    <a:pt x="662305" y="0"/>
                  </a:lnTo>
                  <a:lnTo>
                    <a:pt x="662305" y="4572"/>
                  </a:lnTo>
                  <a:lnTo>
                    <a:pt x="717550" y="4572"/>
                  </a:lnTo>
                  <a:cubicBezTo>
                    <a:pt x="929386" y="4572"/>
                    <a:pt x="1101344" y="175006"/>
                    <a:pt x="1103884" y="386334"/>
                  </a:cubicBezTo>
                  <a:lnTo>
                    <a:pt x="1103884" y="395478"/>
                  </a:lnTo>
                </a:path>
              </a:pathLst>
            </a:custGeom>
            <a:gradFill rotWithShape="1">
              <a:gsLst>
                <a:gs pos="0">
                  <a:srgbClr val="FFBF84">
                    <a:alpha val="100000"/>
                  </a:srgbClr>
                </a:gs>
                <a:gs pos="100000">
                  <a:srgbClr val="F99539">
                    <a:alpha val="100000"/>
                  </a:srgbClr>
                </a:gs>
              </a:gsLst>
              <a:lin ang="5400000"/>
            </a:gradFill>
          </p:spPr>
        </p:sp>
      </p:grpSp>
      <p:sp>
        <p:nvSpPr>
          <p:cNvPr id="1048994" name="Freeform 63"/>
          <p:cNvSpPr/>
          <p:nvPr/>
        </p:nvSpPr>
        <p:spPr>
          <a:xfrm>
            <a:off x="12157062" y="7832938"/>
            <a:ext cx="1409459" cy="991842"/>
          </a:xfrm>
          <a:custGeom>
            <a:avLst/>
            <a:gdLst/>
            <a:ahLst/>
            <a:cxnLst/>
            <a:rect l="l" t="t" r="r" b="b"/>
            <a:pathLst>
              <a:path w="1409459" h="991842">
                <a:moveTo>
                  <a:pt x="0" y="0"/>
                </a:moveTo>
                <a:lnTo>
                  <a:pt x="1409458" y="0"/>
                </a:lnTo>
                <a:lnTo>
                  <a:pt x="1409458" y="991842"/>
                </a:lnTo>
                <a:lnTo>
                  <a:pt x="0" y="991842"/>
                </a:lnTo>
                <a:lnTo>
                  <a:pt x="0" y="0"/>
                </a:lnTo>
                <a:close/>
              </a:path>
            </a:pathLst>
          </a:custGeom>
          <a:blipFill>
            <a:blip r:embed="rId4"/>
            <a:stretch>
              <a:fillRect/>
            </a:stretch>
          </a:blipFill>
        </p:spPr>
      </p:sp>
      <p:grpSp>
        <p:nvGrpSpPr>
          <p:cNvPr id="245" name="Group 64"/>
          <p:cNvGrpSpPr/>
          <p:nvPr/>
        </p:nvGrpSpPr>
        <p:grpSpPr>
          <a:xfrm>
            <a:off x="5135851" y="8885684"/>
            <a:ext cx="6960306" cy="974443"/>
            <a:chOff x="0" y="0"/>
            <a:chExt cx="5518902" cy="772646"/>
          </a:xfrm>
        </p:grpSpPr>
        <p:sp>
          <p:nvSpPr>
            <p:cNvPr id="1048995" name="Freeform 65"/>
            <p:cNvSpPr/>
            <p:nvPr/>
          </p:nvSpPr>
          <p:spPr>
            <a:xfrm>
              <a:off x="0" y="0"/>
              <a:ext cx="5518912" cy="772668"/>
            </a:xfrm>
            <a:custGeom>
              <a:avLst/>
              <a:gdLst/>
              <a:ahLst/>
              <a:cxnLst/>
              <a:rect l="l" t="t" r="r" b="b"/>
              <a:pathLst>
                <a:path w="5518912" h="772668">
                  <a:moveTo>
                    <a:pt x="5518912" y="772668"/>
                  </a:moveTo>
                  <a:lnTo>
                    <a:pt x="0" y="772668"/>
                  </a:lnTo>
                  <a:lnTo>
                    <a:pt x="0" y="0"/>
                  </a:lnTo>
                  <a:lnTo>
                    <a:pt x="5518912" y="0"/>
                  </a:lnTo>
                  <a:lnTo>
                    <a:pt x="5518912" y="772668"/>
                  </a:lnTo>
                </a:path>
              </a:pathLst>
            </a:custGeom>
            <a:gradFill rotWithShape="1">
              <a:gsLst>
                <a:gs pos="0">
                  <a:srgbClr val="FFA6A3">
                    <a:alpha val="100000"/>
                  </a:srgbClr>
                </a:gs>
                <a:gs pos="100000">
                  <a:srgbClr val="FD6A65">
                    <a:alpha val="100000"/>
                  </a:srgbClr>
                </a:gs>
              </a:gsLst>
              <a:lin ang="5400000"/>
            </a:gradFill>
          </p:spPr>
        </p:sp>
      </p:grpSp>
      <p:grpSp>
        <p:nvGrpSpPr>
          <p:cNvPr id="246" name="Group 66"/>
          <p:cNvGrpSpPr/>
          <p:nvPr/>
        </p:nvGrpSpPr>
        <p:grpSpPr>
          <a:xfrm>
            <a:off x="5127152" y="8876985"/>
            <a:ext cx="6977705" cy="991842"/>
            <a:chOff x="0" y="0"/>
            <a:chExt cx="5532698" cy="786442"/>
          </a:xfrm>
        </p:grpSpPr>
        <p:sp>
          <p:nvSpPr>
            <p:cNvPr id="1048996" name="Freeform 67"/>
            <p:cNvSpPr/>
            <p:nvPr/>
          </p:nvSpPr>
          <p:spPr>
            <a:xfrm>
              <a:off x="0" y="0"/>
              <a:ext cx="5532628" cy="786384"/>
            </a:xfrm>
            <a:custGeom>
              <a:avLst/>
              <a:gdLst/>
              <a:ahLst/>
              <a:cxnLst/>
              <a:rect l="l" t="t" r="r" b="b"/>
              <a:pathLst>
                <a:path w="5532628" h="786384">
                  <a:moveTo>
                    <a:pt x="5525770" y="786384"/>
                  </a:moveTo>
                  <a:lnTo>
                    <a:pt x="6858" y="786384"/>
                  </a:lnTo>
                  <a:cubicBezTo>
                    <a:pt x="3048" y="786384"/>
                    <a:pt x="0" y="783336"/>
                    <a:pt x="0" y="779526"/>
                  </a:cubicBezTo>
                  <a:lnTo>
                    <a:pt x="0" y="6858"/>
                  </a:lnTo>
                  <a:cubicBezTo>
                    <a:pt x="0" y="3048"/>
                    <a:pt x="3048" y="0"/>
                    <a:pt x="6858" y="0"/>
                  </a:cubicBezTo>
                  <a:lnTo>
                    <a:pt x="5525770" y="0"/>
                  </a:lnTo>
                  <a:cubicBezTo>
                    <a:pt x="5529580" y="0"/>
                    <a:pt x="5532628" y="3048"/>
                    <a:pt x="5532628" y="6858"/>
                  </a:cubicBezTo>
                  <a:lnTo>
                    <a:pt x="5532628" y="779526"/>
                  </a:lnTo>
                  <a:cubicBezTo>
                    <a:pt x="5532628" y="783336"/>
                    <a:pt x="5529580" y="786384"/>
                    <a:pt x="5525770" y="786384"/>
                  </a:cubicBezTo>
                  <a:moveTo>
                    <a:pt x="5525770" y="772541"/>
                  </a:moveTo>
                  <a:lnTo>
                    <a:pt x="5525770" y="779399"/>
                  </a:lnTo>
                  <a:lnTo>
                    <a:pt x="5518912" y="779399"/>
                  </a:lnTo>
                  <a:lnTo>
                    <a:pt x="5518912" y="6858"/>
                  </a:lnTo>
                  <a:lnTo>
                    <a:pt x="5525770" y="6858"/>
                  </a:lnTo>
                  <a:lnTo>
                    <a:pt x="5525770" y="13716"/>
                  </a:lnTo>
                  <a:lnTo>
                    <a:pt x="6858" y="13716"/>
                  </a:lnTo>
                  <a:lnTo>
                    <a:pt x="6858" y="6858"/>
                  </a:lnTo>
                  <a:lnTo>
                    <a:pt x="13716" y="6858"/>
                  </a:lnTo>
                  <a:lnTo>
                    <a:pt x="13716" y="779526"/>
                  </a:lnTo>
                  <a:lnTo>
                    <a:pt x="6858" y="779526"/>
                  </a:lnTo>
                  <a:lnTo>
                    <a:pt x="6858" y="772668"/>
                  </a:lnTo>
                  <a:lnTo>
                    <a:pt x="5525770" y="772668"/>
                  </a:lnTo>
                  <a:close/>
                </a:path>
              </a:pathLst>
            </a:custGeom>
            <a:solidFill>
              <a:srgbClr val="484848"/>
            </a:solidFill>
          </p:spPr>
        </p:sp>
      </p:grpSp>
      <p:grpSp>
        <p:nvGrpSpPr>
          <p:cNvPr id="247" name="Group 68"/>
          <p:cNvGrpSpPr/>
          <p:nvPr/>
        </p:nvGrpSpPr>
        <p:grpSpPr>
          <a:xfrm>
            <a:off x="12165761" y="8885684"/>
            <a:ext cx="1392060" cy="986043"/>
            <a:chOff x="0" y="0"/>
            <a:chExt cx="1103780" cy="781844"/>
          </a:xfrm>
        </p:grpSpPr>
        <p:sp>
          <p:nvSpPr>
            <p:cNvPr id="1048997" name="Freeform 69"/>
            <p:cNvSpPr/>
            <p:nvPr/>
          </p:nvSpPr>
          <p:spPr>
            <a:xfrm>
              <a:off x="0" y="0"/>
              <a:ext cx="1103884" cy="781812"/>
            </a:xfrm>
            <a:custGeom>
              <a:avLst/>
              <a:gdLst/>
              <a:ahLst/>
              <a:cxnLst/>
              <a:rect l="l" t="t" r="r" b="b"/>
              <a:pathLst>
                <a:path w="1103884" h="781812">
                  <a:moveTo>
                    <a:pt x="662305" y="781812"/>
                  </a:moveTo>
                  <a:lnTo>
                    <a:pt x="717550" y="781812"/>
                  </a:lnTo>
                  <a:cubicBezTo>
                    <a:pt x="929386" y="781812"/>
                    <a:pt x="1101344" y="606679"/>
                    <a:pt x="1103884" y="395478"/>
                  </a:cubicBezTo>
                  <a:lnTo>
                    <a:pt x="1103884" y="386334"/>
                  </a:lnTo>
                  <a:cubicBezTo>
                    <a:pt x="1101344" y="175133"/>
                    <a:pt x="929259" y="4572"/>
                    <a:pt x="717423" y="4572"/>
                  </a:cubicBezTo>
                  <a:lnTo>
                    <a:pt x="662305" y="4572"/>
                  </a:lnTo>
                  <a:lnTo>
                    <a:pt x="662305" y="0"/>
                  </a:lnTo>
                  <a:lnTo>
                    <a:pt x="0" y="0"/>
                  </a:lnTo>
                  <a:lnTo>
                    <a:pt x="0" y="772668"/>
                  </a:lnTo>
                  <a:lnTo>
                    <a:pt x="662305" y="772668"/>
                  </a:lnTo>
                  <a:lnTo>
                    <a:pt x="662305" y="781812"/>
                  </a:lnTo>
                </a:path>
              </a:pathLst>
            </a:custGeom>
            <a:gradFill rotWithShape="1">
              <a:gsLst>
                <a:gs pos="0">
                  <a:srgbClr val="FFA6A3">
                    <a:alpha val="100000"/>
                  </a:srgbClr>
                </a:gs>
                <a:gs pos="100000">
                  <a:srgbClr val="FD6A65">
                    <a:alpha val="100000"/>
                  </a:srgbClr>
                </a:gs>
              </a:gsLst>
              <a:lin ang="5400000"/>
            </a:gradFill>
          </p:spPr>
        </p:sp>
      </p:grpSp>
      <p:sp>
        <p:nvSpPr>
          <p:cNvPr id="1048998" name="Freeform 70"/>
          <p:cNvSpPr/>
          <p:nvPr/>
        </p:nvSpPr>
        <p:spPr>
          <a:xfrm>
            <a:off x="12157062" y="8876985"/>
            <a:ext cx="1409459" cy="991842"/>
          </a:xfrm>
          <a:custGeom>
            <a:avLst/>
            <a:gdLst/>
            <a:ahLst/>
            <a:cxnLst/>
            <a:rect l="l" t="t" r="r" b="b"/>
            <a:pathLst>
              <a:path w="1409459" h="991842">
                <a:moveTo>
                  <a:pt x="0" y="0"/>
                </a:moveTo>
                <a:lnTo>
                  <a:pt x="1409458" y="0"/>
                </a:lnTo>
                <a:lnTo>
                  <a:pt x="1409458" y="991841"/>
                </a:lnTo>
                <a:lnTo>
                  <a:pt x="0" y="991841"/>
                </a:lnTo>
                <a:lnTo>
                  <a:pt x="0" y="0"/>
                </a:lnTo>
                <a:close/>
              </a:path>
            </a:pathLst>
          </a:custGeom>
          <a:blipFill>
            <a:blip r:embed="rId5"/>
            <a:stretch>
              <a:fillRect/>
            </a:stretch>
          </a:blipFill>
        </p:spPr>
      </p:sp>
      <p:sp>
        <p:nvSpPr>
          <p:cNvPr id="1048999" name="TextBox 71"/>
          <p:cNvSpPr txBox="1"/>
          <p:nvPr/>
        </p:nvSpPr>
        <p:spPr>
          <a:xfrm>
            <a:off x="5298257" y="2176862"/>
            <a:ext cx="3304788" cy="209550"/>
          </a:xfrm>
          <a:prstGeom prst="rect">
            <a:avLst/>
          </a:prstGeom>
        </p:spPr>
        <p:txBody>
          <a:bodyPr lIns="0" tIns="0" rIns="0" bIns="0" rtlCol="0" anchor="t">
            <a:spAutoFit/>
          </a:bodyPr>
          <a:lstStyle/>
          <a:p>
            <a:pPr algn="l">
              <a:lnSpc>
                <a:spcPts val="1626"/>
              </a:lnSpc>
            </a:pPr>
            <a:r>
              <a:rPr lang="en-US" sz="1355">
                <a:solidFill>
                  <a:srgbClr val="484848"/>
                </a:solidFill>
                <a:latin typeface="Roboto"/>
                <a:ea typeface="Roboto"/>
                <a:cs typeface="Roboto"/>
                <a:sym typeface="Roboto"/>
              </a:rPr>
              <a:t>Assess progress against the classic model</a:t>
            </a:r>
          </a:p>
        </p:txBody>
      </p:sp>
      <p:sp>
        <p:nvSpPr>
          <p:cNvPr id="1049000" name="TextBox 72"/>
          <p:cNvSpPr txBox="1"/>
          <p:nvPr/>
        </p:nvSpPr>
        <p:spPr>
          <a:xfrm>
            <a:off x="12778618" y="1910050"/>
            <a:ext cx="166397" cy="655828"/>
          </a:xfrm>
          <a:prstGeom prst="rect">
            <a:avLst/>
          </a:prstGeom>
        </p:spPr>
        <p:txBody>
          <a:bodyPr lIns="0" tIns="0" rIns="0" bIns="0" rtlCol="0" anchor="t">
            <a:spAutoFit/>
          </a:bodyPr>
          <a:lstStyle/>
          <a:p>
            <a:pPr algn="ctr">
              <a:lnSpc>
                <a:spcPts val="2582"/>
              </a:lnSpc>
            </a:pPr>
            <a:r>
              <a:rPr lang="en-US" sz="2152" b="1">
                <a:solidFill>
                  <a:srgbClr val="484848"/>
                </a:solidFill>
                <a:latin typeface="Roboto Bold"/>
                <a:ea typeface="Roboto Bold"/>
                <a:cs typeface="Roboto Bold"/>
                <a:sym typeface="Roboto Bold"/>
              </a:rPr>
              <a:t>8</a:t>
            </a:r>
          </a:p>
        </p:txBody>
      </p:sp>
      <p:sp>
        <p:nvSpPr>
          <p:cNvPr id="1049001" name="TextBox 73"/>
          <p:cNvSpPr txBox="1"/>
          <p:nvPr/>
        </p:nvSpPr>
        <p:spPr>
          <a:xfrm>
            <a:off x="5298257" y="4862381"/>
            <a:ext cx="2411363" cy="266700"/>
          </a:xfrm>
          <a:prstGeom prst="rect">
            <a:avLst/>
          </a:prstGeom>
        </p:spPr>
        <p:txBody>
          <a:bodyPr lIns="0" tIns="0" rIns="0" bIns="0" rtlCol="0" anchor="t">
            <a:spAutoFit/>
          </a:bodyPr>
          <a:lstStyle/>
          <a:p>
            <a:pPr algn="l">
              <a:lnSpc>
                <a:spcPts val="2057"/>
              </a:lnSpc>
            </a:pPr>
            <a:r>
              <a:rPr lang="en-US" sz="1714" b="1">
                <a:solidFill>
                  <a:srgbClr val="484848"/>
                </a:solidFill>
                <a:latin typeface="Roboto Bold"/>
                <a:ea typeface="Roboto Bold"/>
                <a:cs typeface="Roboto Bold"/>
                <a:sym typeface="Roboto Bold"/>
              </a:rPr>
              <a:t>Show Short-Term Wins</a:t>
            </a:r>
          </a:p>
        </p:txBody>
      </p:sp>
      <p:sp>
        <p:nvSpPr>
          <p:cNvPr id="1049002" name="TextBox 74"/>
          <p:cNvSpPr txBox="1"/>
          <p:nvPr/>
        </p:nvSpPr>
        <p:spPr>
          <a:xfrm>
            <a:off x="12778618" y="5042190"/>
            <a:ext cx="166397" cy="327914"/>
          </a:xfrm>
          <a:prstGeom prst="rect">
            <a:avLst/>
          </a:prstGeom>
        </p:spPr>
        <p:txBody>
          <a:bodyPr lIns="0" tIns="0" rIns="0" bIns="0" rtlCol="0" anchor="t">
            <a:spAutoFit/>
          </a:bodyPr>
          <a:lstStyle/>
          <a:p>
            <a:pPr algn="ctr">
              <a:lnSpc>
                <a:spcPts val="2582"/>
              </a:lnSpc>
            </a:pPr>
            <a:r>
              <a:rPr lang="en-US" sz="2152" b="1">
                <a:solidFill>
                  <a:srgbClr val="484848"/>
                </a:solidFill>
                <a:latin typeface="Roboto Bold"/>
                <a:ea typeface="Roboto Bold"/>
                <a:cs typeface="Roboto Bold"/>
                <a:sym typeface="Roboto Bold"/>
              </a:rPr>
              <a:t>5</a:t>
            </a:r>
          </a:p>
        </p:txBody>
      </p:sp>
      <p:sp>
        <p:nvSpPr>
          <p:cNvPr id="1049003" name="TextBox 75"/>
          <p:cNvSpPr txBox="1"/>
          <p:nvPr/>
        </p:nvSpPr>
        <p:spPr>
          <a:xfrm>
            <a:off x="5298257" y="5309000"/>
            <a:ext cx="3093531" cy="209550"/>
          </a:xfrm>
          <a:prstGeom prst="rect">
            <a:avLst/>
          </a:prstGeom>
        </p:spPr>
        <p:txBody>
          <a:bodyPr lIns="0" tIns="0" rIns="0" bIns="0" rtlCol="0" anchor="t">
            <a:spAutoFit/>
          </a:bodyPr>
          <a:lstStyle/>
          <a:p>
            <a:pPr algn="l">
              <a:lnSpc>
                <a:spcPts val="1626"/>
              </a:lnSpc>
            </a:pPr>
            <a:r>
              <a:rPr lang="en-US" sz="1355">
                <a:solidFill>
                  <a:srgbClr val="484848"/>
                </a:solidFill>
                <a:latin typeface="Roboto"/>
                <a:ea typeface="Roboto"/>
                <a:cs typeface="Roboto"/>
                <a:sym typeface="Roboto"/>
              </a:rPr>
              <a:t>Demonstrate quick successes with KPIs</a:t>
            </a:r>
          </a:p>
        </p:txBody>
      </p:sp>
      <p:sp>
        <p:nvSpPr>
          <p:cNvPr id="1049004" name="TextBox 76"/>
          <p:cNvSpPr txBox="1"/>
          <p:nvPr/>
        </p:nvSpPr>
        <p:spPr>
          <a:xfrm>
            <a:off x="5298257" y="1730243"/>
            <a:ext cx="1884990" cy="266700"/>
          </a:xfrm>
          <a:prstGeom prst="rect">
            <a:avLst/>
          </a:prstGeom>
        </p:spPr>
        <p:txBody>
          <a:bodyPr lIns="0" tIns="0" rIns="0" bIns="0" rtlCol="0" anchor="t">
            <a:spAutoFit/>
          </a:bodyPr>
          <a:lstStyle/>
          <a:p>
            <a:pPr algn="l">
              <a:lnSpc>
                <a:spcPts val="2057"/>
              </a:lnSpc>
            </a:pPr>
            <a:r>
              <a:rPr lang="en-US" sz="1714" b="1">
                <a:solidFill>
                  <a:srgbClr val="484848"/>
                </a:solidFill>
                <a:latin typeface="Roboto Bold"/>
                <a:ea typeface="Roboto Bold"/>
                <a:cs typeface="Roboto Bold"/>
                <a:sym typeface="Roboto Bold"/>
              </a:rPr>
              <a:t>Evaluate Progress</a:t>
            </a:r>
          </a:p>
        </p:txBody>
      </p:sp>
      <p:sp>
        <p:nvSpPr>
          <p:cNvPr id="1049005" name="TextBox 77"/>
          <p:cNvSpPr txBox="1"/>
          <p:nvPr/>
        </p:nvSpPr>
        <p:spPr>
          <a:xfrm>
            <a:off x="5298257" y="9485184"/>
            <a:ext cx="2598700" cy="209550"/>
          </a:xfrm>
          <a:prstGeom prst="rect">
            <a:avLst/>
          </a:prstGeom>
        </p:spPr>
        <p:txBody>
          <a:bodyPr lIns="0" tIns="0" rIns="0" bIns="0" rtlCol="0" anchor="t">
            <a:spAutoFit/>
          </a:bodyPr>
          <a:lstStyle/>
          <a:p>
            <a:pPr algn="l">
              <a:lnSpc>
                <a:spcPts val="1626"/>
              </a:lnSpc>
            </a:pPr>
            <a:r>
              <a:rPr lang="en-US" sz="1355">
                <a:solidFill>
                  <a:srgbClr val="484848"/>
                </a:solidFill>
                <a:latin typeface="Roboto"/>
                <a:ea typeface="Roboto"/>
                <a:cs typeface="Roboto"/>
                <a:sym typeface="Roboto"/>
              </a:rPr>
              <a:t>Highlight the need for AI adoption</a:t>
            </a:r>
          </a:p>
        </p:txBody>
      </p:sp>
      <p:sp>
        <p:nvSpPr>
          <p:cNvPr id="1049006" name="TextBox 78"/>
          <p:cNvSpPr txBox="1"/>
          <p:nvPr/>
        </p:nvSpPr>
        <p:spPr>
          <a:xfrm>
            <a:off x="5298257" y="5906428"/>
            <a:ext cx="1735726" cy="266700"/>
          </a:xfrm>
          <a:prstGeom prst="rect">
            <a:avLst/>
          </a:prstGeom>
        </p:spPr>
        <p:txBody>
          <a:bodyPr lIns="0" tIns="0" rIns="0" bIns="0" rtlCol="0" anchor="t">
            <a:spAutoFit/>
          </a:bodyPr>
          <a:lstStyle/>
          <a:p>
            <a:pPr algn="l">
              <a:lnSpc>
                <a:spcPts val="2057"/>
              </a:lnSpc>
            </a:pPr>
            <a:r>
              <a:rPr lang="en-US" sz="1714" b="1">
                <a:solidFill>
                  <a:srgbClr val="484848"/>
                </a:solidFill>
                <a:latin typeface="Roboto Bold"/>
                <a:ea typeface="Roboto Bold"/>
                <a:cs typeface="Roboto Bold"/>
                <a:sym typeface="Roboto Bold"/>
              </a:rPr>
              <a:t>Remove Barriers</a:t>
            </a:r>
          </a:p>
        </p:txBody>
      </p:sp>
      <p:sp>
        <p:nvSpPr>
          <p:cNvPr id="1049007" name="TextBox 79"/>
          <p:cNvSpPr txBox="1"/>
          <p:nvPr/>
        </p:nvSpPr>
        <p:spPr>
          <a:xfrm>
            <a:off x="12778618" y="6086236"/>
            <a:ext cx="166397" cy="327914"/>
          </a:xfrm>
          <a:prstGeom prst="rect">
            <a:avLst/>
          </a:prstGeom>
        </p:spPr>
        <p:txBody>
          <a:bodyPr lIns="0" tIns="0" rIns="0" bIns="0" rtlCol="0" anchor="t">
            <a:spAutoFit/>
          </a:bodyPr>
          <a:lstStyle/>
          <a:p>
            <a:pPr algn="ctr">
              <a:lnSpc>
                <a:spcPts val="2582"/>
              </a:lnSpc>
            </a:pPr>
            <a:r>
              <a:rPr lang="en-US" sz="2152" b="1">
                <a:solidFill>
                  <a:srgbClr val="484848"/>
                </a:solidFill>
                <a:latin typeface="Roboto Bold"/>
                <a:ea typeface="Roboto Bold"/>
                <a:cs typeface="Roboto Bold"/>
                <a:sym typeface="Roboto Bold"/>
              </a:rPr>
              <a:t>4</a:t>
            </a:r>
          </a:p>
        </p:txBody>
      </p:sp>
      <p:sp>
        <p:nvSpPr>
          <p:cNvPr id="1049008" name="TextBox 80"/>
          <p:cNvSpPr txBox="1"/>
          <p:nvPr/>
        </p:nvSpPr>
        <p:spPr>
          <a:xfrm>
            <a:off x="5298257" y="6353047"/>
            <a:ext cx="3174549" cy="209550"/>
          </a:xfrm>
          <a:prstGeom prst="rect">
            <a:avLst/>
          </a:prstGeom>
        </p:spPr>
        <p:txBody>
          <a:bodyPr lIns="0" tIns="0" rIns="0" bIns="0" rtlCol="0" anchor="t">
            <a:spAutoFit/>
          </a:bodyPr>
          <a:lstStyle/>
          <a:p>
            <a:pPr algn="l">
              <a:lnSpc>
                <a:spcPts val="1626"/>
              </a:lnSpc>
            </a:pPr>
            <a:r>
              <a:rPr lang="en-US" sz="1355">
                <a:solidFill>
                  <a:srgbClr val="484848"/>
                </a:solidFill>
                <a:latin typeface="Roboto"/>
                <a:ea typeface="Roboto"/>
                <a:cs typeface="Roboto"/>
                <a:sym typeface="Roboto"/>
              </a:rPr>
              <a:t>Eliminate obstacles to AI implementation</a:t>
            </a:r>
          </a:p>
        </p:txBody>
      </p:sp>
      <p:sp>
        <p:nvSpPr>
          <p:cNvPr id="1049009" name="TextBox 81"/>
          <p:cNvSpPr txBox="1"/>
          <p:nvPr/>
        </p:nvSpPr>
        <p:spPr>
          <a:xfrm>
            <a:off x="5298257" y="4264955"/>
            <a:ext cx="6867504" cy="209550"/>
          </a:xfrm>
          <a:prstGeom prst="rect">
            <a:avLst/>
          </a:prstGeom>
        </p:spPr>
        <p:txBody>
          <a:bodyPr lIns="0" tIns="0" rIns="0" bIns="0" rtlCol="0" anchor="t">
            <a:spAutoFit/>
          </a:bodyPr>
          <a:lstStyle/>
          <a:p>
            <a:pPr algn="l">
              <a:lnSpc>
                <a:spcPts val="1626"/>
              </a:lnSpc>
            </a:pPr>
            <a:r>
              <a:rPr lang="en-US" sz="1355" dirty="0">
                <a:solidFill>
                  <a:srgbClr val="484848"/>
                </a:solidFill>
                <a:latin typeface="Roboto"/>
                <a:ea typeface="Roboto"/>
                <a:cs typeface="Roboto"/>
                <a:sym typeface="Roboto"/>
              </a:rPr>
              <a:t>Maintain progress with scaling playbooks (Laig and </a:t>
            </a:r>
            <a:r>
              <a:rPr lang="en-US" sz="1355" dirty="0" err="1">
                <a:solidFill>
                  <a:srgbClr val="484848"/>
                </a:solidFill>
                <a:latin typeface="Roboto"/>
                <a:ea typeface="Roboto"/>
                <a:cs typeface="Roboto"/>
                <a:sym typeface="Roboto"/>
              </a:rPr>
              <a:t>Abocejo</a:t>
            </a:r>
            <a:r>
              <a:rPr lang="en-US" sz="1355" dirty="0">
                <a:solidFill>
                  <a:srgbClr val="484848"/>
                </a:solidFill>
                <a:latin typeface="Roboto"/>
                <a:ea typeface="Roboto"/>
                <a:cs typeface="Roboto"/>
                <a:sym typeface="Roboto"/>
              </a:rPr>
              <a:t>, 2021)</a:t>
            </a:r>
          </a:p>
        </p:txBody>
      </p:sp>
      <p:sp>
        <p:nvSpPr>
          <p:cNvPr id="1049010" name="TextBox 82"/>
          <p:cNvSpPr txBox="1"/>
          <p:nvPr/>
        </p:nvSpPr>
        <p:spPr>
          <a:xfrm>
            <a:off x="5298257" y="6950472"/>
            <a:ext cx="2166661" cy="266700"/>
          </a:xfrm>
          <a:prstGeom prst="rect">
            <a:avLst/>
          </a:prstGeom>
        </p:spPr>
        <p:txBody>
          <a:bodyPr lIns="0" tIns="0" rIns="0" bIns="0" rtlCol="0" anchor="t">
            <a:spAutoFit/>
          </a:bodyPr>
          <a:lstStyle/>
          <a:p>
            <a:pPr algn="l">
              <a:lnSpc>
                <a:spcPts val="2057"/>
              </a:lnSpc>
            </a:pPr>
            <a:r>
              <a:rPr lang="en-US" sz="1714" b="1">
                <a:solidFill>
                  <a:srgbClr val="484848"/>
                </a:solidFill>
                <a:latin typeface="Roboto Bold"/>
                <a:ea typeface="Roboto Bold"/>
                <a:cs typeface="Roboto Bold"/>
                <a:sym typeface="Roboto Bold"/>
              </a:rPr>
              <a:t>Communicate Vision</a:t>
            </a:r>
          </a:p>
        </p:txBody>
      </p:sp>
      <p:sp>
        <p:nvSpPr>
          <p:cNvPr id="1049011" name="TextBox 83"/>
          <p:cNvSpPr txBox="1"/>
          <p:nvPr/>
        </p:nvSpPr>
        <p:spPr>
          <a:xfrm>
            <a:off x="12778618" y="7130281"/>
            <a:ext cx="166397" cy="327914"/>
          </a:xfrm>
          <a:prstGeom prst="rect">
            <a:avLst/>
          </a:prstGeom>
        </p:spPr>
        <p:txBody>
          <a:bodyPr lIns="0" tIns="0" rIns="0" bIns="0" rtlCol="0" anchor="t">
            <a:spAutoFit/>
          </a:bodyPr>
          <a:lstStyle/>
          <a:p>
            <a:pPr algn="ctr">
              <a:lnSpc>
                <a:spcPts val="2582"/>
              </a:lnSpc>
            </a:pPr>
            <a:r>
              <a:rPr lang="en-US" sz="2152" b="1">
                <a:solidFill>
                  <a:srgbClr val="484848"/>
                </a:solidFill>
                <a:latin typeface="Roboto Bold"/>
                <a:ea typeface="Roboto Bold"/>
                <a:cs typeface="Roboto Bold"/>
                <a:sym typeface="Roboto Bold"/>
              </a:rPr>
              <a:t>3</a:t>
            </a:r>
          </a:p>
        </p:txBody>
      </p:sp>
      <p:sp>
        <p:nvSpPr>
          <p:cNvPr id="1049012" name="TextBox 84"/>
          <p:cNvSpPr txBox="1"/>
          <p:nvPr/>
        </p:nvSpPr>
        <p:spPr>
          <a:xfrm>
            <a:off x="5298257" y="7397093"/>
            <a:ext cx="2269988" cy="209550"/>
          </a:xfrm>
          <a:prstGeom prst="rect">
            <a:avLst/>
          </a:prstGeom>
        </p:spPr>
        <p:txBody>
          <a:bodyPr lIns="0" tIns="0" rIns="0" bIns="0" rtlCol="0" anchor="t">
            <a:spAutoFit/>
          </a:bodyPr>
          <a:lstStyle/>
          <a:p>
            <a:pPr algn="l">
              <a:lnSpc>
                <a:spcPts val="1626"/>
              </a:lnSpc>
            </a:pPr>
            <a:r>
              <a:rPr lang="en-US" sz="1355">
                <a:solidFill>
                  <a:srgbClr val="484848"/>
                </a:solidFill>
                <a:latin typeface="Roboto"/>
                <a:ea typeface="Roboto"/>
                <a:cs typeface="Roboto"/>
                <a:sym typeface="Roboto"/>
              </a:rPr>
              <a:t>Share the AI vision effectively</a:t>
            </a:r>
          </a:p>
        </p:txBody>
      </p:sp>
      <p:sp>
        <p:nvSpPr>
          <p:cNvPr id="1049013" name="TextBox 85"/>
          <p:cNvSpPr txBox="1"/>
          <p:nvPr/>
        </p:nvSpPr>
        <p:spPr>
          <a:xfrm>
            <a:off x="12778618" y="3998143"/>
            <a:ext cx="166397" cy="327915"/>
          </a:xfrm>
          <a:prstGeom prst="rect">
            <a:avLst/>
          </a:prstGeom>
        </p:spPr>
        <p:txBody>
          <a:bodyPr lIns="0" tIns="0" rIns="0" bIns="0" rtlCol="0" anchor="t">
            <a:spAutoFit/>
          </a:bodyPr>
          <a:lstStyle/>
          <a:p>
            <a:pPr algn="ctr">
              <a:lnSpc>
                <a:spcPts val="2582"/>
              </a:lnSpc>
            </a:pPr>
            <a:r>
              <a:rPr lang="en-US" sz="2152" b="1">
                <a:solidFill>
                  <a:srgbClr val="484848"/>
                </a:solidFill>
                <a:latin typeface="Roboto Bold"/>
                <a:ea typeface="Roboto Bold"/>
                <a:cs typeface="Roboto Bold"/>
                <a:sym typeface="Roboto Bold"/>
              </a:rPr>
              <a:t>6</a:t>
            </a:r>
          </a:p>
        </p:txBody>
      </p:sp>
      <p:sp>
        <p:nvSpPr>
          <p:cNvPr id="1049014" name="TextBox 86"/>
          <p:cNvSpPr txBox="1"/>
          <p:nvPr/>
        </p:nvSpPr>
        <p:spPr>
          <a:xfrm>
            <a:off x="5298257" y="3818335"/>
            <a:ext cx="2043231" cy="266700"/>
          </a:xfrm>
          <a:prstGeom prst="rect">
            <a:avLst/>
          </a:prstGeom>
        </p:spPr>
        <p:txBody>
          <a:bodyPr lIns="0" tIns="0" rIns="0" bIns="0" rtlCol="0" anchor="t">
            <a:spAutoFit/>
          </a:bodyPr>
          <a:lstStyle/>
          <a:p>
            <a:pPr algn="l">
              <a:lnSpc>
                <a:spcPts val="2057"/>
              </a:lnSpc>
            </a:pPr>
            <a:r>
              <a:rPr lang="en-US" sz="1714" b="1">
                <a:solidFill>
                  <a:srgbClr val="484848"/>
                </a:solidFill>
                <a:latin typeface="Roboto Bold"/>
                <a:ea typeface="Roboto Bold"/>
                <a:cs typeface="Roboto Bold"/>
                <a:sym typeface="Roboto Bold"/>
              </a:rPr>
              <a:t>Sustain Momentum</a:t>
            </a:r>
          </a:p>
        </p:txBody>
      </p:sp>
      <p:sp>
        <p:nvSpPr>
          <p:cNvPr id="1049015" name="TextBox 87"/>
          <p:cNvSpPr txBox="1"/>
          <p:nvPr/>
        </p:nvSpPr>
        <p:spPr>
          <a:xfrm>
            <a:off x="5298257" y="7994519"/>
            <a:ext cx="2380912" cy="266700"/>
          </a:xfrm>
          <a:prstGeom prst="rect">
            <a:avLst/>
          </a:prstGeom>
        </p:spPr>
        <p:txBody>
          <a:bodyPr lIns="0" tIns="0" rIns="0" bIns="0" rtlCol="0" anchor="t">
            <a:spAutoFit/>
          </a:bodyPr>
          <a:lstStyle/>
          <a:p>
            <a:pPr algn="l">
              <a:lnSpc>
                <a:spcPts val="2057"/>
              </a:lnSpc>
            </a:pPr>
            <a:r>
              <a:rPr lang="en-US" sz="1714" b="1">
                <a:solidFill>
                  <a:srgbClr val="484848"/>
                </a:solidFill>
                <a:latin typeface="Roboto Bold"/>
                <a:ea typeface="Roboto Bold"/>
                <a:cs typeface="Roboto Bold"/>
                <a:sym typeface="Roboto Bold"/>
              </a:rPr>
              <a:t>Build Guiding Coalition</a:t>
            </a:r>
          </a:p>
        </p:txBody>
      </p:sp>
      <p:sp>
        <p:nvSpPr>
          <p:cNvPr id="1049016" name="TextBox 88"/>
          <p:cNvSpPr txBox="1"/>
          <p:nvPr/>
        </p:nvSpPr>
        <p:spPr>
          <a:xfrm>
            <a:off x="12778618" y="8174327"/>
            <a:ext cx="166397" cy="327914"/>
          </a:xfrm>
          <a:prstGeom prst="rect">
            <a:avLst/>
          </a:prstGeom>
        </p:spPr>
        <p:txBody>
          <a:bodyPr lIns="0" tIns="0" rIns="0" bIns="0" rtlCol="0" anchor="t">
            <a:spAutoFit/>
          </a:bodyPr>
          <a:lstStyle/>
          <a:p>
            <a:pPr algn="ctr">
              <a:lnSpc>
                <a:spcPts val="2582"/>
              </a:lnSpc>
            </a:pPr>
            <a:r>
              <a:rPr lang="en-US" sz="2152" b="1">
                <a:solidFill>
                  <a:srgbClr val="484848"/>
                </a:solidFill>
                <a:latin typeface="Roboto Bold"/>
                <a:ea typeface="Roboto Bold"/>
                <a:cs typeface="Roboto Bold"/>
                <a:sym typeface="Roboto Bold"/>
              </a:rPr>
              <a:t>2</a:t>
            </a:r>
          </a:p>
        </p:txBody>
      </p:sp>
      <p:sp>
        <p:nvSpPr>
          <p:cNvPr id="1049017" name="TextBox 89"/>
          <p:cNvSpPr txBox="1"/>
          <p:nvPr/>
        </p:nvSpPr>
        <p:spPr>
          <a:xfrm>
            <a:off x="5298257" y="8441140"/>
            <a:ext cx="2581566" cy="209550"/>
          </a:xfrm>
          <a:prstGeom prst="rect">
            <a:avLst/>
          </a:prstGeom>
        </p:spPr>
        <p:txBody>
          <a:bodyPr lIns="0" tIns="0" rIns="0" bIns="0" rtlCol="0" anchor="t">
            <a:spAutoFit/>
          </a:bodyPr>
          <a:lstStyle/>
          <a:p>
            <a:pPr algn="l">
              <a:lnSpc>
                <a:spcPts val="1626"/>
              </a:lnSpc>
            </a:pPr>
            <a:r>
              <a:rPr lang="en-US" sz="1355">
                <a:solidFill>
                  <a:srgbClr val="484848"/>
                </a:solidFill>
                <a:latin typeface="Roboto"/>
                <a:ea typeface="Roboto"/>
                <a:cs typeface="Roboto"/>
                <a:sym typeface="Roboto"/>
              </a:rPr>
              <a:t>Form a team across departments</a:t>
            </a:r>
          </a:p>
        </p:txBody>
      </p:sp>
      <p:sp>
        <p:nvSpPr>
          <p:cNvPr id="1049018" name="TextBox 90"/>
          <p:cNvSpPr txBox="1"/>
          <p:nvPr/>
        </p:nvSpPr>
        <p:spPr>
          <a:xfrm>
            <a:off x="5298257" y="2774288"/>
            <a:ext cx="1815119" cy="266700"/>
          </a:xfrm>
          <a:prstGeom prst="rect">
            <a:avLst/>
          </a:prstGeom>
        </p:spPr>
        <p:txBody>
          <a:bodyPr lIns="0" tIns="0" rIns="0" bIns="0" rtlCol="0" anchor="t">
            <a:spAutoFit/>
          </a:bodyPr>
          <a:lstStyle/>
          <a:p>
            <a:pPr algn="l">
              <a:lnSpc>
                <a:spcPts val="2057"/>
              </a:lnSpc>
            </a:pPr>
            <a:r>
              <a:rPr lang="en-US" sz="1714" b="1">
                <a:solidFill>
                  <a:srgbClr val="484848"/>
                </a:solidFill>
                <a:latin typeface="Roboto Bold"/>
                <a:ea typeface="Roboto Bold"/>
                <a:cs typeface="Roboto Bold"/>
                <a:sym typeface="Roboto Bold"/>
              </a:rPr>
              <a:t>Anchor in Culture</a:t>
            </a:r>
          </a:p>
        </p:txBody>
      </p:sp>
      <p:sp>
        <p:nvSpPr>
          <p:cNvPr id="1049019" name="TextBox 91"/>
          <p:cNvSpPr txBox="1"/>
          <p:nvPr/>
        </p:nvSpPr>
        <p:spPr>
          <a:xfrm>
            <a:off x="12778618" y="2954097"/>
            <a:ext cx="166397" cy="327915"/>
          </a:xfrm>
          <a:prstGeom prst="rect">
            <a:avLst/>
          </a:prstGeom>
        </p:spPr>
        <p:txBody>
          <a:bodyPr lIns="0" tIns="0" rIns="0" bIns="0" rtlCol="0" anchor="t">
            <a:spAutoFit/>
          </a:bodyPr>
          <a:lstStyle/>
          <a:p>
            <a:pPr algn="ctr">
              <a:lnSpc>
                <a:spcPts val="2582"/>
              </a:lnSpc>
            </a:pPr>
            <a:r>
              <a:rPr lang="en-US" sz="2152" b="1">
                <a:solidFill>
                  <a:srgbClr val="484848"/>
                </a:solidFill>
                <a:latin typeface="Roboto Bold"/>
                <a:ea typeface="Roboto Bold"/>
                <a:cs typeface="Roboto Bold"/>
                <a:sym typeface="Roboto Bold"/>
              </a:rPr>
              <a:t>7</a:t>
            </a:r>
          </a:p>
        </p:txBody>
      </p:sp>
      <p:sp>
        <p:nvSpPr>
          <p:cNvPr id="1049020" name="TextBox 92"/>
          <p:cNvSpPr txBox="1"/>
          <p:nvPr/>
        </p:nvSpPr>
        <p:spPr>
          <a:xfrm>
            <a:off x="12778618" y="9218374"/>
            <a:ext cx="166397" cy="327914"/>
          </a:xfrm>
          <a:prstGeom prst="rect">
            <a:avLst/>
          </a:prstGeom>
        </p:spPr>
        <p:txBody>
          <a:bodyPr lIns="0" tIns="0" rIns="0" bIns="0" rtlCol="0" anchor="t">
            <a:spAutoFit/>
          </a:bodyPr>
          <a:lstStyle/>
          <a:p>
            <a:pPr algn="ctr">
              <a:lnSpc>
                <a:spcPts val="2582"/>
              </a:lnSpc>
            </a:pPr>
            <a:r>
              <a:rPr lang="en-US" sz="2152" b="1">
                <a:solidFill>
                  <a:srgbClr val="484848"/>
                </a:solidFill>
                <a:latin typeface="Roboto Bold"/>
                <a:ea typeface="Roboto Bold"/>
                <a:cs typeface="Roboto Bold"/>
                <a:sym typeface="Roboto Bold"/>
              </a:rPr>
              <a:t>1</a:t>
            </a:r>
          </a:p>
        </p:txBody>
      </p:sp>
      <p:sp>
        <p:nvSpPr>
          <p:cNvPr id="1049021" name="TextBox 93"/>
          <p:cNvSpPr txBox="1"/>
          <p:nvPr/>
        </p:nvSpPr>
        <p:spPr>
          <a:xfrm>
            <a:off x="5298257" y="3220909"/>
            <a:ext cx="3235997" cy="209550"/>
          </a:xfrm>
          <a:prstGeom prst="rect">
            <a:avLst/>
          </a:prstGeom>
        </p:spPr>
        <p:txBody>
          <a:bodyPr lIns="0" tIns="0" rIns="0" bIns="0" rtlCol="0" anchor="t">
            <a:spAutoFit/>
          </a:bodyPr>
          <a:lstStyle/>
          <a:p>
            <a:pPr algn="l">
              <a:lnSpc>
                <a:spcPts val="1626"/>
              </a:lnSpc>
            </a:pPr>
            <a:r>
              <a:rPr lang="en-US" sz="1355">
                <a:solidFill>
                  <a:srgbClr val="484848"/>
                </a:solidFill>
                <a:latin typeface="Roboto"/>
                <a:ea typeface="Roboto"/>
                <a:cs typeface="Roboto"/>
                <a:sym typeface="Roboto"/>
              </a:rPr>
              <a:t>Integrate AI into the organizational culture</a:t>
            </a:r>
          </a:p>
        </p:txBody>
      </p:sp>
      <p:sp>
        <p:nvSpPr>
          <p:cNvPr id="1049022" name="TextBox 94"/>
          <p:cNvSpPr txBox="1"/>
          <p:nvPr/>
        </p:nvSpPr>
        <p:spPr>
          <a:xfrm>
            <a:off x="5298257" y="9038565"/>
            <a:ext cx="1606578" cy="266700"/>
          </a:xfrm>
          <a:prstGeom prst="rect">
            <a:avLst/>
          </a:prstGeom>
        </p:spPr>
        <p:txBody>
          <a:bodyPr lIns="0" tIns="0" rIns="0" bIns="0" rtlCol="0" anchor="t">
            <a:spAutoFit/>
          </a:bodyPr>
          <a:lstStyle/>
          <a:p>
            <a:pPr algn="l">
              <a:lnSpc>
                <a:spcPts val="2057"/>
              </a:lnSpc>
            </a:pPr>
            <a:r>
              <a:rPr lang="en-US" sz="1714" b="1">
                <a:solidFill>
                  <a:srgbClr val="484848"/>
                </a:solidFill>
                <a:latin typeface="Roboto Bold"/>
                <a:ea typeface="Roboto Bold"/>
                <a:cs typeface="Roboto Bold"/>
                <a:sym typeface="Roboto Bold"/>
              </a:rPr>
              <a:t>Create Urgency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1" name="Group 2"/>
          <p:cNvGrpSpPr/>
          <p:nvPr/>
        </p:nvGrpSpPr>
        <p:grpSpPr>
          <a:xfrm>
            <a:off x="3014717" y="2406870"/>
            <a:ext cx="3882486" cy="1941243"/>
            <a:chOff x="0" y="0"/>
            <a:chExt cx="812800" cy="406400"/>
          </a:xfrm>
        </p:grpSpPr>
        <p:sp>
          <p:nvSpPr>
            <p:cNvPr id="1049026" name="Freeform 3"/>
            <p:cNvSpPr/>
            <p:nvPr/>
          </p:nvSpPr>
          <p:spPr>
            <a:xfrm>
              <a:off x="0" y="0"/>
              <a:ext cx="812800" cy="406400"/>
            </a:xfrm>
            <a:custGeom>
              <a:avLst/>
              <a:gdLst/>
              <a:ahLst/>
              <a:cxnLst/>
              <a:rect l="l" t="t" r="r" b="b"/>
              <a:pathLst>
                <a:path w="812800" h="406400">
                  <a:moveTo>
                    <a:pt x="0" y="0"/>
                  </a:moveTo>
                  <a:lnTo>
                    <a:pt x="609600" y="0"/>
                  </a:lnTo>
                  <a:lnTo>
                    <a:pt x="812800" y="203200"/>
                  </a:lnTo>
                  <a:lnTo>
                    <a:pt x="609600" y="406400"/>
                  </a:lnTo>
                  <a:lnTo>
                    <a:pt x="0" y="406400"/>
                  </a:lnTo>
                  <a:lnTo>
                    <a:pt x="203200" y="203200"/>
                  </a:lnTo>
                  <a:lnTo>
                    <a:pt x="0" y="0"/>
                  </a:lnTo>
                  <a:close/>
                </a:path>
              </a:pathLst>
            </a:custGeom>
            <a:solidFill>
              <a:srgbClr val="AF0000"/>
            </a:solidFill>
          </p:spPr>
        </p:sp>
        <p:sp>
          <p:nvSpPr>
            <p:cNvPr id="1049027" name="TextBox 4"/>
            <p:cNvSpPr txBox="1"/>
            <p:nvPr/>
          </p:nvSpPr>
          <p:spPr>
            <a:xfrm>
              <a:off x="177800" y="-38100"/>
              <a:ext cx="558800" cy="444500"/>
            </a:xfrm>
            <a:prstGeom prst="rect">
              <a:avLst/>
            </a:prstGeom>
          </p:spPr>
          <p:txBody>
            <a:bodyPr lIns="50800" tIns="50800" rIns="50800" bIns="50800" rtlCol="0" anchor="ctr"/>
            <a:lstStyle/>
            <a:p>
              <a:pPr algn="ctr">
                <a:lnSpc>
                  <a:spcPts val="2659"/>
                </a:lnSpc>
              </a:pPr>
              <a:endParaRPr/>
            </a:p>
          </p:txBody>
        </p:sp>
      </p:grpSp>
      <p:grpSp>
        <p:nvGrpSpPr>
          <p:cNvPr id="252" name="Group 5"/>
          <p:cNvGrpSpPr/>
          <p:nvPr/>
        </p:nvGrpSpPr>
        <p:grpSpPr>
          <a:xfrm>
            <a:off x="6897203" y="2406870"/>
            <a:ext cx="3882486" cy="1941243"/>
            <a:chOff x="0" y="0"/>
            <a:chExt cx="812800" cy="406400"/>
          </a:xfrm>
        </p:grpSpPr>
        <p:sp>
          <p:nvSpPr>
            <p:cNvPr id="1049028" name="Freeform 6"/>
            <p:cNvSpPr/>
            <p:nvPr/>
          </p:nvSpPr>
          <p:spPr>
            <a:xfrm>
              <a:off x="0" y="0"/>
              <a:ext cx="812800" cy="406400"/>
            </a:xfrm>
            <a:custGeom>
              <a:avLst/>
              <a:gdLst/>
              <a:ahLst/>
              <a:cxnLst/>
              <a:rect l="l" t="t" r="r" b="b"/>
              <a:pathLst>
                <a:path w="812800" h="406400">
                  <a:moveTo>
                    <a:pt x="0" y="0"/>
                  </a:moveTo>
                  <a:lnTo>
                    <a:pt x="609600" y="0"/>
                  </a:lnTo>
                  <a:lnTo>
                    <a:pt x="812800" y="203200"/>
                  </a:lnTo>
                  <a:lnTo>
                    <a:pt x="609600" y="406400"/>
                  </a:lnTo>
                  <a:lnTo>
                    <a:pt x="0" y="406400"/>
                  </a:lnTo>
                  <a:lnTo>
                    <a:pt x="203200" y="203200"/>
                  </a:lnTo>
                  <a:lnTo>
                    <a:pt x="0" y="0"/>
                  </a:lnTo>
                  <a:close/>
                </a:path>
              </a:pathLst>
            </a:custGeom>
            <a:solidFill>
              <a:srgbClr val="AF0000"/>
            </a:solidFill>
          </p:spPr>
        </p:sp>
        <p:sp>
          <p:nvSpPr>
            <p:cNvPr id="1049029" name="TextBox 7"/>
            <p:cNvSpPr txBox="1"/>
            <p:nvPr/>
          </p:nvSpPr>
          <p:spPr>
            <a:xfrm>
              <a:off x="177800" y="-38100"/>
              <a:ext cx="558800" cy="444500"/>
            </a:xfrm>
            <a:prstGeom prst="rect">
              <a:avLst/>
            </a:prstGeom>
          </p:spPr>
          <p:txBody>
            <a:bodyPr lIns="50800" tIns="50800" rIns="50800" bIns="50800" rtlCol="0" anchor="ctr"/>
            <a:lstStyle/>
            <a:p>
              <a:pPr algn="ctr">
                <a:lnSpc>
                  <a:spcPts val="2659"/>
                </a:lnSpc>
              </a:pPr>
              <a:endParaRPr/>
            </a:p>
          </p:txBody>
        </p:sp>
      </p:grpSp>
      <p:grpSp>
        <p:nvGrpSpPr>
          <p:cNvPr id="253" name="Group 8"/>
          <p:cNvGrpSpPr/>
          <p:nvPr/>
        </p:nvGrpSpPr>
        <p:grpSpPr>
          <a:xfrm>
            <a:off x="10779689" y="2406870"/>
            <a:ext cx="3882486" cy="1941243"/>
            <a:chOff x="0" y="0"/>
            <a:chExt cx="812800" cy="406400"/>
          </a:xfrm>
        </p:grpSpPr>
        <p:sp>
          <p:nvSpPr>
            <p:cNvPr id="1049030" name="Freeform 9"/>
            <p:cNvSpPr/>
            <p:nvPr/>
          </p:nvSpPr>
          <p:spPr>
            <a:xfrm>
              <a:off x="0" y="0"/>
              <a:ext cx="812800" cy="406400"/>
            </a:xfrm>
            <a:custGeom>
              <a:avLst/>
              <a:gdLst/>
              <a:ahLst/>
              <a:cxnLst/>
              <a:rect l="l" t="t" r="r" b="b"/>
              <a:pathLst>
                <a:path w="812800" h="406400">
                  <a:moveTo>
                    <a:pt x="0" y="0"/>
                  </a:moveTo>
                  <a:lnTo>
                    <a:pt x="609600" y="0"/>
                  </a:lnTo>
                  <a:lnTo>
                    <a:pt x="812800" y="203200"/>
                  </a:lnTo>
                  <a:lnTo>
                    <a:pt x="609600" y="406400"/>
                  </a:lnTo>
                  <a:lnTo>
                    <a:pt x="0" y="406400"/>
                  </a:lnTo>
                  <a:lnTo>
                    <a:pt x="203200" y="203200"/>
                  </a:lnTo>
                  <a:lnTo>
                    <a:pt x="0" y="0"/>
                  </a:lnTo>
                  <a:close/>
                </a:path>
              </a:pathLst>
            </a:custGeom>
            <a:solidFill>
              <a:srgbClr val="AF0000"/>
            </a:solidFill>
          </p:spPr>
        </p:sp>
        <p:sp>
          <p:nvSpPr>
            <p:cNvPr id="1049031" name="TextBox 10"/>
            <p:cNvSpPr txBox="1"/>
            <p:nvPr/>
          </p:nvSpPr>
          <p:spPr>
            <a:xfrm>
              <a:off x="177800" y="-38100"/>
              <a:ext cx="558800" cy="444500"/>
            </a:xfrm>
            <a:prstGeom prst="rect">
              <a:avLst/>
            </a:prstGeom>
          </p:spPr>
          <p:txBody>
            <a:bodyPr lIns="50800" tIns="50800" rIns="50800" bIns="50800" rtlCol="0" anchor="ctr"/>
            <a:lstStyle/>
            <a:p>
              <a:pPr algn="ctr">
                <a:lnSpc>
                  <a:spcPts val="2659"/>
                </a:lnSpc>
              </a:pPr>
              <a:endParaRPr/>
            </a:p>
          </p:txBody>
        </p:sp>
      </p:grpSp>
      <p:grpSp>
        <p:nvGrpSpPr>
          <p:cNvPr id="254" name="Group 11"/>
          <p:cNvGrpSpPr/>
          <p:nvPr/>
        </p:nvGrpSpPr>
        <p:grpSpPr>
          <a:xfrm>
            <a:off x="-1406166" y="-527735"/>
            <a:ext cx="4907084" cy="2453542"/>
            <a:chOff x="0" y="0"/>
            <a:chExt cx="812800" cy="406400"/>
          </a:xfrm>
        </p:grpSpPr>
        <p:sp>
          <p:nvSpPr>
            <p:cNvPr id="1049032" name="Freeform 12"/>
            <p:cNvSpPr/>
            <p:nvPr/>
          </p:nvSpPr>
          <p:spPr>
            <a:xfrm>
              <a:off x="0" y="0"/>
              <a:ext cx="812800" cy="406400"/>
            </a:xfrm>
            <a:custGeom>
              <a:avLst/>
              <a:gdLst/>
              <a:ahLst/>
              <a:cxnLst/>
              <a:rect l="l" t="t" r="r" b="b"/>
              <a:pathLst>
                <a:path w="812800" h="406400">
                  <a:moveTo>
                    <a:pt x="0" y="0"/>
                  </a:moveTo>
                  <a:lnTo>
                    <a:pt x="609600" y="0"/>
                  </a:lnTo>
                  <a:lnTo>
                    <a:pt x="812800" y="203200"/>
                  </a:lnTo>
                  <a:lnTo>
                    <a:pt x="609600" y="406400"/>
                  </a:lnTo>
                  <a:lnTo>
                    <a:pt x="0" y="406400"/>
                  </a:lnTo>
                  <a:lnTo>
                    <a:pt x="203200" y="203200"/>
                  </a:lnTo>
                  <a:lnTo>
                    <a:pt x="0" y="0"/>
                  </a:lnTo>
                  <a:close/>
                </a:path>
              </a:pathLst>
            </a:custGeom>
            <a:solidFill>
              <a:srgbClr val="AF0000"/>
            </a:solidFill>
          </p:spPr>
        </p:sp>
        <p:sp>
          <p:nvSpPr>
            <p:cNvPr id="1049033" name="TextBox 13"/>
            <p:cNvSpPr txBox="1"/>
            <p:nvPr/>
          </p:nvSpPr>
          <p:spPr>
            <a:xfrm>
              <a:off x="177800" y="-38100"/>
              <a:ext cx="558800" cy="444500"/>
            </a:xfrm>
            <a:prstGeom prst="rect">
              <a:avLst/>
            </a:prstGeom>
          </p:spPr>
          <p:txBody>
            <a:bodyPr lIns="50800" tIns="50800" rIns="50800" bIns="50800" rtlCol="0" anchor="ctr"/>
            <a:lstStyle/>
            <a:p>
              <a:pPr algn="ctr">
                <a:lnSpc>
                  <a:spcPts val="2659"/>
                </a:lnSpc>
              </a:pPr>
              <a:endParaRPr/>
            </a:p>
          </p:txBody>
        </p:sp>
      </p:grpSp>
      <p:grpSp>
        <p:nvGrpSpPr>
          <p:cNvPr id="255" name="Group 14"/>
          <p:cNvGrpSpPr/>
          <p:nvPr/>
        </p:nvGrpSpPr>
        <p:grpSpPr>
          <a:xfrm rot="-10800000">
            <a:off x="14708950" y="-527735"/>
            <a:ext cx="4907084" cy="2453542"/>
            <a:chOff x="0" y="0"/>
            <a:chExt cx="812800" cy="406400"/>
          </a:xfrm>
        </p:grpSpPr>
        <p:sp>
          <p:nvSpPr>
            <p:cNvPr id="1049034" name="Freeform 15"/>
            <p:cNvSpPr/>
            <p:nvPr/>
          </p:nvSpPr>
          <p:spPr>
            <a:xfrm>
              <a:off x="0" y="0"/>
              <a:ext cx="812800" cy="406400"/>
            </a:xfrm>
            <a:custGeom>
              <a:avLst/>
              <a:gdLst/>
              <a:ahLst/>
              <a:cxnLst/>
              <a:rect l="l" t="t" r="r" b="b"/>
              <a:pathLst>
                <a:path w="812800" h="406400">
                  <a:moveTo>
                    <a:pt x="0" y="0"/>
                  </a:moveTo>
                  <a:lnTo>
                    <a:pt x="609600" y="0"/>
                  </a:lnTo>
                  <a:lnTo>
                    <a:pt x="812800" y="203200"/>
                  </a:lnTo>
                  <a:lnTo>
                    <a:pt x="609600" y="406400"/>
                  </a:lnTo>
                  <a:lnTo>
                    <a:pt x="0" y="406400"/>
                  </a:lnTo>
                  <a:lnTo>
                    <a:pt x="203200" y="203200"/>
                  </a:lnTo>
                  <a:lnTo>
                    <a:pt x="0" y="0"/>
                  </a:lnTo>
                  <a:close/>
                </a:path>
              </a:pathLst>
            </a:custGeom>
            <a:solidFill>
              <a:srgbClr val="AF0000"/>
            </a:solidFill>
          </p:spPr>
        </p:sp>
        <p:sp>
          <p:nvSpPr>
            <p:cNvPr id="1049035" name="TextBox 16"/>
            <p:cNvSpPr txBox="1"/>
            <p:nvPr/>
          </p:nvSpPr>
          <p:spPr>
            <a:xfrm>
              <a:off x="177800" y="-38100"/>
              <a:ext cx="558800" cy="444500"/>
            </a:xfrm>
            <a:prstGeom prst="rect">
              <a:avLst/>
            </a:prstGeom>
          </p:spPr>
          <p:txBody>
            <a:bodyPr lIns="50800" tIns="50800" rIns="50800" bIns="50800" rtlCol="0" anchor="ctr"/>
            <a:lstStyle/>
            <a:p>
              <a:pPr algn="ctr">
                <a:lnSpc>
                  <a:spcPts val="2659"/>
                </a:lnSpc>
              </a:pPr>
              <a:endParaRPr/>
            </a:p>
          </p:txBody>
        </p:sp>
      </p:grpSp>
      <p:grpSp>
        <p:nvGrpSpPr>
          <p:cNvPr id="256" name="Group 17"/>
          <p:cNvGrpSpPr/>
          <p:nvPr/>
        </p:nvGrpSpPr>
        <p:grpSpPr>
          <a:xfrm rot="-1812656">
            <a:off x="-1700819" y="5008545"/>
            <a:ext cx="3581095" cy="7408155"/>
            <a:chOff x="0" y="0"/>
            <a:chExt cx="943169" cy="1951119"/>
          </a:xfrm>
        </p:grpSpPr>
        <p:sp>
          <p:nvSpPr>
            <p:cNvPr id="1049036" name="Freeform 18"/>
            <p:cNvSpPr/>
            <p:nvPr/>
          </p:nvSpPr>
          <p:spPr>
            <a:xfrm>
              <a:off x="0" y="0"/>
              <a:ext cx="943169" cy="1951119"/>
            </a:xfrm>
            <a:custGeom>
              <a:avLst/>
              <a:gdLst/>
              <a:ahLst/>
              <a:cxnLst/>
              <a:rect l="l" t="t" r="r" b="b"/>
              <a:pathLst>
                <a:path w="943169" h="1951119">
                  <a:moveTo>
                    <a:pt x="0" y="0"/>
                  </a:moveTo>
                  <a:lnTo>
                    <a:pt x="943169" y="0"/>
                  </a:lnTo>
                  <a:lnTo>
                    <a:pt x="943169" y="1951119"/>
                  </a:lnTo>
                  <a:lnTo>
                    <a:pt x="0" y="1951119"/>
                  </a:lnTo>
                  <a:close/>
                </a:path>
              </a:pathLst>
            </a:custGeom>
            <a:solidFill>
              <a:srgbClr val="AF0000"/>
            </a:solidFill>
          </p:spPr>
        </p:sp>
        <p:sp>
          <p:nvSpPr>
            <p:cNvPr id="1049037" name="TextBox 19"/>
            <p:cNvSpPr txBox="1"/>
            <p:nvPr/>
          </p:nvSpPr>
          <p:spPr>
            <a:xfrm>
              <a:off x="0" y="-38100"/>
              <a:ext cx="943169" cy="1989219"/>
            </a:xfrm>
            <a:prstGeom prst="rect">
              <a:avLst/>
            </a:prstGeom>
          </p:spPr>
          <p:txBody>
            <a:bodyPr lIns="50800" tIns="50800" rIns="50800" bIns="50800" rtlCol="0" anchor="ctr"/>
            <a:lstStyle/>
            <a:p>
              <a:pPr algn="ctr">
                <a:lnSpc>
                  <a:spcPts val="2659"/>
                </a:lnSpc>
              </a:pPr>
              <a:endParaRPr/>
            </a:p>
          </p:txBody>
        </p:sp>
      </p:grpSp>
      <p:sp>
        <p:nvSpPr>
          <p:cNvPr id="1049038" name="TextBox 20"/>
          <p:cNvSpPr txBox="1"/>
          <p:nvPr/>
        </p:nvSpPr>
        <p:spPr>
          <a:xfrm>
            <a:off x="3726482" y="226447"/>
            <a:ext cx="10695238" cy="1942125"/>
          </a:xfrm>
          <a:prstGeom prst="rect">
            <a:avLst/>
          </a:prstGeom>
        </p:spPr>
        <p:txBody>
          <a:bodyPr lIns="0" tIns="0" rIns="0" bIns="0" rtlCol="0" anchor="t">
            <a:spAutoFit/>
          </a:bodyPr>
          <a:lstStyle/>
          <a:p>
            <a:pPr algn="ctr">
              <a:lnSpc>
                <a:spcPts val="7642"/>
              </a:lnSpc>
              <a:spcBef>
                <a:spcPct val="0"/>
              </a:spcBef>
            </a:pPr>
            <a:r>
              <a:rPr lang="en-US" sz="5458" b="1">
                <a:solidFill>
                  <a:srgbClr val="AF0000"/>
                </a:solidFill>
                <a:latin typeface="Poppins Bold"/>
                <a:ea typeface="Poppins Bold"/>
                <a:cs typeface="Poppins Bold"/>
                <a:sym typeface="Poppins Bold"/>
              </a:rPr>
              <a:t>Lewin's Change Management Model</a:t>
            </a:r>
          </a:p>
        </p:txBody>
      </p:sp>
      <p:sp>
        <p:nvSpPr>
          <p:cNvPr id="1049039" name="TextBox 21"/>
          <p:cNvSpPr txBox="1"/>
          <p:nvPr/>
        </p:nvSpPr>
        <p:spPr>
          <a:xfrm>
            <a:off x="4055219" y="3104609"/>
            <a:ext cx="2140642" cy="517003"/>
          </a:xfrm>
          <a:prstGeom prst="rect">
            <a:avLst/>
          </a:prstGeom>
        </p:spPr>
        <p:txBody>
          <a:bodyPr lIns="0" tIns="0" rIns="0" bIns="0" rtlCol="0" anchor="t">
            <a:spAutoFit/>
          </a:bodyPr>
          <a:lstStyle/>
          <a:p>
            <a:pPr algn="l">
              <a:lnSpc>
                <a:spcPts val="3921"/>
              </a:lnSpc>
            </a:pPr>
            <a:r>
              <a:rPr lang="en-US" sz="3267">
                <a:solidFill>
                  <a:srgbClr val="FFFFFF"/>
                </a:solidFill>
                <a:latin typeface="Poppins"/>
                <a:ea typeface="Poppins"/>
                <a:cs typeface="Poppins"/>
                <a:sym typeface="Poppins"/>
              </a:rPr>
              <a:t>Unfreeze </a:t>
            </a:r>
          </a:p>
        </p:txBody>
      </p:sp>
      <p:sp>
        <p:nvSpPr>
          <p:cNvPr id="1049040" name="TextBox 22"/>
          <p:cNvSpPr txBox="1"/>
          <p:nvPr/>
        </p:nvSpPr>
        <p:spPr>
          <a:xfrm>
            <a:off x="8014837" y="3104609"/>
            <a:ext cx="2258326" cy="517003"/>
          </a:xfrm>
          <a:prstGeom prst="rect">
            <a:avLst/>
          </a:prstGeom>
        </p:spPr>
        <p:txBody>
          <a:bodyPr lIns="0" tIns="0" rIns="0" bIns="0" rtlCol="0" anchor="t">
            <a:spAutoFit/>
          </a:bodyPr>
          <a:lstStyle/>
          <a:p>
            <a:pPr algn="l">
              <a:lnSpc>
                <a:spcPts val="3921"/>
              </a:lnSpc>
            </a:pPr>
            <a:r>
              <a:rPr lang="en-US" sz="3267">
                <a:solidFill>
                  <a:srgbClr val="FFFFFF"/>
                </a:solidFill>
                <a:latin typeface="Poppins"/>
                <a:ea typeface="Poppins"/>
                <a:cs typeface="Poppins"/>
                <a:sym typeface="Poppins"/>
              </a:rPr>
              <a:t>Change </a:t>
            </a:r>
          </a:p>
        </p:txBody>
      </p:sp>
      <p:sp>
        <p:nvSpPr>
          <p:cNvPr id="1049041" name="TextBox 23"/>
          <p:cNvSpPr txBox="1"/>
          <p:nvPr/>
        </p:nvSpPr>
        <p:spPr>
          <a:xfrm>
            <a:off x="11894114" y="3037755"/>
            <a:ext cx="2140642" cy="517003"/>
          </a:xfrm>
          <a:prstGeom prst="rect">
            <a:avLst/>
          </a:prstGeom>
        </p:spPr>
        <p:txBody>
          <a:bodyPr lIns="0" tIns="0" rIns="0" bIns="0" rtlCol="0" anchor="t">
            <a:spAutoFit/>
          </a:bodyPr>
          <a:lstStyle/>
          <a:p>
            <a:pPr algn="l">
              <a:lnSpc>
                <a:spcPts val="3921"/>
              </a:lnSpc>
            </a:pPr>
            <a:r>
              <a:rPr lang="en-US" sz="3267">
                <a:solidFill>
                  <a:srgbClr val="FFFFFF"/>
                </a:solidFill>
                <a:latin typeface="Poppins"/>
                <a:ea typeface="Poppins"/>
                <a:cs typeface="Poppins"/>
                <a:sym typeface="Poppins"/>
              </a:rPr>
              <a:t>Refreeze </a:t>
            </a:r>
          </a:p>
        </p:txBody>
      </p:sp>
      <p:sp>
        <p:nvSpPr>
          <p:cNvPr id="1049042" name="TextBox 24"/>
          <p:cNvSpPr txBox="1"/>
          <p:nvPr/>
        </p:nvSpPr>
        <p:spPr>
          <a:xfrm>
            <a:off x="5125540" y="4635445"/>
            <a:ext cx="10072890" cy="4944618"/>
          </a:xfrm>
          <a:prstGeom prst="rect">
            <a:avLst/>
          </a:prstGeom>
        </p:spPr>
        <p:txBody>
          <a:bodyPr lIns="0" tIns="0" rIns="0" bIns="0" rtlCol="0" anchor="t">
            <a:spAutoFit/>
          </a:bodyPr>
          <a:lstStyle/>
          <a:p>
            <a:pPr marL="611814" lvl="1" indent="-305907" algn="l">
              <a:lnSpc>
                <a:spcPts val="6489"/>
              </a:lnSpc>
              <a:buFont typeface="Arial"/>
              <a:buChar char="•"/>
            </a:pPr>
            <a:r>
              <a:rPr lang="en-US" sz="2833">
                <a:solidFill>
                  <a:srgbClr val="000000"/>
                </a:solidFill>
                <a:latin typeface="Poppins"/>
                <a:ea typeface="Poppins"/>
                <a:cs typeface="Poppins"/>
                <a:sym typeface="Poppins"/>
              </a:rPr>
              <a:t>Unfreeze: accept AI centrality to growth.</a:t>
            </a:r>
          </a:p>
          <a:p>
            <a:pPr marL="611814" lvl="1" indent="-305907" algn="l">
              <a:lnSpc>
                <a:spcPts val="6489"/>
              </a:lnSpc>
              <a:buFont typeface="Arial"/>
              <a:buChar char="•"/>
            </a:pPr>
            <a:r>
              <a:rPr lang="en-US" sz="2833">
                <a:solidFill>
                  <a:srgbClr val="000000"/>
                </a:solidFill>
                <a:latin typeface="Poppins"/>
                <a:ea typeface="Poppins"/>
                <a:cs typeface="Poppins"/>
                <a:sym typeface="Poppins"/>
              </a:rPr>
              <a:t>Change: deploy tools, retrain, re-process.</a:t>
            </a:r>
          </a:p>
          <a:p>
            <a:pPr marL="611814" lvl="1" indent="-305907" algn="l">
              <a:lnSpc>
                <a:spcPts val="6489"/>
              </a:lnSpc>
              <a:buFont typeface="Arial"/>
              <a:buChar char="•"/>
            </a:pPr>
            <a:r>
              <a:rPr lang="en-US" sz="2833">
                <a:solidFill>
                  <a:srgbClr val="000000"/>
                </a:solidFill>
                <a:latin typeface="Poppins"/>
                <a:ea typeface="Poppins"/>
                <a:cs typeface="Poppins"/>
                <a:sym typeface="Poppins"/>
              </a:rPr>
              <a:t>Refreeze: lock in rituals and metrics (Burnes, 2020).</a:t>
            </a:r>
          </a:p>
          <a:p>
            <a:pPr marL="611814" lvl="1" indent="-305907" algn="l">
              <a:lnSpc>
                <a:spcPts val="6489"/>
              </a:lnSpc>
              <a:buFont typeface="Arial"/>
              <a:buChar char="•"/>
            </a:pPr>
            <a:r>
              <a:rPr lang="en-US" sz="2833">
                <a:solidFill>
                  <a:srgbClr val="000000"/>
                </a:solidFill>
                <a:latin typeface="Poppins"/>
                <a:ea typeface="Poppins"/>
                <a:cs typeface="Poppins"/>
                <a:sym typeface="Poppins"/>
              </a:rPr>
              <a:t>Reinforce: recognise best practice teams.</a:t>
            </a:r>
          </a:p>
          <a:p>
            <a:pPr marL="611814" lvl="1" indent="-305907" algn="l">
              <a:lnSpc>
                <a:spcPts val="6489"/>
              </a:lnSpc>
              <a:buFont typeface="Arial"/>
              <a:buChar char="•"/>
            </a:pPr>
            <a:r>
              <a:rPr lang="en-US" sz="2833">
                <a:solidFill>
                  <a:srgbClr val="000000"/>
                </a:solidFill>
                <a:latin typeface="Poppins"/>
                <a:ea typeface="Poppins"/>
                <a:cs typeface="Poppins"/>
                <a:sym typeface="Poppins"/>
              </a:rPr>
              <a:t>Monitor: rollback when harms emerge.</a:t>
            </a:r>
          </a:p>
          <a:p>
            <a:pPr marL="611814" lvl="1" indent="-305907" algn="l">
              <a:lnSpc>
                <a:spcPts val="6489"/>
              </a:lnSpc>
              <a:buFont typeface="Arial"/>
              <a:buChar char="•"/>
            </a:pPr>
            <a:r>
              <a:rPr lang="en-US" sz="2833">
                <a:solidFill>
                  <a:srgbClr val="000000"/>
                </a:solidFill>
                <a:latin typeface="Poppins"/>
                <a:ea typeface="Poppins"/>
                <a:cs typeface="Poppins"/>
                <a:sym typeface="Poppins"/>
              </a:rPr>
              <a:t>Iterate: reopen when context shifts.</a:t>
            </a:r>
          </a:p>
        </p:txBody>
      </p:sp>
      <p:grpSp>
        <p:nvGrpSpPr>
          <p:cNvPr id="257" name="Group 25"/>
          <p:cNvGrpSpPr/>
          <p:nvPr/>
        </p:nvGrpSpPr>
        <p:grpSpPr>
          <a:xfrm rot="1788529">
            <a:off x="16643193" y="4913013"/>
            <a:ext cx="3581095" cy="7408155"/>
            <a:chOff x="0" y="0"/>
            <a:chExt cx="943169" cy="1951119"/>
          </a:xfrm>
        </p:grpSpPr>
        <p:sp>
          <p:nvSpPr>
            <p:cNvPr id="1049043" name="Freeform 26"/>
            <p:cNvSpPr/>
            <p:nvPr/>
          </p:nvSpPr>
          <p:spPr>
            <a:xfrm>
              <a:off x="0" y="0"/>
              <a:ext cx="943169" cy="1951119"/>
            </a:xfrm>
            <a:custGeom>
              <a:avLst/>
              <a:gdLst/>
              <a:ahLst/>
              <a:cxnLst/>
              <a:rect l="l" t="t" r="r" b="b"/>
              <a:pathLst>
                <a:path w="943169" h="1951119">
                  <a:moveTo>
                    <a:pt x="0" y="0"/>
                  </a:moveTo>
                  <a:lnTo>
                    <a:pt x="943169" y="0"/>
                  </a:lnTo>
                  <a:lnTo>
                    <a:pt x="943169" y="1951119"/>
                  </a:lnTo>
                  <a:lnTo>
                    <a:pt x="0" y="1951119"/>
                  </a:lnTo>
                  <a:close/>
                </a:path>
              </a:pathLst>
            </a:custGeom>
            <a:solidFill>
              <a:srgbClr val="AF0000"/>
            </a:solidFill>
          </p:spPr>
        </p:sp>
        <p:sp>
          <p:nvSpPr>
            <p:cNvPr id="1049044" name="TextBox 27"/>
            <p:cNvSpPr txBox="1"/>
            <p:nvPr/>
          </p:nvSpPr>
          <p:spPr>
            <a:xfrm>
              <a:off x="0" y="-38100"/>
              <a:ext cx="943169" cy="198921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1" name="Group 2"/>
          <p:cNvGrpSpPr/>
          <p:nvPr/>
        </p:nvGrpSpPr>
        <p:grpSpPr>
          <a:xfrm>
            <a:off x="-427266" y="-2019594"/>
            <a:ext cx="20271906" cy="2327903"/>
            <a:chOff x="0" y="0"/>
            <a:chExt cx="5339103" cy="613110"/>
          </a:xfrm>
        </p:grpSpPr>
        <p:sp>
          <p:nvSpPr>
            <p:cNvPr id="1049048" name="Freeform 3"/>
            <p:cNvSpPr/>
            <p:nvPr/>
          </p:nvSpPr>
          <p:spPr>
            <a:xfrm>
              <a:off x="0" y="0"/>
              <a:ext cx="5339103" cy="613110"/>
            </a:xfrm>
            <a:custGeom>
              <a:avLst/>
              <a:gdLst/>
              <a:ahLst/>
              <a:cxnLst/>
              <a:rect l="l" t="t" r="r" b="b"/>
              <a:pathLst>
                <a:path w="5339103" h="613110">
                  <a:moveTo>
                    <a:pt x="0" y="0"/>
                  </a:moveTo>
                  <a:lnTo>
                    <a:pt x="5339103" y="0"/>
                  </a:lnTo>
                  <a:lnTo>
                    <a:pt x="5339103" y="613110"/>
                  </a:lnTo>
                  <a:lnTo>
                    <a:pt x="0" y="613110"/>
                  </a:lnTo>
                  <a:close/>
                </a:path>
              </a:pathLst>
            </a:custGeom>
            <a:solidFill>
              <a:srgbClr val="8B0000"/>
            </a:solidFill>
          </p:spPr>
        </p:sp>
        <p:sp>
          <p:nvSpPr>
            <p:cNvPr id="1049049" name="TextBox 4"/>
            <p:cNvSpPr txBox="1"/>
            <p:nvPr/>
          </p:nvSpPr>
          <p:spPr>
            <a:xfrm>
              <a:off x="0" y="-38100"/>
              <a:ext cx="5339103" cy="651210"/>
            </a:xfrm>
            <a:prstGeom prst="rect">
              <a:avLst/>
            </a:prstGeom>
          </p:spPr>
          <p:txBody>
            <a:bodyPr lIns="50800" tIns="50800" rIns="50800" bIns="50800" rtlCol="0" anchor="ctr"/>
            <a:lstStyle/>
            <a:p>
              <a:pPr algn="ctr">
                <a:lnSpc>
                  <a:spcPts val="2659"/>
                </a:lnSpc>
              </a:pPr>
              <a:endParaRPr/>
            </a:p>
          </p:txBody>
        </p:sp>
      </p:grpSp>
      <p:sp>
        <p:nvSpPr>
          <p:cNvPr id="1049050" name="TextBox 5"/>
          <p:cNvSpPr txBox="1"/>
          <p:nvPr/>
        </p:nvSpPr>
        <p:spPr>
          <a:xfrm>
            <a:off x="2518963" y="452970"/>
            <a:ext cx="13250073" cy="939292"/>
          </a:xfrm>
          <a:prstGeom prst="rect">
            <a:avLst/>
          </a:prstGeom>
        </p:spPr>
        <p:txBody>
          <a:bodyPr lIns="0" tIns="0" rIns="0" bIns="0" rtlCol="0" anchor="t">
            <a:spAutoFit/>
          </a:bodyPr>
          <a:lstStyle/>
          <a:p>
            <a:pPr algn="ctr">
              <a:lnSpc>
                <a:spcPts val="7396"/>
              </a:lnSpc>
              <a:spcBef>
                <a:spcPct val="0"/>
              </a:spcBef>
            </a:pPr>
            <a:r>
              <a:rPr lang="en-US" sz="5283" b="1" dirty="0">
                <a:solidFill>
                  <a:srgbClr val="AF0000"/>
                </a:solidFill>
                <a:latin typeface="Poppins Bold"/>
                <a:ea typeface="Poppins Bold"/>
                <a:cs typeface="Poppins Bold"/>
                <a:sym typeface="Poppins Bold"/>
              </a:rPr>
              <a:t>ADKAR Change Management Model</a:t>
            </a:r>
          </a:p>
        </p:txBody>
      </p:sp>
      <p:grpSp>
        <p:nvGrpSpPr>
          <p:cNvPr id="262" name="Group 6"/>
          <p:cNvGrpSpPr/>
          <p:nvPr/>
        </p:nvGrpSpPr>
        <p:grpSpPr>
          <a:xfrm>
            <a:off x="-1983906" y="9950715"/>
            <a:ext cx="20271906" cy="2327903"/>
            <a:chOff x="0" y="0"/>
            <a:chExt cx="5339103" cy="613110"/>
          </a:xfrm>
        </p:grpSpPr>
        <p:sp>
          <p:nvSpPr>
            <p:cNvPr id="1049051" name="Freeform 7"/>
            <p:cNvSpPr/>
            <p:nvPr/>
          </p:nvSpPr>
          <p:spPr>
            <a:xfrm>
              <a:off x="0" y="0"/>
              <a:ext cx="5339103" cy="613110"/>
            </a:xfrm>
            <a:custGeom>
              <a:avLst/>
              <a:gdLst/>
              <a:ahLst/>
              <a:cxnLst/>
              <a:rect l="l" t="t" r="r" b="b"/>
              <a:pathLst>
                <a:path w="5339103" h="613110">
                  <a:moveTo>
                    <a:pt x="0" y="0"/>
                  </a:moveTo>
                  <a:lnTo>
                    <a:pt x="5339103" y="0"/>
                  </a:lnTo>
                  <a:lnTo>
                    <a:pt x="5339103" y="613110"/>
                  </a:lnTo>
                  <a:lnTo>
                    <a:pt x="0" y="613110"/>
                  </a:lnTo>
                  <a:close/>
                </a:path>
              </a:pathLst>
            </a:custGeom>
            <a:solidFill>
              <a:srgbClr val="8B0000"/>
            </a:solidFill>
          </p:spPr>
        </p:sp>
        <p:sp>
          <p:nvSpPr>
            <p:cNvPr id="1049052" name="TextBox 8"/>
            <p:cNvSpPr txBox="1"/>
            <p:nvPr/>
          </p:nvSpPr>
          <p:spPr>
            <a:xfrm>
              <a:off x="0" y="-38100"/>
              <a:ext cx="5339103" cy="651210"/>
            </a:xfrm>
            <a:prstGeom prst="rect">
              <a:avLst/>
            </a:prstGeom>
          </p:spPr>
          <p:txBody>
            <a:bodyPr lIns="50800" tIns="50800" rIns="50800" bIns="50800" rtlCol="0" anchor="ctr"/>
            <a:lstStyle/>
            <a:p>
              <a:pPr algn="ctr">
                <a:lnSpc>
                  <a:spcPts val="2659"/>
                </a:lnSpc>
              </a:pPr>
              <a:endParaRPr/>
            </a:p>
          </p:txBody>
        </p:sp>
      </p:grpSp>
      <p:graphicFrame>
        <p:nvGraphicFramePr>
          <p:cNvPr id="4194308" name="Table 8"/>
          <p:cNvGraphicFramePr>
            <a:graphicFrameLocks noGrp="1"/>
          </p:cNvGraphicFramePr>
          <p:nvPr/>
        </p:nvGraphicFramePr>
        <p:xfrm>
          <a:off x="914400" y="1708869"/>
          <a:ext cx="15773399" cy="7051123"/>
        </p:xfrm>
        <a:graphic>
          <a:graphicData uri="http://schemas.openxmlformats.org/drawingml/2006/table">
            <a:tbl>
              <a:tblPr firstRow="1" firstCol="1" bandRow="1">
                <a:tableStyleId>{21E4AEA4-8DFA-4A89-87EB-49C32662AFE0}</a:tableStyleId>
              </a:tblPr>
              <a:tblGrid>
                <a:gridCol w="3531358">
                  <a:extLst>
                    <a:ext uri="{9D8B030D-6E8A-4147-A177-3AD203B41FA5}">
                      <a16:colId xmlns:a16="http://schemas.microsoft.com/office/drawing/2014/main" val="20000"/>
                    </a:ext>
                  </a:extLst>
                </a:gridCol>
                <a:gridCol w="5590358">
                  <a:extLst>
                    <a:ext uri="{9D8B030D-6E8A-4147-A177-3AD203B41FA5}">
                      <a16:colId xmlns:a16="http://schemas.microsoft.com/office/drawing/2014/main" val="20001"/>
                    </a:ext>
                  </a:extLst>
                </a:gridCol>
                <a:gridCol w="6651683">
                  <a:extLst>
                    <a:ext uri="{9D8B030D-6E8A-4147-A177-3AD203B41FA5}">
                      <a16:colId xmlns:a16="http://schemas.microsoft.com/office/drawing/2014/main" val="20002"/>
                    </a:ext>
                  </a:extLst>
                </a:gridCol>
              </a:tblGrid>
              <a:tr h="1094820">
                <a:tc>
                  <a:txBody>
                    <a:bodyPr/>
                    <a:lstStyle/>
                    <a:p>
                      <a:pPr algn="ctr">
                        <a:lnSpc>
                          <a:spcPct val="150000"/>
                        </a:lnSpc>
                        <a:spcBef>
                          <a:spcPts val="600"/>
                        </a:spcBef>
                        <a:spcAft>
                          <a:spcPts val="600"/>
                        </a:spcAft>
                        <a:buNone/>
                      </a:pPr>
                      <a:r>
                        <a:rPr lang="en-GB" sz="3600" kern="100">
                          <a:effectLst/>
                        </a:rPr>
                        <a:t>ADKAR</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a:effectLst/>
                        </a:rPr>
                        <a:t>Current state</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dirty="0">
                          <a:effectLst/>
                        </a:rPr>
                        <a:t>Needed next</a:t>
                      </a:r>
                      <a:endParaRPr lang="en-GB" sz="36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0"/>
                  </a:ext>
                </a:extLst>
              </a:tr>
              <a:tr h="1094820">
                <a:tc>
                  <a:txBody>
                    <a:bodyPr/>
                    <a:lstStyle/>
                    <a:p>
                      <a:pPr algn="ctr">
                        <a:lnSpc>
                          <a:spcPct val="150000"/>
                        </a:lnSpc>
                        <a:spcBef>
                          <a:spcPts val="600"/>
                        </a:spcBef>
                        <a:spcAft>
                          <a:spcPts val="600"/>
                        </a:spcAft>
                        <a:buNone/>
                      </a:pPr>
                      <a:r>
                        <a:rPr lang="en-GB" sz="3600" kern="100">
                          <a:effectLst/>
                        </a:rPr>
                        <a:t>Awareness</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a:effectLst/>
                        </a:rPr>
                        <a:t>Broad but uneven</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a:effectLst/>
                        </a:rPr>
                        <a:t>Clearer ethics rationale</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1"/>
                  </a:ext>
                </a:extLst>
              </a:tr>
              <a:tr h="1094820">
                <a:tc>
                  <a:txBody>
                    <a:bodyPr/>
                    <a:lstStyle/>
                    <a:p>
                      <a:pPr algn="ctr">
                        <a:lnSpc>
                          <a:spcPct val="150000"/>
                        </a:lnSpc>
                        <a:spcBef>
                          <a:spcPts val="600"/>
                        </a:spcBef>
                        <a:spcAft>
                          <a:spcPts val="600"/>
                        </a:spcAft>
                        <a:buNone/>
                      </a:pPr>
                      <a:r>
                        <a:rPr lang="en-GB" sz="3600" kern="100">
                          <a:effectLst/>
                        </a:rPr>
                        <a:t>Desire</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dirty="0">
                          <a:effectLst/>
                        </a:rPr>
                        <a:t>High in growth teams (Houben et al., 2020).</a:t>
                      </a:r>
                      <a:endParaRPr lang="en-GB" sz="36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a:effectLst/>
                        </a:rPr>
                        <a:t>Wider creative buy-in</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2"/>
                  </a:ext>
                </a:extLst>
              </a:tr>
              <a:tr h="1094820">
                <a:tc>
                  <a:txBody>
                    <a:bodyPr/>
                    <a:lstStyle/>
                    <a:p>
                      <a:pPr algn="ctr">
                        <a:lnSpc>
                          <a:spcPct val="150000"/>
                        </a:lnSpc>
                        <a:spcBef>
                          <a:spcPts val="600"/>
                        </a:spcBef>
                        <a:spcAft>
                          <a:spcPts val="600"/>
                        </a:spcAft>
                        <a:buNone/>
                      </a:pPr>
                      <a:r>
                        <a:rPr lang="en-GB" sz="3600" kern="100">
                          <a:effectLst/>
                        </a:rPr>
                        <a:t>Knowledge</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a:effectLst/>
                        </a:rPr>
                        <a:t>Tools well known</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dirty="0">
                          <a:effectLst/>
                        </a:rPr>
                        <a:t>Deeper data literacy</a:t>
                      </a:r>
                      <a:endParaRPr lang="en-GB" sz="36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3"/>
                  </a:ext>
                </a:extLst>
              </a:tr>
              <a:tr h="1094820">
                <a:tc>
                  <a:txBody>
                    <a:bodyPr/>
                    <a:lstStyle/>
                    <a:p>
                      <a:pPr algn="ctr">
                        <a:lnSpc>
                          <a:spcPct val="150000"/>
                        </a:lnSpc>
                        <a:spcBef>
                          <a:spcPts val="600"/>
                        </a:spcBef>
                        <a:spcAft>
                          <a:spcPts val="600"/>
                        </a:spcAft>
                        <a:buNone/>
                      </a:pPr>
                      <a:r>
                        <a:rPr lang="en-GB" sz="3600" kern="100">
                          <a:effectLst/>
                        </a:rPr>
                        <a:t>Ability</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a:effectLst/>
                        </a:rPr>
                        <a:t>Strong in pilots</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a:effectLst/>
                        </a:rPr>
                        <a:t>Scale “coach” model</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4"/>
                  </a:ext>
                </a:extLst>
              </a:tr>
              <a:tr h="1094820">
                <a:tc>
                  <a:txBody>
                    <a:bodyPr/>
                    <a:lstStyle/>
                    <a:p>
                      <a:pPr algn="ctr">
                        <a:lnSpc>
                          <a:spcPct val="150000"/>
                        </a:lnSpc>
                        <a:spcBef>
                          <a:spcPts val="600"/>
                        </a:spcBef>
                        <a:spcAft>
                          <a:spcPts val="600"/>
                        </a:spcAft>
                        <a:buNone/>
                      </a:pPr>
                      <a:r>
                        <a:rPr lang="en-GB" sz="3600" kern="100">
                          <a:effectLst/>
                        </a:rPr>
                        <a:t>Reinforcement</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a:effectLst/>
                        </a:rPr>
                        <a:t>KPI-based</a:t>
                      </a:r>
                      <a:endParaRPr lang="en-GB" sz="36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3600" kern="100" dirty="0">
                          <a:effectLst/>
                        </a:rPr>
                        <a:t>Add ethics incentives</a:t>
                      </a:r>
                      <a:endParaRPr lang="en-GB" sz="36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5"/>
                  </a:ext>
                </a:extLst>
              </a:tr>
            </a:tbl>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6" name="Group 2"/>
          <p:cNvGrpSpPr>
            <a:grpSpLocks noChangeAspect="1"/>
          </p:cNvGrpSpPr>
          <p:nvPr/>
        </p:nvGrpSpPr>
        <p:grpSpPr>
          <a:xfrm>
            <a:off x="-1663530" y="0"/>
            <a:ext cx="7184308" cy="10517033"/>
            <a:chOff x="0" y="0"/>
            <a:chExt cx="6096000" cy="8923871"/>
          </a:xfrm>
        </p:grpSpPr>
        <p:sp>
          <p:nvSpPr>
            <p:cNvPr id="1049056" name="Freeform 3"/>
            <p:cNvSpPr/>
            <p:nvPr/>
          </p:nvSpPr>
          <p:spPr>
            <a:xfrm>
              <a:off x="0" y="0"/>
              <a:ext cx="6096000" cy="8923909"/>
            </a:xfrm>
            <a:custGeom>
              <a:avLst/>
              <a:gdLst/>
              <a:ahLst/>
              <a:cxnLst/>
              <a:rect l="l" t="t" r="r" b="b"/>
              <a:pathLst>
                <a:path w="6096000" h="8923909">
                  <a:moveTo>
                    <a:pt x="16891" y="0"/>
                  </a:moveTo>
                  <a:lnTo>
                    <a:pt x="0" y="8923909"/>
                  </a:lnTo>
                  <a:lnTo>
                    <a:pt x="4453509" y="8923909"/>
                  </a:lnTo>
                  <a:lnTo>
                    <a:pt x="6096000" y="2294509"/>
                  </a:lnTo>
                  <a:lnTo>
                    <a:pt x="5096891" y="0"/>
                  </a:lnTo>
                  <a:close/>
                </a:path>
              </a:pathLst>
            </a:custGeom>
            <a:blipFill>
              <a:blip r:embed="rId3" cstate="email"/>
              <a:stretch>
                <a:fillRect l="-59860" r="-59860"/>
              </a:stretch>
            </a:blipFill>
          </p:spPr>
        </p:sp>
      </p:grpSp>
      <p:grpSp>
        <p:nvGrpSpPr>
          <p:cNvPr id="267" name="Group 4"/>
          <p:cNvGrpSpPr/>
          <p:nvPr/>
        </p:nvGrpSpPr>
        <p:grpSpPr>
          <a:xfrm>
            <a:off x="4169265" y="0"/>
            <a:ext cx="2338594" cy="2949867"/>
            <a:chOff x="0" y="0"/>
            <a:chExt cx="615926" cy="776920"/>
          </a:xfrm>
        </p:grpSpPr>
        <p:sp>
          <p:nvSpPr>
            <p:cNvPr id="1049057" name="Freeform 5"/>
            <p:cNvSpPr/>
            <p:nvPr/>
          </p:nvSpPr>
          <p:spPr>
            <a:xfrm>
              <a:off x="0" y="0"/>
              <a:ext cx="615926" cy="776920"/>
            </a:xfrm>
            <a:custGeom>
              <a:avLst/>
              <a:gdLst/>
              <a:ahLst/>
              <a:cxnLst/>
              <a:rect l="l" t="t" r="r" b="b"/>
              <a:pathLst>
                <a:path w="615926" h="776920">
                  <a:moveTo>
                    <a:pt x="307963" y="776920"/>
                  </a:moveTo>
                  <a:lnTo>
                    <a:pt x="615926" y="0"/>
                  </a:lnTo>
                  <a:lnTo>
                    <a:pt x="0" y="0"/>
                  </a:lnTo>
                  <a:lnTo>
                    <a:pt x="307963" y="776920"/>
                  </a:lnTo>
                  <a:close/>
                </a:path>
              </a:pathLst>
            </a:custGeom>
            <a:solidFill>
              <a:srgbClr val="761E1E"/>
            </a:solidFill>
          </p:spPr>
        </p:sp>
        <p:sp>
          <p:nvSpPr>
            <p:cNvPr id="1049058" name="TextBox 6"/>
            <p:cNvSpPr txBox="1"/>
            <p:nvPr/>
          </p:nvSpPr>
          <p:spPr>
            <a:xfrm>
              <a:off x="96238" y="17394"/>
              <a:ext cx="423449" cy="398813"/>
            </a:xfrm>
            <a:prstGeom prst="rect">
              <a:avLst/>
            </a:prstGeom>
          </p:spPr>
          <p:txBody>
            <a:bodyPr lIns="50800" tIns="50800" rIns="50800" bIns="50800" rtlCol="0" anchor="ctr"/>
            <a:lstStyle/>
            <a:p>
              <a:pPr algn="ctr">
                <a:lnSpc>
                  <a:spcPts val="2659"/>
                </a:lnSpc>
              </a:pPr>
              <a:endParaRPr/>
            </a:p>
          </p:txBody>
        </p:sp>
      </p:grpSp>
      <p:grpSp>
        <p:nvGrpSpPr>
          <p:cNvPr id="268" name="Group 7"/>
          <p:cNvGrpSpPr/>
          <p:nvPr/>
        </p:nvGrpSpPr>
        <p:grpSpPr>
          <a:xfrm rot="-9964712">
            <a:off x="4552477" y="-497163"/>
            <a:ext cx="863790" cy="13159647"/>
            <a:chOff x="0" y="0"/>
            <a:chExt cx="227500" cy="3465915"/>
          </a:xfrm>
        </p:grpSpPr>
        <p:sp>
          <p:nvSpPr>
            <p:cNvPr id="1049059" name="Freeform 8"/>
            <p:cNvSpPr/>
            <p:nvPr/>
          </p:nvSpPr>
          <p:spPr>
            <a:xfrm>
              <a:off x="0" y="0"/>
              <a:ext cx="227500" cy="3465915"/>
            </a:xfrm>
            <a:custGeom>
              <a:avLst/>
              <a:gdLst/>
              <a:ahLst/>
              <a:cxnLst/>
              <a:rect l="l" t="t" r="r" b="b"/>
              <a:pathLst>
                <a:path w="227500" h="3465915">
                  <a:moveTo>
                    <a:pt x="0" y="0"/>
                  </a:moveTo>
                  <a:lnTo>
                    <a:pt x="227500" y="0"/>
                  </a:lnTo>
                  <a:lnTo>
                    <a:pt x="227500" y="3465915"/>
                  </a:lnTo>
                  <a:lnTo>
                    <a:pt x="0" y="3465915"/>
                  </a:lnTo>
                  <a:close/>
                </a:path>
              </a:pathLst>
            </a:custGeom>
            <a:solidFill>
              <a:srgbClr val="AF0000"/>
            </a:solidFill>
          </p:spPr>
        </p:sp>
        <p:sp>
          <p:nvSpPr>
            <p:cNvPr id="1049060" name="TextBox 9"/>
            <p:cNvSpPr txBox="1"/>
            <p:nvPr/>
          </p:nvSpPr>
          <p:spPr>
            <a:xfrm>
              <a:off x="0" y="-38100"/>
              <a:ext cx="227500" cy="3504015"/>
            </a:xfrm>
            <a:prstGeom prst="rect">
              <a:avLst/>
            </a:prstGeom>
          </p:spPr>
          <p:txBody>
            <a:bodyPr lIns="50800" tIns="50800" rIns="50800" bIns="50800" rtlCol="0" anchor="ctr"/>
            <a:lstStyle/>
            <a:p>
              <a:pPr algn="ctr">
                <a:lnSpc>
                  <a:spcPts val="2659"/>
                </a:lnSpc>
                <a:spcBef>
                  <a:spcPct val="0"/>
                </a:spcBef>
              </a:pPr>
              <a:endParaRPr/>
            </a:p>
          </p:txBody>
        </p:sp>
      </p:grpSp>
      <p:sp>
        <p:nvSpPr>
          <p:cNvPr id="1049061" name="TextBox 10"/>
          <p:cNvSpPr txBox="1"/>
          <p:nvPr/>
        </p:nvSpPr>
        <p:spPr>
          <a:xfrm>
            <a:off x="6507859" y="1455044"/>
            <a:ext cx="11503345" cy="7528941"/>
          </a:xfrm>
          <a:prstGeom prst="rect">
            <a:avLst/>
          </a:prstGeom>
        </p:spPr>
        <p:txBody>
          <a:bodyPr lIns="0" tIns="0" rIns="0" bIns="0" rtlCol="0" anchor="t">
            <a:spAutoFit/>
          </a:bodyPr>
          <a:lstStyle/>
          <a:p>
            <a:pPr marL="731404" lvl="1" indent="-365702" algn="just">
              <a:lnSpc>
                <a:spcPts val="8469"/>
              </a:lnSpc>
              <a:buFont typeface="Arial"/>
              <a:buChar char="•"/>
            </a:pPr>
            <a:r>
              <a:rPr lang="en-US" sz="3387">
                <a:solidFill>
                  <a:srgbClr val="000000"/>
                </a:solidFill>
                <a:latin typeface="Poppins"/>
                <a:ea typeface="Poppins"/>
                <a:cs typeface="Poppins"/>
                <a:sym typeface="Poppins"/>
              </a:rPr>
              <a:t>Human-in-the-loop for key creatives.</a:t>
            </a:r>
          </a:p>
          <a:p>
            <a:pPr marL="731404" lvl="1" indent="-365702" algn="just">
              <a:lnSpc>
                <a:spcPts val="8469"/>
              </a:lnSpc>
              <a:buFont typeface="Arial"/>
              <a:buChar char="•"/>
            </a:pPr>
            <a:r>
              <a:rPr lang="en-US" sz="3387">
                <a:solidFill>
                  <a:srgbClr val="000000"/>
                </a:solidFill>
                <a:latin typeface="Poppins"/>
                <a:ea typeface="Poppins"/>
                <a:cs typeface="Poppins"/>
                <a:sym typeface="Poppins"/>
              </a:rPr>
              <a:t>Explainable AI cues in consumer UX (Technology Magazine, 2024).</a:t>
            </a:r>
          </a:p>
          <a:p>
            <a:pPr marL="731404" lvl="1" indent="-365702" algn="just">
              <a:lnSpc>
                <a:spcPts val="8469"/>
              </a:lnSpc>
              <a:buFont typeface="Arial"/>
              <a:buChar char="•"/>
            </a:pPr>
            <a:r>
              <a:rPr lang="en-US" sz="3387">
                <a:solidFill>
                  <a:srgbClr val="000000"/>
                </a:solidFill>
                <a:latin typeface="Poppins"/>
                <a:ea typeface="Poppins"/>
                <a:cs typeface="Poppins"/>
                <a:sym typeface="Poppins"/>
              </a:rPr>
              <a:t>Privacy-by-design in all campaigns.</a:t>
            </a:r>
          </a:p>
          <a:p>
            <a:pPr marL="731404" lvl="1" indent="-365702" algn="just">
              <a:lnSpc>
                <a:spcPts val="8469"/>
              </a:lnSpc>
              <a:buFont typeface="Arial"/>
              <a:buChar char="•"/>
            </a:pPr>
            <a:r>
              <a:rPr lang="en-US" sz="3387">
                <a:solidFill>
                  <a:srgbClr val="000000"/>
                </a:solidFill>
                <a:latin typeface="Poppins"/>
                <a:ea typeface="Poppins"/>
                <a:cs typeface="Poppins"/>
                <a:sym typeface="Poppins"/>
              </a:rPr>
              <a:t>Cohort-based targeting over 1:1 creep.</a:t>
            </a:r>
          </a:p>
          <a:p>
            <a:pPr marL="731404" lvl="1" indent="-365702" algn="just">
              <a:lnSpc>
                <a:spcPts val="8469"/>
              </a:lnSpc>
              <a:buFont typeface="Arial"/>
              <a:buChar char="•"/>
            </a:pPr>
            <a:r>
              <a:rPr lang="en-US" sz="3387">
                <a:solidFill>
                  <a:srgbClr val="000000"/>
                </a:solidFill>
                <a:latin typeface="Poppins"/>
                <a:ea typeface="Poppins"/>
                <a:cs typeface="Poppins"/>
                <a:sym typeface="Poppins"/>
              </a:rPr>
              <a:t>Distinctive brand narratives at scale (Vrontis et al., 2023).</a:t>
            </a:r>
          </a:p>
          <a:p>
            <a:pPr marL="731404" lvl="1" indent="-365702" algn="just">
              <a:lnSpc>
                <a:spcPts val="8469"/>
              </a:lnSpc>
              <a:buFont typeface="Arial"/>
              <a:buChar char="•"/>
            </a:pPr>
            <a:r>
              <a:rPr lang="en-US" sz="3387">
                <a:solidFill>
                  <a:srgbClr val="000000"/>
                </a:solidFill>
                <a:latin typeface="Poppins"/>
                <a:ea typeface="Poppins"/>
                <a:cs typeface="Poppins"/>
                <a:sym typeface="Poppins"/>
              </a:rPr>
              <a:t>Partnerships to access new contexts.</a:t>
            </a:r>
          </a:p>
        </p:txBody>
      </p:sp>
      <p:sp>
        <p:nvSpPr>
          <p:cNvPr id="1049062" name="TextBox 11"/>
          <p:cNvSpPr txBox="1"/>
          <p:nvPr/>
        </p:nvSpPr>
        <p:spPr>
          <a:xfrm>
            <a:off x="6974510" y="448123"/>
            <a:ext cx="10570042" cy="999230"/>
          </a:xfrm>
          <a:prstGeom prst="rect">
            <a:avLst/>
          </a:prstGeom>
        </p:spPr>
        <p:txBody>
          <a:bodyPr lIns="0" tIns="0" rIns="0" bIns="0" rtlCol="0" anchor="t">
            <a:spAutoFit/>
          </a:bodyPr>
          <a:lstStyle/>
          <a:p>
            <a:pPr algn="ctr">
              <a:lnSpc>
                <a:spcPts val="7728"/>
              </a:lnSpc>
              <a:spcBef>
                <a:spcPct val="0"/>
              </a:spcBef>
            </a:pPr>
            <a:r>
              <a:rPr lang="en-US" sz="5520" b="1">
                <a:solidFill>
                  <a:srgbClr val="AF0000"/>
                </a:solidFill>
                <a:latin typeface="Poppins Bold"/>
                <a:ea typeface="Poppins Bold"/>
                <a:cs typeface="Poppins Bold"/>
                <a:sym typeface="Poppins Bold"/>
              </a:rPr>
              <a:t>Strategic Responses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5" name="Group 2"/>
          <p:cNvGrpSpPr/>
          <p:nvPr/>
        </p:nvGrpSpPr>
        <p:grpSpPr>
          <a:xfrm>
            <a:off x="-1543050" y="-1044652"/>
            <a:ext cx="7128309" cy="2314575"/>
            <a:chOff x="0" y="0"/>
            <a:chExt cx="1877415" cy="609600"/>
          </a:xfrm>
        </p:grpSpPr>
        <p:sp>
          <p:nvSpPr>
            <p:cNvPr id="1048605" name="Freeform 3"/>
            <p:cNvSpPr/>
            <p:nvPr/>
          </p:nvSpPr>
          <p:spPr>
            <a:xfrm>
              <a:off x="0" y="0"/>
              <a:ext cx="1877415" cy="609600"/>
            </a:xfrm>
            <a:custGeom>
              <a:avLst/>
              <a:gdLst/>
              <a:ahLst/>
              <a:cxnLst/>
              <a:rect l="l" t="t" r="r" b="b"/>
              <a:pathLst>
                <a:path w="1877415" h="609600">
                  <a:moveTo>
                    <a:pt x="203200" y="0"/>
                  </a:moveTo>
                  <a:lnTo>
                    <a:pt x="1877415" y="0"/>
                  </a:lnTo>
                  <a:lnTo>
                    <a:pt x="1674215" y="609600"/>
                  </a:lnTo>
                  <a:lnTo>
                    <a:pt x="0" y="609600"/>
                  </a:lnTo>
                  <a:lnTo>
                    <a:pt x="203200" y="0"/>
                  </a:lnTo>
                  <a:close/>
                </a:path>
              </a:pathLst>
            </a:custGeom>
            <a:solidFill>
              <a:srgbClr val="AF0000"/>
            </a:solidFill>
          </p:spPr>
        </p:sp>
        <p:sp>
          <p:nvSpPr>
            <p:cNvPr id="1048606" name="TextBox 4"/>
            <p:cNvSpPr txBox="1"/>
            <p:nvPr/>
          </p:nvSpPr>
          <p:spPr>
            <a:xfrm>
              <a:off x="101600" y="-38100"/>
              <a:ext cx="1674215" cy="647700"/>
            </a:xfrm>
            <a:prstGeom prst="rect">
              <a:avLst/>
            </a:prstGeom>
          </p:spPr>
          <p:txBody>
            <a:bodyPr lIns="50800" tIns="50800" rIns="50800" bIns="50800" rtlCol="0" anchor="ctr"/>
            <a:lstStyle/>
            <a:p>
              <a:pPr algn="ctr">
                <a:lnSpc>
                  <a:spcPts val="2659"/>
                </a:lnSpc>
              </a:pPr>
              <a:endParaRPr/>
            </a:p>
          </p:txBody>
        </p:sp>
      </p:grpSp>
      <p:sp>
        <p:nvSpPr>
          <p:cNvPr id="1048607" name="TextBox 5"/>
          <p:cNvSpPr txBox="1"/>
          <p:nvPr/>
        </p:nvSpPr>
        <p:spPr>
          <a:xfrm>
            <a:off x="4856269" y="19788"/>
            <a:ext cx="8440904" cy="1763335"/>
          </a:xfrm>
          <a:prstGeom prst="rect">
            <a:avLst/>
          </a:prstGeom>
        </p:spPr>
        <p:txBody>
          <a:bodyPr lIns="0" tIns="0" rIns="0" bIns="0" rtlCol="0" anchor="t">
            <a:spAutoFit/>
          </a:bodyPr>
          <a:lstStyle/>
          <a:p>
            <a:pPr algn="ctr">
              <a:lnSpc>
                <a:spcPts val="6916"/>
              </a:lnSpc>
              <a:spcBef>
                <a:spcPct val="0"/>
              </a:spcBef>
            </a:pPr>
            <a:r>
              <a:rPr lang="en-US" sz="4940" b="1">
                <a:solidFill>
                  <a:srgbClr val="AF0000"/>
                </a:solidFill>
                <a:latin typeface="Poppins Bold"/>
                <a:ea typeface="Poppins Bold"/>
                <a:cs typeface="Poppins Bold"/>
                <a:sym typeface="Poppins Bold"/>
              </a:rPr>
              <a:t>Metrics, Governance, Roadmap</a:t>
            </a:r>
          </a:p>
        </p:txBody>
      </p:sp>
      <p:grpSp>
        <p:nvGrpSpPr>
          <p:cNvPr id="56" name="Group 6"/>
          <p:cNvGrpSpPr/>
          <p:nvPr/>
        </p:nvGrpSpPr>
        <p:grpSpPr>
          <a:xfrm>
            <a:off x="12689985" y="-994624"/>
            <a:ext cx="8186813" cy="2314575"/>
            <a:chOff x="0" y="0"/>
            <a:chExt cx="2156198" cy="609600"/>
          </a:xfrm>
        </p:grpSpPr>
        <p:sp>
          <p:nvSpPr>
            <p:cNvPr id="1048608" name="Freeform 7"/>
            <p:cNvSpPr/>
            <p:nvPr/>
          </p:nvSpPr>
          <p:spPr>
            <a:xfrm>
              <a:off x="0" y="0"/>
              <a:ext cx="2156198" cy="609600"/>
            </a:xfrm>
            <a:custGeom>
              <a:avLst/>
              <a:gdLst/>
              <a:ahLst/>
              <a:cxnLst/>
              <a:rect l="l" t="t" r="r" b="b"/>
              <a:pathLst>
                <a:path w="2156198" h="609600">
                  <a:moveTo>
                    <a:pt x="1952998" y="0"/>
                  </a:moveTo>
                  <a:lnTo>
                    <a:pt x="0" y="0"/>
                  </a:lnTo>
                  <a:lnTo>
                    <a:pt x="203200" y="609600"/>
                  </a:lnTo>
                  <a:lnTo>
                    <a:pt x="2156198" y="609600"/>
                  </a:lnTo>
                  <a:lnTo>
                    <a:pt x="1952998" y="0"/>
                  </a:lnTo>
                  <a:close/>
                </a:path>
              </a:pathLst>
            </a:custGeom>
            <a:solidFill>
              <a:srgbClr val="AF0000"/>
            </a:solidFill>
          </p:spPr>
        </p:sp>
        <p:sp>
          <p:nvSpPr>
            <p:cNvPr id="1048609" name="TextBox 8"/>
            <p:cNvSpPr txBox="1"/>
            <p:nvPr/>
          </p:nvSpPr>
          <p:spPr>
            <a:xfrm>
              <a:off x="101600" y="-38100"/>
              <a:ext cx="1952998" cy="647700"/>
            </a:xfrm>
            <a:prstGeom prst="rect">
              <a:avLst/>
            </a:prstGeom>
          </p:spPr>
          <p:txBody>
            <a:bodyPr lIns="50800" tIns="50800" rIns="50800" bIns="50800" rtlCol="0" anchor="ctr"/>
            <a:lstStyle/>
            <a:p>
              <a:pPr algn="ctr">
                <a:lnSpc>
                  <a:spcPts val="2659"/>
                </a:lnSpc>
              </a:pPr>
              <a:endParaRPr/>
            </a:p>
          </p:txBody>
        </p:sp>
      </p:grpSp>
      <p:grpSp>
        <p:nvGrpSpPr>
          <p:cNvPr id="57" name="Group 9"/>
          <p:cNvGrpSpPr/>
          <p:nvPr/>
        </p:nvGrpSpPr>
        <p:grpSpPr>
          <a:xfrm>
            <a:off x="5399370" y="2819088"/>
            <a:ext cx="1144354" cy="1144354"/>
            <a:chOff x="0" y="0"/>
            <a:chExt cx="888502" cy="888502"/>
          </a:xfrm>
        </p:grpSpPr>
        <p:sp>
          <p:nvSpPr>
            <p:cNvPr id="1048610" name="Freeform 10"/>
            <p:cNvSpPr/>
            <p:nvPr/>
          </p:nvSpPr>
          <p:spPr>
            <a:xfrm>
              <a:off x="0" y="0"/>
              <a:ext cx="888492" cy="888492"/>
            </a:xfrm>
            <a:custGeom>
              <a:avLst/>
              <a:gdLst/>
              <a:ahLst/>
              <a:cxnLst/>
              <a:rect l="l" t="t" r="r" b="b"/>
              <a:pathLst>
                <a:path w="888492" h="888492">
                  <a:moveTo>
                    <a:pt x="0" y="444246"/>
                  </a:moveTo>
                  <a:cubicBezTo>
                    <a:pt x="0" y="689610"/>
                    <a:pt x="198882" y="888492"/>
                    <a:pt x="444246" y="888492"/>
                  </a:cubicBezTo>
                  <a:cubicBezTo>
                    <a:pt x="689610" y="888492"/>
                    <a:pt x="888492" y="689610"/>
                    <a:pt x="888492" y="444246"/>
                  </a:cubicBezTo>
                  <a:cubicBezTo>
                    <a:pt x="888492" y="198882"/>
                    <a:pt x="689610" y="0"/>
                    <a:pt x="444246" y="0"/>
                  </a:cubicBezTo>
                  <a:cubicBezTo>
                    <a:pt x="198882" y="0"/>
                    <a:pt x="0" y="198882"/>
                    <a:pt x="0" y="444246"/>
                  </a:cubicBezTo>
                </a:path>
              </a:pathLst>
            </a:custGeom>
            <a:solidFill>
              <a:srgbClr val="4E88E7"/>
            </a:solidFill>
          </p:spPr>
        </p:sp>
      </p:grpSp>
      <p:grpSp>
        <p:nvGrpSpPr>
          <p:cNvPr id="58" name="Group 11"/>
          <p:cNvGrpSpPr/>
          <p:nvPr/>
        </p:nvGrpSpPr>
        <p:grpSpPr>
          <a:xfrm>
            <a:off x="5387451" y="2807169"/>
            <a:ext cx="1168193" cy="1168193"/>
            <a:chOff x="0" y="0"/>
            <a:chExt cx="907011" cy="907011"/>
          </a:xfrm>
        </p:grpSpPr>
        <p:sp>
          <p:nvSpPr>
            <p:cNvPr id="1048611" name="Freeform 12"/>
            <p:cNvSpPr/>
            <p:nvPr/>
          </p:nvSpPr>
          <p:spPr>
            <a:xfrm>
              <a:off x="0" y="0"/>
              <a:ext cx="907034" cy="907034"/>
            </a:xfrm>
            <a:custGeom>
              <a:avLst/>
              <a:gdLst/>
              <a:ahLst/>
              <a:cxnLst/>
              <a:rect l="l" t="t" r="r" b="b"/>
              <a:pathLst>
                <a:path w="907034" h="907034">
                  <a:moveTo>
                    <a:pt x="18542" y="453517"/>
                  </a:moveTo>
                  <a:cubicBezTo>
                    <a:pt x="18542" y="693801"/>
                    <a:pt x="213233" y="888492"/>
                    <a:pt x="453517" y="888492"/>
                  </a:cubicBezTo>
                  <a:lnTo>
                    <a:pt x="453517" y="897763"/>
                  </a:lnTo>
                  <a:lnTo>
                    <a:pt x="453517" y="888492"/>
                  </a:lnTo>
                  <a:cubicBezTo>
                    <a:pt x="693801" y="888492"/>
                    <a:pt x="888492" y="693801"/>
                    <a:pt x="888492" y="453517"/>
                  </a:cubicBezTo>
                  <a:lnTo>
                    <a:pt x="897763" y="453517"/>
                  </a:lnTo>
                  <a:lnTo>
                    <a:pt x="888492" y="453517"/>
                  </a:lnTo>
                  <a:cubicBezTo>
                    <a:pt x="888492" y="213233"/>
                    <a:pt x="693801" y="18542"/>
                    <a:pt x="453517" y="18542"/>
                  </a:cubicBezTo>
                  <a:lnTo>
                    <a:pt x="453517" y="9271"/>
                  </a:lnTo>
                  <a:lnTo>
                    <a:pt x="453517" y="18542"/>
                  </a:lnTo>
                  <a:cubicBezTo>
                    <a:pt x="213233" y="18542"/>
                    <a:pt x="18542" y="213233"/>
                    <a:pt x="18542" y="453517"/>
                  </a:cubicBezTo>
                  <a:lnTo>
                    <a:pt x="0" y="453517"/>
                  </a:lnTo>
                  <a:cubicBezTo>
                    <a:pt x="0" y="203073"/>
                    <a:pt x="203073" y="0"/>
                    <a:pt x="453517" y="0"/>
                  </a:cubicBezTo>
                  <a:cubicBezTo>
                    <a:pt x="703961" y="0"/>
                    <a:pt x="907034" y="203073"/>
                    <a:pt x="907034" y="453517"/>
                  </a:cubicBezTo>
                  <a:cubicBezTo>
                    <a:pt x="907034" y="703961"/>
                    <a:pt x="703961" y="907034"/>
                    <a:pt x="453517" y="907034"/>
                  </a:cubicBezTo>
                  <a:cubicBezTo>
                    <a:pt x="203073" y="907034"/>
                    <a:pt x="0" y="703961"/>
                    <a:pt x="0" y="453517"/>
                  </a:cubicBezTo>
                  <a:close/>
                </a:path>
              </a:pathLst>
            </a:custGeom>
            <a:solidFill>
              <a:srgbClr val="FFFFFF"/>
            </a:solidFill>
          </p:spPr>
        </p:sp>
      </p:grpSp>
      <p:grpSp>
        <p:nvGrpSpPr>
          <p:cNvPr id="59" name="Group 13"/>
          <p:cNvGrpSpPr/>
          <p:nvPr/>
        </p:nvGrpSpPr>
        <p:grpSpPr>
          <a:xfrm>
            <a:off x="5959630" y="3951525"/>
            <a:ext cx="39731" cy="1168193"/>
            <a:chOff x="0" y="0"/>
            <a:chExt cx="30848" cy="907011"/>
          </a:xfrm>
        </p:grpSpPr>
        <p:sp>
          <p:nvSpPr>
            <p:cNvPr id="1048612" name="Freeform 14"/>
            <p:cNvSpPr/>
            <p:nvPr/>
          </p:nvSpPr>
          <p:spPr>
            <a:xfrm>
              <a:off x="0" y="9271"/>
              <a:ext cx="18542" cy="888492"/>
            </a:xfrm>
            <a:custGeom>
              <a:avLst/>
              <a:gdLst/>
              <a:ahLst/>
              <a:cxnLst/>
              <a:rect l="l" t="t" r="r" b="b"/>
              <a:pathLst>
                <a:path w="18542" h="888492">
                  <a:moveTo>
                    <a:pt x="0" y="888492"/>
                  </a:moveTo>
                  <a:lnTo>
                    <a:pt x="0" y="0"/>
                  </a:lnTo>
                  <a:lnTo>
                    <a:pt x="18542" y="0"/>
                  </a:lnTo>
                  <a:lnTo>
                    <a:pt x="18542" y="888492"/>
                  </a:lnTo>
                  <a:close/>
                </a:path>
              </a:pathLst>
            </a:custGeom>
            <a:solidFill>
              <a:srgbClr val="4E88E7"/>
            </a:solidFill>
          </p:spPr>
        </p:sp>
      </p:grpSp>
      <p:grpSp>
        <p:nvGrpSpPr>
          <p:cNvPr id="60" name="Group 15"/>
          <p:cNvGrpSpPr/>
          <p:nvPr/>
        </p:nvGrpSpPr>
        <p:grpSpPr>
          <a:xfrm>
            <a:off x="8876465" y="4078677"/>
            <a:ext cx="39731" cy="1056937"/>
            <a:chOff x="0" y="0"/>
            <a:chExt cx="30848" cy="820629"/>
          </a:xfrm>
        </p:grpSpPr>
        <p:sp>
          <p:nvSpPr>
            <p:cNvPr id="1048613" name="Freeform 16"/>
            <p:cNvSpPr/>
            <p:nvPr/>
          </p:nvSpPr>
          <p:spPr>
            <a:xfrm>
              <a:off x="0" y="9271"/>
              <a:ext cx="18542" cy="802132"/>
            </a:xfrm>
            <a:custGeom>
              <a:avLst/>
              <a:gdLst/>
              <a:ahLst/>
              <a:cxnLst/>
              <a:rect l="l" t="t" r="r" b="b"/>
              <a:pathLst>
                <a:path w="18542" h="802132">
                  <a:moveTo>
                    <a:pt x="0" y="802132"/>
                  </a:moveTo>
                  <a:lnTo>
                    <a:pt x="0" y="0"/>
                  </a:lnTo>
                  <a:lnTo>
                    <a:pt x="18542" y="0"/>
                  </a:lnTo>
                  <a:lnTo>
                    <a:pt x="18542" y="802132"/>
                  </a:lnTo>
                  <a:close/>
                </a:path>
              </a:pathLst>
            </a:custGeom>
            <a:solidFill>
              <a:srgbClr val="3CC583"/>
            </a:solidFill>
          </p:spPr>
        </p:sp>
      </p:grpSp>
      <p:sp>
        <p:nvSpPr>
          <p:cNvPr id="1048614" name="Freeform 17"/>
          <p:cNvSpPr/>
          <p:nvPr/>
        </p:nvSpPr>
        <p:spPr>
          <a:xfrm>
            <a:off x="8828786" y="3967419"/>
            <a:ext cx="119200" cy="119200"/>
          </a:xfrm>
          <a:custGeom>
            <a:avLst/>
            <a:gdLst/>
            <a:ahLst/>
            <a:cxnLst/>
            <a:rect l="l" t="t" r="r" b="b"/>
            <a:pathLst>
              <a:path w="119200" h="119200">
                <a:moveTo>
                  <a:pt x="0" y="0"/>
                </a:moveTo>
                <a:lnTo>
                  <a:pt x="119200" y="0"/>
                </a:lnTo>
                <a:lnTo>
                  <a:pt x="119200" y="119200"/>
                </a:lnTo>
                <a:lnTo>
                  <a:pt x="0" y="119200"/>
                </a:lnTo>
                <a:lnTo>
                  <a:pt x="0" y="0"/>
                </a:lnTo>
                <a:close/>
              </a:path>
            </a:pathLst>
          </a:custGeom>
          <a:blipFill>
            <a:blip r:embed="rId3"/>
            <a:stretch>
              <a:fillRect/>
            </a:stretch>
          </a:blipFill>
        </p:spPr>
      </p:sp>
      <p:grpSp>
        <p:nvGrpSpPr>
          <p:cNvPr id="61" name="Group 18"/>
          <p:cNvGrpSpPr/>
          <p:nvPr/>
        </p:nvGrpSpPr>
        <p:grpSpPr>
          <a:xfrm>
            <a:off x="11243214" y="2819088"/>
            <a:ext cx="1144354" cy="1144354"/>
            <a:chOff x="0" y="0"/>
            <a:chExt cx="888502" cy="888502"/>
          </a:xfrm>
        </p:grpSpPr>
        <p:sp>
          <p:nvSpPr>
            <p:cNvPr id="1048615" name="Freeform 19"/>
            <p:cNvSpPr/>
            <p:nvPr/>
          </p:nvSpPr>
          <p:spPr>
            <a:xfrm>
              <a:off x="0" y="0"/>
              <a:ext cx="888492" cy="888492"/>
            </a:xfrm>
            <a:custGeom>
              <a:avLst/>
              <a:gdLst/>
              <a:ahLst/>
              <a:cxnLst/>
              <a:rect l="l" t="t" r="r" b="b"/>
              <a:pathLst>
                <a:path w="888492" h="888492">
                  <a:moveTo>
                    <a:pt x="0" y="444246"/>
                  </a:moveTo>
                  <a:cubicBezTo>
                    <a:pt x="0" y="689610"/>
                    <a:pt x="198882" y="888492"/>
                    <a:pt x="444246" y="888492"/>
                  </a:cubicBezTo>
                  <a:cubicBezTo>
                    <a:pt x="689610" y="888492"/>
                    <a:pt x="888492" y="689610"/>
                    <a:pt x="888492" y="444246"/>
                  </a:cubicBezTo>
                  <a:cubicBezTo>
                    <a:pt x="888492" y="198882"/>
                    <a:pt x="689610" y="0"/>
                    <a:pt x="444246" y="0"/>
                  </a:cubicBezTo>
                  <a:cubicBezTo>
                    <a:pt x="198882" y="0"/>
                    <a:pt x="0" y="198882"/>
                    <a:pt x="0" y="444246"/>
                  </a:cubicBezTo>
                </a:path>
              </a:pathLst>
            </a:custGeom>
            <a:solidFill>
              <a:srgbClr val="E0CB15"/>
            </a:solidFill>
          </p:spPr>
        </p:sp>
      </p:grpSp>
      <p:grpSp>
        <p:nvGrpSpPr>
          <p:cNvPr id="62" name="Group 20"/>
          <p:cNvGrpSpPr/>
          <p:nvPr/>
        </p:nvGrpSpPr>
        <p:grpSpPr>
          <a:xfrm>
            <a:off x="11231295" y="2807169"/>
            <a:ext cx="1168193" cy="1168193"/>
            <a:chOff x="0" y="0"/>
            <a:chExt cx="907011" cy="907011"/>
          </a:xfrm>
        </p:grpSpPr>
        <p:sp>
          <p:nvSpPr>
            <p:cNvPr id="1048616" name="Freeform 21"/>
            <p:cNvSpPr/>
            <p:nvPr/>
          </p:nvSpPr>
          <p:spPr>
            <a:xfrm>
              <a:off x="0" y="0"/>
              <a:ext cx="907034" cy="907034"/>
            </a:xfrm>
            <a:custGeom>
              <a:avLst/>
              <a:gdLst/>
              <a:ahLst/>
              <a:cxnLst/>
              <a:rect l="l" t="t" r="r" b="b"/>
              <a:pathLst>
                <a:path w="907034" h="907034">
                  <a:moveTo>
                    <a:pt x="18542" y="453517"/>
                  </a:moveTo>
                  <a:cubicBezTo>
                    <a:pt x="18542" y="693801"/>
                    <a:pt x="213233" y="888492"/>
                    <a:pt x="453517" y="888492"/>
                  </a:cubicBezTo>
                  <a:lnTo>
                    <a:pt x="453517" y="897763"/>
                  </a:lnTo>
                  <a:lnTo>
                    <a:pt x="453517" y="888492"/>
                  </a:lnTo>
                  <a:cubicBezTo>
                    <a:pt x="693801" y="888492"/>
                    <a:pt x="888492" y="693801"/>
                    <a:pt x="888492" y="453517"/>
                  </a:cubicBezTo>
                  <a:lnTo>
                    <a:pt x="897763" y="453517"/>
                  </a:lnTo>
                  <a:lnTo>
                    <a:pt x="888492" y="453517"/>
                  </a:lnTo>
                  <a:cubicBezTo>
                    <a:pt x="888492" y="213233"/>
                    <a:pt x="693801" y="18542"/>
                    <a:pt x="453517" y="18542"/>
                  </a:cubicBezTo>
                  <a:lnTo>
                    <a:pt x="453517" y="9271"/>
                  </a:lnTo>
                  <a:lnTo>
                    <a:pt x="453517" y="18542"/>
                  </a:lnTo>
                  <a:cubicBezTo>
                    <a:pt x="213233" y="18542"/>
                    <a:pt x="18542" y="213233"/>
                    <a:pt x="18542" y="453517"/>
                  </a:cubicBezTo>
                  <a:lnTo>
                    <a:pt x="0" y="453517"/>
                  </a:lnTo>
                  <a:cubicBezTo>
                    <a:pt x="0" y="203073"/>
                    <a:pt x="203073" y="0"/>
                    <a:pt x="453517" y="0"/>
                  </a:cubicBezTo>
                  <a:cubicBezTo>
                    <a:pt x="703961" y="0"/>
                    <a:pt x="907034" y="203073"/>
                    <a:pt x="907034" y="453517"/>
                  </a:cubicBezTo>
                  <a:cubicBezTo>
                    <a:pt x="907034" y="703961"/>
                    <a:pt x="703961" y="907034"/>
                    <a:pt x="453517" y="907034"/>
                  </a:cubicBezTo>
                  <a:cubicBezTo>
                    <a:pt x="203073" y="907034"/>
                    <a:pt x="0" y="703961"/>
                    <a:pt x="0" y="453517"/>
                  </a:cubicBezTo>
                  <a:close/>
                </a:path>
              </a:pathLst>
            </a:custGeom>
            <a:solidFill>
              <a:srgbClr val="FFFFFF"/>
            </a:solidFill>
          </p:spPr>
        </p:sp>
      </p:grpSp>
      <p:grpSp>
        <p:nvGrpSpPr>
          <p:cNvPr id="63" name="Group 22"/>
          <p:cNvGrpSpPr/>
          <p:nvPr/>
        </p:nvGrpSpPr>
        <p:grpSpPr>
          <a:xfrm>
            <a:off x="11803474" y="3951525"/>
            <a:ext cx="39731" cy="1168193"/>
            <a:chOff x="0" y="0"/>
            <a:chExt cx="30848" cy="907011"/>
          </a:xfrm>
        </p:grpSpPr>
        <p:sp>
          <p:nvSpPr>
            <p:cNvPr id="1048617" name="Freeform 23"/>
            <p:cNvSpPr/>
            <p:nvPr/>
          </p:nvSpPr>
          <p:spPr>
            <a:xfrm>
              <a:off x="0" y="9271"/>
              <a:ext cx="18542" cy="888492"/>
            </a:xfrm>
            <a:custGeom>
              <a:avLst/>
              <a:gdLst/>
              <a:ahLst/>
              <a:cxnLst/>
              <a:rect l="l" t="t" r="r" b="b"/>
              <a:pathLst>
                <a:path w="18542" h="888492">
                  <a:moveTo>
                    <a:pt x="0" y="888492"/>
                  </a:moveTo>
                  <a:lnTo>
                    <a:pt x="0" y="0"/>
                  </a:lnTo>
                  <a:lnTo>
                    <a:pt x="18542" y="0"/>
                  </a:lnTo>
                  <a:lnTo>
                    <a:pt x="18542" y="888492"/>
                  </a:lnTo>
                  <a:close/>
                </a:path>
              </a:pathLst>
            </a:custGeom>
            <a:solidFill>
              <a:srgbClr val="E0CB15"/>
            </a:solidFill>
          </p:spPr>
        </p:sp>
      </p:grpSp>
      <p:grpSp>
        <p:nvGrpSpPr>
          <p:cNvPr id="64" name="Group 24"/>
          <p:cNvGrpSpPr/>
          <p:nvPr/>
        </p:nvGrpSpPr>
        <p:grpSpPr>
          <a:xfrm>
            <a:off x="5004570" y="5123694"/>
            <a:ext cx="2431755" cy="1525806"/>
            <a:chOff x="0" y="0"/>
            <a:chExt cx="1888068" cy="1184670"/>
          </a:xfrm>
        </p:grpSpPr>
        <p:sp>
          <p:nvSpPr>
            <p:cNvPr id="1048618" name="Freeform 25"/>
            <p:cNvSpPr/>
            <p:nvPr/>
          </p:nvSpPr>
          <p:spPr>
            <a:xfrm>
              <a:off x="0" y="0"/>
              <a:ext cx="1887982" cy="1184656"/>
            </a:xfrm>
            <a:custGeom>
              <a:avLst/>
              <a:gdLst/>
              <a:ahLst/>
              <a:cxnLst/>
              <a:rect l="l" t="t" r="r" b="b"/>
              <a:pathLst>
                <a:path w="1887982" h="1184656">
                  <a:moveTo>
                    <a:pt x="74041" y="148082"/>
                  </a:moveTo>
                  <a:lnTo>
                    <a:pt x="0" y="0"/>
                  </a:lnTo>
                  <a:lnTo>
                    <a:pt x="1493139" y="0"/>
                  </a:lnTo>
                  <a:lnTo>
                    <a:pt x="1887982" y="592328"/>
                  </a:lnTo>
                  <a:lnTo>
                    <a:pt x="1493139" y="1184656"/>
                  </a:lnTo>
                  <a:lnTo>
                    <a:pt x="0" y="1184656"/>
                  </a:lnTo>
                  <a:lnTo>
                    <a:pt x="74041" y="1036574"/>
                  </a:lnTo>
                  <a:lnTo>
                    <a:pt x="1394460" y="1036574"/>
                  </a:lnTo>
                  <a:lnTo>
                    <a:pt x="1690624" y="592328"/>
                  </a:lnTo>
                  <a:lnTo>
                    <a:pt x="1394460" y="148082"/>
                  </a:lnTo>
                  <a:lnTo>
                    <a:pt x="74041" y="148082"/>
                  </a:lnTo>
                </a:path>
              </a:pathLst>
            </a:custGeom>
            <a:solidFill>
              <a:srgbClr val="4E88E7"/>
            </a:solidFill>
          </p:spPr>
        </p:sp>
      </p:grpSp>
      <p:sp>
        <p:nvSpPr>
          <p:cNvPr id="1048619" name="Freeform 26"/>
          <p:cNvSpPr/>
          <p:nvPr/>
        </p:nvSpPr>
        <p:spPr>
          <a:xfrm>
            <a:off x="4992650" y="5111775"/>
            <a:ext cx="2074141" cy="1549645"/>
          </a:xfrm>
          <a:custGeom>
            <a:avLst/>
            <a:gdLst/>
            <a:ahLst/>
            <a:cxnLst/>
            <a:rect l="l" t="t" r="r" b="b"/>
            <a:pathLst>
              <a:path w="2074141" h="1549645">
                <a:moveTo>
                  <a:pt x="0" y="0"/>
                </a:moveTo>
                <a:lnTo>
                  <a:pt x="2074142" y="0"/>
                </a:lnTo>
                <a:lnTo>
                  <a:pt x="2074142" y="1549645"/>
                </a:lnTo>
                <a:lnTo>
                  <a:pt x="0" y="1549645"/>
                </a:lnTo>
                <a:lnTo>
                  <a:pt x="0" y="0"/>
                </a:lnTo>
                <a:close/>
              </a:path>
            </a:pathLst>
          </a:custGeom>
          <a:blipFill>
            <a:blip r:embed="rId4"/>
            <a:stretch>
              <a:fillRect/>
            </a:stretch>
          </a:blipFill>
        </p:spPr>
      </p:sp>
      <p:sp>
        <p:nvSpPr>
          <p:cNvPr id="1048620" name="Freeform 27"/>
          <p:cNvSpPr/>
          <p:nvPr/>
        </p:nvSpPr>
        <p:spPr>
          <a:xfrm>
            <a:off x="4130410" y="5314419"/>
            <a:ext cx="3051613" cy="1144354"/>
          </a:xfrm>
          <a:custGeom>
            <a:avLst/>
            <a:gdLst/>
            <a:ahLst/>
            <a:cxnLst/>
            <a:rect l="l" t="t" r="r" b="b"/>
            <a:pathLst>
              <a:path w="3051613" h="1144354">
                <a:moveTo>
                  <a:pt x="0" y="0"/>
                </a:moveTo>
                <a:lnTo>
                  <a:pt x="3051613" y="0"/>
                </a:lnTo>
                <a:lnTo>
                  <a:pt x="3051613" y="1144355"/>
                </a:lnTo>
                <a:lnTo>
                  <a:pt x="0" y="1144355"/>
                </a:lnTo>
                <a:lnTo>
                  <a:pt x="0" y="0"/>
                </a:lnTo>
                <a:close/>
              </a:path>
            </a:pathLst>
          </a:custGeom>
          <a:blipFill>
            <a:blip r:embed="rId5"/>
            <a:stretch>
              <a:fillRect/>
            </a:stretch>
          </a:blipFill>
        </p:spPr>
      </p:sp>
      <p:sp>
        <p:nvSpPr>
          <p:cNvPr id="1048621" name="Freeform 28"/>
          <p:cNvSpPr/>
          <p:nvPr/>
        </p:nvSpPr>
        <p:spPr>
          <a:xfrm>
            <a:off x="4118490" y="5302500"/>
            <a:ext cx="3075453" cy="1168193"/>
          </a:xfrm>
          <a:custGeom>
            <a:avLst/>
            <a:gdLst/>
            <a:ahLst/>
            <a:cxnLst/>
            <a:rect l="l" t="t" r="r" b="b"/>
            <a:pathLst>
              <a:path w="3075453" h="1168193">
                <a:moveTo>
                  <a:pt x="0" y="0"/>
                </a:moveTo>
                <a:lnTo>
                  <a:pt x="3075454" y="0"/>
                </a:lnTo>
                <a:lnTo>
                  <a:pt x="3075454" y="1168193"/>
                </a:lnTo>
                <a:lnTo>
                  <a:pt x="0" y="1168193"/>
                </a:lnTo>
                <a:lnTo>
                  <a:pt x="0" y="0"/>
                </a:lnTo>
                <a:close/>
              </a:path>
            </a:pathLst>
          </a:custGeom>
          <a:blipFill>
            <a:blip r:embed="rId6"/>
            <a:stretch>
              <a:fillRect/>
            </a:stretch>
          </a:blipFill>
        </p:spPr>
      </p:sp>
      <p:grpSp>
        <p:nvGrpSpPr>
          <p:cNvPr id="65" name="Group 29"/>
          <p:cNvGrpSpPr/>
          <p:nvPr/>
        </p:nvGrpSpPr>
        <p:grpSpPr>
          <a:xfrm>
            <a:off x="7929034" y="5123694"/>
            <a:ext cx="2431755" cy="1525806"/>
            <a:chOff x="0" y="0"/>
            <a:chExt cx="1888068" cy="1184670"/>
          </a:xfrm>
        </p:grpSpPr>
        <p:sp>
          <p:nvSpPr>
            <p:cNvPr id="1048622" name="Freeform 30"/>
            <p:cNvSpPr/>
            <p:nvPr/>
          </p:nvSpPr>
          <p:spPr>
            <a:xfrm>
              <a:off x="0" y="0"/>
              <a:ext cx="1887982" cy="1184656"/>
            </a:xfrm>
            <a:custGeom>
              <a:avLst/>
              <a:gdLst/>
              <a:ahLst/>
              <a:cxnLst/>
              <a:rect l="l" t="t" r="r" b="b"/>
              <a:pathLst>
                <a:path w="1887982" h="1184656">
                  <a:moveTo>
                    <a:pt x="74041" y="148082"/>
                  </a:moveTo>
                  <a:lnTo>
                    <a:pt x="0" y="0"/>
                  </a:lnTo>
                  <a:lnTo>
                    <a:pt x="1493139" y="0"/>
                  </a:lnTo>
                  <a:lnTo>
                    <a:pt x="1887982" y="592328"/>
                  </a:lnTo>
                  <a:lnTo>
                    <a:pt x="1493139" y="1184656"/>
                  </a:lnTo>
                  <a:lnTo>
                    <a:pt x="0" y="1184656"/>
                  </a:lnTo>
                  <a:lnTo>
                    <a:pt x="74041" y="1036574"/>
                  </a:lnTo>
                  <a:lnTo>
                    <a:pt x="1394460" y="1036574"/>
                  </a:lnTo>
                  <a:lnTo>
                    <a:pt x="1690624" y="592328"/>
                  </a:lnTo>
                  <a:lnTo>
                    <a:pt x="1394460" y="148082"/>
                  </a:lnTo>
                  <a:lnTo>
                    <a:pt x="74041" y="148082"/>
                  </a:lnTo>
                </a:path>
              </a:pathLst>
            </a:custGeom>
            <a:solidFill>
              <a:srgbClr val="3CC583"/>
            </a:solidFill>
          </p:spPr>
        </p:sp>
      </p:grpSp>
      <p:sp>
        <p:nvSpPr>
          <p:cNvPr id="1048623" name="Freeform 31"/>
          <p:cNvSpPr/>
          <p:nvPr/>
        </p:nvSpPr>
        <p:spPr>
          <a:xfrm>
            <a:off x="7917115" y="5111775"/>
            <a:ext cx="2455593" cy="1549645"/>
          </a:xfrm>
          <a:custGeom>
            <a:avLst/>
            <a:gdLst/>
            <a:ahLst/>
            <a:cxnLst/>
            <a:rect l="l" t="t" r="r" b="b"/>
            <a:pathLst>
              <a:path w="2455593" h="1549645">
                <a:moveTo>
                  <a:pt x="0" y="0"/>
                </a:moveTo>
                <a:lnTo>
                  <a:pt x="2455593" y="0"/>
                </a:lnTo>
                <a:lnTo>
                  <a:pt x="2455593" y="1549645"/>
                </a:lnTo>
                <a:lnTo>
                  <a:pt x="0" y="1549645"/>
                </a:lnTo>
                <a:lnTo>
                  <a:pt x="0" y="0"/>
                </a:lnTo>
                <a:close/>
              </a:path>
            </a:pathLst>
          </a:custGeom>
          <a:blipFill>
            <a:blip r:embed="rId7"/>
            <a:stretch>
              <a:fillRect/>
            </a:stretch>
          </a:blipFill>
        </p:spPr>
      </p:sp>
      <p:sp>
        <p:nvSpPr>
          <p:cNvPr id="1048624" name="Freeform 32"/>
          <p:cNvSpPr/>
          <p:nvPr/>
        </p:nvSpPr>
        <p:spPr>
          <a:xfrm>
            <a:off x="7054874" y="5314419"/>
            <a:ext cx="3051615" cy="1144354"/>
          </a:xfrm>
          <a:custGeom>
            <a:avLst/>
            <a:gdLst/>
            <a:ahLst/>
            <a:cxnLst/>
            <a:rect l="l" t="t" r="r" b="b"/>
            <a:pathLst>
              <a:path w="3051615" h="1144354">
                <a:moveTo>
                  <a:pt x="0" y="0"/>
                </a:moveTo>
                <a:lnTo>
                  <a:pt x="3051615" y="0"/>
                </a:lnTo>
                <a:lnTo>
                  <a:pt x="3051615" y="1144355"/>
                </a:lnTo>
                <a:lnTo>
                  <a:pt x="0" y="1144355"/>
                </a:lnTo>
                <a:lnTo>
                  <a:pt x="0" y="0"/>
                </a:lnTo>
                <a:close/>
              </a:path>
            </a:pathLst>
          </a:custGeom>
          <a:blipFill>
            <a:blip r:embed="rId5"/>
            <a:stretch>
              <a:fillRect/>
            </a:stretch>
          </a:blipFill>
        </p:spPr>
      </p:sp>
      <p:sp>
        <p:nvSpPr>
          <p:cNvPr id="1048625" name="Freeform 33"/>
          <p:cNvSpPr/>
          <p:nvPr/>
        </p:nvSpPr>
        <p:spPr>
          <a:xfrm>
            <a:off x="7042955" y="5302500"/>
            <a:ext cx="3075453" cy="1168193"/>
          </a:xfrm>
          <a:custGeom>
            <a:avLst/>
            <a:gdLst/>
            <a:ahLst/>
            <a:cxnLst/>
            <a:rect l="l" t="t" r="r" b="b"/>
            <a:pathLst>
              <a:path w="3075453" h="1168193">
                <a:moveTo>
                  <a:pt x="0" y="0"/>
                </a:moveTo>
                <a:lnTo>
                  <a:pt x="3075453" y="0"/>
                </a:lnTo>
                <a:lnTo>
                  <a:pt x="3075453" y="1168193"/>
                </a:lnTo>
                <a:lnTo>
                  <a:pt x="0" y="1168193"/>
                </a:lnTo>
                <a:lnTo>
                  <a:pt x="0" y="0"/>
                </a:lnTo>
                <a:close/>
              </a:path>
            </a:pathLst>
          </a:custGeom>
          <a:blipFill>
            <a:blip r:embed="rId8"/>
            <a:stretch>
              <a:fillRect/>
            </a:stretch>
          </a:blipFill>
        </p:spPr>
      </p:sp>
      <p:grpSp>
        <p:nvGrpSpPr>
          <p:cNvPr id="66" name="Group 34"/>
          <p:cNvGrpSpPr/>
          <p:nvPr/>
        </p:nvGrpSpPr>
        <p:grpSpPr>
          <a:xfrm>
            <a:off x="7415426" y="5876139"/>
            <a:ext cx="20899" cy="20899"/>
            <a:chOff x="0" y="0"/>
            <a:chExt cx="16226" cy="16226"/>
          </a:xfrm>
        </p:grpSpPr>
        <p:sp>
          <p:nvSpPr>
            <p:cNvPr id="1048626" name="Freeform 35"/>
            <p:cNvSpPr/>
            <p:nvPr/>
          </p:nvSpPr>
          <p:spPr>
            <a:xfrm>
              <a:off x="0" y="0"/>
              <a:ext cx="16256" cy="16256"/>
            </a:xfrm>
            <a:custGeom>
              <a:avLst/>
              <a:gdLst/>
              <a:ahLst/>
              <a:cxnLst/>
              <a:rect l="l" t="t" r="r" b="b"/>
              <a:pathLst>
                <a:path w="16256" h="16256">
                  <a:moveTo>
                    <a:pt x="0" y="0"/>
                  </a:moveTo>
                  <a:lnTo>
                    <a:pt x="16256" y="0"/>
                  </a:lnTo>
                  <a:lnTo>
                    <a:pt x="16256" y="16256"/>
                  </a:lnTo>
                  <a:lnTo>
                    <a:pt x="0" y="16256"/>
                  </a:lnTo>
                  <a:lnTo>
                    <a:pt x="0" y="0"/>
                  </a:lnTo>
                </a:path>
              </a:pathLst>
            </a:custGeom>
            <a:solidFill>
              <a:srgbClr val="4E88E7"/>
            </a:solidFill>
          </p:spPr>
        </p:sp>
      </p:grpSp>
      <p:grpSp>
        <p:nvGrpSpPr>
          <p:cNvPr id="67" name="Group 36"/>
          <p:cNvGrpSpPr/>
          <p:nvPr/>
        </p:nvGrpSpPr>
        <p:grpSpPr>
          <a:xfrm>
            <a:off x="7042955" y="5302500"/>
            <a:ext cx="405289" cy="1168193"/>
            <a:chOff x="0" y="0"/>
            <a:chExt cx="314675" cy="907011"/>
          </a:xfrm>
        </p:grpSpPr>
        <p:sp>
          <p:nvSpPr>
            <p:cNvPr id="1048627" name="Freeform 37"/>
            <p:cNvSpPr/>
            <p:nvPr/>
          </p:nvSpPr>
          <p:spPr>
            <a:xfrm>
              <a:off x="1524" y="4064"/>
              <a:ext cx="313690" cy="898779"/>
            </a:xfrm>
            <a:custGeom>
              <a:avLst/>
              <a:gdLst/>
              <a:ahLst/>
              <a:cxnLst/>
              <a:rect l="l" t="t" r="r" b="b"/>
              <a:pathLst>
                <a:path w="313690" h="898779">
                  <a:moveTo>
                    <a:pt x="15494" y="0"/>
                  </a:moveTo>
                  <a:lnTo>
                    <a:pt x="311658" y="444246"/>
                  </a:lnTo>
                  <a:cubicBezTo>
                    <a:pt x="313690" y="447294"/>
                    <a:pt x="313690" y="451358"/>
                    <a:pt x="311658" y="454533"/>
                  </a:cubicBezTo>
                  <a:lnTo>
                    <a:pt x="15494" y="898779"/>
                  </a:lnTo>
                  <a:lnTo>
                    <a:pt x="0" y="888619"/>
                  </a:lnTo>
                  <a:lnTo>
                    <a:pt x="296164" y="444246"/>
                  </a:lnTo>
                  <a:lnTo>
                    <a:pt x="303911" y="449326"/>
                  </a:lnTo>
                  <a:lnTo>
                    <a:pt x="296164" y="454406"/>
                  </a:lnTo>
                  <a:lnTo>
                    <a:pt x="0" y="10287"/>
                  </a:lnTo>
                  <a:close/>
                </a:path>
              </a:pathLst>
            </a:custGeom>
            <a:solidFill>
              <a:srgbClr val="FFFFFF"/>
            </a:solidFill>
          </p:spPr>
        </p:sp>
      </p:grpSp>
      <p:grpSp>
        <p:nvGrpSpPr>
          <p:cNvPr id="68" name="Group 38"/>
          <p:cNvGrpSpPr/>
          <p:nvPr/>
        </p:nvGrpSpPr>
        <p:grpSpPr>
          <a:xfrm>
            <a:off x="10853499" y="5123694"/>
            <a:ext cx="2431755" cy="1525806"/>
            <a:chOff x="0" y="0"/>
            <a:chExt cx="1888068" cy="1184670"/>
          </a:xfrm>
        </p:grpSpPr>
        <p:sp>
          <p:nvSpPr>
            <p:cNvPr id="1048628" name="Freeform 39"/>
            <p:cNvSpPr/>
            <p:nvPr/>
          </p:nvSpPr>
          <p:spPr>
            <a:xfrm>
              <a:off x="0" y="0"/>
              <a:ext cx="1887982" cy="1184656"/>
            </a:xfrm>
            <a:custGeom>
              <a:avLst/>
              <a:gdLst/>
              <a:ahLst/>
              <a:cxnLst/>
              <a:rect l="l" t="t" r="r" b="b"/>
              <a:pathLst>
                <a:path w="1887982" h="1184656">
                  <a:moveTo>
                    <a:pt x="74041" y="148082"/>
                  </a:moveTo>
                  <a:lnTo>
                    <a:pt x="0" y="0"/>
                  </a:lnTo>
                  <a:lnTo>
                    <a:pt x="1493139" y="0"/>
                  </a:lnTo>
                  <a:lnTo>
                    <a:pt x="1887982" y="592328"/>
                  </a:lnTo>
                  <a:lnTo>
                    <a:pt x="1493139" y="1184656"/>
                  </a:lnTo>
                  <a:lnTo>
                    <a:pt x="0" y="1184656"/>
                  </a:lnTo>
                  <a:lnTo>
                    <a:pt x="74041" y="1036574"/>
                  </a:lnTo>
                  <a:lnTo>
                    <a:pt x="1394460" y="1036574"/>
                  </a:lnTo>
                  <a:lnTo>
                    <a:pt x="1690624" y="592328"/>
                  </a:lnTo>
                  <a:lnTo>
                    <a:pt x="1394460" y="148082"/>
                  </a:lnTo>
                  <a:lnTo>
                    <a:pt x="74041" y="148082"/>
                  </a:lnTo>
                </a:path>
              </a:pathLst>
            </a:custGeom>
            <a:solidFill>
              <a:srgbClr val="E0CB15"/>
            </a:solidFill>
          </p:spPr>
        </p:sp>
      </p:grpSp>
      <p:sp>
        <p:nvSpPr>
          <p:cNvPr id="1048629" name="Freeform 40"/>
          <p:cNvSpPr/>
          <p:nvPr/>
        </p:nvSpPr>
        <p:spPr>
          <a:xfrm>
            <a:off x="10841579" y="5111775"/>
            <a:ext cx="2455593" cy="1549645"/>
          </a:xfrm>
          <a:custGeom>
            <a:avLst/>
            <a:gdLst/>
            <a:ahLst/>
            <a:cxnLst/>
            <a:rect l="l" t="t" r="r" b="b"/>
            <a:pathLst>
              <a:path w="2455593" h="1549645">
                <a:moveTo>
                  <a:pt x="0" y="0"/>
                </a:moveTo>
                <a:lnTo>
                  <a:pt x="2455594" y="0"/>
                </a:lnTo>
                <a:lnTo>
                  <a:pt x="2455594" y="1549645"/>
                </a:lnTo>
                <a:lnTo>
                  <a:pt x="0" y="1549645"/>
                </a:lnTo>
                <a:lnTo>
                  <a:pt x="0" y="0"/>
                </a:lnTo>
                <a:close/>
              </a:path>
            </a:pathLst>
          </a:custGeom>
          <a:blipFill>
            <a:blip r:embed="rId7"/>
            <a:stretch>
              <a:fillRect/>
            </a:stretch>
          </a:blipFill>
        </p:spPr>
      </p:sp>
      <p:sp>
        <p:nvSpPr>
          <p:cNvPr id="1048630" name="Freeform 41"/>
          <p:cNvSpPr/>
          <p:nvPr/>
        </p:nvSpPr>
        <p:spPr>
          <a:xfrm>
            <a:off x="9979339" y="5314419"/>
            <a:ext cx="3051615" cy="1144354"/>
          </a:xfrm>
          <a:custGeom>
            <a:avLst/>
            <a:gdLst/>
            <a:ahLst/>
            <a:cxnLst/>
            <a:rect l="l" t="t" r="r" b="b"/>
            <a:pathLst>
              <a:path w="3051615" h="1144354">
                <a:moveTo>
                  <a:pt x="0" y="0"/>
                </a:moveTo>
                <a:lnTo>
                  <a:pt x="3051614" y="0"/>
                </a:lnTo>
                <a:lnTo>
                  <a:pt x="3051614" y="1144355"/>
                </a:lnTo>
                <a:lnTo>
                  <a:pt x="0" y="1144355"/>
                </a:lnTo>
                <a:lnTo>
                  <a:pt x="0" y="0"/>
                </a:lnTo>
                <a:close/>
              </a:path>
            </a:pathLst>
          </a:custGeom>
          <a:blipFill>
            <a:blip r:embed="rId5"/>
            <a:stretch>
              <a:fillRect/>
            </a:stretch>
          </a:blipFill>
        </p:spPr>
      </p:sp>
      <p:sp>
        <p:nvSpPr>
          <p:cNvPr id="1048631" name="Freeform 42"/>
          <p:cNvSpPr/>
          <p:nvPr/>
        </p:nvSpPr>
        <p:spPr>
          <a:xfrm>
            <a:off x="9967419" y="5302500"/>
            <a:ext cx="3075453" cy="1168193"/>
          </a:xfrm>
          <a:custGeom>
            <a:avLst/>
            <a:gdLst/>
            <a:ahLst/>
            <a:cxnLst/>
            <a:rect l="l" t="t" r="r" b="b"/>
            <a:pathLst>
              <a:path w="3075453" h="1168193">
                <a:moveTo>
                  <a:pt x="0" y="0"/>
                </a:moveTo>
                <a:lnTo>
                  <a:pt x="3075454" y="0"/>
                </a:lnTo>
                <a:lnTo>
                  <a:pt x="3075454" y="1168193"/>
                </a:lnTo>
                <a:lnTo>
                  <a:pt x="0" y="1168193"/>
                </a:lnTo>
                <a:lnTo>
                  <a:pt x="0" y="0"/>
                </a:lnTo>
                <a:close/>
              </a:path>
            </a:pathLst>
          </a:custGeom>
          <a:blipFill>
            <a:blip r:embed="rId8"/>
            <a:stretch>
              <a:fillRect/>
            </a:stretch>
          </a:blipFill>
        </p:spPr>
      </p:sp>
      <p:grpSp>
        <p:nvGrpSpPr>
          <p:cNvPr id="69" name="Group 43"/>
          <p:cNvGrpSpPr/>
          <p:nvPr/>
        </p:nvGrpSpPr>
        <p:grpSpPr>
          <a:xfrm>
            <a:off x="10339890" y="5876139"/>
            <a:ext cx="20899" cy="20899"/>
            <a:chOff x="0" y="0"/>
            <a:chExt cx="16226" cy="16226"/>
          </a:xfrm>
        </p:grpSpPr>
        <p:sp>
          <p:nvSpPr>
            <p:cNvPr id="1048632" name="Freeform 44"/>
            <p:cNvSpPr/>
            <p:nvPr/>
          </p:nvSpPr>
          <p:spPr>
            <a:xfrm>
              <a:off x="0" y="0"/>
              <a:ext cx="16256" cy="16256"/>
            </a:xfrm>
            <a:custGeom>
              <a:avLst/>
              <a:gdLst/>
              <a:ahLst/>
              <a:cxnLst/>
              <a:rect l="l" t="t" r="r" b="b"/>
              <a:pathLst>
                <a:path w="16256" h="16256">
                  <a:moveTo>
                    <a:pt x="0" y="0"/>
                  </a:moveTo>
                  <a:lnTo>
                    <a:pt x="16256" y="0"/>
                  </a:lnTo>
                  <a:lnTo>
                    <a:pt x="16256" y="16256"/>
                  </a:lnTo>
                  <a:lnTo>
                    <a:pt x="0" y="16256"/>
                  </a:lnTo>
                  <a:lnTo>
                    <a:pt x="0" y="0"/>
                  </a:lnTo>
                </a:path>
              </a:pathLst>
            </a:custGeom>
            <a:solidFill>
              <a:srgbClr val="3CC583"/>
            </a:solidFill>
          </p:spPr>
        </p:sp>
      </p:grpSp>
      <p:grpSp>
        <p:nvGrpSpPr>
          <p:cNvPr id="70" name="Group 45"/>
          <p:cNvGrpSpPr/>
          <p:nvPr/>
        </p:nvGrpSpPr>
        <p:grpSpPr>
          <a:xfrm>
            <a:off x="9967419" y="5302500"/>
            <a:ext cx="405289" cy="1168193"/>
            <a:chOff x="0" y="0"/>
            <a:chExt cx="314675" cy="907011"/>
          </a:xfrm>
        </p:grpSpPr>
        <p:sp>
          <p:nvSpPr>
            <p:cNvPr id="1048633" name="Freeform 46"/>
            <p:cNvSpPr/>
            <p:nvPr/>
          </p:nvSpPr>
          <p:spPr>
            <a:xfrm>
              <a:off x="1524" y="4064"/>
              <a:ext cx="313690" cy="898779"/>
            </a:xfrm>
            <a:custGeom>
              <a:avLst/>
              <a:gdLst/>
              <a:ahLst/>
              <a:cxnLst/>
              <a:rect l="l" t="t" r="r" b="b"/>
              <a:pathLst>
                <a:path w="313690" h="898779">
                  <a:moveTo>
                    <a:pt x="15494" y="0"/>
                  </a:moveTo>
                  <a:lnTo>
                    <a:pt x="311658" y="444246"/>
                  </a:lnTo>
                  <a:cubicBezTo>
                    <a:pt x="313690" y="447294"/>
                    <a:pt x="313690" y="451358"/>
                    <a:pt x="311658" y="454533"/>
                  </a:cubicBezTo>
                  <a:lnTo>
                    <a:pt x="15494" y="898779"/>
                  </a:lnTo>
                  <a:lnTo>
                    <a:pt x="0" y="888619"/>
                  </a:lnTo>
                  <a:lnTo>
                    <a:pt x="296164" y="444246"/>
                  </a:lnTo>
                  <a:lnTo>
                    <a:pt x="303911" y="449326"/>
                  </a:lnTo>
                  <a:lnTo>
                    <a:pt x="296164" y="454406"/>
                  </a:lnTo>
                  <a:lnTo>
                    <a:pt x="0" y="10287"/>
                  </a:lnTo>
                  <a:close/>
                </a:path>
              </a:pathLst>
            </a:custGeom>
            <a:solidFill>
              <a:srgbClr val="FFFFFF"/>
            </a:solidFill>
          </p:spPr>
        </p:sp>
      </p:grpSp>
      <p:grpSp>
        <p:nvGrpSpPr>
          <p:cNvPr id="71" name="Group 47"/>
          <p:cNvGrpSpPr/>
          <p:nvPr/>
        </p:nvGrpSpPr>
        <p:grpSpPr>
          <a:xfrm>
            <a:off x="5962172" y="6637583"/>
            <a:ext cx="39731" cy="1056937"/>
            <a:chOff x="0" y="0"/>
            <a:chExt cx="30848" cy="820629"/>
          </a:xfrm>
        </p:grpSpPr>
        <p:sp>
          <p:nvSpPr>
            <p:cNvPr id="1048634" name="Freeform 48"/>
            <p:cNvSpPr/>
            <p:nvPr/>
          </p:nvSpPr>
          <p:spPr>
            <a:xfrm>
              <a:off x="0" y="9271"/>
              <a:ext cx="18542" cy="802132"/>
            </a:xfrm>
            <a:custGeom>
              <a:avLst/>
              <a:gdLst/>
              <a:ahLst/>
              <a:cxnLst/>
              <a:rect l="l" t="t" r="r" b="b"/>
              <a:pathLst>
                <a:path w="18542" h="802132">
                  <a:moveTo>
                    <a:pt x="0" y="802132"/>
                  </a:moveTo>
                  <a:lnTo>
                    <a:pt x="0" y="0"/>
                  </a:lnTo>
                  <a:lnTo>
                    <a:pt x="18542" y="0"/>
                  </a:lnTo>
                  <a:lnTo>
                    <a:pt x="18542" y="802132"/>
                  </a:lnTo>
                  <a:close/>
                </a:path>
              </a:pathLst>
            </a:custGeom>
            <a:solidFill>
              <a:srgbClr val="4E88E7"/>
            </a:solidFill>
          </p:spPr>
        </p:sp>
      </p:grpSp>
      <p:sp>
        <p:nvSpPr>
          <p:cNvPr id="1048635" name="Freeform 49"/>
          <p:cNvSpPr/>
          <p:nvPr/>
        </p:nvSpPr>
        <p:spPr>
          <a:xfrm>
            <a:off x="5914493" y="7670682"/>
            <a:ext cx="119200" cy="119200"/>
          </a:xfrm>
          <a:custGeom>
            <a:avLst/>
            <a:gdLst/>
            <a:ahLst/>
            <a:cxnLst/>
            <a:rect l="l" t="t" r="r" b="b"/>
            <a:pathLst>
              <a:path w="119200" h="119200">
                <a:moveTo>
                  <a:pt x="0" y="0"/>
                </a:moveTo>
                <a:lnTo>
                  <a:pt x="119200" y="0"/>
                </a:lnTo>
                <a:lnTo>
                  <a:pt x="119200" y="119200"/>
                </a:lnTo>
                <a:lnTo>
                  <a:pt x="0" y="119200"/>
                </a:lnTo>
                <a:lnTo>
                  <a:pt x="0" y="0"/>
                </a:lnTo>
                <a:close/>
              </a:path>
            </a:pathLst>
          </a:custGeom>
          <a:blipFill>
            <a:blip r:embed="rId3"/>
            <a:stretch>
              <a:fillRect/>
            </a:stretch>
          </a:blipFill>
        </p:spPr>
      </p:sp>
      <p:grpSp>
        <p:nvGrpSpPr>
          <p:cNvPr id="72" name="Group 50"/>
          <p:cNvGrpSpPr/>
          <p:nvPr/>
        </p:nvGrpSpPr>
        <p:grpSpPr>
          <a:xfrm>
            <a:off x="8884096" y="6637583"/>
            <a:ext cx="39731" cy="1168193"/>
            <a:chOff x="0" y="0"/>
            <a:chExt cx="30848" cy="907011"/>
          </a:xfrm>
        </p:grpSpPr>
        <p:sp>
          <p:nvSpPr>
            <p:cNvPr id="1048636" name="Freeform 51"/>
            <p:cNvSpPr/>
            <p:nvPr/>
          </p:nvSpPr>
          <p:spPr>
            <a:xfrm>
              <a:off x="0" y="9271"/>
              <a:ext cx="18542" cy="888492"/>
            </a:xfrm>
            <a:custGeom>
              <a:avLst/>
              <a:gdLst/>
              <a:ahLst/>
              <a:cxnLst/>
              <a:rect l="l" t="t" r="r" b="b"/>
              <a:pathLst>
                <a:path w="18542" h="888492">
                  <a:moveTo>
                    <a:pt x="0" y="888492"/>
                  </a:moveTo>
                  <a:lnTo>
                    <a:pt x="0" y="0"/>
                  </a:lnTo>
                  <a:lnTo>
                    <a:pt x="18542" y="0"/>
                  </a:lnTo>
                  <a:lnTo>
                    <a:pt x="18542" y="888492"/>
                  </a:lnTo>
                  <a:close/>
                </a:path>
              </a:pathLst>
            </a:custGeom>
            <a:solidFill>
              <a:srgbClr val="3CC583"/>
            </a:solidFill>
          </p:spPr>
        </p:sp>
      </p:grpSp>
      <p:grpSp>
        <p:nvGrpSpPr>
          <p:cNvPr id="73" name="Group 52"/>
          <p:cNvGrpSpPr/>
          <p:nvPr/>
        </p:nvGrpSpPr>
        <p:grpSpPr>
          <a:xfrm>
            <a:off x="8323836" y="7793857"/>
            <a:ext cx="1144354" cy="1144354"/>
            <a:chOff x="0" y="0"/>
            <a:chExt cx="888502" cy="888502"/>
          </a:xfrm>
        </p:grpSpPr>
        <p:sp>
          <p:nvSpPr>
            <p:cNvPr id="1048637" name="Freeform 53"/>
            <p:cNvSpPr/>
            <p:nvPr/>
          </p:nvSpPr>
          <p:spPr>
            <a:xfrm>
              <a:off x="0" y="0"/>
              <a:ext cx="888492" cy="888492"/>
            </a:xfrm>
            <a:custGeom>
              <a:avLst/>
              <a:gdLst/>
              <a:ahLst/>
              <a:cxnLst/>
              <a:rect l="l" t="t" r="r" b="b"/>
              <a:pathLst>
                <a:path w="888492" h="888492">
                  <a:moveTo>
                    <a:pt x="0" y="444246"/>
                  </a:moveTo>
                  <a:cubicBezTo>
                    <a:pt x="0" y="689610"/>
                    <a:pt x="198882" y="888492"/>
                    <a:pt x="444246" y="888492"/>
                  </a:cubicBezTo>
                  <a:cubicBezTo>
                    <a:pt x="689610" y="888492"/>
                    <a:pt x="888492" y="689610"/>
                    <a:pt x="888492" y="444246"/>
                  </a:cubicBezTo>
                  <a:cubicBezTo>
                    <a:pt x="888492" y="198882"/>
                    <a:pt x="689610" y="0"/>
                    <a:pt x="444246" y="0"/>
                  </a:cubicBezTo>
                  <a:cubicBezTo>
                    <a:pt x="198882" y="0"/>
                    <a:pt x="0" y="198882"/>
                    <a:pt x="0" y="444246"/>
                  </a:cubicBezTo>
                </a:path>
              </a:pathLst>
            </a:custGeom>
            <a:solidFill>
              <a:srgbClr val="3CC583"/>
            </a:solidFill>
          </p:spPr>
        </p:sp>
      </p:grpSp>
      <p:grpSp>
        <p:nvGrpSpPr>
          <p:cNvPr id="74" name="Group 54"/>
          <p:cNvGrpSpPr/>
          <p:nvPr/>
        </p:nvGrpSpPr>
        <p:grpSpPr>
          <a:xfrm>
            <a:off x="8311917" y="7781938"/>
            <a:ext cx="1168193" cy="1168193"/>
            <a:chOff x="0" y="0"/>
            <a:chExt cx="907011" cy="907011"/>
          </a:xfrm>
        </p:grpSpPr>
        <p:sp>
          <p:nvSpPr>
            <p:cNvPr id="1048638" name="Freeform 55"/>
            <p:cNvSpPr/>
            <p:nvPr/>
          </p:nvSpPr>
          <p:spPr>
            <a:xfrm>
              <a:off x="0" y="0"/>
              <a:ext cx="907034" cy="907034"/>
            </a:xfrm>
            <a:custGeom>
              <a:avLst/>
              <a:gdLst/>
              <a:ahLst/>
              <a:cxnLst/>
              <a:rect l="l" t="t" r="r" b="b"/>
              <a:pathLst>
                <a:path w="907034" h="907034">
                  <a:moveTo>
                    <a:pt x="18542" y="453517"/>
                  </a:moveTo>
                  <a:cubicBezTo>
                    <a:pt x="18542" y="693801"/>
                    <a:pt x="213233" y="888492"/>
                    <a:pt x="453517" y="888492"/>
                  </a:cubicBezTo>
                  <a:lnTo>
                    <a:pt x="453517" y="897763"/>
                  </a:lnTo>
                  <a:lnTo>
                    <a:pt x="453517" y="888492"/>
                  </a:lnTo>
                  <a:cubicBezTo>
                    <a:pt x="693801" y="888492"/>
                    <a:pt x="888492" y="693801"/>
                    <a:pt x="888492" y="453517"/>
                  </a:cubicBezTo>
                  <a:lnTo>
                    <a:pt x="897763" y="453517"/>
                  </a:lnTo>
                  <a:lnTo>
                    <a:pt x="888492" y="453517"/>
                  </a:lnTo>
                  <a:cubicBezTo>
                    <a:pt x="888492" y="213233"/>
                    <a:pt x="693801" y="18542"/>
                    <a:pt x="453517" y="18542"/>
                  </a:cubicBezTo>
                  <a:lnTo>
                    <a:pt x="453517" y="9271"/>
                  </a:lnTo>
                  <a:lnTo>
                    <a:pt x="453517" y="18542"/>
                  </a:lnTo>
                  <a:cubicBezTo>
                    <a:pt x="213233" y="18542"/>
                    <a:pt x="18542" y="213233"/>
                    <a:pt x="18542" y="453517"/>
                  </a:cubicBezTo>
                  <a:lnTo>
                    <a:pt x="0" y="453517"/>
                  </a:lnTo>
                  <a:cubicBezTo>
                    <a:pt x="0" y="203073"/>
                    <a:pt x="203073" y="0"/>
                    <a:pt x="453517" y="0"/>
                  </a:cubicBezTo>
                  <a:cubicBezTo>
                    <a:pt x="703961" y="0"/>
                    <a:pt x="907034" y="203073"/>
                    <a:pt x="907034" y="453517"/>
                  </a:cubicBezTo>
                  <a:cubicBezTo>
                    <a:pt x="907034" y="703961"/>
                    <a:pt x="703961" y="907034"/>
                    <a:pt x="453517" y="907034"/>
                  </a:cubicBezTo>
                  <a:cubicBezTo>
                    <a:pt x="203073" y="907034"/>
                    <a:pt x="0" y="703961"/>
                    <a:pt x="0" y="453517"/>
                  </a:cubicBezTo>
                  <a:close/>
                </a:path>
              </a:pathLst>
            </a:custGeom>
            <a:solidFill>
              <a:srgbClr val="FFFFFF"/>
            </a:solidFill>
          </p:spPr>
        </p:sp>
      </p:grpSp>
      <p:grpSp>
        <p:nvGrpSpPr>
          <p:cNvPr id="75" name="Group 56"/>
          <p:cNvGrpSpPr/>
          <p:nvPr/>
        </p:nvGrpSpPr>
        <p:grpSpPr>
          <a:xfrm>
            <a:off x="11806016" y="6637583"/>
            <a:ext cx="39731" cy="1056937"/>
            <a:chOff x="0" y="0"/>
            <a:chExt cx="30848" cy="820629"/>
          </a:xfrm>
        </p:grpSpPr>
        <p:sp>
          <p:nvSpPr>
            <p:cNvPr id="1048639" name="Freeform 57"/>
            <p:cNvSpPr/>
            <p:nvPr/>
          </p:nvSpPr>
          <p:spPr>
            <a:xfrm>
              <a:off x="0" y="9271"/>
              <a:ext cx="18542" cy="802132"/>
            </a:xfrm>
            <a:custGeom>
              <a:avLst/>
              <a:gdLst/>
              <a:ahLst/>
              <a:cxnLst/>
              <a:rect l="l" t="t" r="r" b="b"/>
              <a:pathLst>
                <a:path w="18542" h="802132">
                  <a:moveTo>
                    <a:pt x="0" y="802132"/>
                  </a:moveTo>
                  <a:lnTo>
                    <a:pt x="0" y="0"/>
                  </a:lnTo>
                  <a:lnTo>
                    <a:pt x="18542" y="0"/>
                  </a:lnTo>
                  <a:lnTo>
                    <a:pt x="18542" y="802132"/>
                  </a:lnTo>
                  <a:close/>
                </a:path>
              </a:pathLst>
            </a:custGeom>
            <a:solidFill>
              <a:srgbClr val="E0CB15"/>
            </a:solidFill>
          </p:spPr>
        </p:sp>
      </p:grpSp>
      <p:sp>
        <p:nvSpPr>
          <p:cNvPr id="1048640" name="Freeform 58"/>
          <p:cNvSpPr/>
          <p:nvPr/>
        </p:nvSpPr>
        <p:spPr>
          <a:xfrm>
            <a:off x="11758337" y="7670682"/>
            <a:ext cx="119200" cy="119200"/>
          </a:xfrm>
          <a:custGeom>
            <a:avLst/>
            <a:gdLst/>
            <a:ahLst/>
            <a:cxnLst/>
            <a:rect l="l" t="t" r="r" b="b"/>
            <a:pathLst>
              <a:path w="119200" h="119200">
                <a:moveTo>
                  <a:pt x="0" y="0"/>
                </a:moveTo>
                <a:lnTo>
                  <a:pt x="119200" y="0"/>
                </a:lnTo>
                <a:lnTo>
                  <a:pt x="119200" y="119200"/>
                </a:lnTo>
                <a:lnTo>
                  <a:pt x="0" y="119200"/>
                </a:lnTo>
                <a:lnTo>
                  <a:pt x="0" y="0"/>
                </a:lnTo>
                <a:close/>
              </a:path>
            </a:pathLst>
          </a:custGeom>
          <a:blipFill>
            <a:blip r:embed="rId3"/>
            <a:stretch>
              <a:fillRect/>
            </a:stretch>
          </a:blipFill>
        </p:spPr>
      </p:sp>
      <p:sp>
        <p:nvSpPr>
          <p:cNvPr id="1048641" name="TextBox 59"/>
          <p:cNvSpPr txBox="1"/>
          <p:nvPr/>
        </p:nvSpPr>
        <p:spPr>
          <a:xfrm>
            <a:off x="11703978" y="3183069"/>
            <a:ext cx="227980" cy="954024"/>
          </a:xfrm>
          <a:prstGeom prst="rect">
            <a:avLst/>
          </a:prstGeom>
        </p:spPr>
        <p:txBody>
          <a:bodyPr lIns="0" tIns="0" rIns="0" bIns="0" rtlCol="0" anchor="t">
            <a:spAutoFit/>
          </a:bodyPr>
          <a:lstStyle/>
          <a:p>
            <a:pPr algn="ctr">
              <a:lnSpc>
                <a:spcPts val="3756"/>
              </a:lnSpc>
            </a:pPr>
            <a:r>
              <a:rPr lang="en-US" sz="3130" b="1">
                <a:solidFill>
                  <a:srgbClr val="FFFFFF"/>
                </a:solidFill>
                <a:latin typeface="Roboto Bold"/>
                <a:ea typeface="Roboto Bold"/>
                <a:cs typeface="Roboto Bold"/>
                <a:sym typeface="Roboto Bold"/>
              </a:rPr>
              <a:t>3</a:t>
            </a:r>
          </a:p>
        </p:txBody>
      </p:sp>
      <p:sp>
        <p:nvSpPr>
          <p:cNvPr id="1048642" name="TextBox 60"/>
          <p:cNvSpPr txBox="1"/>
          <p:nvPr/>
        </p:nvSpPr>
        <p:spPr>
          <a:xfrm>
            <a:off x="7069431" y="2633153"/>
            <a:ext cx="3772148" cy="933450"/>
          </a:xfrm>
          <a:prstGeom prst="rect">
            <a:avLst/>
          </a:prstGeom>
        </p:spPr>
        <p:txBody>
          <a:bodyPr lIns="0" tIns="0" rIns="0" bIns="0" rtlCol="0" anchor="t">
            <a:spAutoFit/>
          </a:bodyPr>
          <a:lstStyle/>
          <a:p>
            <a:pPr algn="ctr">
              <a:lnSpc>
                <a:spcPts val="2408"/>
              </a:lnSpc>
            </a:pPr>
            <a:r>
              <a:rPr lang="en-US" sz="2006">
                <a:solidFill>
                  <a:srgbClr val="484848"/>
                </a:solidFill>
                <a:latin typeface="Roboto"/>
                <a:ea typeface="Roboto"/>
                <a:cs typeface="Roboto"/>
                <a:sym typeface="Roboto"/>
              </a:rPr>
              <a:t>Run quarterly model</a:t>
            </a:r>
          </a:p>
          <a:p>
            <a:pPr algn="ctr">
              <a:lnSpc>
                <a:spcPts val="2408"/>
              </a:lnSpc>
            </a:pPr>
            <a:r>
              <a:rPr lang="en-US" sz="2006">
                <a:solidFill>
                  <a:srgbClr val="484848"/>
                </a:solidFill>
                <a:latin typeface="Roboto"/>
                <a:ea typeface="Roboto"/>
                <a:cs typeface="Roboto"/>
                <a:sym typeface="Roboto"/>
              </a:rPr>
              <a:t>risk committees and fund ethics and design council</a:t>
            </a:r>
          </a:p>
        </p:txBody>
      </p:sp>
      <p:sp>
        <p:nvSpPr>
          <p:cNvPr id="1048643" name="TextBox 61"/>
          <p:cNvSpPr txBox="1"/>
          <p:nvPr/>
        </p:nvSpPr>
        <p:spPr>
          <a:xfrm>
            <a:off x="5860135" y="3183069"/>
            <a:ext cx="227980" cy="485775"/>
          </a:xfrm>
          <a:prstGeom prst="rect">
            <a:avLst/>
          </a:prstGeom>
        </p:spPr>
        <p:txBody>
          <a:bodyPr lIns="0" tIns="0" rIns="0" bIns="0" rtlCol="0" anchor="t">
            <a:spAutoFit/>
          </a:bodyPr>
          <a:lstStyle/>
          <a:p>
            <a:pPr algn="ctr">
              <a:lnSpc>
                <a:spcPts val="3756"/>
              </a:lnSpc>
            </a:pPr>
            <a:r>
              <a:rPr lang="en-US" sz="3130" b="1">
                <a:solidFill>
                  <a:srgbClr val="FFFFFF"/>
                </a:solidFill>
                <a:latin typeface="Roboto Bold"/>
                <a:ea typeface="Roboto Bold"/>
                <a:cs typeface="Roboto Bold"/>
                <a:sym typeface="Roboto Bold"/>
              </a:rPr>
              <a:t>1</a:t>
            </a:r>
          </a:p>
        </p:txBody>
      </p:sp>
      <p:sp>
        <p:nvSpPr>
          <p:cNvPr id="1048644" name="TextBox 62"/>
          <p:cNvSpPr txBox="1"/>
          <p:nvPr/>
        </p:nvSpPr>
        <p:spPr>
          <a:xfrm>
            <a:off x="7491951" y="2071241"/>
            <a:ext cx="2880757" cy="447675"/>
          </a:xfrm>
          <a:prstGeom prst="rect">
            <a:avLst/>
          </a:prstGeom>
        </p:spPr>
        <p:txBody>
          <a:bodyPr lIns="0" tIns="0" rIns="0" bIns="0" rtlCol="0" anchor="t">
            <a:spAutoFit/>
          </a:bodyPr>
          <a:lstStyle/>
          <a:p>
            <a:pPr algn="ctr">
              <a:lnSpc>
                <a:spcPts val="3407"/>
              </a:lnSpc>
            </a:pPr>
            <a:r>
              <a:rPr lang="en-US" sz="2839" b="1" dirty="0">
                <a:solidFill>
                  <a:srgbClr val="3CC583"/>
                </a:solidFill>
                <a:latin typeface="Roboto Bold"/>
                <a:ea typeface="Roboto Bold"/>
                <a:cs typeface="Roboto Bold"/>
                <a:sym typeface="Roboto Bold"/>
              </a:rPr>
              <a:t>Risk &amp; Ethics</a:t>
            </a:r>
          </a:p>
        </p:txBody>
      </p:sp>
      <p:sp>
        <p:nvSpPr>
          <p:cNvPr id="1048645" name="TextBox 63"/>
          <p:cNvSpPr txBox="1"/>
          <p:nvPr/>
        </p:nvSpPr>
        <p:spPr>
          <a:xfrm>
            <a:off x="3809617" y="8919161"/>
            <a:ext cx="4502300" cy="933450"/>
          </a:xfrm>
          <a:prstGeom prst="rect">
            <a:avLst/>
          </a:prstGeom>
        </p:spPr>
        <p:txBody>
          <a:bodyPr lIns="0" tIns="0" rIns="0" bIns="0" rtlCol="0" anchor="t">
            <a:spAutoFit/>
          </a:bodyPr>
          <a:lstStyle/>
          <a:p>
            <a:pPr algn="ctr">
              <a:lnSpc>
                <a:spcPts val="2408"/>
              </a:lnSpc>
            </a:pPr>
            <a:r>
              <a:rPr lang="en-US" sz="2006">
                <a:solidFill>
                  <a:srgbClr val="484848"/>
                </a:solidFill>
                <a:latin typeface="Roboto"/>
                <a:ea typeface="Roboto"/>
                <a:cs typeface="Roboto"/>
                <a:sym typeface="Roboto"/>
              </a:rPr>
              <a:t>Define key indicators, establish bias monitoring, and unify data governance (Amazon Web Services, 2025).</a:t>
            </a:r>
          </a:p>
        </p:txBody>
      </p:sp>
      <p:sp>
        <p:nvSpPr>
          <p:cNvPr id="1048646" name="TextBox 64"/>
          <p:cNvSpPr txBox="1"/>
          <p:nvPr/>
        </p:nvSpPr>
        <p:spPr>
          <a:xfrm>
            <a:off x="4734375" y="5718135"/>
            <a:ext cx="1584680" cy="400050"/>
          </a:xfrm>
          <a:prstGeom prst="rect">
            <a:avLst/>
          </a:prstGeom>
        </p:spPr>
        <p:txBody>
          <a:bodyPr lIns="0" tIns="0" rIns="0" bIns="0" rtlCol="0" anchor="t">
            <a:spAutoFit/>
          </a:bodyPr>
          <a:lstStyle/>
          <a:p>
            <a:pPr algn="l">
              <a:lnSpc>
                <a:spcPts val="3097"/>
              </a:lnSpc>
            </a:pPr>
            <a:r>
              <a:rPr lang="en-US" sz="2581" b="1">
                <a:solidFill>
                  <a:srgbClr val="FFFFFF"/>
                </a:solidFill>
                <a:latin typeface="Roboto Bold"/>
                <a:ea typeface="Roboto Bold"/>
                <a:cs typeface="Roboto Bold"/>
                <a:sym typeface="Roboto Bold"/>
              </a:rPr>
              <a:t>12 months</a:t>
            </a:r>
          </a:p>
        </p:txBody>
      </p:sp>
      <p:sp>
        <p:nvSpPr>
          <p:cNvPr id="1048647" name="TextBox 65"/>
          <p:cNvSpPr txBox="1"/>
          <p:nvPr/>
        </p:nvSpPr>
        <p:spPr>
          <a:xfrm>
            <a:off x="7658840" y="5718135"/>
            <a:ext cx="1809351" cy="400050"/>
          </a:xfrm>
          <a:prstGeom prst="rect">
            <a:avLst/>
          </a:prstGeom>
        </p:spPr>
        <p:txBody>
          <a:bodyPr lIns="0" tIns="0" rIns="0" bIns="0" rtlCol="0" anchor="t">
            <a:spAutoFit/>
          </a:bodyPr>
          <a:lstStyle/>
          <a:p>
            <a:pPr algn="l">
              <a:lnSpc>
                <a:spcPts val="3097"/>
              </a:lnSpc>
            </a:pPr>
            <a:r>
              <a:rPr lang="en-US" sz="2581" b="1">
                <a:solidFill>
                  <a:srgbClr val="FFFFFF"/>
                </a:solidFill>
                <a:latin typeface="Roboto Bold"/>
                <a:ea typeface="Roboto Bold"/>
                <a:cs typeface="Roboto Bold"/>
                <a:sym typeface="Roboto Bold"/>
              </a:rPr>
              <a:t>24 months</a:t>
            </a:r>
          </a:p>
        </p:txBody>
      </p:sp>
      <p:sp>
        <p:nvSpPr>
          <p:cNvPr id="1048648" name="TextBox 66"/>
          <p:cNvSpPr txBox="1"/>
          <p:nvPr/>
        </p:nvSpPr>
        <p:spPr>
          <a:xfrm>
            <a:off x="10583304" y="5718135"/>
            <a:ext cx="2106681" cy="400050"/>
          </a:xfrm>
          <a:prstGeom prst="rect">
            <a:avLst/>
          </a:prstGeom>
        </p:spPr>
        <p:txBody>
          <a:bodyPr lIns="0" tIns="0" rIns="0" bIns="0" rtlCol="0" anchor="t">
            <a:spAutoFit/>
          </a:bodyPr>
          <a:lstStyle/>
          <a:p>
            <a:pPr algn="l">
              <a:lnSpc>
                <a:spcPts val="3097"/>
              </a:lnSpc>
            </a:pPr>
            <a:r>
              <a:rPr lang="en-US" sz="2581" b="1">
                <a:solidFill>
                  <a:srgbClr val="FFFFFF"/>
                </a:solidFill>
                <a:latin typeface="Roboto Bold"/>
                <a:ea typeface="Roboto Bold"/>
                <a:cs typeface="Roboto Bold"/>
                <a:sym typeface="Roboto Bold"/>
              </a:rPr>
              <a:t>36 months</a:t>
            </a:r>
          </a:p>
        </p:txBody>
      </p:sp>
      <p:sp>
        <p:nvSpPr>
          <p:cNvPr id="1048649" name="TextBox 67"/>
          <p:cNvSpPr txBox="1"/>
          <p:nvPr/>
        </p:nvSpPr>
        <p:spPr>
          <a:xfrm>
            <a:off x="5192595" y="8006845"/>
            <a:ext cx="1850360" cy="809625"/>
          </a:xfrm>
          <a:prstGeom prst="rect">
            <a:avLst/>
          </a:prstGeom>
        </p:spPr>
        <p:txBody>
          <a:bodyPr lIns="0" tIns="0" rIns="0" bIns="0" rtlCol="0" anchor="t">
            <a:spAutoFit/>
          </a:bodyPr>
          <a:lstStyle/>
          <a:p>
            <a:pPr algn="ctr">
              <a:lnSpc>
                <a:spcPts val="3167"/>
              </a:lnSpc>
            </a:pPr>
            <a:r>
              <a:rPr lang="en-US" sz="2639" b="1" dirty="0">
                <a:solidFill>
                  <a:srgbClr val="4E88E7"/>
                </a:solidFill>
                <a:latin typeface="Roboto Bold"/>
                <a:ea typeface="Roboto Bold"/>
                <a:cs typeface="Roboto Bold"/>
                <a:sym typeface="Roboto Bold"/>
              </a:rPr>
              <a:t>Metrics &amp;</a:t>
            </a:r>
          </a:p>
          <a:p>
            <a:pPr algn="ctr">
              <a:lnSpc>
                <a:spcPts val="3167"/>
              </a:lnSpc>
            </a:pPr>
            <a:r>
              <a:rPr lang="en-US" sz="2639" b="1" dirty="0">
                <a:solidFill>
                  <a:srgbClr val="4E88E7"/>
                </a:solidFill>
                <a:latin typeface="Roboto Bold"/>
                <a:ea typeface="Roboto Bold"/>
                <a:cs typeface="Roboto Bold"/>
                <a:sym typeface="Roboto Bold"/>
              </a:rPr>
              <a:t>Monitoring</a:t>
            </a:r>
          </a:p>
        </p:txBody>
      </p:sp>
      <p:sp>
        <p:nvSpPr>
          <p:cNvPr id="1048650" name="TextBox 68"/>
          <p:cNvSpPr txBox="1"/>
          <p:nvPr/>
        </p:nvSpPr>
        <p:spPr>
          <a:xfrm>
            <a:off x="8782056" y="8157838"/>
            <a:ext cx="227980" cy="954024"/>
          </a:xfrm>
          <a:prstGeom prst="rect">
            <a:avLst/>
          </a:prstGeom>
        </p:spPr>
        <p:txBody>
          <a:bodyPr lIns="0" tIns="0" rIns="0" bIns="0" rtlCol="0" anchor="t">
            <a:spAutoFit/>
          </a:bodyPr>
          <a:lstStyle/>
          <a:p>
            <a:pPr algn="ctr">
              <a:lnSpc>
                <a:spcPts val="3756"/>
              </a:lnSpc>
            </a:pPr>
            <a:r>
              <a:rPr lang="en-US" sz="3130" b="1">
                <a:solidFill>
                  <a:srgbClr val="FFFFFF"/>
                </a:solidFill>
                <a:latin typeface="Roboto Bold"/>
                <a:ea typeface="Roboto Bold"/>
                <a:cs typeface="Roboto Bold"/>
                <a:sym typeface="Roboto Bold"/>
              </a:rPr>
              <a:t>2</a:t>
            </a:r>
          </a:p>
        </p:txBody>
      </p:sp>
      <p:sp>
        <p:nvSpPr>
          <p:cNvPr id="1048651" name="TextBox 69"/>
          <p:cNvSpPr txBox="1"/>
          <p:nvPr/>
        </p:nvSpPr>
        <p:spPr>
          <a:xfrm>
            <a:off x="10749960" y="8157838"/>
            <a:ext cx="2638832" cy="419100"/>
          </a:xfrm>
          <a:prstGeom prst="rect">
            <a:avLst/>
          </a:prstGeom>
        </p:spPr>
        <p:txBody>
          <a:bodyPr lIns="0" tIns="0" rIns="0" bIns="0" rtlCol="0" anchor="t">
            <a:spAutoFit/>
          </a:bodyPr>
          <a:lstStyle/>
          <a:p>
            <a:pPr algn="ctr">
              <a:lnSpc>
                <a:spcPts val="3287"/>
              </a:lnSpc>
            </a:pPr>
            <a:r>
              <a:rPr lang="en-US" sz="2739" b="1">
                <a:solidFill>
                  <a:srgbClr val="E0CB15"/>
                </a:solidFill>
                <a:latin typeface="Roboto Bold"/>
                <a:ea typeface="Roboto Bold"/>
                <a:cs typeface="Roboto Bold"/>
                <a:sym typeface="Roboto Bold"/>
              </a:rPr>
              <a:t>Proven Value</a:t>
            </a:r>
          </a:p>
        </p:txBody>
      </p:sp>
      <p:sp>
        <p:nvSpPr>
          <p:cNvPr id="1048652" name="TextBox 70"/>
          <p:cNvSpPr txBox="1"/>
          <p:nvPr/>
        </p:nvSpPr>
        <p:spPr>
          <a:xfrm>
            <a:off x="9899168" y="8764083"/>
            <a:ext cx="3956739" cy="1238250"/>
          </a:xfrm>
          <a:prstGeom prst="rect">
            <a:avLst/>
          </a:prstGeom>
        </p:spPr>
        <p:txBody>
          <a:bodyPr lIns="0" tIns="0" rIns="0" bIns="0" rtlCol="0" anchor="t">
            <a:spAutoFit/>
          </a:bodyPr>
          <a:lstStyle/>
          <a:p>
            <a:pPr algn="ctr">
              <a:lnSpc>
                <a:spcPts val="2408"/>
              </a:lnSpc>
            </a:pPr>
            <a:r>
              <a:rPr lang="en-US" sz="2006">
                <a:solidFill>
                  <a:srgbClr val="484848"/>
                </a:solidFill>
                <a:latin typeface="Roboto"/>
                <a:ea typeface="Roboto"/>
                <a:cs typeface="Roboto"/>
                <a:sym typeface="Roboto"/>
              </a:rPr>
              <a:t>Demonstrate and prove the value of AI initiatives through unified governance (Technology Magazine, 2024).</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9" name="Group 2"/>
          <p:cNvGrpSpPr>
            <a:grpSpLocks noChangeAspect="1"/>
          </p:cNvGrpSpPr>
          <p:nvPr/>
        </p:nvGrpSpPr>
        <p:grpSpPr>
          <a:xfrm>
            <a:off x="-1639993" y="0"/>
            <a:ext cx="7013851" cy="10267504"/>
            <a:chOff x="0" y="0"/>
            <a:chExt cx="6096000" cy="8923871"/>
          </a:xfrm>
        </p:grpSpPr>
        <p:sp>
          <p:nvSpPr>
            <p:cNvPr id="1048595" name="Freeform 3"/>
            <p:cNvSpPr/>
            <p:nvPr/>
          </p:nvSpPr>
          <p:spPr>
            <a:xfrm>
              <a:off x="0" y="0"/>
              <a:ext cx="6096000" cy="8923909"/>
            </a:xfrm>
            <a:custGeom>
              <a:avLst/>
              <a:gdLst/>
              <a:ahLst/>
              <a:cxnLst/>
              <a:rect l="l" t="t" r="r" b="b"/>
              <a:pathLst>
                <a:path w="6096000" h="8923909">
                  <a:moveTo>
                    <a:pt x="16891" y="0"/>
                  </a:moveTo>
                  <a:lnTo>
                    <a:pt x="0" y="8923909"/>
                  </a:lnTo>
                  <a:lnTo>
                    <a:pt x="4453509" y="8923909"/>
                  </a:lnTo>
                  <a:lnTo>
                    <a:pt x="6096000" y="2294509"/>
                  </a:lnTo>
                  <a:lnTo>
                    <a:pt x="5096891" y="0"/>
                  </a:lnTo>
                  <a:close/>
                </a:path>
              </a:pathLst>
            </a:custGeom>
            <a:blipFill>
              <a:blip r:embed="rId3" cstate="email"/>
              <a:stretch>
                <a:fillRect l="-23194" r="-23194"/>
              </a:stretch>
            </a:blipFill>
          </p:spPr>
        </p:sp>
      </p:grpSp>
      <p:grpSp>
        <p:nvGrpSpPr>
          <p:cNvPr id="50" name="Group 4"/>
          <p:cNvGrpSpPr/>
          <p:nvPr/>
        </p:nvGrpSpPr>
        <p:grpSpPr>
          <a:xfrm>
            <a:off x="4192801" y="0"/>
            <a:ext cx="2338594" cy="2700338"/>
            <a:chOff x="0" y="0"/>
            <a:chExt cx="615926" cy="711200"/>
          </a:xfrm>
        </p:grpSpPr>
        <p:sp>
          <p:nvSpPr>
            <p:cNvPr id="1048596" name="Freeform 5"/>
            <p:cNvSpPr/>
            <p:nvPr/>
          </p:nvSpPr>
          <p:spPr>
            <a:xfrm>
              <a:off x="0" y="0"/>
              <a:ext cx="615926" cy="711200"/>
            </a:xfrm>
            <a:custGeom>
              <a:avLst/>
              <a:gdLst/>
              <a:ahLst/>
              <a:cxnLst/>
              <a:rect l="l" t="t" r="r" b="b"/>
              <a:pathLst>
                <a:path w="615926" h="711200">
                  <a:moveTo>
                    <a:pt x="307963" y="711200"/>
                  </a:moveTo>
                  <a:lnTo>
                    <a:pt x="615926" y="0"/>
                  </a:lnTo>
                  <a:lnTo>
                    <a:pt x="0" y="0"/>
                  </a:lnTo>
                  <a:lnTo>
                    <a:pt x="307963" y="711200"/>
                  </a:lnTo>
                  <a:close/>
                </a:path>
              </a:pathLst>
            </a:custGeom>
            <a:solidFill>
              <a:srgbClr val="761E1E"/>
            </a:solidFill>
          </p:spPr>
        </p:sp>
        <p:sp>
          <p:nvSpPr>
            <p:cNvPr id="1048597" name="TextBox 6"/>
            <p:cNvSpPr txBox="1"/>
            <p:nvPr/>
          </p:nvSpPr>
          <p:spPr>
            <a:xfrm>
              <a:off x="96238" y="12700"/>
              <a:ext cx="423449" cy="368300"/>
            </a:xfrm>
            <a:prstGeom prst="rect">
              <a:avLst/>
            </a:prstGeom>
          </p:spPr>
          <p:txBody>
            <a:bodyPr lIns="50800" tIns="50800" rIns="50800" bIns="50800" rtlCol="0" anchor="ctr"/>
            <a:lstStyle/>
            <a:p>
              <a:pPr algn="ctr">
                <a:lnSpc>
                  <a:spcPts val="2659"/>
                </a:lnSpc>
              </a:pPr>
              <a:endParaRPr/>
            </a:p>
          </p:txBody>
        </p:sp>
      </p:grpSp>
      <p:grpSp>
        <p:nvGrpSpPr>
          <p:cNvPr id="51" name="Group 7"/>
          <p:cNvGrpSpPr/>
          <p:nvPr/>
        </p:nvGrpSpPr>
        <p:grpSpPr>
          <a:xfrm rot="-9964712">
            <a:off x="4552477" y="-497163"/>
            <a:ext cx="863790" cy="13159647"/>
            <a:chOff x="0" y="0"/>
            <a:chExt cx="227500" cy="3465915"/>
          </a:xfrm>
        </p:grpSpPr>
        <p:sp>
          <p:nvSpPr>
            <p:cNvPr id="1048598" name="Freeform 8"/>
            <p:cNvSpPr/>
            <p:nvPr/>
          </p:nvSpPr>
          <p:spPr>
            <a:xfrm>
              <a:off x="0" y="0"/>
              <a:ext cx="227500" cy="3465915"/>
            </a:xfrm>
            <a:custGeom>
              <a:avLst/>
              <a:gdLst/>
              <a:ahLst/>
              <a:cxnLst/>
              <a:rect l="l" t="t" r="r" b="b"/>
              <a:pathLst>
                <a:path w="227500" h="3465915">
                  <a:moveTo>
                    <a:pt x="0" y="0"/>
                  </a:moveTo>
                  <a:lnTo>
                    <a:pt x="227500" y="0"/>
                  </a:lnTo>
                  <a:lnTo>
                    <a:pt x="227500" y="3465915"/>
                  </a:lnTo>
                  <a:lnTo>
                    <a:pt x="0" y="3465915"/>
                  </a:lnTo>
                  <a:close/>
                </a:path>
              </a:pathLst>
            </a:custGeom>
            <a:solidFill>
              <a:srgbClr val="AF0000"/>
            </a:solidFill>
          </p:spPr>
        </p:sp>
        <p:sp>
          <p:nvSpPr>
            <p:cNvPr id="1048599" name="TextBox 9"/>
            <p:cNvSpPr txBox="1"/>
            <p:nvPr/>
          </p:nvSpPr>
          <p:spPr>
            <a:xfrm>
              <a:off x="0" y="-38100"/>
              <a:ext cx="227500" cy="3504015"/>
            </a:xfrm>
            <a:prstGeom prst="rect">
              <a:avLst/>
            </a:prstGeom>
          </p:spPr>
          <p:txBody>
            <a:bodyPr lIns="50800" tIns="50800" rIns="50800" bIns="50800" rtlCol="0" anchor="ctr"/>
            <a:lstStyle/>
            <a:p>
              <a:pPr algn="ctr">
                <a:lnSpc>
                  <a:spcPts val="2659"/>
                </a:lnSpc>
                <a:spcBef>
                  <a:spcPct val="0"/>
                </a:spcBef>
              </a:pPr>
              <a:endParaRPr/>
            </a:p>
          </p:txBody>
        </p:sp>
      </p:grpSp>
      <p:sp>
        <p:nvSpPr>
          <p:cNvPr id="1048600" name="TextBox 10"/>
          <p:cNvSpPr txBox="1"/>
          <p:nvPr/>
        </p:nvSpPr>
        <p:spPr>
          <a:xfrm>
            <a:off x="7567769" y="241340"/>
            <a:ext cx="9988903" cy="999230"/>
          </a:xfrm>
          <a:prstGeom prst="rect">
            <a:avLst/>
          </a:prstGeom>
        </p:spPr>
        <p:txBody>
          <a:bodyPr lIns="0" tIns="0" rIns="0" bIns="0" rtlCol="0" anchor="t">
            <a:spAutoFit/>
          </a:bodyPr>
          <a:lstStyle/>
          <a:p>
            <a:pPr algn="ctr">
              <a:lnSpc>
                <a:spcPts val="7728"/>
              </a:lnSpc>
              <a:spcBef>
                <a:spcPct val="0"/>
              </a:spcBef>
            </a:pPr>
            <a:r>
              <a:rPr lang="en-US" sz="5520" b="1">
                <a:solidFill>
                  <a:srgbClr val="AF0000"/>
                </a:solidFill>
                <a:latin typeface="Poppins Bold"/>
                <a:ea typeface="Poppins Bold"/>
                <a:cs typeface="Poppins Bold"/>
                <a:sym typeface="Poppins Bold"/>
              </a:rPr>
              <a:t>Conclusion</a:t>
            </a:r>
          </a:p>
        </p:txBody>
      </p:sp>
      <p:sp>
        <p:nvSpPr>
          <p:cNvPr id="1048601" name="TextBox 11"/>
          <p:cNvSpPr txBox="1"/>
          <p:nvPr/>
        </p:nvSpPr>
        <p:spPr>
          <a:xfrm>
            <a:off x="6828768" y="1867498"/>
            <a:ext cx="10727905" cy="6541770"/>
          </a:xfrm>
          <a:prstGeom prst="rect">
            <a:avLst/>
          </a:prstGeom>
        </p:spPr>
        <p:txBody>
          <a:bodyPr lIns="0" tIns="0" rIns="0" bIns="0" rtlCol="0" anchor="t">
            <a:spAutoFit/>
          </a:bodyPr>
          <a:lstStyle/>
          <a:p>
            <a:pPr marL="747436" lvl="1" indent="-373718" algn="just">
              <a:lnSpc>
                <a:spcPts val="8585"/>
              </a:lnSpc>
              <a:buFont typeface="Arial"/>
              <a:buChar char="•"/>
            </a:pPr>
            <a:r>
              <a:rPr lang="en-US" sz="3461">
                <a:solidFill>
                  <a:srgbClr val="000000"/>
                </a:solidFill>
                <a:latin typeface="Poppins"/>
                <a:ea typeface="Poppins"/>
                <a:cs typeface="Poppins"/>
                <a:sym typeface="Poppins"/>
              </a:rPr>
              <a:t>AI and analytics reshape Amazon marketing.</a:t>
            </a:r>
          </a:p>
          <a:p>
            <a:pPr marL="747436" lvl="1" indent="-373718" algn="just">
              <a:lnSpc>
                <a:spcPts val="8585"/>
              </a:lnSpc>
              <a:buFont typeface="Arial"/>
              <a:buChar char="•"/>
            </a:pPr>
            <a:r>
              <a:rPr lang="en-US" sz="3461">
                <a:solidFill>
                  <a:srgbClr val="000000"/>
                </a:solidFill>
                <a:latin typeface="Poppins"/>
                <a:ea typeface="Poppins"/>
                <a:cs typeface="Poppins"/>
                <a:sym typeface="Poppins"/>
              </a:rPr>
              <a:t>Benefits are clear, risks are material.</a:t>
            </a:r>
          </a:p>
          <a:p>
            <a:pPr marL="747436" lvl="1" indent="-373718" algn="just">
              <a:lnSpc>
                <a:spcPts val="8585"/>
              </a:lnSpc>
              <a:buFont typeface="Arial"/>
              <a:buChar char="•"/>
            </a:pPr>
            <a:r>
              <a:rPr lang="en-US" sz="3461">
                <a:solidFill>
                  <a:srgbClr val="000000"/>
                </a:solidFill>
                <a:latin typeface="Poppins"/>
                <a:ea typeface="Poppins"/>
                <a:cs typeface="Poppins"/>
                <a:sym typeface="Poppins"/>
              </a:rPr>
              <a:t>Trust is the decisive differentiator now.</a:t>
            </a:r>
          </a:p>
          <a:p>
            <a:pPr marL="747436" lvl="1" indent="-373718" algn="just">
              <a:lnSpc>
                <a:spcPts val="8585"/>
              </a:lnSpc>
              <a:buFont typeface="Arial"/>
              <a:buChar char="•"/>
            </a:pPr>
            <a:r>
              <a:rPr lang="en-US" sz="3461">
                <a:solidFill>
                  <a:srgbClr val="000000"/>
                </a:solidFill>
                <a:latin typeface="Poppins"/>
                <a:ea typeface="Poppins"/>
                <a:cs typeface="Poppins"/>
                <a:sym typeface="Poppins"/>
              </a:rPr>
              <a:t>Governance must equal technical depth.</a:t>
            </a:r>
          </a:p>
          <a:p>
            <a:pPr marL="747436" lvl="1" indent="-373718" algn="just">
              <a:lnSpc>
                <a:spcPts val="8585"/>
              </a:lnSpc>
              <a:buFont typeface="Arial"/>
              <a:buChar char="•"/>
            </a:pPr>
            <a:r>
              <a:rPr lang="en-US" sz="3461">
                <a:solidFill>
                  <a:srgbClr val="000000"/>
                </a:solidFill>
                <a:latin typeface="Poppins"/>
                <a:ea typeface="Poppins"/>
                <a:cs typeface="Poppins"/>
                <a:sym typeface="Poppins"/>
              </a:rPr>
              <a:t>Balance automation with human creativity.</a:t>
            </a:r>
          </a:p>
          <a:p>
            <a:pPr marL="747436" lvl="1" indent="-373718" algn="just">
              <a:lnSpc>
                <a:spcPts val="8585"/>
              </a:lnSpc>
              <a:buFont typeface="Arial"/>
              <a:buChar char="•"/>
            </a:pPr>
            <a:r>
              <a:rPr lang="en-US" sz="3461">
                <a:solidFill>
                  <a:srgbClr val="000000"/>
                </a:solidFill>
                <a:latin typeface="Poppins"/>
                <a:ea typeface="Poppins"/>
                <a:cs typeface="Poppins"/>
                <a:sym typeface="Poppins"/>
              </a:rPr>
              <a:t>Execute change with ADKAR and Kotter rigor.</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6" name="Group 2"/>
          <p:cNvGrpSpPr/>
          <p:nvPr/>
        </p:nvGrpSpPr>
        <p:grpSpPr>
          <a:xfrm>
            <a:off x="-456673" y="-2099584"/>
            <a:ext cx="20271906" cy="2327903"/>
            <a:chOff x="0" y="0"/>
            <a:chExt cx="5339103" cy="613110"/>
          </a:xfrm>
        </p:grpSpPr>
        <p:sp>
          <p:nvSpPr>
            <p:cNvPr id="1048589" name="Freeform 3"/>
            <p:cNvSpPr/>
            <p:nvPr/>
          </p:nvSpPr>
          <p:spPr>
            <a:xfrm>
              <a:off x="0" y="0"/>
              <a:ext cx="5339103" cy="613110"/>
            </a:xfrm>
            <a:custGeom>
              <a:avLst/>
              <a:gdLst/>
              <a:ahLst/>
              <a:cxnLst/>
              <a:rect l="l" t="t" r="r" b="b"/>
              <a:pathLst>
                <a:path w="5339103" h="613110">
                  <a:moveTo>
                    <a:pt x="0" y="0"/>
                  </a:moveTo>
                  <a:lnTo>
                    <a:pt x="5339103" y="0"/>
                  </a:lnTo>
                  <a:lnTo>
                    <a:pt x="5339103" y="613110"/>
                  </a:lnTo>
                  <a:lnTo>
                    <a:pt x="0" y="613110"/>
                  </a:lnTo>
                  <a:close/>
                </a:path>
              </a:pathLst>
            </a:custGeom>
            <a:solidFill>
              <a:srgbClr val="8B0000"/>
            </a:solidFill>
          </p:spPr>
        </p:sp>
        <p:sp>
          <p:nvSpPr>
            <p:cNvPr id="1048590" name="TextBox 4"/>
            <p:cNvSpPr txBox="1"/>
            <p:nvPr/>
          </p:nvSpPr>
          <p:spPr>
            <a:xfrm>
              <a:off x="0" y="-38100"/>
              <a:ext cx="5339103" cy="651210"/>
            </a:xfrm>
            <a:prstGeom prst="rect">
              <a:avLst/>
            </a:prstGeom>
          </p:spPr>
          <p:txBody>
            <a:bodyPr lIns="50800" tIns="50800" rIns="50800" bIns="50800" rtlCol="0" anchor="ctr"/>
            <a:lstStyle/>
            <a:p>
              <a:pPr algn="ctr">
                <a:lnSpc>
                  <a:spcPts val="2659"/>
                </a:lnSpc>
              </a:pPr>
              <a:endParaRPr/>
            </a:p>
          </p:txBody>
        </p:sp>
      </p:grpSp>
      <p:sp>
        <p:nvSpPr>
          <p:cNvPr id="1048591" name="TextBox 5"/>
          <p:cNvSpPr txBox="1"/>
          <p:nvPr/>
        </p:nvSpPr>
        <p:spPr>
          <a:xfrm>
            <a:off x="5371107" y="94969"/>
            <a:ext cx="7412436" cy="795843"/>
          </a:xfrm>
          <a:prstGeom prst="rect">
            <a:avLst/>
          </a:prstGeom>
        </p:spPr>
        <p:txBody>
          <a:bodyPr lIns="0" tIns="0" rIns="0" bIns="0" rtlCol="0" anchor="t">
            <a:spAutoFit/>
          </a:bodyPr>
          <a:lstStyle/>
          <a:p>
            <a:pPr algn="ctr">
              <a:lnSpc>
                <a:spcPts val="6132"/>
              </a:lnSpc>
              <a:spcBef>
                <a:spcPct val="0"/>
              </a:spcBef>
            </a:pPr>
            <a:r>
              <a:rPr lang="en-US" sz="4380" b="1">
                <a:solidFill>
                  <a:srgbClr val="AF0000"/>
                </a:solidFill>
                <a:latin typeface="Poppins Bold"/>
                <a:ea typeface="Poppins Bold"/>
                <a:cs typeface="Poppins Bold"/>
                <a:sym typeface="Poppins Bold"/>
              </a:rPr>
              <a:t>Reference List</a:t>
            </a:r>
          </a:p>
        </p:txBody>
      </p:sp>
      <p:grpSp>
        <p:nvGrpSpPr>
          <p:cNvPr id="47" name="Group 6"/>
          <p:cNvGrpSpPr/>
          <p:nvPr/>
        </p:nvGrpSpPr>
        <p:grpSpPr>
          <a:xfrm>
            <a:off x="-1983906" y="10067781"/>
            <a:ext cx="20271906" cy="2327903"/>
            <a:chOff x="0" y="0"/>
            <a:chExt cx="5339103" cy="613110"/>
          </a:xfrm>
        </p:grpSpPr>
        <p:sp>
          <p:nvSpPr>
            <p:cNvPr id="1048592" name="Freeform 7"/>
            <p:cNvSpPr/>
            <p:nvPr/>
          </p:nvSpPr>
          <p:spPr>
            <a:xfrm>
              <a:off x="0" y="0"/>
              <a:ext cx="5339103" cy="613110"/>
            </a:xfrm>
            <a:custGeom>
              <a:avLst/>
              <a:gdLst/>
              <a:ahLst/>
              <a:cxnLst/>
              <a:rect l="l" t="t" r="r" b="b"/>
              <a:pathLst>
                <a:path w="5339103" h="613110">
                  <a:moveTo>
                    <a:pt x="0" y="0"/>
                  </a:moveTo>
                  <a:lnTo>
                    <a:pt x="5339103" y="0"/>
                  </a:lnTo>
                  <a:lnTo>
                    <a:pt x="5339103" y="613110"/>
                  </a:lnTo>
                  <a:lnTo>
                    <a:pt x="0" y="613110"/>
                  </a:lnTo>
                  <a:close/>
                </a:path>
              </a:pathLst>
            </a:custGeom>
            <a:solidFill>
              <a:srgbClr val="8B0000"/>
            </a:solidFill>
          </p:spPr>
        </p:sp>
        <p:sp>
          <p:nvSpPr>
            <p:cNvPr id="1048593" name="TextBox 8"/>
            <p:cNvSpPr txBox="1"/>
            <p:nvPr/>
          </p:nvSpPr>
          <p:spPr>
            <a:xfrm>
              <a:off x="0" y="-38100"/>
              <a:ext cx="5339103" cy="651210"/>
            </a:xfrm>
            <a:prstGeom prst="rect">
              <a:avLst/>
            </a:prstGeom>
          </p:spPr>
          <p:txBody>
            <a:bodyPr lIns="50800" tIns="50800" rIns="50800" bIns="50800" rtlCol="0" anchor="ctr"/>
            <a:lstStyle/>
            <a:p>
              <a:pPr algn="ctr">
                <a:lnSpc>
                  <a:spcPts val="2659"/>
                </a:lnSpc>
              </a:pPr>
              <a:endParaRPr/>
            </a:p>
          </p:txBody>
        </p:sp>
      </p:grpSp>
      <p:sp>
        <p:nvSpPr>
          <p:cNvPr id="1048594" name="TextBox 9"/>
          <p:cNvSpPr txBox="1"/>
          <p:nvPr/>
        </p:nvSpPr>
        <p:spPr>
          <a:xfrm>
            <a:off x="179044" y="862237"/>
            <a:ext cx="17835765" cy="8388096"/>
          </a:xfrm>
          <a:prstGeom prst="rect">
            <a:avLst/>
          </a:prstGeom>
        </p:spPr>
        <p:txBody>
          <a:bodyPr lIns="0" tIns="0" rIns="0" bIns="0" rtlCol="0" anchor="t">
            <a:spAutoFit/>
          </a:bodyPr>
          <a:lstStyle/>
          <a:p>
            <a:pPr marL="398771" lvl="1" indent="-199386" algn="just">
              <a:lnSpc>
                <a:spcPts val="2752"/>
              </a:lnSpc>
              <a:buAutoNum type="arabicPeriod"/>
            </a:pPr>
            <a:r>
              <a:rPr lang="en-US" dirty="0">
                <a:solidFill>
                  <a:srgbClr val="000000"/>
                </a:solidFill>
                <a:latin typeface="Poppins"/>
                <a:ea typeface="Poppins"/>
                <a:cs typeface="Poppins"/>
                <a:sym typeface="Poppins"/>
              </a:rPr>
              <a:t>Amazon Web Services (2025a) Retail. Available at: </a:t>
            </a:r>
            <a:r>
              <a:rPr lang="en-US" u="sng" dirty="0">
                <a:solidFill>
                  <a:srgbClr val="000000"/>
                </a:solidFill>
                <a:latin typeface="Poppins"/>
                <a:ea typeface="Poppins"/>
                <a:cs typeface="Poppins"/>
                <a:sym typeface="Poppins"/>
                <a:hlinkClick r:id="rId2" tooltip="https://aws.amazon.com/retail/"/>
              </a:rPr>
              <a:t>https://aws.amazon.com/retail/</a:t>
            </a:r>
            <a:r>
              <a:rPr lang="en-US" dirty="0">
                <a:solidFill>
                  <a:srgbClr val="000000"/>
                </a:solidFill>
                <a:latin typeface="Poppins"/>
                <a:ea typeface="Poppins"/>
                <a:cs typeface="Poppins"/>
                <a:sym typeface="Poppins"/>
              </a:rPr>
              <a:t> (Accessed: 20 October 2025). </a:t>
            </a:r>
          </a:p>
          <a:p>
            <a:pPr marL="398771" lvl="1" indent="-199386" algn="just">
              <a:lnSpc>
                <a:spcPts val="2752"/>
              </a:lnSpc>
              <a:buAutoNum type="arabicPeriod"/>
            </a:pPr>
            <a:r>
              <a:rPr lang="en-US" dirty="0">
                <a:solidFill>
                  <a:srgbClr val="000000"/>
                </a:solidFill>
                <a:latin typeface="Poppins"/>
                <a:ea typeface="Poppins"/>
                <a:cs typeface="Poppins"/>
                <a:sym typeface="Poppins"/>
              </a:rPr>
              <a:t>Amazon Web Services (2025b) AI. Available at: </a:t>
            </a:r>
            <a:r>
              <a:rPr lang="en-US" u="sng" dirty="0">
                <a:solidFill>
                  <a:srgbClr val="000000"/>
                </a:solidFill>
                <a:latin typeface="Poppins"/>
                <a:ea typeface="Poppins"/>
                <a:cs typeface="Poppins"/>
                <a:sym typeface="Poppins"/>
                <a:hlinkClick r:id="rId3" tooltip="https://aws.amazon.com/ai/"/>
              </a:rPr>
              <a:t>https://aws.amazon.com/ai/</a:t>
            </a:r>
            <a:r>
              <a:rPr lang="en-US" dirty="0">
                <a:solidFill>
                  <a:srgbClr val="000000"/>
                </a:solidFill>
                <a:latin typeface="Poppins"/>
                <a:ea typeface="Poppins"/>
                <a:cs typeface="Poppins"/>
                <a:sym typeface="Poppins"/>
              </a:rPr>
              <a:t> (Accessed: 20 October 2025). </a:t>
            </a:r>
          </a:p>
          <a:p>
            <a:pPr marL="398771" lvl="1" indent="-199386" algn="just">
              <a:lnSpc>
                <a:spcPts val="2752"/>
              </a:lnSpc>
              <a:buAutoNum type="arabicPeriod"/>
            </a:pPr>
            <a:r>
              <a:rPr lang="en-US" dirty="0">
                <a:solidFill>
                  <a:srgbClr val="000000"/>
                </a:solidFill>
                <a:latin typeface="Poppins"/>
                <a:ea typeface="Poppins"/>
                <a:cs typeface="Poppins"/>
                <a:sym typeface="Poppins"/>
              </a:rPr>
              <a:t>Burnes, B. (2020) The origins of Lewin’s three-step model of change. The Journal of Applied Behavioral Science, 56(1), 32-59.</a:t>
            </a:r>
          </a:p>
          <a:p>
            <a:pPr marL="398771" lvl="1" indent="-199386" algn="just">
              <a:lnSpc>
                <a:spcPts val="2752"/>
              </a:lnSpc>
              <a:buAutoNum type="arabicPeriod"/>
            </a:pPr>
            <a:r>
              <a:rPr lang="en-US" dirty="0" err="1">
                <a:solidFill>
                  <a:srgbClr val="000000"/>
                </a:solidFill>
                <a:latin typeface="Poppins"/>
                <a:ea typeface="Poppins"/>
                <a:cs typeface="Poppins"/>
                <a:sym typeface="Poppins"/>
              </a:rPr>
              <a:t>Errida</a:t>
            </a:r>
            <a:r>
              <a:rPr lang="en-US" dirty="0">
                <a:solidFill>
                  <a:srgbClr val="000000"/>
                </a:solidFill>
                <a:latin typeface="Poppins"/>
                <a:ea typeface="Poppins"/>
                <a:cs typeface="Poppins"/>
                <a:sym typeface="Poppins"/>
              </a:rPr>
              <a:t>, A., and Lotfi, B. (2021) The determinants of organizational change management success: Literature review and case study. International Journal of Engineering Business Management, 13, 18479790211016273.</a:t>
            </a:r>
          </a:p>
          <a:p>
            <a:pPr marL="398771" lvl="1" indent="-199386" algn="just">
              <a:lnSpc>
                <a:spcPts val="2752"/>
              </a:lnSpc>
              <a:buAutoNum type="arabicPeriod"/>
            </a:pPr>
            <a:r>
              <a:rPr lang="en-US" dirty="0">
                <a:solidFill>
                  <a:srgbClr val="000000"/>
                </a:solidFill>
                <a:latin typeface="Poppins"/>
                <a:ea typeface="Poppins"/>
                <a:cs typeface="Poppins"/>
                <a:sym typeface="Poppins"/>
              </a:rPr>
              <a:t>Grewal, D. et al. (2019) ‘The future of technology and marketing: a multidisciplinary perspective’, Journal of the Academy of Marketing Science, 48(1), pp. 1–8. </a:t>
            </a:r>
          </a:p>
          <a:p>
            <a:pPr marL="398771" lvl="1" indent="-199386" algn="just">
              <a:lnSpc>
                <a:spcPts val="2752"/>
              </a:lnSpc>
              <a:buAutoNum type="arabicPeriod"/>
            </a:pPr>
            <a:r>
              <a:rPr lang="en-US" dirty="0">
                <a:solidFill>
                  <a:srgbClr val="000000"/>
                </a:solidFill>
                <a:latin typeface="Poppins"/>
                <a:ea typeface="Poppins"/>
                <a:cs typeface="Poppins"/>
                <a:sym typeface="Poppins"/>
              </a:rPr>
              <a:t>Houben, M. A. M., </a:t>
            </a:r>
            <a:r>
              <a:rPr lang="en-US" dirty="0" err="1">
                <a:solidFill>
                  <a:srgbClr val="000000"/>
                </a:solidFill>
                <a:latin typeface="Poppins"/>
                <a:ea typeface="Poppins"/>
                <a:cs typeface="Poppins"/>
                <a:sym typeface="Poppins"/>
              </a:rPr>
              <a:t>Caekebeke</a:t>
            </a:r>
            <a:r>
              <a:rPr lang="en-US" dirty="0">
                <a:solidFill>
                  <a:srgbClr val="000000"/>
                </a:solidFill>
                <a:latin typeface="Poppins"/>
                <a:ea typeface="Poppins"/>
                <a:cs typeface="Poppins"/>
                <a:sym typeface="Poppins"/>
              </a:rPr>
              <a:t>, N., Van Den </a:t>
            </a:r>
            <a:r>
              <a:rPr lang="en-US" dirty="0" err="1">
                <a:solidFill>
                  <a:srgbClr val="000000"/>
                </a:solidFill>
                <a:latin typeface="Poppins"/>
                <a:ea typeface="Poppins"/>
                <a:cs typeface="Poppins"/>
                <a:sym typeface="Poppins"/>
              </a:rPr>
              <a:t>Hoogen</a:t>
            </a:r>
            <a:r>
              <a:rPr lang="en-US" dirty="0">
                <a:solidFill>
                  <a:srgbClr val="000000"/>
                </a:solidFill>
                <a:latin typeface="Poppins"/>
                <a:ea typeface="Poppins"/>
                <a:cs typeface="Poppins"/>
                <a:sym typeface="Poppins"/>
              </a:rPr>
              <a:t>, A., </a:t>
            </a:r>
            <a:r>
              <a:rPr lang="en-US" dirty="0" err="1">
                <a:solidFill>
                  <a:srgbClr val="000000"/>
                </a:solidFill>
                <a:latin typeface="Poppins"/>
                <a:ea typeface="Poppins"/>
                <a:cs typeface="Poppins"/>
                <a:sym typeface="Poppins"/>
              </a:rPr>
              <a:t>Ringenier</a:t>
            </a:r>
            <a:r>
              <a:rPr lang="en-US" dirty="0">
                <a:solidFill>
                  <a:srgbClr val="000000"/>
                </a:solidFill>
                <a:latin typeface="Poppins"/>
                <a:ea typeface="Poppins"/>
                <a:cs typeface="Poppins"/>
                <a:sym typeface="Poppins"/>
              </a:rPr>
              <a:t>, M., Tobias, T. J., Jonquiere, F. J., and Postma, M. (2020) The ADKAR® change management model for farmer profiling with regard to antimicrobial stewardship in livestock production. </a:t>
            </a:r>
            <a:r>
              <a:rPr lang="en-US" dirty="0" err="1">
                <a:solidFill>
                  <a:srgbClr val="000000"/>
                </a:solidFill>
                <a:latin typeface="Poppins"/>
                <a:ea typeface="Poppins"/>
                <a:cs typeface="Poppins"/>
                <a:sym typeface="Poppins"/>
              </a:rPr>
              <a:t>Vlaams</a:t>
            </a:r>
            <a:r>
              <a:rPr lang="en-US" dirty="0">
                <a:solidFill>
                  <a:srgbClr val="000000"/>
                </a:solidFill>
                <a:latin typeface="Poppins"/>
                <a:ea typeface="Poppins"/>
                <a:cs typeface="Poppins"/>
                <a:sym typeface="Poppins"/>
              </a:rPr>
              <a:t> </a:t>
            </a:r>
            <a:r>
              <a:rPr lang="en-US" dirty="0" err="1">
                <a:solidFill>
                  <a:srgbClr val="000000"/>
                </a:solidFill>
                <a:latin typeface="Poppins"/>
                <a:ea typeface="Poppins"/>
                <a:cs typeface="Poppins"/>
                <a:sym typeface="Poppins"/>
              </a:rPr>
              <a:t>Diergeneeskundig</a:t>
            </a:r>
            <a:r>
              <a:rPr lang="en-US" dirty="0">
                <a:solidFill>
                  <a:srgbClr val="000000"/>
                </a:solidFill>
                <a:latin typeface="Poppins"/>
                <a:ea typeface="Poppins"/>
                <a:cs typeface="Poppins"/>
                <a:sym typeface="Poppins"/>
              </a:rPr>
              <a:t> </a:t>
            </a:r>
            <a:r>
              <a:rPr lang="en-US" dirty="0" err="1">
                <a:solidFill>
                  <a:srgbClr val="000000"/>
                </a:solidFill>
                <a:latin typeface="Poppins"/>
                <a:ea typeface="Poppins"/>
                <a:cs typeface="Poppins"/>
                <a:sym typeface="Poppins"/>
              </a:rPr>
              <a:t>Tijdschrift</a:t>
            </a:r>
            <a:r>
              <a:rPr lang="en-US" dirty="0">
                <a:solidFill>
                  <a:srgbClr val="000000"/>
                </a:solidFill>
                <a:latin typeface="Poppins"/>
                <a:ea typeface="Poppins"/>
                <a:cs typeface="Poppins"/>
                <a:sym typeface="Poppins"/>
              </a:rPr>
              <a:t>, 89(6). </a:t>
            </a:r>
          </a:p>
          <a:p>
            <a:pPr marL="398771" lvl="1" indent="-199386" algn="just">
              <a:lnSpc>
                <a:spcPts val="2752"/>
              </a:lnSpc>
              <a:buAutoNum type="arabicPeriod"/>
            </a:pPr>
            <a:r>
              <a:rPr lang="en-US" dirty="0">
                <a:solidFill>
                  <a:srgbClr val="000000"/>
                </a:solidFill>
                <a:latin typeface="Poppins"/>
                <a:ea typeface="Poppins"/>
                <a:cs typeface="Poppins"/>
                <a:sym typeface="Poppins"/>
              </a:rPr>
              <a:t>Kabir, M. F. et al. (2025) ‘The impact of artificial intelligence on business transformation: enhancing decision-making, operational efficiency, and customer experience’, IJSAT – International Journal on Science and Technology, 16(1). </a:t>
            </a:r>
          </a:p>
          <a:p>
            <a:pPr marL="398771" lvl="1" indent="-199386" algn="just">
              <a:lnSpc>
                <a:spcPts val="2752"/>
              </a:lnSpc>
              <a:buAutoNum type="arabicPeriod"/>
            </a:pPr>
            <a:r>
              <a:rPr lang="en-US" dirty="0" err="1">
                <a:solidFill>
                  <a:srgbClr val="000000"/>
                </a:solidFill>
                <a:latin typeface="Poppins"/>
                <a:ea typeface="Poppins"/>
                <a:cs typeface="Poppins"/>
                <a:sym typeface="Poppins"/>
              </a:rPr>
              <a:t>Krzakiewicz</a:t>
            </a:r>
            <a:r>
              <a:rPr lang="en-US" dirty="0">
                <a:solidFill>
                  <a:srgbClr val="000000"/>
                </a:solidFill>
                <a:latin typeface="Poppins"/>
                <a:ea typeface="Poppins"/>
                <a:cs typeface="Poppins"/>
                <a:sym typeface="Poppins"/>
              </a:rPr>
              <a:t>, K., and  Bartkowiak, P. (2021) Imitation as a competitive strategy.</a:t>
            </a:r>
          </a:p>
          <a:p>
            <a:pPr marL="398771" lvl="1" indent="-199386" algn="just">
              <a:lnSpc>
                <a:spcPts val="2752"/>
              </a:lnSpc>
              <a:buAutoNum type="arabicPeriod"/>
            </a:pPr>
            <a:r>
              <a:rPr lang="en-US" dirty="0">
                <a:solidFill>
                  <a:srgbClr val="000000"/>
                </a:solidFill>
                <a:latin typeface="Poppins"/>
                <a:ea typeface="Poppins"/>
                <a:cs typeface="Poppins"/>
                <a:sym typeface="Poppins"/>
              </a:rPr>
              <a:t>Laig, R. B. D., and </a:t>
            </a:r>
            <a:r>
              <a:rPr lang="en-US" dirty="0" err="1">
                <a:solidFill>
                  <a:srgbClr val="000000"/>
                </a:solidFill>
                <a:latin typeface="Poppins"/>
                <a:ea typeface="Poppins"/>
                <a:cs typeface="Poppins"/>
                <a:sym typeface="Poppins"/>
              </a:rPr>
              <a:t>Abocejo</a:t>
            </a:r>
            <a:r>
              <a:rPr lang="en-US" dirty="0">
                <a:solidFill>
                  <a:srgbClr val="000000"/>
                </a:solidFill>
                <a:latin typeface="Poppins"/>
                <a:ea typeface="Poppins"/>
                <a:cs typeface="Poppins"/>
                <a:sym typeface="Poppins"/>
              </a:rPr>
              <a:t>, F. T. (2021) Change management process in a mining company: Kotter’s 8-step change model. Journal of Management, Economics, and Industrial Organization, 5(3), 31-50.</a:t>
            </a:r>
          </a:p>
          <a:p>
            <a:pPr marL="398771" lvl="1" indent="-199386" algn="just">
              <a:lnSpc>
                <a:spcPts val="2752"/>
              </a:lnSpc>
              <a:buAutoNum type="arabicPeriod"/>
            </a:pPr>
            <a:r>
              <a:rPr lang="en-US" dirty="0">
                <a:solidFill>
                  <a:srgbClr val="000000"/>
                </a:solidFill>
                <a:latin typeface="Poppins"/>
                <a:ea typeface="Poppins"/>
                <a:cs typeface="Poppins"/>
                <a:sym typeface="Poppins"/>
              </a:rPr>
              <a:t>McKinsey and Company (2024) The state of AI in early 2024: Gen AI adoption spikes and starts to generate value. Available at: </a:t>
            </a:r>
            <a:r>
              <a:rPr lang="en-US" u="sng" dirty="0">
                <a:solidFill>
                  <a:srgbClr val="000000"/>
                </a:solidFill>
                <a:latin typeface="Poppins"/>
                <a:ea typeface="Poppins"/>
                <a:cs typeface="Poppins"/>
                <a:sym typeface="Poppins"/>
                <a:hlinkClick r:id="rId4" tooltip="https://www.mckinsey.com/capabilities/quantumblack/our-insights/the-state-of-ai"/>
              </a:rPr>
              <a:t>https://www.mckinsey.com/capabilities/quantumblack/our-insights/the-state-of-ai</a:t>
            </a:r>
            <a:r>
              <a:rPr lang="en-US" dirty="0">
                <a:solidFill>
                  <a:srgbClr val="000000"/>
                </a:solidFill>
                <a:latin typeface="Poppins"/>
                <a:ea typeface="Poppins"/>
                <a:cs typeface="Poppins"/>
                <a:sym typeface="Poppins"/>
              </a:rPr>
              <a:t> (Accessed: 20 October 2025). </a:t>
            </a:r>
          </a:p>
          <a:p>
            <a:pPr marL="398771" lvl="1" indent="-199386" algn="just">
              <a:lnSpc>
                <a:spcPts val="2752"/>
              </a:lnSpc>
              <a:buAutoNum type="arabicPeriod"/>
            </a:pPr>
            <a:r>
              <a:rPr lang="en-US" dirty="0" err="1">
                <a:solidFill>
                  <a:srgbClr val="000000"/>
                </a:solidFill>
                <a:latin typeface="Poppins"/>
                <a:ea typeface="Poppins"/>
                <a:cs typeface="Poppins"/>
                <a:sym typeface="Poppins"/>
              </a:rPr>
              <a:t>Păvăloaia</a:t>
            </a:r>
            <a:r>
              <a:rPr lang="en-US" dirty="0">
                <a:solidFill>
                  <a:srgbClr val="000000"/>
                </a:solidFill>
                <a:latin typeface="Poppins"/>
                <a:ea typeface="Poppins"/>
                <a:cs typeface="Poppins"/>
                <a:sym typeface="Poppins"/>
              </a:rPr>
              <a:t>, V. D. and Necula, S. C. (2023) ‘Artificial intelligence as a disruptive technology – a systematic literature review’, Electronics, 12(5), 1102. </a:t>
            </a:r>
          </a:p>
          <a:p>
            <a:pPr marL="398771" lvl="1" indent="-199386" algn="just">
              <a:lnSpc>
                <a:spcPts val="2752"/>
              </a:lnSpc>
              <a:buAutoNum type="arabicPeriod"/>
            </a:pPr>
            <a:r>
              <a:rPr lang="en-US" dirty="0" err="1">
                <a:solidFill>
                  <a:srgbClr val="000000"/>
                </a:solidFill>
                <a:latin typeface="Poppins"/>
                <a:ea typeface="Poppins"/>
                <a:cs typeface="Poppins"/>
                <a:sym typeface="Poppins"/>
              </a:rPr>
              <a:t>Rachmad</a:t>
            </a:r>
            <a:r>
              <a:rPr lang="en-US" dirty="0">
                <a:solidFill>
                  <a:srgbClr val="000000"/>
                </a:solidFill>
                <a:latin typeface="Poppins"/>
                <a:ea typeface="Poppins"/>
                <a:cs typeface="Poppins"/>
                <a:sym typeface="Poppins"/>
              </a:rPr>
              <a:t>, Y. E. (2025) The Viral Shift: Harnessing the Power of Gimmicks in Changing Consumer Behavior. United Nations Economic and Social Council.</a:t>
            </a:r>
          </a:p>
          <a:p>
            <a:pPr marL="398771" lvl="1" indent="-199386" algn="just">
              <a:lnSpc>
                <a:spcPts val="2752"/>
              </a:lnSpc>
              <a:buAutoNum type="arabicPeriod"/>
            </a:pPr>
            <a:r>
              <a:rPr lang="en-US" dirty="0">
                <a:solidFill>
                  <a:srgbClr val="000000"/>
                </a:solidFill>
                <a:latin typeface="Poppins"/>
                <a:ea typeface="Poppins"/>
                <a:cs typeface="Poppins"/>
                <a:sym typeface="Poppins"/>
              </a:rPr>
              <a:t>Technology Magazine (2024) ‘Amazon turns 30: How AI &amp; Technology Redefined a Bookseller’. Available at: </a:t>
            </a:r>
            <a:r>
              <a:rPr lang="en-US" u="sng" dirty="0">
                <a:solidFill>
                  <a:srgbClr val="000000"/>
                </a:solidFill>
                <a:latin typeface="Poppins"/>
                <a:ea typeface="Poppins"/>
                <a:cs typeface="Poppins"/>
                <a:sym typeface="Poppins"/>
                <a:hlinkClick r:id="rId5" tooltip="https://technologymagazine.com/digital-transformation/amazon-turns-30-how-technology-redefined-a-bookseller?utm_source=chatgpt.com"/>
              </a:rPr>
              <a:t>https://technologymagazine.com/digital-transformation/amazon-turns-30-how-technology-redefined-a-bookseller</a:t>
            </a:r>
            <a:r>
              <a:rPr lang="en-US" dirty="0">
                <a:solidFill>
                  <a:srgbClr val="000000"/>
                </a:solidFill>
                <a:latin typeface="Poppins"/>
                <a:ea typeface="Poppins"/>
                <a:cs typeface="Poppins"/>
                <a:sym typeface="Poppins"/>
              </a:rPr>
              <a:t> (Accessed: 20 October 2025). </a:t>
            </a:r>
          </a:p>
          <a:p>
            <a:pPr marL="398771" lvl="1" indent="-199386" algn="just">
              <a:lnSpc>
                <a:spcPts val="2752"/>
              </a:lnSpc>
              <a:buAutoNum type="arabicPeriod"/>
            </a:pPr>
            <a:r>
              <a:rPr lang="en-US" dirty="0" err="1">
                <a:solidFill>
                  <a:srgbClr val="000000"/>
                </a:solidFill>
                <a:latin typeface="Poppins"/>
                <a:ea typeface="Poppins"/>
                <a:cs typeface="Poppins"/>
                <a:sym typeface="Poppins"/>
              </a:rPr>
              <a:t>Uflewska</a:t>
            </a:r>
            <a:r>
              <a:rPr lang="en-US" dirty="0">
                <a:solidFill>
                  <a:srgbClr val="000000"/>
                </a:solidFill>
                <a:latin typeface="Poppins"/>
                <a:ea typeface="Poppins"/>
                <a:cs typeface="Poppins"/>
                <a:sym typeface="Poppins"/>
              </a:rPr>
              <a:t>, O., Wong, T. C., and Ward, M. (2024) Capability management of manufacturing research </a:t>
            </a:r>
            <a:r>
              <a:rPr lang="en-US" dirty="0" err="1">
                <a:solidFill>
                  <a:srgbClr val="000000"/>
                </a:solidFill>
                <a:latin typeface="Poppins"/>
                <a:ea typeface="Poppins"/>
                <a:cs typeface="Poppins"/>
                <a:sym typeface="Poppins"/>
              </a:rPr>
              <a:t>centres</a:t>
            </a:r>
            <a:r>
              <a:rPr lang="en-US" dirty="0">
                <a:solidFill>
                  <a:srgbClr val="000000"/>
                </a:solidFill>
                <a:latin typeface="Poppins"/>
                <a:ea typeface="Poppins"/>
                <a:cs typeface="Poppins"/>
                <a:sym typeface="Poppins"/>
              </a:rPr>
              <a:t>: Challenges and opportunities. International Journal of Manufacturing Technology and Management, 38(2), 143-171. </a:t>
            </a:r>
          </a:p>
          <a:p>
            <a:pPr marL="398771" lvl="1" indent="-199386" algn="just">
              <a:lnSpc>
                <a:spcPts val="2752"/>
              </a:lnSpc>
              <a:buAutoNum type="arabicPeriod"/>
            </a:pPr>
            <a:r>
              <a:rPr lang="en-US" dirty="0" err="1">
                <a:solidFill>
                  <a:srgbClr val="000000"/>
                </a:solidFill>
                <a:latin typeface="Poppins"/>
                <a:ea typeface="Poppins"/>
                <a:cs typeface="Poppins"/>
                <a:sym typeface="Poppins"/>
              </a:rPr>
              <a:t>Vrontis</a:t>
            </a:r>
            <a:r>
              <a:rPr lang="en-US" dirty="0">
                <a:solidFill>
                  <a:srgbClr val="000000"/>
                </a:solidFill>
                <a:latin typeface="Poppins"/>
                <a:ea typeface="Poppins"/>
                <a:cs typeface="Poppins"/>
                <a:sym typeface="Poppins"/>
              </a:rPr>
              <a:t>, D., Christofi, M., Pereira, V., </a:t>
            </a:r>
            <a:r>
              <a:rPr lang="en-US" dirty="0" err="1">
                <a:solidFill>
                  <a:srgbClr val="000000"/>
                </a:solidFill>
                <a:latin typeface="Poppins"/>
                <a:ea typeface="Poppins"/>
                <a:cs typeface="Poppins"/>
                <a:sym typeface="Poppins"/>
              </a:rPr>
              <a:t>Tarba</a:t>
            </a:r>
            <a:r>
              <a:rPr lang="en-US" dirty="0">
                <a:solidFill>
                  <a:srgbClr val="000000"/>
                </a:solidFill>
                <a:latin typeface="Poppins"/>
                <a:ea typeface="Poppins"/>
                <a:cs typeface="Poppins"/>
                <a:sym typeface="Poppins"/>
              </a:rPr>
              <a:t>, S., Makrides, A. and Trichina, E. (2023) ‘Artificial intelligence, robotics, advanced technologies and human resource management: a systematic review’, Artificial Intelligence and International HRM, pp. 172–201. </a:t>
            </a:r>
          </a:p>
          <a:p>
            <a:pPr marL="398771" lvl="1" indent="-199386" algn="just">
              <a:lnSpc>
                <a:spcPts val="2752"/>
              </a:lnSpc>
              <a:buAutoNum type="arabicPeriod"/>
            </a:pPr>
            <a:r>
              <a:rPr lang="en-US" dirty="0" err="1">
                <a:solidFill>
                  <a:srgbClr val="000000"/>
                </a:solidFill>
                <a:latin typeface="Poppins"/>
                <a:ea typeface="Poppins"/>
                <a:cs typeface="Poppins"/>
                <a:sym typeface="Poppins"/>
              </a:rPr>
              <a:t>Ziółkowska</a:t>
            </a:r>
            <a:r>
              <a:rPr lang="en-US" dirty="0">
                <a:solidFill>
                  <a:srgbClr val="000000"/>
                </a:solidFill>
                <a:latin typeface="Poppins"/>
                <a:ea typeface="Poppins"/>
                <a:cs typeface="Poppins"/>
                <a:sym typeface="Poppins"/>
              </a:rPr>
              <a:t>, M. J. (2021) ‘Digital transformation and marketing activities in small and medium-sized enterprises’, Sustainability, 13(5), 2512.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3" name="Group 2"/>
          <p:cNvGrpSpPr/>
          <p:nvPr/>
        </p:nvGrpSpPr>
        <p:grpSpPr>
          <a:xfrm>
            <a:off x="-427266" y="-2019594"/>
            <a:ext cx="20271906" cy="2327903"/>
            <a:chOff x="0" y="0"/>
            <a:chExt cx="5339103" cy="613110"/>
          </a:xfrm>
        </p:grpSpPr>
        <p:sp>
          <p:nvSpPr>
            <p:cNvPr id="1048584" name="Freeform 3"/>
            <p:cNvSpPr/>
            <p:nvPr/>
          </p:nvSpPr>
          <p:spPr>
            <a:xfrm>
              <a:off x="0" y="0"/>
              <a:ext cx="5339103" cy="613110"/>
            </a:xfrm>
            <a:custGeom>
              <a:avLst/>
              <a:gdLst/>
              <a:ahLst/>
              <a:cxnLst/>
              <a:rect l="l" t="t" r="r" b="b"/>
              <a:pathLst>
                <a:path w="5339103" h="613110">
                  <a:moveTo>
                    <a:pt x="0" y="0"/>
                  </a:moveTo>
                  <a:lnTo>
                    <a:pt x="5339103" y="0"/>
                  </a:lnTo>
                  <a:lnTo>
                    <a:pt x="5339103" y="613110"/>
                  </a:lnTo>
                  <a:lnTo>
                    <a:pt x="0" y="613110"/>
                  </a:lnTo>
                  <a:close/>
                </a:path>
              </a:pathLst>
            </a:custGeom>
            <a:solidFill>
              <a:srgbClr val="8B0000"/>
            </a:solidFill>
          </p:spPr>
        </p:sp>
        <p:sp>
          <p:nvSpPr>
            <p:cNvPr id="1048585" name="TextBox 4"/>
            <p:cNvSpPr txBox="1"/>
            <p:nvPr/>
          </p:nvSpPr>
          <p:spPr>
            <a:xfrm>
              <a:off x="0" y="-38100"/>
              <a:ext cx="5339103" cy="651210"/>
            </a:xfrm>
            <a:prstGeom prst="rect">
              <a:avLst/>
            </a:prstGeom>
          </p:spPr>
          <p:txBody>
            <a:bodyPr lIns="50800" tIns="50800" rIns="50800" bIns="50800" rtlCol="0" anchor="ctr"/>
            <a:lstStyle/>
            <a:p>
              <a:pPr algn="ctr">
                <a:lnSpc>
                  <a:spcPts val="2659"/>
                </a:lnSpc>
              </a:pPr>
              <a:endParaRPr/>
            </a:p>
          </p:txBody>
        </p:sp>
      </p:grpSp>
      <p:sp>
        <p:nvSpPr>
          <p:cNvPr id="1048586" name="TextBox 5"/>
          <p:cNvSpPr txBox="1"/>
          <p:nvPr/>
        </p:nvSpPr>
        <p:spPr>
          <a:xfrm>
            <a:off x="2518963" y="364204"/>
            <a:ext cx="13250073" cy="941881"/>
          </a:xfrm>
          <a:prstGeom prst="rect">
            <a:avLst/>
          </a:prstGeom>
        </p:spPr>
        <p:txBody>
          <a:bodyPr lIns="0" tIns="0" rIns="0" bIns="0" rtlCol="0" anchor="t">
            <a:spAutoFit/>
          </a:bodyPr>
          <a:lstStyle/>
          <a:p>
            <a:pPr algn="ctr">
              <a:lnSpc>
                <a:spcPts val="7396"/>
              </a:lnSpc>
              <a:spcBef>
                <a:spcPct val="0"/>
              </a:spcBef>
            </a:pPr>
            <a:r>
              <a:rPr lang="en-US" sz="5283" b="1" dirty="0">
                <a:solidFill>
                  <a:srgbClr val="AF0000"/>
                </a:solidFill>
                <a:latin typeface="Poppins Bold"/>
                <a:ea typeface="Poppins Bold"/>
                <a:cs typeface="Poppins Bold"/>
                <a:sym typeface="Poppins Bold"/>
              </a:rPr>
              <a:t>Group Member Contributions</a:t>
            </a:r>
          </a:p>
        </p:txBody>
      </p:sp>
      <p:grpSp>
        <p:nvGrpSpPr>
          <p:cNvPr id="44" name="Group 6"/>
          <p:cNvGrpSpPr/>
          <p:nvPr/>
        </p:nvGrpSpPr>
        <p:grpSpPr>
          <a:xfrm>
            <a:off x="-1983906" y="9950715"/>
            <a:ext cx="20271906" cy="2327903"/>
            <a:chOff x="0" y="0"/>
            <a:chExt cx="5339103" cy="613110"/>
          </a:xfrm>
        </p:grpSpPr>
        <p:sp>
          <p:nvSpPr>
            <p:cNvPr id="1048587" name="Freeform 7"/>
            <p:cNvSpPr/>
            <p:nvPr/>
          </p:nvSpPr>
          <p:spPr>
            <a:xfrm>
              <a:off x="0" y="0"/>
              <a:ext cx="5339103" cy="613110"/>
            </a:xfrm>
            <a:custGeom>
              <a:avLst/>
              <a:gdLst/>
              <a:ahLst/>
              <a:cxnLst/>
              <a:rect l="l" t="t" r="r" b="b"/>
              <a:pathLst>
                <a:path w="5339103" h="613110">
                  <a:moveTo>
                    <a:pt x="0" y="0"/>
                  </a:moveTo>
                  <a:lnTo>
                    <a:pt x="5339103" y="0"/>
                  </a:lnTo>
                  <a:lnTo>
                    <a:pt x="5339103" y="613110"/>
                  </a:lnTo>
                  <a:lnTo>
                    <a:pt x="0" y="613110"/>
                  </a:lnTo>
                  <a:close/>
                </a:path>
              </a:pathLst>
            </a:custGeom>
            <a:solidFill>
              <a:srgbClr val="8B0000"/>
            </a:solidFill>
          </p:spPr>
        </p:sp>
        <p:sp>
          <p:nvSpPr>
            <p:cNvPr id="1048588" name="TextBox 8"/>
            <p:cNvSpPr txBox="1"/>
            <p:nvPr/>
          </p:nvSpPr>
          <p:spPr>
            <a:xfrm>
              <a:off x="0" y="-38100"/>
              <a:ext cx="5339103" cy="651210"/>
            </a:xfrm>
            <a:prstGeom prst="rect">
              <a:avLst/>
            </a:prstGeom>
          </p:spPr>
          <p:txBody>
            <a:bodyPr lIns="50800" tIns="50800" rIns="50800" bIns="50800" rtlCol="0" anchor="ctr"/>
            <a:lstStyle/>
            <a:p>
              <a:pPr algn="ctr">
                <a:lnSpc>
                  <a:spcPts val="2659"/>
                </a:lnSpc>
              </a:pPr>
              <a:endParaRPr/>
            </a:p>
          </p:txBody>
        </p:sp>
      </p:grpSp>
      <p:graphicFrame>
        <p:nvGraphicFramePr>
          <p:cNvPr id="4194304" name="Table 8"/>
          <p:cNvGraphicFramePr>
            <a:graphicFrameLocks noGrp="1"/>
          </p:cNvGraphicFramePr>
          <p:nvPr/>
        </p:nvGraphicFramePr>
        <p:xfrm>
          <a:off x="1676400" y="1960082"/>
          <a:ext cx="14325600" cy="6366836"/>
        </p:xfrm>
        <a:graphic>
          <a:graphicData uri="http://schemas.openxmlformats.org/drawingml/2006/table">
            <a:tbl>
              <a:tblPr firstRow="1" firstCol="1" bandRow="1">
                <a:tableStyleId>{21E4AEA4-8DFA-4A89-87EB-49C32662AFE0}</a:tableStyleId>
              </a:tblPr>
              <a:tblGrid>
                <a:gridCol w="4775200">
                  <a:extLst>
                    <a:ext uri="{9D8B030D-6E8A-4147-A177-3AD203B41FA5}">
                      <a16:colId xmlns:a16="http://schemas.microsoft.com/office/drawing/2014/main" val="20000"/>
                    </a:ext>
                  </a:extLst>
                </a:gridCol>
                <a:gridCol w="4775200">
                  <a:extLst>
                    <a:ext uri="{9D8B030D-6E8A-4147-A177-3AD203B41FA5}">
                      <a16:colId xmlns:a16="http://schemas.microsoft.com/office/drawing/2014/main" val="20001"/>
                    </a:ext>
                  </a:extLst>
                </a:gridCol>
                <a:gridCol w="4775200">
                  <a:extLst>
                    <a:ext uri="{9D8B030D-6E8A-4147-A177-3AD203B41FA5}">
                      <a16:colId xmlns:a16="http://schemas.microsoft.com/office/drawing/2014/main" val="20002"/>
                    </a:ext>
                  </a:extLst>
                </a:gridCol>
              </a:tblGrid>
              <a:tr h="909548">
                <a:tc>
                  <a:txBody>
                    <a:bodyPr/>
                    <a:lstStyle/>
                    <a:p>
                      <a:pPr algn="ctr">
                        <a:lnSpc>
                          <a:spcPct val="150000"/>
                        </a:lnSpc>
                        <a:spcBef>
                          <a:spcPts val="600"/>
                        </a:spcBef>
                        <a:spcAft>
                          <a:spcPts val="600"/>
                        </a:spcAft>
                        <a:buNone/>
                      </a:pPr>
                      <a:r>
                        <a:rPr lang="en-GB" sz="2400" kern="100">
                          <a:effectLst/>
                        </a:rPr>
                        <a:t>Member Name</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400" kern="100">
                          <a:effectLst/>
                        </a:rPr>
                        <a:t>Student ID</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400" kern="100">
                          <a:effectLst/>
                        </a:rPr>
                        <a:t>Main Focus Area / Slide Range</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0"/>
                  </a:ext>
                </a:extLst>
              </a:tr>
              <a:tr h="909548">
                <a:tc>
                  <a:txBody>
                    <a:bodyPr/>
                    <a:lstStyle/>
                    <a:p>
                      <a:pPr algn="ctr">
                        <a:lnSpc>
                          <a:spcPct val="150000"/>
                        </a:lnSpc>
                        <a:spcBef>
                          <a:spcPts val="600"/>
                        </a:spcBef>
                        <a:spcAft>
                          <a:spcPts val="600"/>
                        </a:spcAft>
                        <a:buNone/>
                      </a:pPr>
                      <a:r>
                        <a:rPr lang="en-GB" sz="2400" kern="100" dirty="0">
                          <a:effectLst/>
                        </a:rPr>
                        <a:t>Member 1 – [</a:t>
                      </a:r>
                      <a:r>
                        <a:rPr lang="en-US" sz="2400" kern="100" dirty="0">
                          <a:effectLst/>
                        </a:rPr>
                        <a:t>AL AMIN]</a:t>
                      </a:r>
                      <a:endParaRPr lang="en-GB" sz="24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400" kern="100">
                          <a:effectLst/>
                        </a:rPr>
                        <a:t>[</a:t>
                      </a:r>
                      <a:r>
                        <a:rPr lang="en-US" sz="2400" kern="100">
                          <a:effectLst/>
                        </a:rPr>
                        <a:t>2506610]</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400" kern="100">
                          <a:effectLst/>
                        </a:rPr>
                        <a:t>Slides 1–4</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1"/>
                  </a:ext>
                </a:extLst>
              </a:tr>
              <a:tr h="909548">
                <a:tc>
                  <a:txBody>
                    <a:bodyPr/>
                    <a:lstStyle/>
                    <a:p>
                      <a:pPr algn="ctr">
                        <a:lnSpc>
                          <a:spcPct val="150000"/>
                        </a:lnSpc>
                        <a:spcBef>
                          <a:spcPts val="600"/>
                        </a:spcBef>
                        <a:spcAft>
                          <a:spcPts val="600"/>
                        </a:spcAft>
                        <a:buNone/>
                      </a:pPr>
                      <a:r>
                        <a:rPr lang="en-GB" sz="2400" kern="100">
                          <a:effectLst/>
                        </a:rPr>
                        <a:t>Member 2 – [</a:t>
                      </a:r>
                      <a:r>
                        <a:rPr lang="en-US" sz="2400" kern="100">
                          <a:effectLst/>
                        </a:rPr>
                        <a:t>Mahedi Hasan</a:t>
                      </a:r>
                      <a:r>
                        <a:rPr lang="en-GB" sz="2400" kern="100">
                          <a:effectLst/>
                        </a:rPr>
                        <a:t>]</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400" kern="100">
                          <a:effectLst/>
                        </a:rPr>
                        <a:t>[</a:t>
                      </a:r>
                      <a:r>
                        <a:rPr lang="en-US" sz="2400" kern="100">
                          <a:effectLst/>
                        </a:rPr>
                        <a:t>2506430]</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400" kern="100" dirty="0">
                          <a:effectLst/>
                        </a:rPr>
                        <a:t>Slides 5–8</a:t>
                      </a:r>
                      <a:endParaRPr lang="en-GB" sz="24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2"/>
                  </a:ext>
                </a:extLst>
              </a:tr>
              <a:tr h="909548">
                <a:tc>
                  <a:txBody>
                    <a:bodyPr/>
                    <a:lstStyle/>
                    <a:p>
                      <a:pPr algn="ctr">
                        <a:lnSpc>
                          <a:spcPct val="150000"/>
                        </a:lnSpc>
                        <a:spcBef>
                          <a:spcPts val="600"/>
                        </a:spcBef>
                        <a:spcAft>
                          <a:spcPts val="600"/>
                        </a:spcAft>
                        <a:buNone/>
                      </a:pPr>
                      <a:r>
                        <a:rPr lang="en-GB" sz="2400" kern="100">
                          <a:effectLst/>
                        </a:rPr>
                        <a:t>Member 3 – [</a:t>
                      </a:r>
                      <a:r>
                        <a:rPr lang="en-US" sz="2400" kern="100">
                          <a:effectLst/>
                        </a:rPr>
                        <a:t>MD Sakib Ahmed]</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400" kern="100">
                          <a:effectLst/>
                        </a:rPr>
                        <a:t>[</a:t>
                      </a:r>
                      <a:r>
                        <a:rPr lang="en-US" sz="2400" kern="100">
                          <a:effectLst/>
                        </a:rPr>
                        <a:t>2503767]</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400" kern="100">
                          <a:effectLst/>
                        </a:rPr>
                        <a:t>Slides 9–1</a:t>
                      </a:r>
                      <a:r>
                        <a:rPr lang="en-US" sz="2400" kern="100">
                          <a:effectLst/>
                        </a:rPr>
                        <a:t>2</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3"/>
                  </a:ext>
                </a:extLst>
              </a:tr>
              <a:tr h="909548">
                <a:tc>
                  <a:txBody>
                    <a:bodyPr/>
                    <a:lstStyle/>
                    <a:p>
                      <a:pPr algn="ctr">
                        <a:lnSpc>
                          <a:spcPct val="150000"/>
                        </a:lnSpc>
                        <a:spcBef>
                          <a:spcPts val="600"/>
                        </a:spcBef>
                        <a:spcAft>
                          <a:spcPts val="600"/>
                        </a:spcAft>
                        <a:buNone/>
                      </a:pPr>
                      <a:r>
                        <a:rPr lang="en-GB" sz="2400" kern="100">
                          <a:effectLst/>
                        </a:rPr>
                        <a:t>Member 4 – [</a:t>
                      </a:r>
                      <a:r>
                        <a:rPr lang="en-US" sz="2400" kern="100">
                          <a:effectLst/>
                        </a:rPr>
                        <a:t>Foysol Ahmod]</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400" kern="100">
                          <a:effectLst/>
                        </a:rPr>
                        <a:t>[</a:t>
                      </a:r>
                      <a:r>
                        <a:rPr lang="en-US" sz="2400" kern="100">
                          <a:effectLst/>
                        </a:rPr>
                        <a:t>2421468]</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400" kern="100">
                          <a:effectLst/>
                        </a:rPr>
                        <a:t>Slides 1</a:t>
                      </a:r>
                      <a:r>
                        <a:rPr lang="en-US" sz="2400" kern="100">
                          <a:effectLst/>
                        </a:rPr>
                        <a:t>3</a:t>
                      </a:r>
                      <a:r>
                        <a:rPr lang="en-GB" sz="2400" kern="100">
                          <a:effectLst/>
                        </a:rPr>
                        <a:t>–1</a:t>
                      </a:r>
                      <a:r>
                        <a:rPr lang="en-US" sz="2400" kern="100">
                          <a:effectLst/>
                        </a:rPr>
                        <a:t>6</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4"/>
                  </a:ext>
                </a:extLst>
              </a:tr>
              <a:tr h="909548">
                <a:tc>
                  <a:txBody>
                    <a:bodyPr/>
                    <a:lstStyle/>
                    <a:p>
                      <a:pPr algn="ctr">
                        <a:lnSpc>
                          <a:spcPct val="150000"/>
                        </a:lnSpc>
                        <a:spcBef>
                          <a:spcPts val="600"/>
                        </a:spcBef>
                        <a:spcAft>
                          <a:spcPts val="600"/>
                        </a:spcAft>
                        <a:buNone/>
                      </a:pPr>
                      <a:r>
                        <a:rPr lang="en-GB" sz="2400" kern="100">
                          <a:effectLst/>
                        </a:rPr>
                        <a:t>Member 5 – [</a:t>
                      </a:r>
                      <a:r>
                        <a:rPr lang="en-US" sz="2400" kern="100">
                          <a:effectLst/>
                        </a:rPr>
                        <a:t>Manna Barua]</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400" kern="100">
                          <a:effectLst/>
                        </a:rPr>
                        <a:t>[</a:t>
                      </a:r>
                      <a:r>
                        <a:rPr lang="en-US" sz="2400" kern="100">
                          <a:effectLst/>
                        </a:rPr>
                        <a:t>2428346]</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400" kern="100">
                          <a:effectLst/>
                        </a:rPr>
                        <a:t>Slides 1</a:t>
                      </a:r>
                      <a:r>
                        <a:rPr lang="en-US" sz="2400" kern="100">
                          <a:effectLst/>
                        </a:rPr>
                        <a:t>7</a:t>
                      </a:r>
                      <a:r>
                        <a:rPr lang="en-GB" sz="2400" kern="100">
                          <a:effectLst/>
                        </a:rPr>
                        <a:t>–2</a:t>
                      </a:r>
                      <a:r>
                        <a:rPr lang="en-US" sz="2400" kern="100">
                          <a:effectLst/>
                        </a:rPr>
                        <a:t>0</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5"/>
                  </a:ext>
                </a:extLst>
              </a:tr>
              <a:tr h="909548">
                <a:tc>
                  <a:txBody>
                    <a:bodyPr/>
                    <a:lstStyle/>
                    <a:p>
                      <a:pPr algn="ctr">
                        <a:lnSpc>
                          <a:spcPct val="150000"/>
                        </a:lnSpc>
                        <a:spcBef>
                          <a:spcPts val="600"/>
                        </a:spcBef>
                        <a:spcAft>
                          <a:spcPts val="600"/>
                        </a:spcAft>
                        <a:buNone/>
                      </a:pPr>
                      <a:r>
                        <a:rPr lang="en-GB" sz="2400" kern="100">
                          <a:effectLst/>
                        </a:rPr>
                        <a:t>Member 6 – [</a:t>
                      </a:r>
                      <a:r>
                        <a:rPr lang="en-US" sz="2400" kern="100">
                          <a:effectLst/>
                        </a:rPr>
                        <a:t>Deeksha Deeksha]</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400" kern="100">
                          <a:effectLst/>
                        </a:rPr>
                        <a:t>[</a:t>
                      </a:r>
                      <a:r>
                        <a:rPr lang="en-US" sz="2400" kern="100">
                          <a:effectLst/>
                        </a:rPr>
                        <a:t>2505335]</a:t>
                      </a:r>
                      <a:endParaRPr lang="en-GB" sz="24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a:lnSpc>
                          <a:spcPct val="150000"/>
                        </a:lnSpc>
                        <a:spcBef>
                          <a:spcPts val="600"/>
                        </a:spcBef>
                        <a:spcAft>
                          <a:spcPts val="600"/>
                        </a:spcAft>
                        <a:buNone/>
                      </a:pPr>
                      <a:r>
                        <a:rPr lang="en-GB" sz="2400" kern="100" dirty="0">
                          <a:effectLst/>
                        </a:rPr>
                        <a:t>Slides 2</a:t>
                      </a:r>
                      <a:r>
                        <a:rPr lang="en-US" sz="2400" kern="100" dirty="0">
                          <a:effectLst/>
                        </a:rPr>
                        <a:t>1</a:t>
                      </a:r>
                      <a:r>
                        <a:rPr lang="en-GB" sz="2400" kern="100" dirty="0">
                          <a:effectLst/>
                        </a:rPr>
                        <a:t>–25</a:t>
                      </a:r>
                      <a:endParaRPr lang="en-GB" sz="24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06"/>
                  </a:ext>
                </a:extLst>
              </a:tr>
            </a:tbl>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4152</Words>
  <Application>Microsoft Office PowerPoint</Application>
  <PresentationFormat>Custom</PresentationFormat>
  <Paragraphs>425</Paragraphs>
  <Slides>27</Slides>
  <Notes>24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Calibri</vt:lpstr>
      <vt:lpstr>Roboto Bold</vt:lpstr>
      <vt:lpstr>Arial</vt:lpstr>
      <vt:lpstr>Roboto</vt:lpstr>
      <vt:lpstr>Poppins Bold</vt:lpstr>
      <vt:lpstr>Poppins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2025-10-30T14:06:29Z</dcterms:created>
  <dcterms:modified xsi:type="dcterms:W3CDTF">2025-11-09T16:41:37Z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ff9d6ab6577b42f39efafe842e465a36</vt:lpwstr>
  </property>
</Properties>
</file>