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920" autoAdjust="0"/>
  </p:normalViewPr>
  <p:slideViewPr>
    <p:cSldViewPr snapToGrid="0" snapToObjects="1">
      <p:cViewPr varScale="1">
        <p:scale>
          <a:sx n="79" d="100"/>
          <a:sy n="79" d="100"/>
        </p:scale>
        <p:origin x="1002"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45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Type 2 diabetes requires long-term support because high blood glucose gradually damages blood vessels, nerves, kidneys, and eyes. The fictional case shows how physiology, monitoring, and behaviour change must be linked in one safe plan. Effective support depends on clear education, realistic goal setting, and regular review of treatment progress. Current guidance emphasises structured education, dietary advice, and complication monitoring throughout adult care (NICE, 2026). The condition also matters because symptom relief alone does not address future cardiovascular and renal risk. A strong care approach therefore combines clinical review with support for daily self-management decisions. This creates a clearer basis for safer treatment, better adherence, and more stable long-term outcomes. It also supports consistent review when symptoms, medicines, or risks change over time.
</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Type 2 diabetes is a major care issue because it is common, progressive, and strongly linked to avoidable complications. Poor control increases cardiovascular, renal, eye, and foot risks, while late support reduces chances of improvement. Effective planning therefore needs early education, routine monitoring, and person-centred review across time. Global estimates show that type 2 diabetes accounts for most diabetes cases and continues rising worldwide (Chatterjee et al., 2023). The patient burden is not only medical because the condition also affects confidence, routines, and long-term independence. A safe plan must therefore address medicines, weight, blood pressure, and practical self-management together. This integrated focus makes prevention of harm more realistic in everyday care. It also justifies early intervention rather than waiting for complications to appear.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fictional patient profile highlights how several risks can combine and worsen glucose control over time. Obesity, inactivity, family history, and hypertension all increase metabolic strain and future cardiovascular danger. Symptoms such as thirst, nocturia, fatigue, and blurred vision suggest poorly controlled hyperglycaemia needing urgent review. Current evidence identifies excess body weight, low activity, and family history as major contributors to type 2 diabetes (Chatterjee et al., 2023). Low confidence with self-monitoring also matters because knowledge gaps can weaken adherence and delay response to change. The care plan should therefore address biomedical control and self-management skills at the same time. This makes support more realistic for home routines and long-term disease management. Social isolation may also affect motivation, confidence, and follow-up attendance.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Glucose homeostasis depends on coordinated action between the pancreas, liver, muscle, and adipose tissue after eating and fasting. Rising glucose stimulates pancreatic beta cells to release insulin and move glucose into storage or tissue use. Falling glucose activates glucagon, which supports liver glucose release and protects organ function between meals. Normal blood glucose control relies on this balanced hormonal feedback between intake, storage, release, and uptake (Galicia-Garcia et al., 2020). The system matters because disruption at any stage can produce persistent hyperglycaemia and metabolic stress. Clear understanding of this pathway helps explain why monitoring and treatment need to be sustained. It also supports better education about how diabetes changes normal physiology. This biological foundation makes later care recommendations easier to justify and explain.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Normal anatomy and physiology explain why blood glucose remains stable when hormonal responses work as intended. In fed states, insulin promotes tissue glucose uptake and supports glycogen storage within the liver. In fasting states, glucagon stimulates glycogen breakdown and glucose release to maintain essential energy supply. The pancreas remains central because insulin and glucagon act together to maintain metabolic balance (Galicia-Garcia et al., 2020). Muscle, liver, and adipose tissue also matter because they respond directly to hormonal signals. This coordinated pathway shows why loss of responsiveness leads to unstable control over time. Understanding normal function makes the later disease process easier to interpret and manage. It also helps explain why both fasting and post-meal glucose patterns matter clinically.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Type 2 diabetes disrupts the glucose-regulating system through insulin resistance, beta-cell strain, and progressive hyperglycaemia. Muscle, liver, and fat tissues respond less effectively to insulin, so glucose remains elevated for longer. The pancreas initially compensates by releasing more insulin, but this response weakens as the condition advances. Type 2 diabetes is therefore better understood as a progressive cardiorenal-metabolic disorder rather than a simple sugar problem (Chatterjee et al., 2023). Persistent high glucose then damages blood vessels and nerves, increasing eye, kidney, foot, and heart complications. Safe care must therefore target symptoms, long-term risk, and patient understanding at the same time. Early education is especially important because deterioration tends to be gradual and cumulative. Timely treatment review can slow harm before complications become clinically obvious.
</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Assessment should identify what is urgent, what is modifiable, and what support can be used safely at home. Biomedical review needs HbA1c, blood pressure, weight, renal status, medicines, and symptom pattern. Complication screening should also include feet, eyes, kidneys, neuropathy symptoms, and oral health concerns. Current management guidance recommends individualised care, regular HbA1c review, and active surveillance for long-term complications (NICE, 2026). Psychosocial factors are equally important because literacy, finances, mood, and confidence affect everyday decisions. The patient’s immediate priorities are safer glucose control, lower cardiovascular risk, and stronger self-management confidence. Assessment therefore provides the evidence base for a practical and person-centred care plan. It also helps determine which referrals and reviews should happen earliest.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care plan should use staged goals so early treatment decisions support safer long-term improvement. Immediate priorities include agreeing HbA1c goals, reviewing medicines, strengthening symptom control, and arranging surveillance where needed. Longer goals should focus on weight reduction, blood pressure management, activity, and follow-up engagement. Updated guidance now uses an initial medication regimen pathway rather than an overly rigid single-drug sequence (NICE, 2026). This approach is stronger because treatment can be adapted to comorbidity, renal function, and tolerability. Education should also remain continuous so medication changes are understood and used safely. A stepped plan is more appropriate than a fixed plan because diabetes management changes over time. Shared goals also improve adherence because the patient can see realistic short-term progress.
</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Monitoring should be purposeful, scheduled, and linked directly to decisions that improve safety and control. Daily or weekly review can focus on symptoms, meals, activity, and medicine use during adjustment periods. Routine review should also track weight, blood pressure, foot status, medicine tolerance, and screening attendance. Guidance states that self-monitoring should be reviewed regularly and used only when it influences management decisions (NICE, 2026). HbA1c remains important for longer-term control, while selected patients may benefit from capillary testing or CGM. Monitoring works best when results are interpreted, discussed, and turned into practical action. Data becomes useful only when it changes care, behaviour, or risk reduction. Good review also prevents unnecessary testing that adds burden without benefit.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Nutrition and weight support are central because adiposity and excess energy intake worsen insulin resistance over time. Dietary advice should reduce refined carbohydrates, sugary drinks, and overlarge portions while improving fibre intake. Regular meals, vegetables, pulses, and minimally processed foods can support steadier glucose control and weight loss. Evidence supports personalised dietary advice because rigid prescriptions often reduce adherence and long-term success (Forouhi, 2023). Structured support is also important because behaviour change rarely succeeds through brief advice alone. Referral to weight-management services can strengthen follow-up and make goals more realistic. This approach is more suitable because it connects biology, routine, and sustained behaviour change. Cultural food patterns and affordability should also shape any dietary recommendations.
</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Physical activity improves glucose control because contracting muscle increases glucose uptake and repeated movement improves insulin sensitivity. Walking, reduced sitting time, and gradual strength work are realistic starting points for many adults. Exercise is most effective when goals are modest, specific, and reviewed often rather than imposed unrealistically. Current guidance frames support within healthy living, recognising behaviour change as broader than narrow lifestyle messaging (NICE, 2026). Smoking, poor sleep, stress, and weak adherence also matter because they worsen long-term control and risk. The care plan should therefore address activity alongside these wider daily behaviours. This broader approach is more practical because diabetes management depends on repeated routine choices. Small gains can become clinically meaningful when they are maintained consistently.
</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should make diabetes information understandable, relevant, and usable within the patient’s daily routine. Plain language helps explain HbA1c, glucose targets, medicine changes, and complication risk more clearly. Teach-back is useful because it checks understanding rather than assuming that information has been absorbed. Guidance supports person-centred education and individualised care rather than one-way instruction during review (NICE, 2026). Collaborative goal setting is also stronger because it respects preferences, finances, food practices, and confidence. Written follow-up and structured education can reinforce learning between appointments and reduce confusion. Good communication improves adherence because the patient can connect advice with everyday actions. Better understanding also reduces anxiety and supports more confident self-management decisions.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Ethical care in diabetes involves autonomy, confidentiality, dignity, fairness, and shared decision-making during routine management. The patient should understand options, benefits, and risks before agreeing to medicines, monitoring, or referrals. Sensitive data such as glucose results, weight, and complications screening must be handled respectfully and privately. Individualised care guidance supports shared decisions instead of paternalistic treatment that ignores personal context (NICE, 2026). Equity also matters because diabetes risk and management barriers are shaped by income, literacy, culture, and environment. Ethical planning therefore avoids blame and adapts support to realistic circumstances. Clinically strong care is more sustainable when it is also respectful and just. Trust improves when the patient feels heard, informed, and treated without judgement.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strongest recommendations combine medicine review, education, monitoring, weight support, and personalised follow-up over twelve months. Early benefits should include less thirst, less fatigue, and clearer understanding of treatment and self-management tasks. Medium-term improvement should appear in HbA1c, blood pressure, weight trend, and appointment engagement. Current evidence supports integrated care because diabetes outcomes improve when physiology, guidance, and behaviour change are addressed together (Chatterjee et al., 2023). Long-term benefits include lower vascular, renal, eye, and foot complications if follow-up remains consistent. The plan works best when goals match the patient’s routines, barriers, and confidence level. This makes the pathway safer, more realistic, and easier to sustain. Ongoing review is needed because needs and treatment responses may change.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502920" y="384048"/>
            <a:ext cx="4754880" cy="182880"/>
          </a:xfrm>
          <a:prstGeom prst="rect">
            <a:avLst/>
          </a:prstGeom>
          <a:noFill/>
          <a:ln/>
        </p:spPr>
        <p:txBody>
          <a:bodyPr wrap="square" lIns="0" tIns="0" rIns="0" bIns="0" rtlCol="0" anchor="ctr"/>
          <a:lstStyle/>
          <a:p>
            <a:pPr marL="0" indent="0">
              <a:buNone/>
            </a:pPr>
            <a:r>
              <a:rPr lang="en-US" sz="1100" b="1" dirty="0">
                <a:solidFill>
                  <a:srgbClr val="2F7D8C"/>
                </a:solidFill>
              </a:rPr>
              <a:t>BMHP5023 | Individual Thematic Presentation</a:t>
            </a:r>
            <a:endParaRPr lang="en-US" sz="1100" dirty="0"/>
          </a:p>
        </p:txBody>
      </p:sp>
      <p:sp>
        <p:nvSpPr>
          <p:cNvPr id="3" name="Text 1"/>
          <p:cNvSpPr/>
          <p:nvPr/>
        </p:nvSpPr>
        <p:spPr>
          <a:xfrm>
            <a:off x="502920" y="1005840"/>
            <a:ext cx="5029200" cy="594360"/>
          </a:xfrm>
          <a:prstGeom prst="rect">
            <a:avLst/>
          </a:prstGeom>
          <a:noFill/>
          <a:ln/>
        </p:spPr>
        <p:txBody>
          <a:bodyPr wrap="square" lIns="0" tIns="0" rIns="0" bIns="0" rtlCol="0" anchor="ctr"/>
          <a:lstStyle/>
          <a:p>
            <a:pPr marL="0" indent="0">
              <a:buNone/>
            </a:pPr>
            <a:r>
              <a:rPr lang="en-US" sz="2600" b="1" dirty="0">
                <a:solidFill>
                  <a:srgbClr val="153B57"/>
                </a:solidFill>
                <a:latin typeface="Aptos Display" pitchFamily="34" charset="0"/>
                <a:ea typeface="Aptos Display" pitchFamily="34" charset="-122"/>
                <a:cs typeface="Aptos Display" pitchFamily="34" charset="-120"/>
              </a:rPr>
              <a:t>Type 2 Diabetes Mellitus</a:t>
            </a:r>
            <a:endParaRPr lang="en-US" sz="2600" dirty="0"/>
          </a:p>
        </p:txBody>
      </p:sp>
      <p:sp>
        <p:nvSpPr>
          <p:cNvPr id="4" name="Text 2"/>
          <p:cNvSpPr/>
          <p:nvPr/>
        </p:nvSpPr>
        <p:spPr>
          <a:xfrm>
            <a:off x="502920" y="1783080"/>
            <a:ext cx="4526280" cy="777240"/>
          </a:xfrm>
          <a:prstGeom prst="rect">
            <a:avLst/>
          </a:prstGeom>
          <a:noFill/>
          <a:ln/>
        </p:spPr>
        <p:txBody>
          <a:bodyPr wrap="square" lIns="0" tIns="0" rIns="0" bIns="0" rtlCol="0" anchor="ctr"/>
          <a:lstStyle/>
          <a:p>
            <a:pPr marL="0" indent="0">
              <a:buNone/>
            </a:pPr>
            <a:r>
              <a:rPr lang="en-US" sz="1700" dirty="0">
                <a:solidFill>
                  <a:srgbClr val="1F2D3D"/>
                </a:solidFill>
              </a:rPr>
              <a:t>Fictional patient care plan, anatomy and physiology, monitoring, communication and ethics</a:t>
            </a:r>
            <a:endParaRPr lang="en-US" sz="1700" dirty="0"/>
          </a:p>
        </p:txBody>
      </p:sp>
      <p:sp>
        <p:nvSpPr>
          <p:cNvPr id="5" name="Text 3"/>
          <p:cNvSpPr/>
          <p:nvPr/>
        </p:nvSpPr>
        <p:spPr>
          <a:xfrm>
            <a:off x="502920" y="2788920"/>
            <a:ext cx="4114800" cy="1143000"/>
          </a:xfrm>
          <a:prstGeom prst="rect">
            <a:avLst/>
          </a:prstGeom>
          <a:noFill/>
          <a:ln/>
        </p:spPr>
        <p:txBody>
          <a:bodyPr wrap="square" lIns="0" tIns="0" rIns="0" bIns="0" rtlCol="0" anchor="ctr"/>
          <a:lstStyle/>
          <a:p>
            <a:pPr marL="0" indent="0">
              <a:buNone/>
            </a:pPr>
            <a:r>
              <a:rPr lang="en-US" sz="1400">
                <a:solidFill>
                  <a:srgbClr val="5B6775"/>
                </a:solidFill>
              </a:rPr>
              <a:t>Student </a:t>
            </a:r>
            <a:r>
              <a:rPr lang="en-US" sz="1400" dirty="0">
                <a:solidFill>
                  <a:srgbClr val="5B6775"/>
                </a:solidFill>
              </a:rPr>
              <a:t>number: [add]</a:t>
            </a:r>
            <a:endParaRPr lang="en-US" sz="1400" dirty="0"/>
          </a:p>
          <a:p>
            <a:pPr marL="0" indent="0">
              <a:buNone/>
            </a:pPr>
            <a:r>
              <a:rPr lang="en-US" sz="1400" dirty="0">
                <a:solidFill>
                  <a:srgbClr val="5B6775"/>
                </a:solidFill>
              </a:rPr>
              <a:t>Lecturer: [add]</a:t>
            </a:r>
            <a:endParaRPr lang="en-US" sz="1400" dirty="0"/>
          </a:p>
          <a:p>
            <a:pPr marL="0" indent="0">
              <a:buNone/>
            </a:pPr>
            <a:r>
              <a:rPr lang="en-US" sz="1400" dirty="0">
                <a:solidFill>
                  <a:srgbClr val="5B6775"/>
                </a:solidFill>
              </a:rPr>
              <a:t>Assessment: Component 2 voice-over presentation</a:t>
            </a:r>
            <a:endParaRPr lang="en-US" sz="1400" dirty="0"/>
          </a:p>
        </p:txBody>
      </p:sp>
      <p:sp>
        <p:nvSpPr>
          <p:cNvPr id="6" name="Text 4"/>
          <p:cNvSpPr/>
          <p:nvPr/>
        </p:nvSpPr>
        <p:spPr>
          <a:xfrm>
            <a:off x="502920" y="5394960"/>
            <a:ext cx="4480560" cy="384048"/>
          </a:xfrm>
          <a:prstGeom prst="rect">
            <a:avLst/>
          </a:prstGeom>
          <a:noFill/>
          <a:ln/>
        </p:spPr>
        <p:txBody>
          <a:bodyPr wrap="square" lIns="254" tIns="254" rIns="254" bIns="254" rtlCol="0" anchor="ctr"/>
          <a:lstStyle/>
          <a:p>
            <a:pPr marL="0" indent="0">
              <a:buNone/>
            </a:pPr>
            <a:r>
              <a:rPr lang="en-US" sz="1350" b="1" dirty="0">
                <a:solidFill>
                  <a:srgbClr val="2F7D8C"/>
                </a:solidFill>
              </a:rPr>
              <a:t>Case category: Cardiovascular diseases, including stroke and diabetes</a:t>
            </a:r>
            <a:endParaRPr lang="en-US" sz="1350" dirty="0"/>
          </a:p>
        </p:txBody>
      </p:sp>
      <p:pic>
        <p:nvPicPr>
          <p:cNvPr id="7" name="Image 0" descr="/mnt/data/a_photograph_captures_an_older_african_british_wom.png"/>
          <p:cNvPicPr>
            <a:picLocks noChangeAspect="1"/>
          </p:cNvPicPr>
          <p:nvPr/>
        </p:nvPicPr>
        <p:blipFill>
          <a:blip r:embed="rId3"/>
          <a:srcRect l="17956" r="17956"/>
          <a:stretch/>
        </p:blipFill>
        <p:spPr>
          <a:xfrm>
            <a:off x="5596128" y="0"/>
            <a:ext cx="6592824" cy="6858000"/>
          </a:xfrm>
          <a:prstGeom prst="rect">
            <a:avLst/>
          </a:prstGeom>
        </p:spPr>
      </p:pic>
      <p:sp>
        <p:nvSpPr>
          <p:cNvPr id="8" name="Shape 5"/>
          <p:cNvSpPr/>
          <p:nvPr/>
        </p:nvSpPr>
        <p:spPr>
          <a:xfrm>
            <a:off x="5212080" y="548640"/>
            <a:ext cx="0" cy="5577840"/>
          </a:xfrm>
          <a:prstGeom prst="line">
            <a:avLst/>
          </a:prstGeom>
          <a:noFill/>
          <a:ln w="15240">
            <a:solidFill>
              <a:srgbClr val="D7E2EA"/>
            </a:solidFill>
            <a:prstDash val="solid"/>
          </a:ln>
        </p:spPr>
        <p:txBody>
          <a:bodyPr/>
          <a:lstStyle/>
          <a:p>
            <a:endParaRPr lang="en-GB"/>
          </a:p>
        </p:txBody>
      </p:sp>
      <p:sp>
        <p:nvSpPr>
          <p:cNvPr id="10" name="Text 6"/>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a:t>
            </a:r>
            <a:endParaRPr lang="en-US" sz="9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Why this case matters</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3657600" cy="2057400"/>
          </a:xfrm>
          <a:prstGeom prst="roundRect">
            <a:avLst>
              <a:gd name="adj" fmla="val 3556"/>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Why type 2 diabetes is a major UK care issue
</a:t>
            </a:r>
            <a:endParaRPr lang="en-US" sz="1500" dirty="0"/>
          </a:p>
          <a:p>
            <a:pPr marL="0" indent="0">
              <a:buNone/>
            </a:pPr>
            <a:r>
              <a:rPr lang="en-US" sz="1500" dirty="0">
                <a:solidFill>
                  <a:srgbClr val="1F2D3D"/>
                </a:solidFill>
              </a:rPr>
              <a:t>Type 2 diabetes is common, long term and closely linked to cardiovascular, renal and eye complications. Good control reduces avoidable harm, but success depends on early education, regular review and supported self-management.</a:t>
            </a:r>
            <a:endParaRPr lang="en-US" sz="1500" dirty="0"/>
          </a:p>
        </p:txBody>
      </p:sp>
      <p:sp>
        <p:nvSpPr>
          <p:cNvPr id="7" name="Text 5"/>
          <p:cNvSpPr/>
          <p:nvPr/>
        </p:nvSpPr>
        <p:spPr>
          <a:xfrm>
            <a:off x="502920" y="3520440"/>
            <a:ext cx="3657600" cy="1965960"/>
          </a:xfrm>
          <a:prstGeom prst="roundRect">
            <a:avLst>
              <a:gd name="adj" fmla="val 3721"/>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Presentation focus
</a:t>
            </a:r>
            <a:endParaRPr lang="en-US" sz="1500" dirty="0"/>
          </a:p>
          <a:p>
            <a:pPr marL="0" indent="0">
              <a:buNone/>
            </a:pPr>
            <a:r>
              <a:rPr lang="en-US" sz="1500" dirty="0">
                <a:solidFill>
                  <a:srgbClr val="1F2D3D"/>
                </a:solidFill>
              </a:rPr>
              <a:t>The case plan covers glucose regulation, the pancreas and insulin pathway, patient risk factors, routine monitoring, lifestyle support, communication strategies and ethical decision-making.</a:t>
            </a:r>
            <a:endParaRPr lang="en-US" sz="1500" dirty="0"/>
          </a:p>
        </p:txBody>
      </p:sp>
      <p:sp>
        <p:nvSpPr>
          <p:cNvPr id="8" name="Text 6"/>
          <p:cNvSpPr/>
          <p:nvPr/>
        </p:nvSpPr>
        <p:spPr>
          <a:xfrm>
            <a:off x="4480560" y="1261872"/>
            <a:ext cx="1828800" cy="274320"/>
          </a:xfrm>
          <a:prstGeom prst="rect">
            <a:avLst/>
          </a:prstGeom>
          <a:noFill/>
          <a:ln/>
        </p:spPr>
        <p:txBody>
          <a:bodyPr wrap="square" lIns="0" tIns="0" rIns="0" bIns="0" rtlCol="0" anchor="ctr"/>
          <a:lstStyle/>
          <a:p>
            <a:pPr marL="0" indent="0">
              <a:buNone/>
            </a:pPr>
            <a:r>
              <a:rPr lang="en-US" sz="1400" b="1" dirty="0">
                <a:solidFill>
                  <a:srgbClr val="153B57"/>
                </a:solidFill>
              </a:rPr>
              <a:t>Key evidence</a:t>
            </a:r>
            <a:endParaRPr lang="en-US" sz="1400" dirty="0"/>
          </a:p>
        </p:txBody>
      </p:sp>
      <p:sp>
        <p:nvSpPr>
          <p:cNvPr id="9" name="Text 7"/>
          <p:cNvSpPr/>
          <p:nvPr/>
        </p:nvSpPr>
        <p:spPr>
          <a:xfrm>
            <a:off x="4480560" y="1600200"/>
            <a:ext cx="3154680" cy="2331720"/>
          </a:xfrm>
          <a:prstGeom prst="rect">
            <a:avLst/>
          </a:prstGeom>
          <a:noFill/>
          <a:ln/>
        </p:spPr>
        <p:txBody>
          <a:bodyPr wrap="square" lIns="762" tIns="762" rIns="762" bIns="762" rtlCol="0" anchor="ctr"/>
          <a:lstStyle/>
          <a:p>
            <a:pPr marL="177800" indent="-177800">
              <a:buSzPct val="100000"/>
              <a:buChar char="•"/>
            </a:pPr>
            <a:r>
              <a:rPr lang="en-US" sz="1500" dirty="0">
                <a:solidFill>
                  <a:srgbClr val="1F2D3D"/>
                </a:solidFill>
              </a:rPr>
              <a:t>Type 2 diabetes accounts for nearly 90% of global diabetes cases (Chatterjee et al., 2023).</a:t>
            </a:r>
            <a:endParaRPr lang="en-US" sz="1500" dirty="0"/>
          </a:p>
          <a:p>
            <a:pPr marL="177800" indent="-177800">
              <a:buSzPct val="100000"/>
              <a:buChar char="•"/>
            </a:pPr>
            <a:r>
              <a:rPr lang="en-US" sz="1500" dirty="0">
                <a:solidFill>
                  <a:srgbClr val="1F2D3D"/>
                </a:solidFill>
              </a:rPr>
              <a:t>NICE guidance emphasises education, dietary advice, blood glucose management and complications review (NICE, 2026).</a:t>
            </a:r>
            <a:endParaRPr lang="en-US" sz="1500" dirty="0"/>
          </a:p>
          <a:p>
            <a:pPr marL="177800" indent="-177800">
              <a:buSzPct val="100000"/>
              <a:buChar char="•"/>
            </a:pPr>
            <a:r>
              <a:rPr lang="en-US" sz="1500" dirty="0">
                <a:solidFill>
                  <a:srgbClr val="1F2D3D"/>
                </a:solidFill>
              </a:rPr>
              <a:t>The NHS highlights insulin dysfunction as the reason blood glucose becomes too high (NHS, 2026).</a:t>
            </a:r>
            <a:endParaRPr lang="en-US" sz="1500" dirty="0"/>
          </a:p>
        </p:txBody>
      </p:sp>
      <p:sp>
        <p:nvSpPr>
          <p:cNvPr id="10" name="Text 8"/>
          <p:cNvSpPr/>
          <p:nvPr/>
        </p:nvSpPr>
        <p:spPr>
          <a:xfrm>
            <a:off x="7955280" y="1261872"/>
            <a:ext cx="3291840" cy="256032"/>
          </a:xfrm>
          <a:prstGeom prst="rect">
            <a:avLst/>
          </a:prstGeom>
          <a:noFill/>
          <a:ln/>
        </p:spPr>
        <p:txBody>
          <a:bodyPr wrap="square" lIns="0" tIns="0" rIns="0" bIns="0" rtlCol="0" anchor="ctr"/>
          <a:lstStyle/>
          <a:p>
            <a:pPr marL="0" indent="0">
              <a:buNone/>
            </a:pPr>
            <a:r>
              <a:rPr lang="en-US" sz="1400" b="1" dirty="0">
                <a:solidFill>
                  <a:srgbClr val="153B57"/>
                </a:solidFill>
              </a:rPr>
              <a:t>Implication for care planning</a:t>
            </a:r>
            <a:endParaRPr lang="en-US" sz="1400" dirty="0"/>
          </a:p>
        </p:txBody>
      </p:sp>
      <p:sp>
        <p:nvSpPr>
          <p:cNvPr id="11" name="Text 9"/>
          <p:cNvSpPr/>
          <p:nvPr/>
        </p:nvSpPr>
        <p:spPr>
          <a:xfrm>
            <a:off x="7955280" y="1645920"/>
            <a:ext cx="3383280" cy="1325880"/>
          </a:xfrm>
          <a:prstGeom prst="roundRect">
            <a:avLst/>
          </a:prstGeom>
          <a:solidFill>
            <a:srgbClr val="F7E3DD"/>
          </a:solidFill>
          <a:ln>
            <a:solidFill>
              <a:srgbClr val="F7E3DD"/>
            </a:solidFill>
          </a:ln>
        </p:spPr>
        <p:txBody>
          <a:bodyPr wrap="square" lIns="2286" tIns="2286" rIns="2286" bIns="2286" rtlCol="0" anchor="ctr"/>
          <a:lstStyle/>
          <a:p>
            <a:pPr marL="0" indent="0">
              <a:buNone/>
            </a:pPr>
            <a:r>
              <a:rPr lang="en-US" sz="1600" b="1" dirty="0">
                <a:solidFill>
                  <a:srgbClr val="1F2D3D"/>
                </a:solidFill>
              </a:rPr>
              <a:t>A safe plan must combine: </a:t>
            </a:r>
            <a:r>
              <a:rPr lang="en-US" sz="1600" dirty="0">
                <a:solidFill>
                  <a:srgbClr val="1F2D3D"/>
                </a:solidFill>
              </a:rPr>
              <a:t>person-centred education, medicine review, weight support, cardiovascular risk reduction, annual surveillance and realistic follow-up.</a:t>
            </a:r>
            <a:endParaRPr lang="en-US" sz="1600" dirty="0"/>
          </a:p>
        </p:txBody>
      </p:sp>
      <p:sp>
        <p:nvSpPr>
          <p:cNvPr id="12" name="Text 10"/>
          <p:cNvSpPr/>
          <p:nvPr/>
        </p:nvSpPr>
        <p:spPr>
          <a:xfrm>
            <a:off x="4480560" y="4480560"/>
            <a:ext cx="6858000" cy="530352"/>
          </a:xfrm>
          <a:prstGeom prst="roundRect">
            <a:avLst/>
          </a:prstGeom>
          <a:solidFill>
            <a:srgbClr val="2F7D8C"/>
          </a:solidFill>
          <a:ln>
            <a:solidFill>
              <a:srgbClr val="2F7D8C"/>
            </a:solidFill>
          </a:ln>
        </p:spPr>
        <p:txBody>
          <a:bodyPr wrap="square" lIns="1778" tIns="1778" rIns="1778" bIns="1778" rtlCol="0" anchor="ctr"/>
          <a:lstStyle/>
          <a:p>
            <a:pPr marL="0" indent="0" algn="ctr">
              <a:buNone/>
            </a:pPr>
            <a:r>
              <a:rPr lang="en-US" sz="2000" b="1" dirty="0">
                <a:solidFill>
                  <a:srgbClr val="FFFFFF"/>
                </a:solidFill>
              </a:rPr>
              <a:t>537 million adults were living with diabetes globally in 2021</a:t>
            </a:r>
            <a:endParaRPr lang="en-US" sz="2000" dirty="0"/>
          </a:p>
        </p:txBody>
      </p:sp>
      <p:sp>
        <p:nvSpPr>
          <p:cNvPr id="13" name="Text 11"/>
          <p:cNvSpPr/>
          <p:nvPr/>
        </p:nvSpPr>
        <p:spPr>
          <a:xfrm>
            <a:off x="4754880" y="5212080"/>
            <a:ext cx="6309360" cy="411480"/>
          </a:xfrm>
          <a:prstGeom prst="rect">
            <a:avLst/>
          </a:prstGeom>
          <a:noFill/>
          <a:ln/>
        </p:spPr>
        <p:txBody>
          <a:bodyPr wrap="square" lIns="0" tIns="0" rIns="0" bIns="0" rtlCol="0" anchor="ctr"/>
          <a:lstStyle/>
          <a:p>
            <a:pPr marL="0" indent="0" algn="ctr">
              <a:buNone/>
            </a:pPr>
            <a:r>
              <a:rPr lang="en-US" sz="1450" dirty="0">
                <a:solidFill>
                  <a:srgbClr val="5B6775"/>
                </a:solidFill>
              </a:rPr>
              <a:t>This burden makes early identification and sustained self-management support essential.</a:t>
            </a:r>
            <a:endParaRPr lang="en-US" sz="1450" dirty="0"/>
          </a:p>
        </p:txBody>
      </p:sp>
      <p:sp>
        <p:nvSpPr>
          <p:cNvPr id="15" name="Text 12"/>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2</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Fictional patient profile</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pic>
        <p:nvPicPr>
          <p:cNvPr id="6" name="Image 0" descr="/mnt/data/a_digital_photograph_captures_an_older_african_bri.png"/>
          <p:cNvPicPr>
            <a:picLocks noChangeAspect="1"/>
          </p:cNvPicPr>
          <p:nvPr/>
        </p:nvPicPr>
        <p:blipFill>
          <a:blip r:embed="rId3"/>
          <a:srcRect l="22222" r="22222"/>
          <a:stretch/>
        </p:blipFill>
        <p:spPr>
          <a:xfrm>
            <a:off x="502920" y="1207008"/>
            <a:ext cx="4114800" cy="4937760"/>
          </a:xfrm>
          <a:prstGeom prst="rect">
            <a:avLst/>
          </a:prstGeom>
        </p:spPr>
      </p:pic>
      <p:sp>
        <p:nvSpPr>
          <p:cNvPr id="7" name="Text 4"/>
          <p:cNvSpPr/>
          <p:nvPr/>
        </p:nvSpPr>
        <p:spPr>
          <a:xfrm>
            <a:off x="4892040" y="1280160"/>
            <a:ext cx="2103120" cy="292608"/>
          </a:xfrm>
          <a:prstGeom prst="rect">
            <a:avLst/>
          </a:prstGeom>
          <a:noFill/>
          <a:ln/>
        </p:spPr>
        <p:txBody>
          <a:bodyPr wrap="square" lIns="0" tIns="0" rIns="0" bIns="0" rtlCol="0" anchor="ctr"/>
          <a:lstStyle/>
          <a:p>
            <a:pPr marL="0" indent="0">
              <a:buNone/>
            </a:pPr>
            <a:r>
              <a:rPr lang="en-US" sz="1800" b="1" dirty="0">
                <a:solidFill>
                  <a:srgbClr val="153B57"/>
                </a:solidFill>
              </a:rPr>
              <a:t>Ms A. (fictional)</a:t>
            </a:r>
            <a:endParaRPr lang="en-US" sz="1800" dirty="0"/>
          </a:p>
        </p:txBody>
      </p:sp>
      <p:sp>
        <p:nvSpPr>
          <p:cNvPr id="8" name="Text 5"/>
          <p:cNvSpPr/>
          <p:nvPr/>
        </p:nvSpPr>
        <p:spPr>
          <a:xfrm>
            <a:off x="4892040" y="1627632"/>
            <a:ext cx="4206240" cy="256032"/>
          </a:xfrm>
          <a:prstGeom prst="rect">
            <a:avLst/>
          </a:prstGeom>
          <a:noFill/>
          <a:ln/>
        </p:spPr>
        <p:txBody>
          <a:bodyPr wrap="square" lIns="0" tIns="0" rIns="0" bIns="0" rtlCol="0" anchor="ctr"/>
          <a:lstStyle/>
          <a:p>
            <a:pPr marL="0" indent="0">
              <a:buNone/>
            </a:pPr>
            <a:r>
              <a:rPr lang="en-US" sz="1550" dirty="0">
                <a:solidFill>
                  <a:srgbClr val="5B6775"/>
                </a:solidFill>
              </a:rPr>
              <a:t>62-year-old woman living alone in Swansea</a:t>
            </a:r>
            <a:endParaRPr lang="en-US" sz="1550" dirty="0"/>
          </a:p>
        </p:txBody>
      </p:sp>
      <p:sp>
        <p:nvSpPr>
          <p:cNvPr id="9" name="Text 6"/>
          <p:cNvSpPr/>
          <p:nvPr/>
        </p:nvSpPr>
        <p:spPr>
          <a:xfrm>
            <a:off x="4800600" y="2057400"/>
            <a:ext cx="3246120" cy="2103120"/>
          </a:xfrm>
          <a:prstGeom prst="roundRect">
            <a:avLst>
              <a:gd name="adj" fmla="val 3478"/>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Background
</a:t>
            </a:r>
            <a:endParaRPr lang="en-US" sz="1500" dirty="0"/>
          </a:p>
          <a:p>
            <a:pPr marL="0" indent="0">
              <a:buNone/>
            </a:pPr>
            <a:r>
              <a:rPr lang="en-US" sz="1500" dirty="0">
                <a:solidFill>
                  <a:srgbClr val="1F2D3D"/>
                </a:solidFill>
              </a:rPr>
              <a:t>Works part time in school administration. Family history of type 2 diabetes. BMI 32 kg/m². Hypertension already treated. Reports tiredness, thirst, nocturia and blurred vision.</a:t>
            </a:r>
            <a:endParaRPr lang="en-US" sz="1500" dirty="0"/>
          </a:p>
        </p:txBody>
      </p:sp>
      <p:sp>
        <p:nvSpPr>
          <p:cNvPr id="10" name="Text 7"/>
          <p:cNvSpPr/>
          <p:nvPr/>
        </p:nvSpPr>
        <p:spPr>
          <a:xfrm>
            <a:off x="8229600" y="2057400"/>
            <a:ext cx="3383280" cy="2103120"/>
          </a:xfrm>
          <a:prstGeom prst="roundRect">
            <a:avLst>
              <a:gd name="adj" fmla="val 3478"/>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Current findings
</a:t>
            </a:r>
            <a:endParaRPr lang="en-US" sz="1500" dirty="0"/>
          </a:p>
          <a:p>
            <a:pPr marL="0" indent="0">
              <a:buNone/>
            </a:pPr>
            <a:r>
              <a:rPr lang="en-US" sz="1500" dirty="0">
                <a:solidFill>
                  <a:srgbClr val="1F2D3D"/>
                </a:solidFill>
              </a:rPr>
              <a:t>HbA1c 71 mmol/mol, blood pressure 146/88 mmHg, fasting capillary glucose mostly 10–12 mmol/L, irregular meals, low daily activity and low confidence with self-monitoring.</a:t>
            </a:r>
            <a:endParaRPr lang="en-US" sz="1500" dirty="0"/>
          </a:p>
        </p:txBody>
      </p:sp>
      <p:sp>
        <p:nvSpPr>
          <p:cNvPr id="11" name="Text 8"/>
          <p:cNvSpPr/>
          <p:nvPr/>
        </p:nvSpPr>
        <p:spPr>
          <a:xfrm>
            <a:off x="4800600" y="4434840"/>
            <a:ext cx="6812280" cy="1234440"/>
          </a:xfrm>
          <a:prstGeom prst="roundRect">
            <a:avLst>
              <a:gd name="adj" fmla="val 5926"/>
            </a:avLst>
          </a:prstGeom>
          <a:solidFill>
            <a:srgbClr val="F7E3DD"/>
          </a:solidFill>
          <a:ln>
            <a:solidFill>
              <a:srgbClr val="F7E3DD"/>
            </a:solidFill>
          </a:ln>
        </p:spPr>
        <p:txBody>
          <a:bodyPr wrap="square" lIns="2032" tIns="2032" rIns="2032" bIns="2032" rtlCol="0" anchor="t"/>
          <a:lstStyle/>
          <a:p>
            <a:pPr marL="0" indent="0">
              <a:buNone/>
            </a:pPr>
            <a:r>
              <a:rPr lang="en-US" sz="1500" b="1" dirty="0">
                <a:solidFill>
                  <a:srgbClr val="153B57"/>
                </a:solidFill>
              </a:rPr>
              <a:t>Risk factors shaping the care plan
</a:t>
            </a:r>
            <a:endParaRPr lang="en-US" sz="1500" dirty="0"/>
          </a:p>
          <a:p>
            <a:pPr marL="0" indent="0">
              <a:buNone/>
            </a:pPr>
            <a:r>
              <a:rPr lang="en-US" sz="1500" dirty="0">
                <a:solidFill>
                  <a:srgbClr val="1F2D3D"/>
                </a:solidFill>
              </a:rPr>
              <a:t>Central adiposity, sedentary routine, refined carbohydrate intake, cardiovascular risk, possible medication burden, and anxiety about long-term complications.</a:t>
            </a:r>
            <a:endParaRPr lang="en-US" sz="1500" dirty="0"/>
          </a:p>
        </p:txBody>
      </p:sp>
      <p:sp>
        <p:nvSpPr>
          <p:cNvPr id="13" name="Text 9"/>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3</a:t>
            </a:r>
            <a:endParaRPr lang="en-US" sz="9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Relevant body system: glucose homeostasis</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pic>
        <p:nvPicPr>
          <p:cNvPr id="6" name="Image 0" descr="/mnt/data/pancreas_position.png"/>
          <p:cNvPicPr>
            <a:picLocks noChangeAspect="1"/>
          </p:cNvPicPr>
          <p:nvPr/>
        </p:nvPicPr>
        <p:blipFill>
          <a:blip r:embed="rId3"/>
          <a:stretch>
            <a:fillRect/>
          </a:stretch>
        </p:blipFill>
        <p:spPr>
          <a:xfrm>
            <a:off x="594360" y="1506688"/>
            <a:ext cx="2834640" cy="2564463"/>
          </a:xfrm>
          <a:prstGeom prst="rect">
            <a:avLst/>
          </a:prstGeom>
        </p:spPr>
      </p:pic>
      <p:sp>
        <p:nvSpPr>
          <p:cNvPr id="7" name="Text 4"/>
          <p:cNvSpPr/>
          <p:nvPr/>
        </p:nvSpPr>
        <p:spPr>
          <a:xfrm>
            <a:off x="594360" y="4315968"/>
            <a:ext cx="3200400" cy="274320"/>
          </a:xfrm>
          <a:prstGeom prst="rect">
            <a:avLst/>
          </a:prstGeom>
          <a:noFill/>
          <a:ln/>
        </p:spPr>
        <p:txBody>
          <a:bodyPr wrap="square" lIns="0" tIns="0" rIns="0" bIns="0" rtlCol="0" anchor="ctr"/>
          <a:lstStyle/>
          <a:p>
            <a:pPr marL="0" indent="0" algn="ctr">
              <a:buNone/>
            </a:pPr>
            <a:r>
              <a:rPr lang="en-US" sz="1600" b="1" dirty="0">
                <a:solidFill>
                  <a:srgbClr val="153B57"/>
                </a:solidFill>
              </a:rPr>
              <a:t>Pancreas + liver + muscle + adipose tissue</a:t>
            </a:r>
            <a:endParaRPr lang="en-US" sz="1600" dirty="0"/>
          </a:p>
        </p:txBody>
      </p:sp>
      <p:sp>
        <p:nvSpPr>
          <p:cNvPr id="8" name="Text 5"/>
          <p:cNvSpPr/>
          <p:nvPr/>
        </p:nvSpPr>
        <p:spPr>
          <a:xfrm>
            <a:off x="640080" y="4663440"/>
            <a:ext cx="3017520" cy="960120"/>
          </a:xfrm>
          <a:prstGeom prst="rect">
            <a:avLst/>
          </a:prstGeom>
          <a:noFill/>
          <a:ln/>
        </p:spPr>
        <p:txBody>
          <a:bodyPr wrap="square" lIns="381" tIns="381" rIns="381" bIns="381" rtlCol="0" anchor="ctr"/>
          <a:lstStyle/>
          <a:p>
            <a:pPr marL="0" indent="0" algn="ctr">
              <a:buNone/>
            </a:pPr>
            <a:r>
              <a:rPr lang="en-US" sz="1400" dirty="0">
                <a:solidFill>
                  <a:srgbClr val="1F2D3D"/>
                </a:solidFill>
              </a:rPr>
              <a:t>The pancreas releases insulin and glucagon. The liver stores or releases glucose. Muscle and fat tissues remove glucose from blood in response to insulin.</a:t>
            </a:r>
            <a:endParaRPr lang="en-US" sz="1400" dirty="0"/>
          </a:p>
        </p:txBody>
      </p:sp>
      <p:sp>
        <p:nvSpPr>
          <p:cNvPr id="9" name="Text 6"/>
          <p:cNvSpPr/>
          <p:nvPr/>
        </p:nvSpPr>
        <p:spPr>
          <a:xfrm>
            <a:off x="3794760" y="1572768"/>
            <a:ext cx="1371600" cy="566928"/>
          </a:xfrm>
          <a:prstGeom prst="roundRect">
            <a:avLst/>
          </a:prstGeom>
          <a:solidFill>
            <a:srgbClr val="F5E6B3"/>
          </a:solidFill>
          <a:ln>
            <a:solidFill>
              <a:srgbClr val="F5E6B3"/>
            </a:solidFill>
          </a:ln>
        </p:spPr>
        <p:txBody>
          <a:bodyPr wrap="square" lIns="1016" tIns="1016" rIns="1016" bIns="1016" rtlCol="0" anchor="ctr"/>
          <a:lstStyle/>
          <a:p>
            <a:pPr marL="0" indent="0" algn="ctr">
              <a:buNone/>
            </a:pPr>
            <a:r>
              <a:rPr lang="en-US" sz="1500" b="1" dirty="0">
                <a:solidFill>
                  <a:srgbClr val="153B57"/>
                </a:solidFill>
              </a:rPr>
              <a:t>Carbohydrate meal</a:t>
            </a:r>
            <a:endParaRPr lang="en-US" sz="1500" dirty="0"/>
          </a:p>
        </p:txBody>
      </p:sp>
      <p:sp>
        <p:nvSpPr>
          <p:cNvPr id="10" name="Text 7"/>
          <p:cNvSpPr/>
          <p:nvPr/>
        </p:nvSpPr>
        <p:spPr>
          <a:xfrm>
            <a:off x="5440680" y="1572768"/>
            <a:ext cx="1737360" cy="566928"/>
          </a:xfrm>
          <a:prstGeom prst="roundRect">
            <a:avLst/>
          </a:prstGeom>
          <a:solidFill>
            <a:srgbClr val="EAF4F7"/>
          </a:solidFill>
          <a:ln>
            <a:solidFill>
              <a:srgbClr val="EAF4F7"/>
            </a:solidFill>
          </a:ln>
        </p:spPr>
        <p:txBody>
          <a:bodyPr wrap="square" lIns="1016" tIns="1016" rIns="1016" bIns="1016" rtlCol="0" anchor="ctr"/>
          <a:lstStyle/>
          <a:p>
            <a:pPr marL="0" indent="0" algn="ctr">
              <a:buNone/>
            </a:pPr>
            <a:r>
              <a:rPr lang="en-US" sz="1500" b="1" dirty="0">
                <a:solidFill>
                  <a:srgbClr val="153B57"/>
                </a:solidFill>
              </a:rPr>
              <a:t>Blood glucose rises</a:t>
            </a:r>
            <a:endParaRPr lang="en-US" sz="1500" dirty="0"/>
          </a:p>
        </p:txBody>
      </p:sp>
      <p:sp>
        <p:nvSpPr>
          <p:cNvPr id="11" name="Text 8"/>
          <p:cNvSpPr/>
          <p:nvPr/>
        </p:nvSpPr>
        <p:spPr>
          <a:xfrm>
            <a:off x="7452360" y="1572768"/>
            <a:ext cx="1874520" cy="566928"/>
          </a:xfrm>
          <a:prstGeom prst="roundRect">
            <a:avLst/>
          </a:prstGeom>
          <a:solidFill>
            <a:srgbClr val="E7F4EF"/>
          </a:solidFill>
          <a:ln>
            <a:solidFill>
              <a:srgbClr val="E7F4EF"/>
            </a:solidFill>
          </a:ln>
        </p:spPr>
        <p:txBody>
          <a:bodyPr wrap="square" lIns="1016" tIns="1016" rIns="1016" bIns="1016" rtlCol="0" anchor="ctr"/>
          <a:lstStyle/>
          <a:p>
            <a:pPr marL="0" indent="0" algn="ctr">
              <a:buNone/>
            </a:pPr>
            <a:r>
              <a:rPr lang="en-US" sz="1500" b="1" dirty="0">
                <a:solidFill>
                  <a:srgbClr val="153B57"/>
                </a:solidFill>
              </a:rPr>
              <a:t>β cells release insulin</a:t>
            </a:r>
            <a:endParaRPr lang="en-US" sz="1500" dirty="0"/>
          </a:p>
        </p:txBody>
      </p:sp>
      <p:sp>
        <p:nvSpPr>
          <p:cNvPr id="12" name="Shape 9"/>
          <p:cNvSpPr/>
          <p:nvPr/>
        </p:nvSpPr>
        <p:spPr>
          <a:xfrm>
            <a:off x="5193792" y="1856232"/>
            <a:ext cx="201168" cy="0"/>
          </a:xfrm>
          <a:prstGeom prst="line">
            <a:avLst/>
          </a:prstGeom>
          <a:noFill/>
          <a:ln w="17780">
            <a:solidFill>
              <a:srgbClr val="D7E2EA"/>
            </a:solidFill>
            <a:prstDash val="solid"/>
            <a:tailEnd type="triangle"/>
          </a:ln>
        </p:spPr>
        <p:txBody>
          <a:bodyPr/>
          <a:lstStyle/>
          <a:p>
            <a:endParaRPr lang="en-GB"/>
          </a:p>
        </p:txBody>
      </p:sp>
      <p:sp>
        <p:nvSpPr>
          <p:cNvPr id="13" name="Shape 10"/>
          <p:cNvSpPr/>
          <p:nvPr/>
        </p:nvSpPr>
        <p:spPr>
          <a:xfrm>
            <a:off x="7205472" y="1856232"/>
            <a:ext cx="201168" cy="0"/>
          </a:xfrm>
          <a:prstGeom prst="line">
            <a:avLst/>
          </a:prstGeom>
          <a:noFill/>
          <a:ln w="17780">
            <a:solidFill>
              <a:srgbClr val="D7E2EA"/>
            </a:solidFill>
            <a:prstDash val="solid"/>
            <a:tailEnd type="triangle"/>
          </a:ln>
        </p:spPr>
        <p:txBody>
          <a:bodyPr/>
          <a:lstStyle/>
          <a:p>
            <a:endParaRPr lang="en-GB"/>
          </a:p>
        </p:txBody>
      </p:sp>
      <p:sp>
        <p:nvSpPr>
          <p:cNvPr id="14" name="Shape 11"/>
          <p:cNvSpPr/>
          <p:nvPr/>
        </p:nvSpPr>
        <p:spPr>
          <a:xfrm>
            <a:off x="8357616" y="2139696"/>
            <a:ext cx="0" cy="1024128"/>
          </a:xfrm>
          <a:prstGeom prst="line">
            <a:avLst/>
          </a:prstGeom>
          <a:noFill/>
          <a:ln w="17780">
            <a:solidFill>
              <a:srgbClr val="2F7D8C"/>
            </a:solidFill>
            <a:prstDash val="solid"/>
            <a:tailEnd type="triangle"/>
          </a:ln>
        </p:spPr>
        <p:txBody>
          <a:bodyPr/>
          <a:lstStyle/>
          <a:p>
            <a:endParaRPr lang="en-GB"/>
          </a:p>
        </p:txBody>
      </p:sp>
      <p:sp>
        <p:nvSpPr>
          <p:cNvPr id="15" name="Shape 12"/>
          <p:cNvSpPr/>
          <p:nvPr/>
        </p:nvSpPr>
        <p:spPr>
          <a:xfrm>
            <a:off x="8412480" y="2139696"/>
            <a:ext cx="1261872" cy="1024128"/>
          </a:xfrm>
          <a:prstGeom prst="line">
            <a:avLst/>
          </a:prstGeom>
          <a:noFill/>
          <a:ln w="17780">
            <a:solidFill>
              <a:srgbClr val="2F7D8C"/>
            </a:solidFill>
            <a:prstDash val="solid"/>
            <a:tailEnd type="triangle"/>
          </a:ln>
        </p:spPr>
        <p:txBody>
          <a:bodyPr/>
          <a:lstStyle/>
          <a:p>
            <a:endParaRPr lang="en-GB"/>
          </a:p>
        </p:txBody>
      </p:sp>
      <p:sp>
        <p:nvSpPr>
          <p:cNvPr id="16" name="Text 13"/>
          <p:cNvSpPr/>
          <p:nvPr/>
        </p:nvSpPr>
        <p:spPr>
          <a:xfrm>
            <a:off x="5669280" y="3310128"/>
            <a:ext cx="2377440" cy="640080"/>
          </a:xfrm>
          <a:prstGeom prst="roundRect">
            <a:avLst/>
          </a:prstGeom>
          <a:solidFill>
            <a:srgbClr val="EAF4F7"/>
          </a:solidFill>
          <a:ln>
            <a:solidFill>
              <a:srgbClr val="EAF4F7"/>
            </a:solidFill>
          </a:ln>
        </p:spPr>
        <p:txBody>
          <a:bodyPr wrap="square" lIns="1016" tIns="1016" rIns="1016" bIns="1016" rtlCol="0" anchor="ctr"/>
          <a:lstStyle/>
          <a:p>
            <a:pPr marL="0" indent="0" algn="ctr">
              <a:buNone/>
            </a:pPr>
            <a:r>
              <a:rPr lang="en-US" sz="1450" b="1" dirty="0">
                <a:solidFill>
                  <a:srgbClr val="153B57"/>
                </a:solidFill>
              </a:rPr>
              <a:t>Liver stores glucose as glycogen</a:t>
            </a:r>
            <a:endParaRPr lang="en-US" sz="1450" dirty="0"/>
          </a:p>
        </p:txBody>
      </p:sp>
      <p:sp>
        <p:nvSpPr>
          <p:cNvPr id="17" name="Text 14"/>
          <p:cNvSpPr/>
          <p:nvPr/>
        </p:nvSpPr>
        <p:spPr>
          <a:xfrm>
            <a:off x="8229600" y="3310128"/>
            <a:ext cx="2606040" cy="640080"/>
          </a:xfrm>
          <a:prstGeom prst="roundRect">
            <a:avLst/>
          </a:prstGeom>
          <a:solidFill>
            <a:srgbClr val="EAF4F7"/>
          </a:solidFill>
          <a:ln>
            <a:solidFill>
              <a:srgbClr val="EAF4F7"/>
            </a:solidFill>
          </a:ln>
        </p:spPr>
        <p:txBody>
          <a:bodyPr wrap="square" lIns="1016" tIns="1016" rIns="1016" bIns="1016" rtlCol="0" anchor="ctr"/>
          <a:lstStyle/>
          <a:p>
            <a:pPr marL="0" indent="0" algn="ctr">
              <a:buNone/>
            </a:pPr>
            <a:r>
              <a:rPr lang="en-US" sz="1450" b="1" dirty="0">
                <a:solidFill>
                  <a:srgbClr val="153B57"/>
                </a:solidFill>
              </a:rPr>
              <a:t>Muscle and fat take up glucose</a:t>
            </a:r>
            <a:endParaRPr lang="en-US" sz="1450" dirty="0"/>
          </a:p>
        </p:txBody>
      </p:sp>
      <p:sp>
        <p:nvSpPr>
          <p:cNvPr id="18" name="Text 15"/>
          <p:cNvSpPr/>
          <p:nvPr/>
        </p:nvSpPr>
        <p:spPr>
          <a:xfrm>
            <a:off x="3886200" y="4754880"/>
            <a:ext cx="7589520" cy="685800"/>
          </a:xfrm>
          <a:prstGeom prst="rect">
            <a:avLst/>
          </a:prstGeom>
          <a:noFill/>
          <a:ln/>
        </p:spPr>
        <p:txBody>
          <a:bodyPr wrap="square" lIns="0" tIns="0" rIns="0" bIns="0" rtlCol="0" anchor="ctr"/>
          <a:lstStyle/>
          <a:p>
            <a:pPr marL="0" indent="0">
              <a:buNone/>
            </a:pPr>
            <a:r>
              <a:rPr lang="en-US" sz="1500" dirty="0">
                <a:solidFill>
                  <a:srgbClr val="1F2D3D"/>
                </a:solidFill>
              </a:rPr>
              <a:t>Normal physiology keeps blood glucose within a safe range by balancing intake, storage, release and tissue use (Galicia-Garcia et al., 2020).</a:t>
            </a:r>
            <a:endParaRPr lang="en-US" sz="1500" dirty="0"/>
          </a:p>
        </p:txBody>
      </p:sp>
      <p:sp>
        <p:nvSpPr>
          <p:cNvPr id="20" name="Text 16"/>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4</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Normal anatomy and physiology</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3840480" cy="292608"/>
          </a:xfrm>
          <a:prstGeom prst="rect">
            <a:avLst/>
          </a:prstGeom>
          <a:noFill/>
          <a:ln/>
        </p:spPr>
        <p:txBody>
          <a:bodyPr wrap="square" lIns="0" tIns="0" rIns="0" bIns="0" rtlCol="0" anchor="ctr"/>
          <a:lstStyle/>
          <a:p>
            <a:pPr marL="0" indent="0">
              <a:buNone/>
            </a:pPr>
            <a:r>
              <a:rPr lang="en-US" sz="1700" b="1" dirty="0">
                <a:solidFill>
                  <a:srgbClr val="153B57"/>
                </a:solidFill>
              </a:rPr>
              <a:t>Two hormonal states regulate blood glucose</a:t>
            </a:r>
            <a:endParaRPr lang="en-US" sz="1700" dirty="0"/>
          </a:p>
        </p:txBody>
      </p:sp>
      <p:sp>
        <p:nvSpPr>
          <p:cNvPr id="7" name="Text 5"/>
          <p:cNvSpPr/>
          <p:nvPr/>
        </p:nvSpPr>
        <p:spPr>
          <a:xfrm>
            <a:off x="502920" y="1645920"/>
            <a:ext cx="5394960" cy="2057400"/>
          </a:xfrm>
          <a:prstGeom prst="roundRect">
            <a:avLst>
              <a:gd name="adj" fmla="val 3556"/>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Fed state
</a:t>
            </a:r>
            <a:endParaRPr lang="en-US" sz="1500" dirty="0"/>
          </a:p>
          <a:p>
            <a:pPr marL="0" indent="0">
              <a:buNone/>
            </a:pPr>
            <a:r>
              <a:rPr lang="en-US" sz="1500" dirty="0">
                <a:solidFill>
                  <a:srgbClr val="1F2D3D"/>
                </a:solidFill>
              </a:rPr>
              <a:t>Food intake raises blood glucose. Beta cells release insulin. Insulin increases cellular glucose uptake and liver glycogen storage, so plasma glucose falls back toward normal.</a:t>
            </a:r>
            <a:endParaRPr lang="en-US" sz="1500" dirty="0"/>
          </a:p>
        </p:txBody>
      </p:sp>
      <p:sp>
        <p:nvSpPr>
          <p:cNvPr id="8" name="Text 6"/>
          <p:cNvSpPr/>
          <p:nvPr/>
        </p:nvSpPr>
        <p:spPr>
          <a:xfrm>
            <a:off x="502920" y="3840480"/>
            <a:ext cx="5394960" cy="1874520"/>
          </a:xfrm>
          <a:prstGeom prst="roundRect">
            <a:avLst>
              <a:gd name="adj" fmla="val 3902"/>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Fasting state
</a:t>
            </a:r>
            <a:endParaRPr lang="en-US" sz="1500" dirty="0"/>
          </a:p>
          <a:p>
            <a:pPr marL="0" indent="0">
              <a:buNone/>
            </a:pPr>
            <a:r>
              <a:rPr lang="en-US" sz="1500" dirty="0">
                <a:solidFill>
                  <a:srgbClr val="1F2D3D"/>
                </a:solidFill>
              </a:rPr>
              <a:t>When blood glucose falls, alpha cells release glucagon. Glucagon stimulates glycogen breakdown and glucose release from the liver to protect brain and organ function.</a:t>
            </a:r>
            <a:endParaRPr lang="en-US" sz="1500" dirty="0"/>
          </a:p>
        </p:txBody>
      </p:sp>
      <p:sp>
        <p:nvSpPr>
          <p:cNvPr id="9" name="Text 7"/>
          <p:cNvSpPr/>
          <p:nvPr/>
        </p:nvSpPr>
        <p:spPr>
          <a:xfrm>
            <a:off x="7772400" y="1691640"/>
            <a:ext cx="2148840" cy="731520"/>
          </a:xfrm>
          <a:prstGeom prst="roundRect">
            <a:avLst/>
          </a:prstGeom>
          <a:solidFill>
            <a:srgbClr val="EAF4F7"/>
          </a:solidFill>
          <a:ln>
            <a:solidFill>
              <a:srgbClr val="EAF4F7"/>
            </a:solidFill>
          </a:ln>
        </p:spPr>
        <p:txBody>
          <a:bodyPr wrap="square" lIns="1016" tIns="1016" rIns="1016" bIns="1016" rtlCol="0" anchor="ctr"/>
          <a:lstStyle/>
          <a:p>
            <a:pPr marL="0" indent="0" algn="ctr">
              <a:buNone/>
            </a:pPr>
            <a:r>
              <a:rPr lang="en-US" sz="1600" b="1" dirty="0">
                <a:solidFill>
                  <a:srgbClr val="2F7D8C"/>
                </a:solidFill>
              </a:rPr>
              <a:t>High glucose</a:t>
            </a:r>
            <a:endParaRPr lang="en-US" sz="1600" dirty="0"/>
          </a:p>
          <a:p>
            <a:pPr marL="0" indent="0" algn="ctr">
              <a:buNone/>
            </a:pPr>
            <a:r>
              <a:rPr lang="en-US" sz="1600" b="1" dirty="0">
                <a:solidFill>
                  <a:srgbClr val="2F7D8C"/>
                </a:solidFill>
              </a:rPr>
              <a:t>Insulin active</a:t>
            </a:r>
            <a:endParaRPr lang="en-US" sz="1600" dirty="0"/>
          </a:p>
        </p:txBody>
      </p:sp>
      <p:sp>
        <p:nvSpPr>
          <p:cNvPr id="10" name="Text 8"/>
          <p:cNvSpPr/>
          <p:nvPr/>
        </p:nvSpPr>
        <p:spPr>
          <a:xfrm>
            <a:off x="8046720" y="2743200"/>
            <a:ext cx="1554480" cy="411480"/>
          </a:xfrm>
          <a:prstGeom prst="roundRect">
            <a:avLst/>
          </a:prstGeom>
          <a:solidFill>
            <a:srgbClr val="FFFFFF"/>
          </a:solidFill>
          <a:ln>
            <a:solidFill>
              <a:srgbClr val="D7E2EA"/>
            </a:solidFill>
          </a:ln>
        </p:spPr>
        <p:txBody>
          <a:bodyPr wrap="square" lIns="762" tIns="762" rIns="762" bIns="762" rtlCol="0" anchor="ctr"/>
          <a:lstStyle/>
          <a:p>
            <a:pPr marL="0" indent="0" algn="ctr">
              <a:buNone/>
            </a:pPr>
            <a:r>
              <a:rPr lang="en-US" sz="1800" b="1" dirty="0">
                <a:solidFill>
                  <a:srgbClr val="153B57"/>
                </a:solidFill>
              </a:rPr>
              <a:t>Homeostasis</a:t>
            </a:r>
            <a:endParaRPr lang="en-US" sz="1800" dirty="0"/>
          </a:p>
        </p:txBody>
      </p:sp>
      <p:sp>
        <p:nvSpPr>
          <p:cNvPr id="11" name="Text 9"/>
          <p:cNvSpPr/>
          <p:nvPr/>
        </p:nvSpPr>
        <p:spPr>
          <a:xfrm>
            <a:off x="7726680" y="3822192"/>
            <a:ext cx="2240280" cy="749808"/>
          </a:xfrm>
          <a:prstGeom prst="roundRect">
            <a:avLst/>
          </a:prstGeom>
          <a:solidFill>
            <a:srgbClr val="F5E6B3"/>
          </a:solidFill>
          <a:ln>
            <a:solidFill>
              <a:srgbClr val="F5E6B3"/>
            </a:solidFill>
          </a:ln>
        </p:spPr>
        <p:txBody>
          <a:bodyPr wrap="square" lIns="1016" tIns="1016" rIns="1016" bIns="1016" rtlCol="0" anchor="ctr"/>
          <a:lstStyle/>
          <a:p>
            <a:pPr marL="0" indent="0" algn="ctr">
              <a:buNone/>
            </a:pPr>
            <a:r>
              <a:rPr lang="en-US" sz="1600" b="1" dirty="0">
                <a:solidFill>
                  <a:srgbClr val="A57E00"/>
                </a:solidFill>
              </a:rPr>
              <a:t>Low glucose</a:t>
            </a:r>
            <a:endParaRPr lang="en-US" sz="1600" dirty="0"/>
          </a:p>
          <a:p>
            <a:pPr marL="0" indent="0" algn="ctr">
              <a:buNone/>
            </a:pPr>
            <a:r>
              <a:rPr lang="en-US" sz="1600" b="1" dirty="0">
                <a:solidFill>
                  <a:srgbClr val="A57E00"/>
                </a:solidFill>
              </a:rPr>
              <a:t>Glucagon active</a:t>
            </a:r>
            <a:endParaRPr lang="en-US" sz="1600" dirty="0"/>
          </a:p>
        </p:txBody>
      </p:sp>
      <p:sp>
        <p:nvSpPr>
          <p:cNvPr id="12" name="Shape 10"/>
          <p:cNvSpPr/>
          <p:nvPr/>
        </p:nvSpPr>
        <p:spPr>
          <a:xfrm>
            <a:off x="8851392" y="2450592"/>
            <a:ext cx="0" cy="256032"/>
          </a:xfrm>
          <a:prstGeom prst="line">
            <a:avLst/>
          </a:prstGeom>
          <a:noFill/>
          <a:ln w="19050">
            <a:solidFill>
              <a:srgbClr val="2F7D8C"/>
            </a:solidFill>
            <a:prstDash val="solid"/>
            <a:tailEnd type="triangle"/>
          </a:ln>
        </p:spPr>
        <p:txBody>
          <a:bodyPr/>
          <a:lstStyle/>
          <a:p>
            <a:endParaRPr lang="en-GB"/>
          </a:p>
        </p:txBody>
      </p:sp>
      <p:sp>
        <p:nvSpPr>
          <p:cNvPr id="13" name="Shape 11"/>
          <p:cNvSpPr/>
          <p:nvPr/>
        </p:nvSpPr>
        <p:spPr>
          <a:xfrm>
            <a:off x="8851392" y="3182112"/>
            <a:ext cx="0" cy="384048"/>
          </a:xfrm>
          <a:prstGeom prst="line">
            <a:avLst/>
          </a:prstGeom>
          <a:noFill/>
          <a:ln w="19050">
            <a:solidFill>
              <a:srgbClr val="A57E00"/>
            </a:solidFill>
            <a:prstDash val="solid"/>
            <a:tailEnd type="triangle"/>
          </a:ln>
        </p:spPr>
        <p:txBody>
          <a:bodyPr/>
          <a:lstStyle/>
          <a:p>
            <a:endParaRPr lang="en-GB"/>
          </a:p>
        </p:txBody>
      </p:sp>
      <p:sp>
        <p:nvSpPr>
          <p:cNvPr id="14" name="Text 12"/>
          <p:cNvSpPr/>
          <p:nvPr/>
        </p:nvSpPr>
        <p:spPr>
          <a:xfrm>
            <a:off x="6355080" y="4983480"/>
            <a:ext cx="4663440" cy="685800"/>
          </a:xfrm>
          <a:prstGeom prst="rect">
            <a:avLst/>
          </a:prstGeom>
          <a:noFill/>
          <a:ln/>
        </p:spPr>
        <p:txBody>
          <a:bodyPr wrap="square" lIns="0" tIns="0" rIns="0" bIns="0" rtlCol="0" anchor="ctr"/>
          <a:lstStyle/>
          <a:p>
            <a:pPr marL="0" indent="0">
              <a:buNone/>
            </a:pPr>
            <a:r>
              <a:rPr lang="en-US" sz="1500" dirty="0">
                <a:solidFill>
                  <a:srgbClr val="1F2D3D"/>
                </a:solidFill>
              </a:rPr>
              <a:t>This coordinated feedback loop explains why the pancreas is central to metabolic stability (NHS, 2026; Galicia-Garcia et al., 2020).</a:t>
            </a:r>
            <a:endParaRPr lang="en-US" sz="1500" dirty="0"/>
          </a:p>
        </p:txBody>
      </p:sp>
      <p:sp>
        <p:nvSpPr>
          <p:cNvPr id="16" name="Text 13"/>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5</a:t>
            </a:r>
            <a:endParaRPr lang="en-US" sz="9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How type 2 diabetes disrupts the system</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4297680" cy="274320"/>
          </a:xfrm>
          <a:prstGeom prst="rect">
            <a:avLst/>
          </a:prstGeom>
          <a:noFill/>
          <a:ln/>
        </p:spPr>
        <p:txBody>
          <a:bodyPr wrap="square" lIns="0" tIns="0" rIns="0" bIns="0" rtlCol="0" anchor="ctr"/>
          <a:lstStyle/>
          <a:p>
            <a:pPr marL="0" indent="0">
              <a:buNone/>
            </a:pPr>
            <a:r>
              <a:rPr lang="en-US" sz="1700" b="1" dirty="0">
                <a:solidFill>
                  <a:srgbClr val="153B57"/>
                </a:solidFill>
              </a:rPr>
              <a:t>Three linked problems drive hyperglycaemia</a:t>
            </a:r>
            <a:endParaRPr lang="en-US" sz="1700" dirty="0"/>
          </a:p>
        </p:txBody>
      </p:sp>
      <p:sp>
        <p:nvSpPr>
          <p:cNvPr id="7" name="Text 5"/>
          <p:cNvSpPr/>
          <p:nvPr/>
        </p:nvSpPr>
        <p:spPr>
          <a:xfrm>
            <a:off x="640080" y="1828800"/>
            <a:ext cx="3520440" cy="2148840"/>
          </a:xfrm>
          <a:prstGeom prst="roundRect">
            <a:avLst>
              <a:gd name="adj" fmla="val 3404"/>
            </a:avLst>
          </a:prstGeom>
          <a:solidFill>
            <a:srgbClr val="F7E3DD"/>
          </a:solidFill>
          <a:ln>
            <a:solidFill>
              <a:srgbClr val="F7E3DD"/>
            </a:solidFill>
          </a:ln>
        </p:spPr>
        <p:txBody>
          <a:bodyPr wrap="square" lIns="2032" tIns="2032" rIns="2032" bIns="2032" rtlCol="0" anchor="t"/>
          <a:lstStyle/>
          <a:p>
            <a:pPr marL="0" indent="0">
              <a:buNone/>
            </a:pPr>
            <a:r>
              <a:rPr lang="en-US" sz="1500" b="1" dirty="0">
                <a:solidFill>
                  <a:srgbClr val="153B57"/>
                </a:solidFill>
              </a:rPr>
              <a:t>1. Insulin resistance
</a:t>
            </a:r>
            <a:endParaRPr lang="en-US" sz="1500" dirty="0"/>
          </a:p>
          <a:p>
            <a:pPr marL="0" indent="0">
              <a:buNone/>
            </a:pPr>
            <a:r>
              <a:rPr lang="en-US" sz="1500" dirty="0">
                <a:solidFill>
                  <a:srgbClr val="1F2D3D"/>
                </a:solidFill>
              </a:rPr>
              <a:t>Muscle, liver and fat tissue respond less effectively to insulin, so more glucose remains in blood after meals and between meals.</a:t>
            </a:r>
            <a:endParaRPr lang="en-US" sz="1500" dirty="0"/>
          </a:p>
        </p:txBody>
      </p:sp>
      <p:sp>
        <p:nvSpPr>
          <p:cNvPr id="8" name="Text 6"/>
          <p:cNvSpPr/>
          <p:nvPr/>
        </p:nvSpPr>
        <p:spPr>
          <a:xfrm>
            <a:off x="4343400" y="1828800"/>
            <a:ext cx="3520440" cy="2148840"/>
          </a:xfrm>
          <a:prstGeom prst="roundRect">
            <a:avLst>
              <a:gd name="adj" fmla="val 3404"/>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2. Beta-cell strain
</a:t>
            </a:r>
            <a:endParaRPr lang="en-US" sz="1500" dirty="0"/>
          </a:p>
          <a:p>
            <a:pPr marL="0" indent="0">
              <a:buNone/>
            </a:pPr>
            <a:r>
              <a:rPr lang="en-US" sz="1500" dirty="0">
                <a:solidFill>
                  <a:srgbClr val="1F2D3D"/>
                </a:solidFill>
              </a:rPr>
              <a:t>The pancreas initially compensates by releasing more insulin, but this response weakens over time and control worsens.</a:t>
            </a:r>
            <a:endParaRPr lang="en-US" sz="1500" dirty="0"/>
          </a:p>
        </p:txBody>
      </p:sp>
      <p:sp>
        <p:nvSpPr>
          <p:cNvPr id="9" name="Text 7"/>
          <p:cNvSpPr/>
          <p:nvPr/>
        </p:nvSpPr>
        <p:spPr>
          <a:xfrm>
            <a:off x="8046720" y="1828800"/>
            <a:ext cx="3520440" cy="2148840"/>
          </a:xfrm>
          <a:prstGeom prst="roundRect">
            <a:avLst>
              <a:gd name="adj" fmla="val 3404"/>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3. Ongoing complications risk
</a:t>
            </a:r>
            <a:endParaRPr lang="en-US" sz="1500" dirty="0"/>
          </a:p>
          <a:p>
            <a:pPr marL="0" indent="0">
              <a:buNone/>
            </a:pPr>
            <a:r>
              <a:rPr lang="en-US" sz="1500" dirty="0">
                <a:solidFill>
                  <a:srgbClr val="1F2D3D"/>
                </a:solidFill>
              </a:rPr>
              <a:t>Persistent hyperglycaemia damages blood vessels and nerves, increasing the risk of eye, kidney, foot and cardiovascular disease.</a:t>
            </a:r>
            <a:endParaRPr lang="en-US" sz="1500" dirty="0"/>
          </a:p>
        </p:txBody>
      </p:sp>
      <p:sp>
        <p:nvSpPr>
          <p:cNvPr id="10" name="Shape 8"/>
          <p:cNvSpPr/>
          <p:nvPr/>
        </p:nvSpPr>
        <p:spPr>
          <a:xfrm>
            <a:off x="3611880" y="2697480"/>
            <a:ext cx="411480" cy="320040"/>
          </a:xfrm>
          <a:prstGeom prst="chevron">
            <a:avLst/>
          </a:prstGeom>
          <a:solidFill>
            <a:srgbClr val="D7E2EA"/>
          </a:solidFill>
          <a:ln w="12700">
            <a:solidFill>
              <a:srgbClr val="D7E2EA"/>
            </a:solidFill>
            <a:prstDash val="solid"/>
          </a:ln>
        </p:spPr>
        <p:txBody>
          <a:bodyPr/>
          <a:lstStyle/>
          <a:p>
            <a:endParaRPr lang="en-GB"/>
          </a:p>
        </p:txBody>
      </p:sp>
      <p:sp>
        <p:nvSpPr>
          <p:cNvPr id="11" name="Shape 9"/>
          <p:cNvSpPr/>
          <p:nvPr/>
        </p:nvSpPr>
        <p:spPr>
          <a:xfrm>
            <a:off x="7315200" y="2697480"/>
            <a:ext cx="411480" cy="320040"/>
          </a:xfrm>
          <a:prstGeom prst="chevron">
            <a:avLst/>
          </a:prstGeom>
          <a:solidFill>
            <a:srgbClr val="D7E2EA"/>
          </a:solidFill>
          <a:ln w="12700">
            <a:solidFill>
              <a:srgbClr val="D7E2EA"/>
            </a:solidFill>
            <a:prstDash val="solid"/>
          </a:ln>
        </p:spPr>
        <p:txBody>
          <a:bodyPr/>
          <a:lstStyle/>
          <a:p>
            <a:endParaRPr lang="en-GB"/>
          </a:p>
        </p:txBody>
      </p:sp>
      <p:sp>
        <p:nvSpPr>
          <p:cNvPr id="12" name="Text 10"/>
          <p:cNvSpPr/>
          <p:nvPr/>
        </p:nvSpPr>
        <p:spPr>
          <a:xfrm>
            <a:off x="640080" y="4526280"/>
            <a:ext cx="2651760" cy="256032"/>
          </a:xfrm>
          <a:prstGeom prst="rect">
            <a:avLst/>
          </a:prstGeom>
          <a:noFill/>
          <a:ln/>
        </p:spPr>
        <p:txBody>
          <a:bodyPr wrap="square" lIns="0" tIns="0" rIns="0" bIns="0" rtlCol="0" anchor="ctr"/>
          <a:lstStyle/>
          <a:p>
            <a:pPr marL="0" indent="0">
              <a:buNone/>
            </a:pPr>
            <a:r>
              <a:rPr lang="en-US" sz="1600" b="1" dirty="0">
                <a:solidFill>
                  <a:srgbClr val="153B57"/>
                </a:solidFill>
              </a:rPr>
              <a:t>Clinical meaning for this patient</a:t>
            </a:r>
            <a:endParaRPr lang="en-US" sz="1600" dirty="0"/>
          </a:p>
        </p:txBody>
      </p:sp>
      <p:sp>
        <p:nvSpPr>
          <p:cNvPr id="13" name="Text 11"/>
          <p:cNvSpPr/>
          <p:nvPr/>
        </p:nvSpPr>
        <p:spPr>
          <a:xfrm>
            <a:off x="640080" y="4846320"/>
            <a:ext cx="4754880" cy="100584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Tiredness and thirst reflect sustained high glucose.</a:t>
            </a:r>
            <a:endParaRPr lang="en-US" sz="1500" dirty="0"/>
          </a:p>
          <a:p>
            <a:pPr marL="177800" indent="-177800">
              <a:buSzPct val="100000"/>
              <a:buChar char="•"/>
            </a:pPr>
            <a:r>
              <a:rPr lang="en-US" sz="1500" dirty="0">
                <a:solidFill>
                  <a:srgbClr val="1F2D3D"/>
                </a:solidFill>
              </a:rPr>
              <a:t>Hypertension and excess weight raise cardiovascular risk further.</a:t>
            </a:r>
            <a:endParaRPr lang="en-US" sz="1500" dirty="0"/>
          </a:p>
          <a:p>
            <a:pPr marL="177800" indent="-177800">
              <a:buSzPct val="100000"/>
              <a:buChar char="•"/>
            </a:pPr>
            <a:r>
              <a:rPr lang="en-US" sz="1500" dirty="0">
                <a:solidFill>
                  <a:srgbClr val="1F2D3D"/>
                </a:solidFill>
              </a:rPr>
              <a:t>Early education matters because deterioration is progressive, not static.</a:t>
            </a:r>
            <a:endParaRPr lang="en-US" sz="1500" dirty="0"/>
          </a:p>
        </p:txBody>
      </p:sp>
      <p:sp>
        <p:nvSpPr>
          <p:cNvPr id="14" name="Text 12"/>
          <p:cNvSpPr/>
          <p:nvPr/>
        </p:nvSpPr>
        <p:spPr>
          <a:xfrm>
            <a:off x="5989320" y="4800600"/>
            <a:ext cx="4892040" cy="868680"/>
          </a:xfrm>
          <a:prstGeom prst="roundRect">
            <a:avLst/>
          </a:prstGeom>
          <a:solidFill>
            <a:srgbClr val="F5E6B3"/>
          </a:solidFill>
          <a:ln>
            <a:solidFill>
              <a:srgbClr val="F5E6B3"/>
            </a:solidFill>
          </a:ln>
        </p:spPr>
        <p:txBody>
          <a:bodyPr wrap="square" lIns="2032" tIns="2032" rIns="2032" bIns="2032" rtlCol="0" anchor="ctr"/>
          <a:lstStyle/>
          <a:p>
            <a:pPr marL="0" indent="0">
              <a:buNone/>
            </a:pPr>
            <a:r>
              <a:rPr lang="en-US" sz="1600" dirty="0">
                <a:solidFill>
                  <a:srgbClr val="1F2D3D"/>
                </a:solidFill>
              </a:rPr>
              <a:t>Type 2 diabetes is therefore a cardiorenal-metabolic condition, not only a “sugar problem” (Chatterjee et al., 2023).</a:t>
            </a:r>
            <a:endParaRPr lang="en-US" sz="1600" dirty="0"/>
          </a:p>
        </p:txBody>
      </p:sp>
      <p:sp>
        <p:nvSpPr>
          <p:cNvPr id="16" name="Text 13"/>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6</a:t>
            </a:r>
            <a:endParaRPr lang="en-US" sz="9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Assessment findings and immediate care priorities</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3200400" cy="274320"/>
          </a:xfrm>
          <a:prstGeom prst="rect">
            <a:avLst/>
          </a:prstGeom>
          <a:noFill/>
          <a:ln/>
        </p:spPr>
        <p:txBody>
          <a:bodyPr wrap="square" lIns="0" tIns="0" rIns="0" bIns="0" rtlCol="0" anchor="ctr"/>
          <a:lstStyle/>
          <a:p>
            <a:pPr marL="0" indent="0">
              <a:buNone/>
            </a:pPr>
            <a:r>
              <a:rPr lang="en-US" sz="1700" b="1" dirty="0">
                <a:solidFill>
                  <a:srgbClr val="153B57"/>
                </a:solidFill>
              </a:rPr>
              <a:t>Priority assessment domains</a:t>
            </a:r>
            <a:endParaRPr lang="en-US" sz="1700" dirty="0"/>
          </a:p>
        </p:txBody>
      </p:sp>
      <p:sp>
        <p:nvSpPr>
          <p:cNvPr id="7" name="Text 5"/>
          <p:cNvSpPr/>
          <p:nvPr/>
        </p:nvSpPr>
        <p:spPr>
          <a:xfrm>
            <a:off x="502920" y="1691640"/>
            <a:ext cx="3703320" cy="1508760"/>
          </a:xfrm>
          <a:prstGeom prst="roundRect">
            <a:avLst>
              <a:gd name="adj" fmla="val 4848"/>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Biomedical
</a:t>
            </a:r>
            <a:endParaRPr lang="en-US" sz="1500" dirty="0"/>
          </a:p>
          <a:p>
            <a:pPr marL="0" indent="0">
              <a:buNone/>
            </a:pPr>
            <a:r>
              <a:rPr lang="en-US" sz="1500" dirty="0">
                <a:solidFill>
                  <a:srgbClr val="1F2D3D"/>
                </a:solidFill>
              </a:rPr>
              <a:t>HbA1c, blood pressure, BMI, symptoms, renal function, cardiovascular history, current medicines and hypoglycaemia risk.</a:t>
            </a:r>
            <a:endParaRPr lang="en-US" sz="1500" dirty="0"/>
          </a:p>
        </p:txBody>
      </p:sp>
      <p:sp>
        <p:nvSpPr>
          <p:cNvPr id="8" name="Text 6"/>
          <p:cNvSpPr/>
          <p:nvPr/>
        </p:nvSpPr>
        <p:spPr>
          <a:xfrm>
            <a:off x="502920" y="3401568"/>
            <a:ext cx="3703320" cy="1463040"/>
          </a:xfrm>
          <a:prstGeom prst="roundRect">
            <a:avLst>
              <a:gd name="adj" fmla="val 5000"/>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Complication screening
</a:t>
            </a:r>
            <a:endParaRPr lang="en-US" sz="1500" dirty="0"/>
          </a:p>
          <a:p>
            <a:pPr marL="0" indent="0">
              <a:buNone/>
            </a:pPr>
            <a:r>
              <a:rPr lang="en-US" sz="1500" dirty="0">
                <a:solidFill>
                  <a:srgbClr val="1F2D3D"/>
                </a:solidFill>
              </a:rPr>
              <a:t>Feet, retina, urine albumin, kidney function, neuropathy symptoms and oral health review.</a:t>
            </a:r>
            <a:endParaRPr lang="en-US" sz="1500" dirty="0"/>
          </a:p>
        </p:txBody>
      </p:sp>
      <p:sp>
        <p:nvSpPr>
          <p:cNvPr id="9" name="Text 7"/>
          <p:cNvSpPr/>
          <p:nvPr/>
        </p:nvSpPr>
        <p:spPr>
          <a:xfrm>
            <a:off x="502920" y="5010912"/>
            <a:ext cx="3703320" cy="868680"/>
          </a:xfrm>
          <a:prstGeom prst="roundRect">
            <a:avLst>
              <a:gd name="adj" fmla="val 8421"/>
            </a:avLst>
          </a:prstGeom>
          <a:solidFill>
            <a:srgbClr val="F7E3DD"/>
          </a:solidFill>
          <a:ln>
            <a:solidFill>
              <a:srgbClr val="F7E3DD"/>
            </a:solidFill>
          </a:ln>
        </p:spPr>
        <p:txBody>
          <a:bodyPr wrap="square" lIns="2032" tIns="2032" rIns="2032" bIns="2032" rtlCol="0" anchor="t"/>
          <a:lstStyle/>
          <a:p>
            <a:pPr marL="0" indent="0">
              <a:buNone/>
            </a:pPr>
            <a:r>
              <a:rPr lang="en-US" sz="1500" b="1" dirty="0">
                <a:solidFill>
                  <a:srgbClr val="153B57"/>
                </a:solidFill>
              </a:rPr>
              <a:t>Psychosocial
</a:t>
            </a:r>
            <a:endParaRPr lang="en-US" sz="1500" dirty="0"/>
          </a:p>
          <a:p>
            <a:pPr marL="0" indent="0">
              <a:buNone/>
            </a:pPr>
            <a:r>
              <a:rPr lang="en-US" sz="1500" dirty="0">
                <a:solidFill>
                  <a:srgbClr val="1F2D3D"/>
                </a:solidFill>
              </a:rPr>
              <a:t>Confidence, health literacy, mood, finances, diet routines and social support.</a:t>
            </a:r>
            <a:endParaRPr lang="en-US" sz="1500" dirty="0"/>
          </a:p>
        </p:txBody>
      </p:sp>
      <p:sp>
        <p:nvSpPr>
          <p:cNvPr id="10" name="Text 8"/>
          <p:cNvSpPr/>
          <p:nvPr/>
        </p:nvSpPr>
        <p:spPr>
          <a:xfrm>
            <a:off x="4526280" y="1234440"/>
            <a:ext cx="2560320" cy="274320"/>
          </a:xfrm>
          <a:prstGeom prst="rect">
            <a:avLst/>
          </a:prstGeom>
          <a:noFill/>
          <a:ln/>
        </p:spPr>
        <p:txBody>
          <a:bodyPr wrap="square" lIns="0" tIns="0" rIns="0" bIns="0" rtlCol="0" anchor="ctr"/>
          <a:lstStyle/>
          <a:p>
            <a:pPr marL="0" indent="0">
              <a:buNone/>
            </a:pPr>
            <a:r>
              <a:rPr lang="en-US" sz="1700" b="1" dirty="0">
                <a:solidFill>
                  <a:srgbClr val="153B57"/>
                </a:solidFill>
              </a:rPr>
              <a:t>Top three priorities for Ms A</a:t>
            </a:r>
            <a:endParaRPr lang="en-US" sz="1700" dirty="0"/>
          </a:p>
        </p:txBody>
      </p:sp>
      <p:sp>
        <p:nvSpPr>
          <p:cNvPr id="11" name="Text 9"/>
          <p:cNvSpPr/>
          <p:nvPr/>
        </p:nvSpPr>
        <p:spPr>
          <a:xfrm>
            <a:off x="4572000" y="1691640"/>
            <a:ext cx="2148840" cy="1828800"/>
          </a:xfrm>
          <a:prstGeom prst="roundRect">
            <a:avLst>
              <a:gd name="adj" fmla="val 4000"/>
            </a:avLst>
          </a:prstGeom>
          <a:solidFill>
            <a:srgbClr val="F5E6B3"/>
          </a:solidFill>
          <a:ln>
            <a:solidFill>
              <a:srgbClr val="F5E6B3"/>
            </a:solidFill>
          </a:ln>
        </p:spPr>
        <p:txBody>
          <a:bodyPr wrap="square" lIns="2032" tIns="2032" rIns="2032" bIns="2032" rtlCol="0" anchor="t"/>
          <a:lstStyle/>
          <a:p>
            <a:pPr marL="0" indent="0">
              <a:buNone/>
            </a:pPr>
            <a:r>
              <a:rPr lang="en-US" sz="1500" b="1" dirty="0">
                <a:solidFill>
                  <a:srgbClr val="153B57"/>
                </a:solidFill>
              </a:rPr>
              <a:t>A
</a:t>
            </a:r>
            <a:endParaRPr lang="en-US" sz="1500" dirty="0"/>
          </a:p>
          <a:p>
            <a:pPr marL="0" indent="0">
              <a:buNone/>
            </a:pPr>
            <a:r>
              <a:rPr lang="en-US" sz="1500" dirty="0">
                <a:solidFill>
                  <a:srgbClr val="1F2D3D"/>
                </a:solidFill>
              </a:rPr>
              <a:t>Improve glycaemic control safely and reduce symptom burden.</a:t>
            </a:r>
            <a:endParaRPr lang="en-US" sz="1500" dirty="0"/>
          </a:p>
        </p:txBody>
      </p:sp>
      <p:sp>
        <p:nvSpPr>
          <p:cNvPr id="12" name="Text 10"/>
          <p:cNvSpPr/>
          <p:nvPr/>
        </p:nvSpPr>
        <p:spPr>
          <a:xfrm>
            <a:off x="6903720" y="1691640"/>
            <a:ext cx="2148840" cy="1828800"/>
          </a:xfrm>
          <a:prstGeom prst="roundRect">
            <a:avLst>
              <a:gd name="adj" fmla="val 4000"/>
            </a:avLst>
          </a:prstGeom>
          <a:solidFill>
            <a:srgbClr val="F5E6B3"/>
          </a:solidFill>
          <a:ln>
            <a:solidFill>
              <a:srgbClr val="F5E6B3"/>
            </a:solidFill>
          </a:ln>
        </p:spPr>
        <p:txBody>
          <a:bodyPr wrap="square" lIns="2032" tIns="2032" rIns="2032" bIns="2032" rtlCol="0" anchor="t"/>
          <a:lstStyle/>
          <a:p>
            <a:pPr marL="0" indent="0">
              <a:buNone/>
            </a:pPr>
            <a:r>
              <a:rPr lang="en-US" sz="1500" b="1" dirty="0">
                <a:solidFill>
                  <a:srgbClr val="153B57"/>
                </a:solidFill>
              </a:rPr>
              <a:t>B
</a:t>
            </a:r>
            <a:endParaRPr lang="en-US" sz="1500" dirty="0"/>
          </a:p>
          <a:p>
            <a:pPr marL="0" indent="0">
              <a:buNone/>
            </a:pPr>
            <a:r>
              <a:rPr lang="en-US" sz="1500" dirty="0">
                <a:solidFill>
                  <a:srgbClr val="1F2D3D"/>
                </a:solidFill>
              </a:rPr>
              <a:t>Lower cardiovascular and renal risk through sustained review.</a:t>
            </a:r>
            <a:endParaRPr lang="en-US" sz="1500" dirty="0"/>
          </a:p>
        </p:txBody>
      </p:sp>
      <p:sp>
        <p:nvSpPr>
          <p:cNvPr id="13" name="Text 11"/>
          <p:cNvSpPr/>
          <p:nvPr/>
        </p:nvSpPr>
        <p:spPr>
          <a:xfrm>
            <a:off x="9235440" y="1691640"/>
            <a:ext cx="2148840" cy="1828800"/>
          </a:xfrm>
          <a:prstGeom prst="roundRect">
            <a:avLst>
              <a:gd name="adj" fmla="val 4000"/>
            </a:avLst>
          </a:prstGeom>
          <a:solidFill>
            <a:srgbClr val="F5E6B3"/>
          </a:solidFill>
          <a:ln>
            <a:solidFill>
              <a:srgbClr val="F5E6B3"/>
            </a:solidFill>
          </a:ln>
        </p:spPr>
        <p:txBody>
          <a:bodyPr wrap="square" lIns="2032" tIns="2032" rIns="2032" bIns="2032" rtlCol="0" anchor="t"/>
          <a:lstStyle/>
          <a:p>
            <a:pPr marL="0" indent="0">
              <a:buNone/>
            </a:pPr>
            <a:r>
              <a:rPr lang="en-US" sz="1500" b="1" dirty="0">
                <a:solidFill>
                  <a:srgbClr val="153B57"/>
                </a:solidFill>
              </a:rPr>
              <a:t>C
</a:t>
            </a:r>
            <a:endParaRPr lang="en-US" sz="1500" dirty="0"/>
          </a:p>
          <a:p>
            <a:pPr marL="0" indent="0">
              <a:buNone/>
            </a:pPr>
            <a:r>
              <a:rPr lang="en-US" sz="1500" dirty="0">
                <a:solidFill>
                  <a:srgbClr val="1F2D3D"/>
                </a:solidFill>
              </a:rPr>
              <a:t>Build practical self-management confidence at home.</a:t>
            </a:r>
            <a:endParaRPr lang="en-US" sz="1500" dirty="0"/>
          </a:p>
        </p:txBody>
      </p:sp>
      <p:sp>
        <p:nvSpPr>
          <p:cNvPr id="14" name="Text 12"/>
          <p:cNvSpPr/>
          <p:nvPr/>
        </p:nvSpPr>
        <p:spPr>
          <a:xfrm>
            <a:off x="4617720" y="4069080"/>
            <a:ext cx="6583680" cy="640080"/>
          </a:xfrm>
          <a:prstGeom prst="roundRect">
            <a:avLst/>
          </a:prstGeom>
          <a:solidFill>
            <a:srgbClr val="EAF4F7"/>
          </a:solidFill>
          <a:ln>
            <a:solidFill>
              <a:srgbClr val="EAF4F7"/>
            </a:solidFill>
          </a:ln>
        </p:spPr>
        <p:txBody>
          <a:bodyPr wrap="square" lIns="1905" tIns="1905" rIns="1905" bIns="1905" rtlCol="0" anchor="ctr"/>
          <a:lstStyle/>
          <a:p>
            <a:pPr marL="0" indent="0">
              <a:buNone/>
            </a:pPr>
            <a:r>
              <a:rPr lang="en-US" sz="1600" dirty="0">
                <a:solidFill>
                  <a:srgbClr val="1F2D3D"/>
                </a:solidFill>
              </a:rPr>
              <a:t>NICE expects individualised care, HbA1c review and active management of long-term complications (NICE, 2026).</a:t>
            </a:r>
            <a:endParaRPr lang="en-US" sz="1600" dirty="0"/>
          </a:p>
        </p:txBody>
      </p:sp>
      <p:sp>
        <p:nvSpPr>
          <p:cNvPr id="15" name="Text 13"/>
          <p:cNvSpPr/>
          <p:nvPr/>
        </p:nvSpPr>
        <p:spPr>
          <a:xfrm>
            <a:off x="4526280" y="4892040"/>
            <a:ext cx="6583680" cy="822960"/>
          </a:xfrm>
          <a:prstGeom prst="rect">
            <a:avLst/>
          </a:prstGeom>
          <a:noFill/>
          <a:ln/>
        </p:spPr>
        <p:txBody>
          <a:bodyPr wrap="square" lIns="0" tIns="0" rIns="0" bIns="0" rtlCol="0" anchor="ctr"/>
          <a:lstStyle/>
          <a:p>
            <a:pPr marL="0" indent="0">
              <a:buNone/>
            </a:pPr>
            <a:r>
              <a:rPr lang="en-US" sz="1500" dirty="0">
                <a:solidFill>
                  <a:srgbClr val="5B6775"/>
                </a:solidFill>
              </a:rPr>
              <a:t>Assessment is not only data collection. It tells the team what is most urgent, what is modifiable and what support the person can realistically use.</a:t>
            </a:r>
            <a:endParaRPr lang="en-US" sz="1500" dirty="0"/>
          </a:p>
        </p:txBody>
      </p:sp>
      <p:sp>
        <p:nvSpPr>
          <p:cNvPr id="17" name="Text 14"/>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7</a:t>
            </a:r>
            <a:endParaRPr lang="en-US" sz="9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Evidence-based care plan</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2926080" cy="274320"/>
          </a:xfrm>
          <a:prstGeom prst="rect">
            <a:avLst/>
          </a:prstGeom>
          <a:noFill/>
          <a:ln/>
        </p:spPr>
        <p:txBody>
          <a:bodyPr wrap="square" lIns="0" tIns="0" rIns="0" bIns="0" rtlCol="0" anchor="ctr"/>
          <a:lstStyle/>
          <a:p>
            <a:pPr marL="0" indent="0">
              <a:buNone/>
            </a:pPr>
            <a:r>
              <a:rPr lang="en-US" sz="1700" b="1" dirty="0">
                <a:solidFill>
                  <a:srgbClr val="153B57"/>
                </a:solidFill>
              </a:rPr>
              <a:t>Immediate goals (0–3 months)</a:t>
            </a:r>
            <a:endParaRPr lang="en-US" sz="1700" dirty="0"/>
          </a:p>
        </p:txBody>
      </p:sp>
      <p:sp>
        <p:nvSpPr>
          <p:cNvPr id="7" name="Text 5"/>
          <p:cNvSpPr/>
          <p:nvPr/>
        </p:nvSpPr>
        <p:spPr>
          <a:xfrm>
            <a:off x="502920" y="1600200"/>
            <a:ext cx="5074920" cy="237744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Agree shared HbA1c and symptom goals after discussion of treatment options.</a:t>
            </a:r>
            <a:endParaRPr lang="en-US" sz="1500" dirty="0"/>
          </a:p>
          <a:p>
            <a:pPr marL="177800" indent="-177800">
              <a:buSzPct val="100000"/>
              <a:buChar char="•"/>
            </a:pPr>
            <a:r>
              <a:rPr lang="en-US" sz="1500" dirty="0">
                <a:solidFill>
                  <a:srgbClr val="1F2D3D"/>
                </a:solidFill>
              </a:rPr>
              <a:t>Review medicines in line with current NICE NG28, renal function and comorbidity profile.</a:t>
            </a:r>
            <a:endParaRPr lang="en-US" sz="1500" dirty="0"/>
          </a:p>
          <a:p>
            <a:pPr marL="177800" indent="-177800">
              <a:buSzPct val="100000"/>
              <a:buChar char="•"/>
            </a:pPr>
            <a:r>
              <a:rPr lang="en-US" sz="1500" dirty="0">
                <a:solidFill>
                  <a:srgbClr val="1F2D3D"/>
                </a:solidFill>
              </a:rPr>
              <a:t>Teach self-monitoring only if it will influence decisions and confidence.</a:t>
            </a:r>
            <a:endParaRPr lang="en-US" sz="1500" dirty="0"/>
          </a:p>
          <a:p>
            <a:pPr marL="177800" indent="-177800">
              <a:buSzPct val="100000"/>
              <a:buChar char="•"/>
            </a:pPr>
            <a:r>
              <a:rPr lang="en-US" sz="1500" dirty="0">
                <a:solidFill>
                  <a:srgbClr val="1F2D3D"/>
                </a:solidFill>
              </a:rPr>
              <a:t>Provide foot, eye, dental and kidney surveillance referrals if due.</a:t>
            </a:r>
            <a:endParaRPr lang="en-US" sz="1500" dirty="0"/>
          </a:p>
        </p:txBody>
      </p:sp>
      <p:sp>
        <p:nvSpPr>
          <p:cNvPr id="8" name="Text 6"/>
          <p:cNvSpPr/>
          <p:nvPr/>
        </p:nvSpPr>
        <p:spPr>
          <a:xfrm>
            <a:off x="5989320" y="1234440"/>
            <a:ext cx="3017520" cy="274320"/>
          </a:xfrm>
          <a:prstGeom prst="rect">
            <a:avLst/>
          </a:prstGeom>
          <a:noFill/>
          <a:ln/>
        </p:spPr>
        <p:txBody>
          <a:bodyPr wrap="square" lIns="0" tIns="0" rIns="0" bIns="0" rtlCol="0" anchor="ctr"/>
          <a:lstStyle/>
          <a:p>
            <a:pPr marL="0" indent="0">
              <a:buNone/>
            </a:pPr>
            <a:r>
              <a:rPr lang="en-US" sz="1700" b="1" dirty="0">
                <a:solidFill>
                  <a:srgbClr val="153B57"/>
                </a:solidFill>
              </a:rPr>
              <a:t>Longer-term goals (3–12 months)</a:t>
            </a:r>
            <a:endParaRPr lang="en-US" sz="1700" dirty="0"/>
          </a:p>
        </p:txBody>
      </p:sp>
      <p:sp>
        <p:nvSpPr>
          <p:cNvPr id="9" name="Text 7"/>
          <p:cNvSpPr/>
          <p:nvPr/>
        </p:nvSpPr>
        <p:spPr>
          <a:xfrm>
            <a:off x="5989320" y="1600200"/>
            <a:ext cx="5212080" cy="233172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Support sustainable weight loss and daily physical activity.</a:t>
            </a:r>
            <a:endParaRPr lang="en-US" sz="1500" dirty="0"/>
          </a:p>
          <a:p>
            <a:pPr marL="177800" indent="-177800">
              <a:buSzPct val="100000"/>
              <a:buChar char="•"/>
            </a:pPr>
            <a:r>
              <a:rPr lang="en-US" sz="1500" dirty="0">
                <a:solidFill>
                  <a:srgbClr val="1F2D3D"/>
                </a:solidFill>
              </a:rPr>
              <a:t>Reduce blood pressure and overall cardiovascular risk.</a:t>
            </a:r>
            <a:endParaRPr lang="en-US" sz="1500" dirty="0"/>
          </a:p>
          <a:p>
            <a:pPr marL="177800" indent="-177800">
              <a:buSzPct val="100000"/>
              <a:buChar char="•"/>
            </a:pPr>
            <a:r>
              <a:rPr lang="en-US" sz="1500" dirty="0">
                <a:solidFill>
                  <a:srgbClr val="1F2D3D"/>
                </a:solidFill>
              </a:rPr>
              <a:t>Strengthen medicine adherence and structured follow-up attendance.</a:t>
            </a:r>
            <a:endParaRPr lang="en-US" sz="1500" dirty="0"/>
          </a:p>
          <a:p>
            <a:pPr marL="177800" indent="-177800">
              <a:buSzPct val="100000"/>
              <a:buChar char="•"/>
            </a:pPr>
            <a:r>
              <a:rPr lang="en-US" sz="1500" dirty="0">
                <a:solidFill>
                  <a:srgbClr val="1F2D3D"/>
                </a:solidFill>
              </a:rPr>
              <a:t>Maintain person-centred education and review progress regularly.</a:t>
            </a:r>
            <a:endParaRPr lang="en-US" sz="1500" dirty="0"/>
          </a:p>
        </p:txBody>
      </p:sp>
      <p:sp>
        <p:nvSpPr>
          <p:cNvPr id="10" name="Text 8"/>
          <p:cNvSpPr/>
          <p:nvPr/>
        </p:nvSpPr>
        <p:spPr>
          <a:xfrm>
            <a:off x="685800" y="4343400"/>
            <a:ext cx="10927080" cy="1143000"/>
          </a:xfrm>
          <a:prstGeom prst="roundRect">
            <a:avLst>
              <a:gd name="adj" fmla="val 6400"/>
            </a:avLst>
          </a:prstGeom>
          <a:solidFill>
            <a:srgbClr val="2F7D8C"/>
          </a:solidFill>
          <a:ln>
            <a:solidFill>
              <a:srgbClr val="2F7D8C"/>
            </a:solidFill>
          </a:ln>
        </p:spPr>
        <p:txBody>
          <a:bodyPr wrap="square" lIns="2032" tIns="2032" rIns="2032" bIns="2032" rtlCol="0" anchor="t"/>
          <a:lstStyle/>
          <a:p>
            <a:pPr marL="0" indent="0">
              <a:buNone/>
            </a:pPr>
            <a:r>
              <a:rPr lang="en-US" sz="1500" b="1" dirty="0">
                <a:solidFill>
                  <a:srgbClr val="FFFFFF"/>
                </a:solidFill>
              </a:rPr>
              <a:t>Care-plan judgement
</a:t>
            </a:r>
            <a:endParaRPr lang="en-US" sz="1500" dirty="0"/>
          </a:p>
          <a:p>
            <a:pPr marL="0" indent="0">
              <a:buNone/>
            </a:pPr>
            <a:r>
              <a:rPr lang="en-US" sz="1500" dirty="0">
                <a:solidFill>
                  <a:srgbClr val="1F2D3D"/>
                </a:solidFill>
              </a:rPr>
              <a:t>The best plan is stepped and individualised. It uses current guidance, but it is adapted to the person’s health literacy, comorbidities, motivation and daily routine rather than copied mechanically.</a:t>
            </a:r>
            <a:endParaRPr lang="en-US" sz="1500" dirty="0"/>
          </a:p>
        </p:txBody>
      </p:sp>
      <p:sp>
        <p:nvSpPr>
          <p:cNvPr id="11" name="Text 9"/>
          <p:cNvSpPr/>
          <p:nvPr/>
        </p:nvSpPr>
        <p:spPr>
          <a:xfrm>
            <a:off x="914400" y="5623560"/>
            <a:ext cx="10332720" cy="502920"/>
          </a:xfrm>
          <a:prstGeom prst="rect">
            <a:avLst/>
          </a:prstGeom>
          <a:noFill/>
          <a:ln/>
        </p:spPr>
        <p:txBody>
          <a:bodyPr wrap="square" lIns="0" tIns="0" rIns="0" bIns="0" rtlCol="0" anchor="ctr"/>
          <a:lstStyle/>
          <a:p>
            <a:pPr marL="0" indent="0" algn="ctr">
              <a:buNone/>
            </a:pPr>
            <a:r>
              <a:rPr lang="en-US" sz="1450" dirty="0">
                <a:solidFill>
                  <a:srgbClr val="5B6775"/>
                </a:solidFill>
              </a:rPr>
              <a:t>Since February 2026, NICE has updated its medicine pathway and now refers to an “initial medication regimen” rather than a single drug (NICE, 2026).</a:t>
            </a:r>
            <a:endParaRPr lang="en-US" sz="1450" dirty="0"/>
          </a:p>
        </p:txBody>
      </p:sp>
      <p:sp>
        <p:nvSpPr>
          <p:cNvPr id="13" name="Text 10"/>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8</a:t>
            </a:r>
            <a:endParaRPr lang="en-US" sz="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Monitoring and routine care</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2743200" cy="274320"/>
          </a:xfrm>
          <a:prstGeom prst="rect">
            <a:avLst/>
          </a:prstGeom>
          <a:noFill/>
          <a:ln/>
        </p:spPr>
        <p:txBody>
          <a:bodyPr wrap="square" lIns="0" tIns="0" rIns="0" bIns="0" rtlCol="0" anchor="ctr"/>
          <a:lstStyle/>
          <a:p>
            <a:pPr marL="0" indent="0">
              <a:buNone/>
            </a:pPr>
            <a:r>
              <a:rPr lang="en-US" sz="1700" b="1" dirty="0">
                <a:solidFill>
                  <a:srgbClr val="153B57"/>
                </a:solidFill>
              </a:rPr>
              <a:t>What should be monitored?</a:t>
            </a:r>
            <a:endParaRPr lang="en-US" sz="1700" dirty="0"/>
          </a:p>
        </p:txBody>
      </p:sp>
      <p:sp>
        <p:nvSpPr>
          <p:cNvPr id="7" name="Shape 5"/>
          <p:cNvSpPr/>
          <p:nvPr/>
        </p:nvSpPr>
        <p:spPr>
          <a:xfrm>
            <a:off x="914400" y="3657600"/>
            <a:ext cx="10058400" cy="0"/>
          </a:xfrm>
          <a:prstGeom prst="line">
            <a:avLst/>
          </a:prstGeom>
          <a:noFill/>
          <a:ln w="25400">
            <a:solidFill>
              <a:srgbClr val="D7E2EA"/>
            </a:solidFill>
            <a:prstDash val="solid"/>
          </a:ln>
        </p:spPr>
        <p:txBody>
          <a:bodyPr/>
          <a:lstStyle/>
          <a:p>
            <a:endParaRPr lang="en-GB"/>
          </a:p>
        </p:txBody>
      </p:sp>
      <p:sp>
        <p:nvSpPr>
          <p:cNvPr id="8" name="Shape 6"/>
          <p:cNvSpPr/>
          <p:nvPr/>
        </p:nvSpPr>
        <p:spPr>
          <a:xfrm>
            <a:off x="1417320" y="3456432"/>
            <a:ext cx="201168" cy="201168"/>
          </a:xfrm>
          <a:prstGeom prst="ellipse">
            <a:avLst/>
          </a:prstGeom>
          <a:solidFill>
            <a:srgbClr val="2F7D8C"/>
          </a:solidFill>
          <a:ln w="12700">
            <a:solidFill>
              <a:srgbClr val="2F7D8C"/>
            </a:solidFill>
            <a:prstDash val="solid"/>
          </a:ln>
        </p:spPr>
        <p:txBody>
          <a:bodyPr/>
          <a:lstStyle/>
          <a:p>
            <a:endParaRPr lang="en-GB"/>
          </a:p>
        </p:txBody>
      </p:sp>
      <p:sp>
        <p:nvSpPr>
          <p:cNvPr id="9" name="Text 7"/>
          <p:cNvSpPr/>
          <p:nvPr/>
        </p:nvSpPr>
        <p:spPr>
          <a:xfrm>
            <a:off x="1005840" y="1783080"/>
            <a:ext cx="1508760" cy="1417320"/>
          </a:xfrm>
          <a:prstGeom prst="roundRect">
            <a:avLst/>
          </a:prstGeom>
          <a:solidFill>
            <a:srgbClr val="EAF4F7"/>
          </a:solidFill>
          <a:ln>
            <a:solidFill>
              <a:srgbClr val="EAF4F7"/>
            </a:solidFill>
          </a:ln>
        </p:spPr>
        <p:txBody>
          <a:bodyPr wrap="square" lIns="1016" tIns="1016" rIns="1016" bIns="1016" rtlCol="0" anchor="ctr"/>
          <a:lstStyle/>
          <a:p>
            <a:pPr marL="0" indent="0" algn="ctr">
              <a:buNone/>
            </a:pPr>
            <a:r>
              <a:rPr lang="en-US" sz="1500" b="1" dirty="0">
                <a:solidFill>
                  <a:srgbClr val="153B57"/>
                </a:solidFill>
              </a:rPr>
              <a:t>Daily / weekly</a:t>
            </a:r>
            <a:endParaRPr lang="en-US" sz="1500" dirty="0"/>
          </a:p>
          <a:p>
            <a:pPr marL="0" indent="0" algn="ctr">
              <a:buNone/>
            </a:pPr>
            <a:r>
              <a:rPr lang="en-US" sz="1500" b="1" dirty="0">
                <a:solidFill>
                  <a:srgbClr val="153B57"/>
                </a:solidFill>
              </a:rPr>
              <a:t>Symptoms</a:t>
            </a:r>
            <a:endParaRPr lang="en-US" sz="1500" dirty="0"/>
          </a:p>
          <a:p>
            <a:pPr marL="0" indent="0" algn="ctr">
              <a:buNone/>
            </a:pPr>
            <a:r>
              <a:rPr lang="en-US" sz="1500" b="1" dirty="0">
                <a:solidFill>
                  <a:srgbClr val="153B57"/>
                </a:solidFill>
              </a:rPr>
              <a:t>meal patterns</a:t>
            </a:r>
            <a:endParaRPr lang="en-US" sz="1500" dirty="0"/>
          </a:p>
          <a:p>
            <a:pPr marL="0" indent="0" algn="ctr">
              <a:buNone/>
            </a:pPr>
            <a:r>
              <a:rPr lang="en-US" sz="1500" b="1" dirty="0">
                <a:solidFill>
                  <a:srgbClr val="153B57"/>
                </a:solidFill>
              </a:rPr>
              <a:t>activity and medication use</a:t>
            </a:r>
            <a:endParaRPr lang="en-US" sz="1500" dirty="0"/>
          </a:p>
        </p:txBody>
      </p:sp>
      <p:sp>
        <p:nvSpPr>
          <p:cNvPr id="10" name="Shape 8"/>
          <p:cNvSpPr/>
          <p:nvPr/>
        </p:nvSpPr>
        <p:spPr>
          <a:xfrm>
            <a:off x="3886200" y="3456432"/>
            <a:ext cx="201168" cy="201168"/>
          </a:xfrm>
          <a:prstGeom prst="ellipse">
            <a:avLst/>
          </a:prstGeom>
          <a:solidFill>
            <a:srgbClr val="2F7D8C"/>
          </a:solidFill>
          <a:ln w="12700">
            <a:solidFill>
              <a:srgbClr val="2F7D8C"/>
            </a:solidFill>
            <a:prstDash val="solid"/>
          </a:ln>
        </p:spPr>
        <p:txBody>
          <a:bodyPr/>
          <a:lstStyle/>
          <a:p>
            <a:endParaRPr lang="en-GB"/>
          </a:p>
        </p:txBody>
      </p:sp>
      <p:sp>
        <p:nvSpPr>
          <p:cNvPr id="11" name="Text 9"/>
          <p:cNvSpPr/>
          <p:nvPr/>
        </p:nvSpPr>
        <p:spPr>
          <a:xfrm>
            <a:off x="3474720" y="1783080"/>
            <a:ext cx="1508760" cy="1417320"/>
          </a:xfrm>
          <a:prstGeom prst="roundRect">
            <a:avLst/>
          </a:prstGeom>
          <a:solidFill>
            <a:srgbClr val="E7F4EF"/>
          </a:solidFill>
          <a:ln>
            <a:solidFill>
              <a:srgbClr val="E7F4EF"/>
            </a:solidFill>
          </a:ln>
        </p:spPr>
        <p:txBody>
          <a:bodyPr wrap="square" lIns="1016" tIns="1016" rIns="1016" bIns="1016" rtlCol="0" anchor="ctr"/>
          <a:lstStyle/>
          <a:p>
            <a:pPr marL="0" indent="0" algn="ctr">
              <a:buNone/>
            </a:pPr>
            <a:r>
              <a:rPr lang="en-US" sz="1500" b="1" dirty="0">
                <a:solidFill>
                  <a:srgbClr val="153B57"/>
                </a:solidFill>
              </a:rPr>
              <a:t>Every review</a:t>
            </a:r>
            <a:endParaRPr lang="en-US" sz="1500" dirty="0"/>
          </a:p>
          <a:p>
            <a:pPr marL="0" indent="0" algn="ctr">
              <a:buNone/>
            </a:pPr>
            <a:r>
              <a:rPr lang="en-US" sz="1500" b="1" dirty="0">
                <a:solidFill>
                  <a:srgbClr val="153B57"/>
                </a:solidFill>
              </a:rPr>
              <a:t>Weight</a:t>
            </a:r>
            <a:endParaRPr lang="en-US" sz="1500" dirty="0"/>
          </a:p>
          <a:p>
            <a:pPr marL="0" indent="0" algn="ctr">
              <a:buNone/>
            </a:pPr>
            <a:r>
              <a:rPr lang="en-US" sz="1500" b="1" dirty="0">
                <a:solidFill>
                  <a:srgbClr val="153B57"/>
                </a:solidFill>
              </a:rPr>
              <a:t>BP</a:t>
            </a:r>
            <a:endParaRPr lang="en-US" sz="1500" dirty="0"/>
          </a:p>
          <a:p>
            <a:pPr marL="0" indent="0" algn="ctr">
              <a:buNone/>
            </a:pPr>
            <a:r>
              <a:rPr lang="en-US" sz="1500" b="1" dirty="0">
                <a:solidFill>
                  <a:srgbClr val="153B57"/>
                </a:solidFill>
              </a:rPr>
              <a:t>foot risk</a:t>
            </a:r>
            <a:endParaRPr lang="en-US" sz="1500" dirty="0"/>
          </a:p>
          <a:p>
            <a:pPr marL="0" indent="0" algn="ctr">
              <a:buNone/>
            </a:pPr>
            <a:r>
              <a:rPr lang="en-US" sz="1500" b="1" dirty="0">
                <a:solidFill>
                  <a:srgbClr val="153B57"/>
                </a:solidFill>
              </a:rPr>
              <a:t>medicine tolerance</a:t>
            </a:r>
            <a:endParaRPr lang="en-US" sz="1500" dirty="0"/>
          </a:p>
        </p:txBody>
      </p:sp>
      <p:sp>
        <p:nvSpPr>
          <p:cNvPr id="12" name="Shape 10"/>
          <p:cNvSpPr/>
          <p:nvPr/>
        </p:nvSpPr>
        <p:spPr>
          <a:xfrm>
            <a:off x="6400800" y="3456432"/>
            <a:ext cx="201168" cy="201168"/>
          </a:xfrm>
          <a:prstGeom prst="ellipse">
            <a:avLst/>
          </a:prstGeom>
          <a:solidFill>
            <a:srgbClr val="2F7D8C"/>
          </a:solidFill>
          <a:ln w="12700">
            <a:solidFill>
              <a:srgbClr val="2F7D8C"/>
            </a:solidFill>
            <a:prstDash val="solid"/>
          </a:ln>
        </p:spPr>
        <p:txBody>
          <a:bodyPr/>
          <a:lstStyle/>
          <a:p>
            <a:endParaRPr lang="en-GB"/>
          </a:p>
        </p:txBody>
      </p:sp>
      <p:sp>
        <p:nvSpPr>
          <p:cNvPr id="13" name="Text 11"/>
          <p:cNvSpPr/>
          <p:nvPr/>
        </p:nvSpPr>
        <p:spPr>
          <a:xfrm>
            <a:off x="5989320" y="1783080"/>
            <a:ext cx="1508760" cy="1417320"/>
          </a:xfrm>
          <a:prstGeom prst="roundRect">
            <a:avLst/>
          </a:prstGeom>
          <a:solidFill>
            <a:srgbClr val="F5E6B3"/>
          </a:solidFill>
          <a:ln>
            <a:solidFill>
              <a:srgbClr val="F5E6B3"/>
            </a:solidFill>
          </a:ln>
        </p:spPr>
        <p:txBody>
          <a:bodyPr wrap="square" lIns="1016" tIns="1016" rIns="1016" bIns="1016" rtlCol="0" anchor="ctr"/>
          <a:lstStyle/>
          <a:p>
            <a:pPr marL="0" indent="0" algn="ctr">
              <a:buNone/>
            </a:pPr>
            <a:r>
              <a:rPr lang="en-US" sz="1500" b="1" dirty="0">
                <a:solidFill>
                  <a:srgbClr val="153B57"/>
                </a:solidFill>
              </a:rPr>
              <a:t>About every 3 months</a:t>
            </a:r>
            <a:endParaRPr lang="en-US" sz="1500" dirty="0"/>
          </a:p>
          <a:p>
            <a:pPr marL="0" indent="0" algn="ctr">
              <a:buNone/>
            </a:pPr>
            <a:r>
              <a:rPr lang="en-US" sz="1500" b="1" dirty="0">
                <a:solidFill>
                  <a:srgbClr val="153B57"/>
                </a:solidFill>
              </a:rPr>
              <a:t>HbA1c until stable</a:t>
            </a:r>
            <a:endParaRPr lang="en-US" sz="1500" dirty="0"/>
          </a:p>
          <a:p>
            <a:pPr marL="0" indent="0" algn="ctr">
              <a:buNone/>
            </a:pPr>
            <a:r>
              <a:rPr lang="en-US" sz="1500" b="1" dirty="0">
                <a:solidFill>
                  <a:srgbClr val="153B57"/>
                </a:solidFill>
              </a:rPr>
              <a:t>and treatment changes</a:t>
            </a:r>
            <a:endParaRPr lang="en-US" sz="1500" dirty="0"/>
          </a:p>
        </p:txBody>
      </p:sp>
      <p:sp>
        <p:nvSpPr>
          <p:cNvPr id="14" name="Shape 12"/>
          <p:cNvSpPr/>
          <p:nvPr/>
        </p:nvSpPr>
        <p:spPr>
          <a:xfrm>
            <a:off x="8915400" y="3456432"/>
            <a:ext cx="201168" cy="201168"/>
          </a:xfrm>
          <a:prstGeom prst="ellipse">
            <a:avLst/>
          </a:prstGeom>
          <a:solidFill>
            <a:srgbClr val="2F7D8C"/>
          </a:solidFill>
          <a:ln w="12700">
            <a:solidFill>
              <a:srgbClr val="2F7D8C"/>
            </a:solidFill>
            <a:prstDash val="solid"/>
          </a:ln>
        </p:spPr>
        <p:txBody>
          <a:bodyPr/>
          <a:lstStyle/>
          <a:p>
            <a:endParaRPr lang="en-GB"/>
          </a:p>
        </p:txBody>
      </p:sp>
      <p:sp>
        <p:nvSpPr>
          <p:cNvPr id="15" name="Text 13"/>
          <p:cNvSpPr/>
          <p:nvPr/>
        </p:nvSpPr>
        <p:spPr>
          <a:xfrm>
            <a:off x="8503920" y="1783080"/>
            <a:ext cx="1508760" cy="1417320"/>
          </a:xfrm>
          <a:prstGeom prst="roundRect">
            <a:avLst/>
          </a:prstGeom>
          <a:solidFill>
            <a:srgbClr val="F7E3DD"/>
          </a:solidFill>
          <a:ln>
            <a:solidFill>
              <a:srgbClr val="F7E3DD"/>
            </a:solidFill>
          </a:ln>
        </p:spPr>
        <p:txBody>
          <a:bodyPr wrap="square" lIns="1016" tIns="1016" rIns="1016" bIns="1016" rtlCol="0" anchor="ctr"/>
          <a:lstStyle/>
          <a:p>
            <a:pPr marL="0" indent="0" algn="ctr">
              <a:buNone/>
            </a:pPr>
            <a:r>
              <a:rPr lang="en-US" sz="1500" b="1" dirty="0">
                <a:solidFill>
                  <a:srgbClr val="153B57"/>
                </a:solidFill>
              </a:rPr>
              <a:t>At least annually</a:t>
            </a:r>
            <a:endParaRPr lang="en-US" sz="1500" dirty="0"/>
          </a:p>
          <a:p>
            <a:pPr marL="0" indent="0" algn="ctr">
              <a:buNone/>
            </a:pPr>
            <a:r>
              <a:rPr lang="en-US" sz="1500" b="1" dirty="0">
                <a:solidFill>
                  <a:srgbClr val="153B57"/>
                </a:solidFill>
              </a:rPr>
              <a:t>Eyes</a:t>
            </a:r>
            <a:endParaRPr lang="en-US" sz="1500" dirty="0"/>
          </a:p>
          <a:p>
            <a:pPr marL="0" indent="0" algn="ctr">
              <a:buNone/>
            </a:pPr>
            <a:r>
              <a:rPr lang="en-US" sz="1500" b="1" dirty="0">
                <a:solidFill>
                  <a:srgbClr val="153B57"/>
                </a:solidFill>
              </a:rPr>
              <a:t>kidneys</a:t>
            </a:r>
            <a:endParaRPr lang="en-US" sz="1500" dirty="0"/>
          </a:p>
          <a:p>
            <a:pPr marL="0" indent="0" algn="ctr">
              <a:buNone/>
            </a:pPr>
            <a:r>
              <a:rPr lang="en-US" sz="1500" b="1" dirty="0">
                <a:solidFill>
                  <a:srgbClr val="153B57"/>
                </a:solidFill>
              </a:rPr>
              <a:t>feet</a:t>
            </a:r>
            <a:endParaRPr lang="en-US" sz="1500" dirty="0"/>
          </a:p>
          <a:p>
            <a:pPr marL="0" indent="0" algn="ctr">
              <a:buNone/>
            </a:pPr>
            <a:r>
              <a:rPr lang="en-US" sz="1500" b="1" dirty="0">
                <a:solidFill>
                  <a:srgbClr val="153B57"/>
                </a:solidFill>
              </a:rPr>
              <a:t>CV risk and oral health</a:t>
            </a:r>
            <a:endParaRPr lang="en-US" sz="1500" dirty="0"/>
          </a:p>
        </p:txBody>
      </p:sp>
      <p:sp>
        <p:nvSpPr>
          <p:cNvPr id="16" name="Text 14"/>
          <p:cNvSpPr/>
          <p:nvPr/>
        </p:nvSpPr>
        <p:spPr>
          <a:xfrm>
            <a:off x="640080" y="4709160"/>
            <a:ext cx="5486400" cy="777240"/>
          </a:xfrm>
          <a:prstGeom prst="roundRect">
            <a:avLst/>
          </a:prstGeom>
          <a:solidFill>
            <a:srgbClr val="EAF4F7"/>
          </a:solidFill>
          <a:ln>
            <a:solidFill>
              <a:srgbClr val="EAF4F7"/>
            </a:solidFill>
          </a:ln>
        </p:spPr>
        <p:txBody>
          <a:bodyPr wrap="square" lIns="1905" tIns="1905" rIns="1905" bIns="1905" rtlCol="0" anchor="ctr"/>
          <a:lstStyle/>
          <a:p>
            <a:pPr marL="0" indent="0">
              <a:buNone/>
            </a:pPr>
            <a:r>
              <a:rPr lang="en-US" sz="1550" dirty="0">
                <a:solidFill>
                  <a:srgbClr val="1F2D3D"/>
                </a:solidFill>
              </a:rPr>
              <a:t>Use of capillary monitoring or CGM should be purposeful, reviewed regularly and linked to decisions, not done without a clear reason (NICE, 2026).</a:t>
            </a:r>
            <a:endParaRPr lang="en-US" sz="1550" dirty="0"/>
          </a:p>
        </p:txBody>
      </p:sp>
      <p:sp>
        <p:nvSpPr>
          <p:cNvPr id="17" name="Text 15"/>
          <p:cNvSpPr/>
          <p:nvPr/>
        </p:nvSpPr>
        <p:spPr>
          <a:xfrm>
            <a:off x="6400800" y="4709160"/>
            <a:ext cx="5074920" cy="777240"/>
          </a:xfrm>
          <a:prstGeom prst="roundRect">
            <a:avLst/>
          </a:prstGeom>
          <a:solidFill>
            <a:srgbClr val="E7F4EF"/>
          </a:solidFill>
          <a:ln>
            <a:solidFill>
              <a:srgbClr val="E7F4EF"/>
            </a:solidFill>
          </a:ln>
        </p:spPr>
        <p:txBody>
          <a:bodyPr wrap="square" lIns="1905" tIns="1905" rIns="1905" bIns="1905" rtlCol="0" anchor="ctr"/>
          <a:lstStyle/>
          <a:p>
            <a:pPr marL="0" indent="0">
              <a:buNone/>
            </a:pPr>
            <a:r>
              <a:rPr lang="en-US" sz="1550" dirty="0">
                <a:solidFill>
                  <a:srgbClr val="1F2D3D"/>
                </a:solidFill>
              </a:rPr>
              <a:t>Meta-analysis evidence suggests CGM can produce modest HbA1c improvement in adults with type 2 diabetes, but education and interpretation remain essential (Uhl et al., 2024).</a:t>
            </a:r>
            <a:endParaRPr lang="en-US" sz="1550" dirty="0"/>
          </a:p>
        </p:txBody>
      </p:sp>
      <p:sp>
        <p:nvSpPr>
          <p:cNvPr id="19" name="Text 16"/>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9</a:t>
            </a:r>
            <a:endParaRPr lang="en-US" sz="9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Nutrition, weight management and structured support</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pic>
        <p:nvPicPr>
          <p:cNvPr id="6" name="Image 0" descr="/mnt/data/a_digital_photograph_captures_a_top_down_view_of_a.png"/>
          <p:cNvPicPr>
            <a:picLocks noChangeAspect="1"/>
          </p:cNvPicPr>
          <p:nvPr/>
        </p:nvPicPr>
        <p:blipFill>
          <a:blip r:embed="rId3"/>
          <a:srcRect l="18196" r="18196"/>
          <a:stretch/>
        </p:blipFill>
        <p:spPr>
          <a:xfrm>
            <a:off x="502920" y="1280160"/>
            <a:ext cx="4754880" cy="4983480"/>
          </a:xfrm>
          <a:prstGeom prst="rect">
            <a:avLst/>
          </a:prstGeom>
        </p:spPr>
      </p:pic>
      <p:sp>
        <p:nvSpPr>
          <p:cNvPr id="7" name="Text 4"/>
          <p:cNvSpPr/>
          <p:nvPr/>
        </p:nvSpPr>
        <p:spPr>
          <a:xfrm>
            <a:off x="5577840" y="1325880"/>
            <a:ext cx="2743200" cy="274320"/>
          </a:xfrm>
          <a:prstGeom prst="rect">
            <a:avLst/>
          </a:prstGeom>
          <a:noFill/>
          <a:ln/>
        </p:spPr>
        <p:txBody>
          <a:bodyPr wrap="square" lIns="0" tIns="0" rIns="0" bIns="0" rtlCol="0" anchor="ctr"/>
          <a:lstStyle/>
          <a:p>
            <a:pPr marL="0" indent="0">
              <a:buNone/>
            </a:pPr>
            <a:r>
              <a:rPr lang="en-US" sz="1700" b="1" dirty="0">
                <a:solidFill>
                  <a:srgbClr val="153B57"/>
                </a:solidFill>
              </a:rPr>
              <a:t>Dietary priorities for Ms A</a:t>
            </a:r>
            <a:endParaRPr lang="en-US" sz="1700" dirty="0"/>
          </a:p>
        </p:txBody>
      </p:sp>
      <p:sp>
        <p:nvSpPr>
          <p:cNvPr id="8" name="Text 5"/>
          <p:cNvSpPr/>
          <p:nvPr/>
        </p:nvSpPr>
        <p:spPr>
          <a:xfrm>
            <a:off x="5577840" y="1691640"/>
            <a:ext cx="5669280" cy="237744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Regular meals with less refined carbohydrate and fewer sugary drinks.</a:t>
            </a:r>
            <a:endParaRPr lang="en-US" sz="1500" dirty="0"/>
          </a:p>
          <a:p>
            <a:pPr marL="177800" indent="-177800">
              <a:buSzPct val="100000"/>
              <a:buChar char="•"/>
            </a:pPr>
            <a:r>
              <a:rPr lang="en-US" sz="1500" dirty="0">
                <a:solidFill>
                  <a:srgbClr val="1F2D3D"/>
                </a:solidFill>
              </a:rPr>
              <a:t>Higher intake of vegetables, pulses, fibre and minimally processed foods.</a:t>
            </a:r>
            <a:endParaRPr lang="en-US" sz="1500" dirty="0"/>
          </a:p>
          <a:p>
            <a:pPr marL="177800" indent="-177800">
              <a:buSzPct val="100000"/>
              <a:buChar char="•"/>
            </a:pPr>
            <a:r>
              <a:rPr lang="en-US" sz="1500" dirty="0">
                <a:solidFill>
                  <a:srgbClr val="1F2D3D"/>
                </a:solidFill>
              </a:rPr>
              <a:t>Portion awareness and realistic energy deficit for gradual weight loss.</a:t>
            </a:r>
            <a:endParaRPr lang="en-US" sz="1500" dirty="0"/>
          </a:p>
          <a:p>
            <a:pPr marL="177800" indent="-177800">
              <a:buSzPct val="100000"/>
              <a:buChar char="•"/>
            </a:pPr>
            <a:r>
              <a:rPr lang="en-US" sz="1500" dirty="0">
                <a:solidFill>
                  <a:srgbClr val="1F2D3D"/>
                </a:solidFill>
              </a:rPr>
              <a:t>Referral to structured weight-management support when appropriate.</a:t>
            </a:r>
            <a:endParaRPr lang="en-US" sz="1500" dirty="0"/>
          </a:p>
        </p:txBody>
      </p:sp>
      <p:sp>
        <p:nvSpPr>
          <p:cNvPr id="9" name="Text 6"/>
          <p:cNvSpPr/>
          <p:nvPr/>
        </p:nvSpPr>
        <p:spPr>
          <a:xfrm>
            <a:off x="5577840" y="4434840"/>
            <a:ext cx="5623560" cy="822960"/>
          </a:xfrm>
          <a:prstGeom prst="roundRect">
            <a:avLst/>
          </a:prstGeom>
          <a:solidFill>
            <a:srgbClr val="F5E6B3"/>
          </a:solidFill>
          <a:ln>
            <a:solidFill>
              <a:srgbClr val="F5E6B3"/>
            </a:solidFill>
          </a:ln>
        </p:spPr>
        <p:txBody>
          <a:bodyPr wrap="square" lIns="1905" tIns="1905" rIns="1905" bIns="1905" rtlCol="0" anchor="ctr"/>
          <a:lstStyle/>
          <a:p>
            <a:pPr marL="0" indent="0">
              <a:buNone/>
            </a:pPr>
            <a:r>
              <a:rPr lang="en-US" sz="1550" dirty="0">
                <a:solidFill>
                  <a:srgbClr val="1F2D3D"/>
                </a:solidFill>
              </a:rPr>
              <a:t>Diet advice must be individualised because mixed messages about “the best diet” reduce adherence (Forouhi, 2023).</a:t>
            </a:r>
            <a:endParaRPr lang="en-US" sz="1550" dirty="0"/>
          </a:p>
        </p:txBody>
      </p:sp>
      <p:sp>
        <p:nvSpPr>
          <p:cNvPr id="10" name="Text 7"/>
          <p:cNvSpPr/>
          <p:nvPr/>
        </p:nvSpPr>
        <p:spPr>
          <a:xfrm>
            <a:off x="5577840" y="5394960"/>
            <a:ext cx="5623560" cy="502920"/>
          </a:xfrm>
          <a:prstGeom prst="rect">
            <a:avLst/>
          </a:prstGeom>
          <a:noFill/>
          <a:ln/>
        </p:spPr>
        <p:txBody>
          <a:bodyPr wrap="square" lIns="0" tIns="0" rIns="0" bIns="0" rtlCol="0" anchor="ctr"/>
          <a:lstStyle/>
          <a:p>
            <a:pPr marL="0" indent="0">
              <a:buNone/>
            </a:pPr>
            <a:r>
              <a:rPr lang="en-US" sz="1450" dirty="0">
                <a:solidFill>
                  <a:srgbClr val="5B6775"/>
                </a:solidFill>
              </a:rPr>
              <a:t>NHS England also provides a digital weight-management programme for adults living with obesity and diabetes or hypertension.</a:t>
            </a:r>
            <a:endParaRPr lang="en-US" sz="1450" dirty="0"/>
          </a:p>
        </p:txBody>
      </p:sp>
      <p:sp>
        <p:nvSpPr>
          <p:cNvPr id="12" name="Text 8"/>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10</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Physical activity and wider healthy living priorities</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pic>
        <p:nvPicPr>
          <p:cNvPr id="6" name="Image 0" descr="/mnt/data/a_digital_photograph_captures_an_older_african_bri.png"/>
          <p:cNvPicPr>
            <a:picLocks noChangeAspect="1"/>
          </p:cNvPicPr>
          <p:nvPr/>
        </p:nvPicPr>
        <p:blipFill>
          <a:blip r:embed="rId3"/>
          <a:srcRect l="20159" r="20159"/>
          <a:stretch/>
        </p:blipFill>
        <p:spPr>
          <a:xfrm>
            <a:off x="502920" y="1325880"/>
            <a:ext cx="4297680" cy="4800600"/>
          </a:xfrm>
          <a:prstGeom prst="rect">
            <a:avLst/>
          </a:prstGeom>
        </p:spPr>
      </p:pic>
      <p:sp>
        <p:nvSpPr>
          <p:cNvPr id="7" name="Text 4"/>
          <p:cNvSpPr/>
          <p:nvPr/>
        </p:nvSpPr>
        <p:spPr>
          <a:xfrm>
            <a:off x="5074920" y="1417320"/>
            <a:ext cx="2880360" cy="1417320"/>
          </a:xfrm>
          <a:prstGeom prst="roundRect">
            <a:avLst>
              <a:gd name="adj" fmla="val 5161"/>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Activity target
</a:t>
            </a:r>
            <a:endParaRPr lang="en-US" sz="1500" dirty="0"/>
          </a:p>
          <a:p>
            <a:pPr marL="0" indent="0">
              <a:buNone/>
            </a:pPr>
            <a:r>
              <a:rPr lang="en-US" sz="1500" dirty="0">
                <a:solidFill>
                  <a:srgbClr val="1F2D3D"/>
                </a:solidFill>
              </a:rPr>
              <a:t>Build walking into most days, reduce sitting time and add gradual strength work as confidence improves.</a:t>
            </a:r>
            <a:endParaRPr lang="en-US" sz="1500" dirty="0"/>
          </a:p>
        </p:txBody>
      </p:sp>
      <p:sp>
        <p:nvSpPr>
          <p:cNvPr id="8" name="Text 5"/>
          <p:cNvSpPr/>
          <p:nvPr/>
        </p:nvSpPr>
        <p:spPr>
          <a:xfrm>
            <a:off x="8183880" y="1417320"/>
            <a:ext cx="2926080" cy="1417320"/>
          </a:xfrm>
          <a:prstGeom prst="roundRect">
            <a:avLst>
              <a:gd name="adj" fmla="val 5161"/>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Why it works
</a:t>
            </a:r>
            <a:endParaRPr lang="en-US" sz="1500" dirty="0"/>
          </a:p>
          <a:p>
            <a:pPr marL="0" indent="0">
              <a:buNone/>
            </a:pPr>
            <a:r>
              <a:rPr lang="en-US" sz="1500" dirty="0">
                <a:solidFill>
                  <a:srgbClr val="1F2D3D"/>
                </a:solidFill>
              </a:rPr>
              <a:t>Muscle contraction helps lower glucose and repeated activity improves insulin sensitivity over time.</a:t>
            </a:r>
            <a:endParaRPr lang="en-US" sz="1500" dirty="0"/>
          </a:p>
        </p:txBody>
      </p:sp>
      <p:sp>
        <p:nvSpPr>
          <p:cNvPr id="9" name="Text 6"/>
          <p:cNvSpPr/>
          <p:nvPr/>
        </p:nvSpPr>
        <p:spPr>
          <a:xfrm>
            <a:off x="5074920" y="3108960"/>
            <a:ext cx="2880360" cy="1463040"/>
          </a:xfrm>
          <a:prstGeom prst="roundRect">
            <a:avLst>
              <a:gd name="adj" fmla="val 5000"/>
            </a:avLst>
          </a:prstGeom>
          <a:solidFill>
            <a:srgbClr val="F7E3DD"/>
          </a:solidFill>
          <a:ln>
            <a:solidFill>
              <a:srgbClr val="F7E3DD"/>
            </a:solidFill>
          </a:ln>
        </p:spPr>
        <p:txBody>
          <a:bodyPr wrap="square" lIns="2032" tIns="2032" rIns="2032" bIns="2032" rtlCol="0" anchor="t"/>
          <a:lstStyle/>
          <a:p>
            <a:pPr marL="0" indent="0">
              <a:buNone/>
            </a:pPr>
            <a:r>
              <a:rPr lang="en-US" sz="1500" b="1" dirty="0">
                <a:solidFill>
                  <a:srgbClr val="153B57"/>
                </a:solidFill>
              </a:rPr>
              <a:t>Other priorities
</a:t>
            </a:r>
            <a:endParaRPr lang="en-US" sz="1500" dirty="0"/>
          </a:p>
          <a:p>
            <a:pPr marL="0" indent="0">
              <a:buNone/>
            </a:pPr>
            <a:r>
              <a:rPr lang="en-US" sz="1500" dirty="0">
                <a:solidFill>
                  <a:srgbClr val="1F2D3D"/>
                </a:solidFill>
              </a:rPr>
              <a:t>Sleep, smoking cessation, stress management and medicine adherence all affect long-term control.</a:t>
            </a:r>
            <a:endParaRPr lang="en-US" sz="1500" dirty="0"/>
          </a:p>
        </p:txBody>
      </p:sp>
      <p:sp>
        <p:nvSpPr>
          <p:cNvPr id="10" name="Text 7"/>
          <p:cNvSpPr/>
          <p:nvPr/>
        </p:nvSpPr>
        <p:spPr>
          <a:xfrm>
            <a:off x="8183880" y="3108960"/>
            <a:ext cx="2926080" cy="1463040"/>
          </a:xfrm>
          <a:prstGeom prst="roundRect">
            <a:avLst>
              <a:gd name="adj" fmla="val 5000"/>
            </a:avLst>
          </a:prstGeom>
          <a:solidFill>
            <a:srgbClr val="F5E6B3"/>
          </a:solidFill>
          <a:ln>
            <a:solidFill>
              <a:srgbClr val="F5E6B3"/>
            </a:solidFill>
          </a:ln>
        </p:spPr>
        <p:txBody>
          <a:bodyPr wrap="square" lIns="2032" tIns="2032" rIns="2032" bIns="2032" rtlCol="0" anchor="t"/>
          <a:lstStyle/>
          <a:p>
            <a:pPr marL="0" indent="0">
              <a:buNone/>
            </a:pPr>
            <a:r>
              <a:rPr lang="en-US" sz="1500" b="1" dirty="0">
                <a:solidFill>
                  <a:srgbClr val="153B57"/>
                </a:solidFill>
              </a:rPr>
              <a:t>Practical approach
</a:t>
            </a:r>
            <a:endParaRPr lang="en-US" sz="1500" dirty="0"/>
          </a:p>
          <a:p>
            <a:pPr marL="0" indent="0">
              <a:buNone/>
            </a:pPr>
            <a:r>
              <a:rPr lang="en-US" sz="1500" dirty="0">
                <a:solidFill>
                  <a:srgbClr val="1F2D3D"/>
                </a:solidFill>
              </a:rPr>
              <a:t>Set one or two achievable goals, review progress frequently and avoid unrealistic behaviour plans.</a:t>
            </a:r>
            <a:endParaRPr lang="en-US" sz="1500" dirty="0"/>
          </a:p>
        </p:txBody>
      </p:sp>
      <p:sp>
        <p:nvSpPr>
          <p:cNvPr id="11" name="Text 8"/>
          <p:cNvSpPr/>
          <p:nvPr/>
        </p:nvSpPr>
        <p:spPr>
          <a:xfrm>
            <a:off x="5166360" y="4983480"/>
            <a:ext cx="5989320" cy="777240"/>
          </a:xfrm>
          <a:prstGeom prst="roundRect">
            <a:avLst/>
          </a:prstGeom>
          <a:solidFill>
            <a:srgbClr val="EAF4F7"/>
          </a:solidFill>
          <a:ln>
            <a:solidFill>
              <a:srgbClr val="EAF4F7"/>
            </a:solidFill>
          </a:ln>
        </p:spPr>
        <p:txBody>
          <a:bodyPr wrap="square" lIns="1905" tIns="1905" rIns="1905" bIns="1905" rtlCol="0" anchor="ctr"/>
          <a:lstStyle/>
          <a:p>
            <a:pPr marL="0" indent="0">
              <a:buNone/>
            </a:pPr>
            <a:r>
              <a:rPr lang="en-US" sz="1500" dirty="0">
                <a:solidFill>
                  <a:srgbClr val="1F2D3D"/>
                </a:solidFill>
              </a:rPr>
              <a:t>NICE now uses the term “healthy living” rather than “lifestyle”, which better reflects a broader and less blaming approach to support (NICE, 2026).</a:t>
            </a:r>
            <a:endParaRPr lang="en-US" sz="1500" dirty="0"/>
          </a:p>
        </p:txBody>
      </p:sp>
      <p:sp>
        <p:nvSpPr>
          <p:cNvPr id="13" name="Text 9"/>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11</a:t>
            </a:r>
            <a:endParaRPr lang="en-US" sz="9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Communication and person-centred education</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pic>
        <p:nvPicPr>
          <p:cNvPr id="6" name="Image 0" descr="/mnt/data/a_digital_photograph_shows_a_medical_consultation.png"/>
          <p:cNvPicPr>
            <a:picLocks noChangeAspect="1"/>
          </p:cNvPicPr>
          <p:nvPr/>
        </p:nvPicPr>
        <p:blipFill>
          <a:blip r:embed="rId3"/>
          <a:srcRect l="18285" r="18285"/>
          <a:stretch/>
        </p:blipFill>
        <p:spPr>
          <a:xfrm>
            <a:off x="502920" y="1325880"/>
            <a:ext cx="4480560" cy="4709160"/>
          </a:xfrm>
          <a:prstGeom prst="rect">
            <a:avLst/>
          </a:prstGeom>
        </p:spPr>
      </p:pic>
      <p:sp>
        <p:nvSpPr>
          <p:cNvPr id="7" name="Text 4"/>
          <p:cNvSpPr/>
          <p:nvPr/>
        </p:nvSpPr>
        <p:spPr>
          <a:xfrm>
            <a:off x="5303520" y="1325880"/>
            <a:ext cx="2743200" cy="274320"/>
          </a:xfrm>
          <a:prstGeom prst="rect">
            <a:avLst/>
          </a:prstGeom>
          <a:noFill/>
          <a:ln/>
        </p:spPr>
        <p:txBody>
          <a:bodyPr wrap="square" lIns="0" tIns="0" rIns="0" bIns="0" rtlCol="0" anchor="ctr"/>
          <a:lstStyle/>
          <a:p>
            <a:pPr marL="0" indent="0">
              <a:buNone/>
            </a:pPr>
            <a:r>
              <a:rPr lang="en-US" sz="1700" b="1" dirty="0">
                <a:solidFill>
                  <a:srgbClr val="153B57"/>
                </a:solidFill>
              </a:rPr>
              <a:t>Communication strategies</a:t>
            </a:r>
            <a:endParaRPr lang="en-US" sz="1700" dirty="0"/>
          </a:p>
        </p:txBody>
      </p:sp>
      <p:sp>
        <p:nvSpPr>
          <p:cNvPr id="8" name="Text 5"/>
          <p:cNvSpPr/>
          <p:nvPr/>
        </p:nvSpPr>
        <p:spPr>
          <a:xfrm>
            <a:off x="5303520" y="1664208"/>
            <a:ext cx="5806440" cy="246888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Use plain language for HbA1c, glucose targets and complication risk.</a:t>
            </a:r>
            <a:endParaRPr lang="en-US" sz="1500" dirty="0"/>
          </a:p>
          <a:p>
            <a:pPr marL="177800" indent="-177800">
              <a:buSzPct val="100000"/>
              <a:buChar char="•"/>
            </a:pPr>
            <a:r>
              <a:rPr lang="en-US" sz="1500" dirty="0">
                <a:solidFill>
                  <a:srgbClr val="1F2D3D"/>
                </a:solidFill>
              </a:rPr>
              <a:t>Use teach-back to check understanding, especially for medication changes.</a:t>
            </a:r>
            <a:endParaRPr lang="en-US" sz="1500" dirty="0"/>
          </a:p>
          <a:p>
            <a:pPr marL="177800" indent="-177800">
              <a:buSzPct val="100000"/>
              <a:buChar char="•"/>
            </a:pPr>
            <a:r>
              <a:rPr lang="en-US" sz="1500" dirty="0">
                <a:solidFill>
                  <a:srgbClr val="1F2D3D"/>
                </a:solidFill>
              </a:rPr>
              <a:t>Agree goals collaboratively rather than delivering instructions only.</a:t>
            </a:r>
            <a:endParaRPr lang="en-US" sz="1500" dirty="0"/>
          </a:p>
          <a:p>
            <a:pPr marL="177800" indent="-177800">
              <a:buSzPct val="100000"/>
              <a:buChar char="•"/>
            </a:pPr>
            <a:r>
              <a:rPr lang="en-US" sz="1500" dirty="0">
                <a:solidFill>
                  <a:srgbClr val="1F2D3D"/>
                </a:solidFill>
              </a:rPr>
              <a:t>Explore food practices, finances and family support without judgement.</a:t>
            </a:r>
            <a:endParaRPr lang="en-US" sz="1500" dirty="0"/>
          </a:p>
          <a:p>
            <a:pPr marL="177800" indent="-177800">
              <a:buSzPct val="100000"/>
              <a:buChar char="•"/>
            </a:pPr>
            <a:r>
              <a:rPr lang="en-US" sz="1500" dirty="0">
                <a:solidFill>
                  <a:srgbClr val="1F2D3D"/>
                </a:solidFill>
              </a:rPr>
              <a:t>Offer structured education and written follow-up where needed.</a:t>
            </a:r>
            <a:endParaRPr lang="en-US" sz="1500" dirty="0"/>
          </a:p>
        </p:txBody>
      </p:sp>
      <p:sp>
        <p:nvSpPr>
          <p:cNvPr id="9" name="Text 6"/>
          <p:cNvSpPr/>
          <p:nvPr/>
        </p:nvSpPr>
        <p:spPr>
          <a:xfrm>
            <a:off x="5303520" y="4526280"/>
            <a:ext cx="5669280" cy="822960"/>
          </a:xfrm>
          <a:prstGeom prst="roundRect">
            <a:avLst/>
          </a:prstGeom>
          <a:solidFill>
            <a:srgbClr val="F5E6B3"/>
          </a:solidFill>
          <a:ln>
            <a:solidFill>
              <a:srgbClr val="F5E6B3"/>
            </a:solidFill>
          </a:ln>
        </p:spPr>
        <p:txBody>
          <a:bodyPr wrap="square" lIns="1905" tIns="1905" rIns="1905" bIns="1905" rtlCol="0" anchor="ctr"/>
          <a:lstStyle/>
          <a:p>
            <a:pPr marL="0" indent="0">
              <a:buNone/>
            </a:pPr>
            <a:r>
              <a:rPr lang="en-US" sz="1550" dirty="0">
                <a:solidFill>
                  <a:srgbClr val="1F2D3D"/>
                </a:solidFill>
              </a:rPr>
              <a:t>Person-centred communication works best when the patient can connect advice to her own routine, confidence and priorities.</a:t>
            </a:r>
            <a:endParaRPr lang="en-US" sz="1550" dirty="0"/>
          </a:p>
        </p:txBody>
      </p:sp>
      <p:sp>
        <p:nvSpPr>
          <p:cNvPr id="11" name="Text 7"/>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12</a:t>
            </a:r>
            <a:endParaRPr lang="en-US" sz="9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Ethical considerations in the care plan</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685800" y="1645920"/>
            <a:ext cx="3520440" cy="2971800"/>
          </a:xfrm>
          <a:prstGeom prst="roundRect">
            <a:avLst>
              <a:gd name="adj" fmla="val 2462"/>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Autonomy and shared decision-making
</a:t>
            </a:r>
            <a:endParaRPr lang="en-US" sz="1500" dirty="0"/>
          </a:p>
          <a:p>
            <a:pPr marL="0" indent="0">
              <a:buNone/>
            </a:pPr>
            <a:r>
              <a:rPr lang="en-US" sz="1500" dirty="0">
                <a:solidFill>
                  <a:srgbClr val="1F2D3D"/>
                </a:solidFill>
              </a:rPr>
              <a:t>The patient should understand options, benefits and risks before agreeing to medicines, monitoring or referrals. Shared decisions are more ethical and more sustainable than paternalistic advice.</a:t>
            </a:r>
            <a:endParaRPr lang="en-US" sz="1500" dirty="0"/>
          </a:p>
        </p:txBody>
      </p:sp>
      <p:sp>
        <p:nvSpPr>
          <p:cNvPr id="7" name="Text 5"/>
          <p:cNvSpPr/>
          <p:nvPr/>
        </p:nvSpPr>
        <p:spPr>
          <a:xfrm>
            <a:off x="4343400" y="1645920"/>
            <a:ext cx="3520440" cy="2971800"/>
          </a:xfrm>
          <a:prstGeom prst="roundRect">
            <a:avLst>
              <a:gd name="adj" fmla="val 2462"/>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Confidentiality and dignity
</a:t>
            </a:r>
            <a:endParaRPr lang="en-US" sz="1500" dirty="0"/>
          </a:p>
          <a:p>
            <a:pPr marL="0" indent="0">
              <a:buNone/>
            </a:pPr>
            <a:r>
              <a:rPr lang="en-US" sz="1500" dirty="0">
                <a:solidFill>
                  <a:srgbClr val="1F2D3D"/>
                </a:solidFill>
              </a:rPr>
              <a:t>Glucose results, weight and complications screening are sensitive. Information sharing must support care while respecting privacy, consent and the patient’s dignity.</a:t>
            </a:r>
            <a:endParaRPr lang="en-US" sz="1500" dirty="0"/>
          </a:p>
        </p:txBody>
      </p:sp>
      <p:sp>
        <p:nvSpPr>
          <p:cNvPr id="8" name="Text 6"/>
          <p:cNvSpPr/>
          <p:nvPr/>
        </p:nvSpPr>
        <p:spPr>
          <a:xfrm>
            <a:off x="8001000" y="1645920"/>
            <a:ext cx="3520440" cy="2971800"/>
          </a:xfrm>
          <a:prstGeom prst="roundRect">
            <a:avLst>
              <a:gd name="adj" fmla="val 2462"/>
            </a:avLst>
          </a:prstGeom>
          <a:solidFill>
            <a:srgbClr val="F7E3DD"/>
          </a:solidFill>
          <a:ln>
            <a:solidFill>
              <a:srgbClr val="F7E3DD"/>
            </a:solidFill>
          </a:ln>
        </p:spPr>
        <p:txBody>
          <a:bodyPr wrap="square" lIns="2032" tIns="2032" rIns="2032" bIns="2032" rtlCol="0" anchor="t"/>
          <a:lstStyle/>
          <a:p>
            <a:pPr marL="0" indent="0">
              <a:buNone/>
            </a:pPr>
            <a:r>
              <a:rPr lang="en-US" sz="1500" b="1" dirty="0">
                <a:solidFill>
                  <a:srgbClr val="153B57"/>
                </a:solidFill>
              </a:rPr>
              <a:t>Equity and non-judgement
</a:t>
            </a:r>
            <a:endParaRPr lang="en-US" sz="1500" dirty="0"/>
          </a:p>
          <a:p>
            <a:pPr marL="0" indent="0">
              <a:buNone/>
            </a:pPr>
            <a:r>
              <a:rPr lang="en-US" sz="1500" dirty="0">
                <a:solidFill>
                  <a:srgbClr val="1F2D3D"/>
                </a:solidFill>
              </a:rPr>
              <a:t>Diabetes risk is patterned by inequality. Care should avoid blame, recognise barriers to healthy living and adapt support to literacy, culture and income.</a:t>
            </a:r>
            <a:endParaRPr lang="en-US" sz="1500" dirty="0"/>
          </a:p>
        </p:txBody>
      </p:sp>
      <p:sp>
        <p:nvSpPr>
          <p:cNvPr id="9" name="Text 7"/>
          <p:cNvSpPr/>
          <p:nvPr/>
        </p:nvSpPr>
        <p:spPr>
          <a:xfrm>
            <a:off x="2011680" y="5074920"/>
            <a:ext cx="8138160" cy="685800"/>
          </a:xfrm>
          <a:prstGeom prst="roundRect">
            <a:avLst/>
          </a:prstGeom>
          <a:solidFill>
            <a:srgbClr val="153B57"/>
          </a:solidFill>
          <a:ln>
            <a:solidFill>
              <a:srgbClr val="153B57"/>
            </a:solidFill>
          </a:ln>
        </p:spPr>
        <p:txBody>
          <a:bodyPr wrap="square" lIns="1524" tIns="1524" rIns="1524" bIns="1524" rtlCol="0" anchor="ctr"/>
          <a:lstStyle/>
          <a:p>
            <a:pPr marL="0" indent="0" algn="ctr">
              <a:buNone/>
            </a:pPr>
            <a:r>
              <a:rPr lang="en-US" sz="1800" b="1" dirty="0">
                <a:solidFill>
                  <a:srgbClr val="FFFFFF"/>
                </a:solidFill>
              </a:rPr>
              <a:t>Ethically strong care is both clinically safe and relationally respectful.</a:t>
            </a:r>
            <a:endParaRPr lang="en-US" sz="1800" dirty="0"/>
          </a:p>
        </p:txBody>
      </p:sp>
      <p:sp>
        <p:nvSpPr>
          <p:cNvPr id="11" name="Text 8"/>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13</a:t>
            </a:r>
            <a:endParaRPr lang="en-US" sz="9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Recommendations and expected outcomes</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02920" y="1234440"/>
            <a:ext cx="3749040" cy="274320"/>
          </a:xfrm>
          <a:prstGeom prst="rect">
            <a:avLst/>
          </a:prstGeom>
          <a:noFill/>
          <a:ln/>
        </p:spPr>
        <p:txBody>
          <a:bodyPr wrap="square" lIns="0" tIns="0" rIns="0" bIns="0" rtlCol="0" anchor="ctr"/>
          <a:lstStyle/>
          <a:p>
            <a:pPr marL="0" indent="0">
              <a:buNone/>
            </a:pPr>
            <a:r>
              <a:rPr lang="en-US" sz="1700" b="1" dirty="0">
                <a:solidFill>
                  <a:srgbClr val="153B57"/>
                </a:solidFill>
              </a:rPr>
              <a:t>Recommended actions for the next 12 months</a:t>
            </a:r>
            <a:endParaRPr lang="en-US" sz="1700" dirty="0"/>
          </a:p>
        </p:txBody>
      </p:sp>
      <p:sp>
        <p:nvSpPr>
          <p:cNvPr id="7" name="Text 5"/>
          <p:cNvSpPr/>
          <p:nvPr/>
        </p:nvSpPr>
        <p:spPr>
          <a:xfrm>
            <a:off x="502920" y="1645920"/>
            <a:ext cx="5532120" cy="2926080"/>
          </a:xfrm>
          <a:prstGeom prst="rect">
            <a:avLst/>
          </a:prstGeom>
          <a:noFill/>
          <a:ln/>
        </p:spPr>
        <p:txBody>
          <a:bodyPr wrap="square" lIns="635" tIns="635" rIns="635" bIns="635" rtlCol="0" anchor="ctr"/>
          <a:lstStyle/>
          <a:p>
            <a:pPr marL="177800" indent="-177800">
              <a:buSzPct val="100000"/>
              <a:buChar char="•"/>
            </a:pPr>
            <a:r>
              <a:rPr lang="en-US" sz="1500" dirty="0">
                <a:solidFill>
                  <a:srgbClr val="1F2D3D"/>
                </a:solidFill>
              </a:rPr>
              <a:t>Complete medicine review using current NICE regimen pathway and comorbidity profile.</a:t>
            </a:r>
            <a:endParaRPr lang="en-US" sz="1500" dirty="0"/>
          </a:p>
          <a:p>
            <a:pPr marL="177800" indent="-177800">
              <a:buSzPct val="100000"/>
              <a:buChar char="•"/>
            </a:pPr>
            <a:r>
              <a:rPr lang="en-US" sz="1500" dirty="0">
                <a:solidFill>
                  <a:srgbClr val="1F2D3D"/>
                </a:solidFill>
              </a:rPr>
              <a:t>Start or reinforce structured diabetes education and teach-back at each review.</a:t>
            </a:r>
            <a:endParaRPr lang="en-US" sz="1500" dirty="0"/>
          </a:p>
          <a:p>
            <a:pPr marL="177800" indent="-177800">
              <a:buSzPct val="100000"/>
              <a:buChar char="•"/>
            </a:pPr>
            <a:r>
              <a:rPr lang="en-US" sz="1500" dirty="0">
                <a:solidFill>
                  <a:srgbClr val="1F2D3D"/>
                </a:solidFill>
              </a:rPr>
              <a:t>Track HbA1c, BP, weight and complication screening to detect progress early.</a:t>
            </a:r>
            <a:endParaRPr lang="en-US" sz="1500" dirty="0"/>
          </a:p>
          <a:p>
            <a:pPr marL="177800" indent="-177800">
              <a:buSzPct val="100000"/>
              <a:buChar char="•"/>
            </a:pPr>
            <a:r>
              <a:rPr lang="en-US" sz="1500" dirty="0">
                <a:solidFill>
                  <a:srgbClr val="1F2D3D"/>
                </a:solidFill>
              </a:rPr>
              <a:t>Refer to weight-management and smoking-cessation support if accepted.</a:t>
            </a:r>
            <a:endParaRPr lang="en-US" sz="1500" dirty="0"/>
          </a:p>
          <a:p>
            <a:pPr marL="177800" indent="-177800">
              <a:buSzPct val="100000"/>
              <a:buChar char="•"/>
            </a:pPr>
            <a:r>
              <a:rPr lang="en-US" sz="1500" dirty="0">
                <a:solidFill>
                  <a:srgbClr val="1F2D3D"/>
                </a:solidFill>
              </a:rPr>
              <a:t>Use personalised goals that match the patient’s routines and barriers.</a:t>
            </a:r>
            <a:endParaRPr lang="en-US" sz="1500" dirty="0"/>
          </a:p>
        </p:txBody>
      </p:sp>
      <p:sp>
        <p:nvSpPr>
          <p:cNvPr id="8" name="Text 6"/>
          <p:cNvSpPr/>
          <p:nvPr/>
        </p:nvSpPr>
        <p:spPr>
          <a:xfrm>
            <a:off x="6400800" y="1234440"/>
            <a:ext cx="2194560" cy="274320"/>
          </a:xfrm>
          <a:prstGeom prst="rect">
            <a:avLst/>
          </a:prstGeom>
          <a:noFill/>
          <a:ln/>
        </p:spPr>
        <p:txBody>
          <a:bodyPr wrap="square" lIns="0" tIns="0" rIns="0" bIns="0" rtlCol="0" anchor="ctr"/>
          <a:lstStyle/>
          <a:p>
            <a:pPr marL="0" indent="0">
              <a:buNone/>
            </a:pPr>
            <a:r>
              <a:rPr lang="en-US" sz="1700" b="1" dirty="0">
                <a:solidFill>
                  <a:srgbClr val="153B57"/>
                </a:solidFill>
              </a:rPr>
              <a:t>Expected benefits</a:t>
            </a:r>
            <a:endParaRPr lang="en-US" sz="1700" dirty="0"/>
          </a:p>
        </p:txBody>
      </p:sp>
      <p:sp>
        <p:nvSpPr>
          <p:cNvPr id="9" name="Text 7"/>
          <p:cNvSpPr/>
          <p:nvPr/>
        </p:nvSpPr>
        <p:spPr>
          <a:xfrm>
            <a:off x="6400800" y="1645920"/>
            <a:ext cx="4983480" cy="960120"/>
          </a:xfrm>
          <a:prstGeom prst="roundRect">
            <a:avLst>
              <a:gd name="adj" fmla="val 7619"/>
            </a:avLst>
          </a:prstGeom>
          <a:solidFill>
            <a:srgbClr val="EAF4F7"/>
          </a:solidFill>
          <a:ln>
            <a:solidFill>
              <a:srgbClr val="EAF4F7"/>
            </a:solidFill>
          </a:ln>
        </p:spPr>
        <p:txBody>
          <a:bodyPr wrap="square" lIns="2032" tIns="2032" rIns="2032" bIns="2032" rtlCol="0" anchor="t"/>
          <a:lstStyle/>
          <a:p>
            <a:pPr marL="0" indent="0">
              <a:buNone/>
            </a:pPr>
            <a:r>
              <a:rPr lang="en-US" sz="1500" b="1" dirty="0">
                <a:solidFill>
                  <a:srgbClr val="153B57"/>
                </a:solidFill>
              </a:rPr>
              <a:t>Short term
</a:t>
            </a:r>
            <a:endParaRPr lang="en-US" sz="1500" dirty="0"/>
          </a:p>
          <a:p>
            <a:pPr marL="0" indent="0">
              <a:buNone/>
            </a:pPr>
            <a:r>
              <a:rPr lang="en-US" sz="1500" dirty="0">
                <a:solidFill>
                  <a:srgbClr val="1F2D3D"/>
                </a:solidFill>
              </a:rPr>
              <a:t>Less thirst and fatigue, clearer treatment understanding and better self-management confidence.</a:t>
            </a:r>
            <a:endParaRPr lang="en-US" sz="1500" dirty="0"/>
          </a:p>
        </p:txBody>
      </p:sp>
      <p:sp>
        <p:nvSpPr>
          <p:cNvPr id="10" name="Text 8"/>
          <p:cNvSpPr/>
          <p:nvPr/>
        </p:nvSpPr>
        <p:spPr>
          <a:xfrm>
            <a:off x="6400800" y="2761488"/>
            <a:ext cx="4983480" cy="960120"/>
          </a:xfrm>
          <a:prstGeom prst="roundRect">
            <a:avLst>
              <a:gd name="adj" fmla="val 7619"/>
            </a:avLst>
          </a:prstGeom>
          <a:solidFill>
            <a:srgbClr val="E7F4EF"/>
          </a:solidFill>
          <a:ln>
            <a:solidFill>
              <a:srgbClr val="E7F4EF"/>
            </a:solidFill>
          </a:ln>
        </p:spPr>
        <p:txBody>
          <a:bodyPr wrap="square" lIns="2032" tIns="2032" rIns="2032" bIns="2032" rtlCol="0" anchor="t"/>
          <a:lstStyle/>
          <a:p>
            <a:pPr marL="0" indent="0">
              <a:buNone/>
            </a:pPr>
            <a:r>
              <a:rPr lang="en-US" sz="1500" b="1" dirty="0">
                <a:solidFill>
                  <a:srgbClr val="153B57"/>
                </a:solidFill>
              </a:rPr>
              <a:t>Medium term
</a:t>
            </a:r>
            <a:endParaRPr lang="en-US" sz="1500" dirty="0"/>
          </a:p>
          <a:p>
            <a:pPr marL="0" indent="0">
              <a:buNone/>
            </a:pPr>
            <a:r>
              <a:rPr lang="en-US" sz="1500" dirty="0">
                <a:solidFill>
                  <a:srgbClr val="1F2D3D"/>
                </a:solidFill>
              </a:rPr>
              <a:t>Improved HbA1c, weight trend, blood pressure and appointment engagement.</a:t>
            </a:r>
            <a:endParaRPr lang="en-US" sz="1500" dirty="0"/>
          </a:p>
        </p:txBody>
      </p:sp>
      <p:sp>
        <p:nvSpPr>
          <p:cNvPr id="11" name="Text 9"/>
          <p:cNvSpPr/>
          <p:nvPr/>
        </p:nvSpPr>
        <p:spPr>
          <a:xfrm>
            <a:off x="6400800" y="3877056"/>
            <a:ext cx="4983480" cy="960120"/>
          </a:xfrm>
          <a:prstGeom prst="roundRect">
            <a:avLst>
              <a:gd name="adj" fmla="val 7619"/>
            </a:avLst>
          </a:prstGeom>
          <a:solidFill>
            <a:srgbClr val="F5E6B3"/>
          </a:solidFill>
          <a:ln>
            <a:solidFill>
              <a:srgbClr val="F5E6B3"/>
            </a:solidFill>
          </a:ln>
        </p:spPr>
        <p:txBody>
          <a:bodyPr wrap="square" lIns="2032" tIns="2032" rIns="2032" bIns="2032" rtlCol="0" anchor="t"/>
          <a:lstStyle/>
          <a:p>
            <a:pPr marL="0" indent="0">
              <a:buNone/>
            </a:pPr>
            <a:r>
              <a:rPr lang="en-US" sz="1500" b="1" dirty="0">
                <a:solidFill>
                  <a:srgbClr val="153B57"/>
                </a:solidFill>
              </a:rPr>
              <a:t>Long term
</a:t>
            </a:r>
            <a:endParaRPr lang="en-US" sz="1500" dirty="0"/>
          </a:p>
          <a:p>
            <a:pPr marL="0" indent="0">
              <a:buNone/>
            </a:pPr>
            <a:r>
              <a:rPr lang="en-US" sz="1500" dirty="0">
                <a:solidFill>
                  <a:srgbClr val="1F2D3D"/>
                </a:solidFill>
              </a:rPr>
              <a:t>Lower risk of vascular, renal, foot and eye complications.</a:t>
            </a:r>
            <a:endParaRPr lang="en-US" sz="1500" dirty="0"/>
          </a:p>
        </p:txBody>
      </p:sp>
      <p:sp>
        <p:nvSpPr>
          <p:cNvPr id="12" name="Text 10"/>
          <p:cNvSpPr/>
          <p:nvPr/>
        </p:nvSpPr>
        <p:spPr>
          <a:xfrm>
            <a:off x="777240" y="5166360"/>
            <a:ext cx="10607040" cy="530352"/>
          </a:xfrm>
          <a:prstGeom prst="roundRect">
            <a:avLst/>
          </a:prstGeom>
          <a:solidFill>
            <a:srgbClr val="2F7D8C"/>
          </a:solidFill>
          <a:ln>
            <a:solidFill>
              <a:srgbClr val="2F7D8C"/>
            </a:solidFill>
          </a:ln>
        </p:spPr>
        <p:txBody>
          <a:bodyPr wrap="square" lIns="1778" tIns="1778" rIns="1778" bIns="1778" rtlCol="0" anchor="ctr"/>
          <a:lstStyle/>
          <a:p>
            <a:pPr marL="0" indent="0" algn="ctr">
              <a:buNone/>
            </a:pPr>
            <a:r>
              <a:rPr lang="en-US" sz="1600" dirty="0">
                <a:solidFill>
                  <a:srgbClr val="FFFFFF"/>
                </a:solidFill>
              </a:rPr>
              <a:t>The plan works best because it joins physiology, current guidance and realistic behaviour change into one coherent pathway.</a:t>
            </a:r>
            <a:endParaRPr lang="en-US" sz="1600" dirty="0"/>
          </a:p>
        </p:txBody>
      </p:sp>
      <p:sp>
        <p:nvSpPr>
          <p:cNvPr id="14" name="Text 11"/>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14</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411480" y="228600"/>
            <a:ext cx="5029200" cy="164592"/>
          </a:xfrm>
          <a:prstGeom prst="rect">
            <a:avLst/>
          </a:prstGeom>
          <a:noFill/>
          <a:ln/>
        </p:spPr>
        <p:txBody>
          <a:bodyPr wrap="square" lIns="0" tIns="0" rIns="0" bIns="0" rtlCol="0" anchor="ctr"/>
          <a:lstStyle/>
          <a:p>
            <a:pPr marL="0" indent="0">
              <a:buNone/>
            </a:pPr>
            <a:r>
              <a:rPr lang="en-US" sz="1000" b="1" dirty="0">
                <a:solidFill>
                  <a:srgbClr val="2F7D8C"/>
                </a:solidFill>
                <a:latin typeface="Aptos" pitchFamily="34" charset="0"/>
                <a:ea typeface="Aptos" pitchFamily="34" charset="-122"/>
                <a:cs typeface="Aptos" pitchFamily="34" charset="-120"/>
              </a:rPr>
              <a:t>BMHP5023 | Individual Thematic Presentation</a:t>
            </a:r>
            <a:endParaRPr lang="en-US" sz="1000" dirty="0"/>
          </a:p>
        </p:txBody>
      </p:sp>
      <p:sp>
        <p:nvSpPr>
          <p:cNvPr id="3" name="Text 1"/>
          <p:cNvSpPr/>
          <p:nvPr/>
        </p:nvSpPr>
        <p:spPr>
          <a:xfrm>
            <a:off x="411480" y="438912"/>
            <a:ext cx="8046720" cy="438912"/>
          </a:xfrm>
          <a:prstGeom prst="rect">
            <a:avLst/>
          </a:prstGeom>
          <a:noFill/>
          <a:ln/>
        </p:spPr>
        <p:txBody>
          <a:bodyPr wrap="square" lIns="0" tIns="0" rIns="0" bIns="0" rtlCol="0" anchor="ctr"/>
          <a:lstStyle/>
          <a:p>
            <a:pPr marL="0" indent="0">
              <a:buNone/>
            </a:pPr>
            <a:r>
              <a:rPr lang="en-US" sz="2400" b="1" dirty="0">
                <a:solidFill>
                  <a:srgbClr val="153B57"/>
                </a:solidFill>
                <a:latin typeface="Aptos Display" pitchFamily="34" charset="0"/>
                <a:ea typeface="Aptos Display" pitchFamily="34" charset="-122"/>
                <a:cs typeface="Aptos Display" pitchFamily="34" charset="-120"/>
              </a:rPr>
              <a:t>Reference list</a:t>
            </a:r>
            <a:endParaRPr lang="en-US" sz="2400" dirty="0"/>
          </a:p>
        </p:txBody>
      </p:sp>
      <p:sp>
        <p:nvSpPr>
          <p:cNvPr id="4" name="Shape 2"/>
          <p:cNvSpPr/>
          <p:nvPr/>
        </p:nvSpPr>
        <p:spPr>
          <a:xfrm>
            <a:off x="411480" y="941832"/>
            <a:ext cx="11064240" cy="0"/>
          </a:xfrm>
          <a:prstGeom prst="line">
            <a:avLst/>
          </a:prstGeom>
          <a:noFill/>
          <a:ln w="17780">
            <a:solidFill>
              <a:srgbClr val="2F7D8C"/>
            </a:solidFill>
            <a:prstDash val="solid"/>
          </a:ln>
        </p:spPr>
        <p:txBody>
          <a:bodyPr/>
          <a:lstStyle/>
          <a:p>
            <a:endParaRPr lang="en-GB"/>
          </a:p>
        </p:txBody>
      </p:sp>
      <p:sp>
        <p:nvSpPr>
          <p:cNvPr id="5" name="Text 3"/>
          <p:cNvSpPr/>
          <p:nvPr/>
        </p:nvSpPr>
        <p:spPr>
          <a:xfrm>
            <a:off x="411480" y="6473952"/>
            <a:ext cx="7498080" cy="164592"/>
          </a:xfrm>
          <a:prstGeom prst="rect">
            <a:avLst/>
          </a:prstGeom>
          <a:noFill/>
          <a:ln/>
        </p:spPr>
        <p:txBody>
          <a:bodyPr wrap="square" lIns="0" tIns="0" rIns="0" bIns="0" rtlCol="0" anchor="ctr"/>
          <a:lstStyle/>
          <a:p>
            <a:pPr marL="0" indent="0">
              <a:buNone/>
            </a:pPr>
            <a:r>
              <a:rPr lang="en-US" sz="850" dirty="0">
                <a:solidFill>
                  <a:srgbClr val="74808C"/>
                </a:solidFill>
              </a:rPr>
              <a:t>Moses Muthengi | add student number and lecturer name before submission</a:t>
            </a:r>
            <a:endParaRPr lang="en-US" sz="850" dirty="0"/>
          </a:p>
        </p:txBody>
      </p:sp>
      <p:sp>
        <p:nvSpPr>
          <p:cNvPr id="6" name="Text 4"/>
          <p:cNvSpPr/>
          <p:nvPr/>
        </p:nvSpPr>
        <p:spPr>
          <a:xfrm>
            <a:off x="548640" y="1298448"/>
            <a:ext cx="5440680" cy="4919472"/>
          </a:xfrm>
          <a:prstGeom prst="rect">
            <a:avLst/>
          </a:prstGeom>
          <a:noFill/>
          <a:ln/>
        </p:spPr>
        <p:txBody>
          <a:bodyPr wrap="square" lIns="254" tIns="254" rIns="254" bIns="254" rtlCol="0" anchor="t"/>
          <a:lstStyle/>
          <a:p>
            <a:pPr marL="0" indent="0">
              <a:buNone/>
            </a:pPr>
            <a:r>
              <a:rPr lang="en-US" sz="1080" dirty="0">
                <a:solidFill>
                  <a:srgbClr val="1F2D3D"/>
                </a:solidFill>
              </a:rPr>
              <a:t>Chatterjee, S., Khunti, K. and Davies, M.J. (2023) Type 2 diabetes. The Lancet. https://www.thelancet.com/journals/lancet/article/PIIS0140-6736(22)01655-5/fulltext
Forouhi, N.G. (2023) Embracing complexity: making sense of diet, nutrition, obesity and type 2 diabetes. Diabetologia. https://link.springer.com/article/10.1007/s00125-023-05873-z
Galicia-Garcia, U. et al. (2020) Pathophysiology of Type 2 Diabetes Mellitus. International Journal of Molecular Sciences, 21(17), 6275. https://www.mdpi.com/1422-0067/21/17/6275
NHS (2026) Type 2 diabetes. https://www.nhs.uk/conditions/type-2-diabetes/</a:t>
            </a:r>
            <a:endParaRPr lang="en-US" sz="1080" dirty="0"/>
          </a:p>
        </p:txBody>
      </p:sp>
      <p:sp>
        <p:nvSpPr>
          <p:cNvPr id="7" name="Text 5"/>
          <p:cNvSpPr/>
          <p:nvPr/>
        </p:nvSpPr>
        <p:spPr>
          <a:xfrm>
            <a:off x="6199632" y="1298448"/>
            <a:ext cx="5440680" cy="4919472"/>
          </a:xfrm>
          <a:prstGeom prst="rect">
            <a:avLst/>
          </a:prstGeom>
          <a:noFill/>
          <a:ln/>
        </p:spPr>
        <p:txBody>
          <a:bodyPr wrap="square" lIns="254" tIns="254" rIns="254" bIns="254" rtlCol="0" anchor="t"/>
          <a:lstStyle/>
          <a:p>
            <a:pPr marL="0" indent="0">
              <a:buNone/>
            </a:pPr>
            <a:r>
              <a:rPr lang="en-US" sz="1080" dirty="0">
                <a:solidFill>
                  <a:srgbClr val="1F2D3D"/>
                </a:solidFill>
              </a:rPr>
              <a:t>NHS England (2026) Diabetes treatment and care programme. https://www.england.nhs.uk/diabetes/treatment-care/
NICE (2026) Type 2 diabetes in adults: management (NG28). https://www.nice.org.uk/guidance/ng28
Sun, H. et al. (2022) IDF Diabetes Atlas estimates for 2021 and projections for 2045. Diabetes Research and Clinical Practice, 183, 109119. https://www.sciencedirect.com/science/article/pii/S0168822721004782
Uhl, S. et al. (2024) Effectiveness of continuous glucose monitoring on metrics of glycemic control in type 2 diabetes mellitus. JCEM, 109(4), 1119–1131. https://academic.oup.com/jcem/article/109/4/1119/7438972</a:t>
            </a:r>
            <a:endParaRPr lang="en-US" sz="1080" dirty="0"/>
          </a:p>
        </p:txBody>
      </p:sp>
      <p:sp>
        <p:nvSpPr>
          <p:cNvPr id="9" name="Text 6"/>
          <p:cNvSpPr/>
          <p:nvPr/>
        </p:nvSpPr>
        <p:spPr>
          <a:xfrm>
            <a:off x="11475720" y="6419088"/>
            <a:ext cx="320040" cy="182880"/>
          </a:xfrm>
          <a:prstGeom prst="rect">
            <a:avLst/>
          </a:prstGeom>
          <a:noFill/>
          <a:ln/>
        </p:spPr>
        <p:txBody>
          <a:bodyPr wrap="square" lIns="0" tIns="0" rIns="0" bIns="0" rtlCol="0" anchor="ctr"/>
          <a:lstStyle/>
          <a:p>
            <a:pPr marL="0" indent="0" algn="r">
              <a:buNone/>
            </a:pPr>
            <a:r>
              <a:rPr lang="en-US" sz="950" dirty="0">
                <a:solidFill>
                  <a:srgbClr val="5B6775"/>
                </a:solidFill>
              </a:rPr>
              <a:t>15</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4187</Words>
  <Application>Microsoft Office PowerPoint</Application>
  <PresentationFormat>Widescreen</PresentationFormat>
  <Paragraphs>239</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 2 Diabetes Mellitus: Fictional Patient Care Plan</dc:title>
  <dc:subject>BMHP5023 fictional patient care plan presentation</dc:subject>
  <dc:creator>OpenAI</dc:creator>
  <cp:lastModifiedBy>Raymond Yogo</cp:lastModifiedBy>
  <cp:revision>3</cp:revision>
  <dcterms:created xsi:type="dcterms:W3CDTF">2026-03-24T13:42:36Z</dcterms:created>
  <dcterms:modified xsi:type="dcterms:W3CDTF">2026-03-25T15:36:24Z</dcterms:modified>
</cp:coreProperties>
</file>