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FFCCCC"/>
    <a:srgbClr val="99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0" d="100"/>
          <a:sy n="70" d="100"/>
        </p:scale>
        <p:origin x="738"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D680ED7-F271-45A6-B3C8-941EC1295F3A}"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346563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680ED7-F271-45A6-B3C8-941EC1295F3A}"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1644867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680ED7-F271-45A6-B3C8-941EC1295F3A}"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3000329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D680ED7-F271-45A6-B3C8-941EC1295F3A}"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1441826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D680ED7-F271-45A6-B3C8-941EC1295F3A}" type="datetimeFigureOut">
              <a:rPr lang="en-GB" smtClean="0"/>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668484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D680ED7-F271-45A6-B3C8-941EC1295F3A}" type="datetimeFigureOut">
              <a:rPr lang="en-GB" smtClean="0"/>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1895820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680ED7-F271-45A6-B3C8-941EC1295F3A}" type="datetimeFigureOut">
              <a:rPr lang="en-GB" smtClean="0"/>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3229181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680ED7-F271-45A6-B3C8-941EC1295F3A}"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2479173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680ED7-F271-45A6-B3C8-941EC1295F3A}"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1771194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680ED7-F271-45A6-B3C8-941EC1295F3A}"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2936441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680ED7-F271-45A6-B3C8-941EC1295F3A}"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C5717A-7DE5-4B00-AAE8-E7ECA369CF0F}" type="slidenum">
              <a:rPr lang="en-GB" smtClean="0"/>
              <a:t>‹#›</a:t>
            </a:fld>
            <a:endParaRPr lang="en-GB"/>
          </a:p>
        </p:txBody>
      </p:sp>
    </p:spTree>
    <p:extLst>
      <p:ext uri="{BB962C8B-B14F-4D97-AF65-F5344CB8AC3E}">
        <p14:creationId xmlns:p14="http://schemas.microsoft.com/office/powerpoint/2010/main" val="2848332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680ED7-F271-45A6-B3C8-941EC1295F3A}" type="datetimeFigureOut">
              <a:rPr lang="en-GB" smtClean="0"/>
              <a:t>28/11/2018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C5717A-7DE5-4B00-AAE8-E7ECA369CF0F}" type="slidenum">
              <a:rPr lang="en-GB" smtClean="0"/>
              <a:t>‹#›</a:t>
            </a:fld>
            <a:endParaRPr lang="en-GB"/>
          </a:p>
        </p:txBody>
      </p:sp>
    </p:spTree>
    <p:extLst>
      <p:ext uri="{BB962C8B-B14F-4D97-AF65-F5344CB8AC3E}">
        <p14:creationId xmlns:p14="http://schemas.microsoft.com/office/powerpoint/2010/main" val="713138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openxmlformats.org/officeDocument/2006/relationships/hyperlink" Target="https://www.theguardian.com/commentisfree/2018/oct/03/public-bathrooms-are-gender-identity-battlefields-what-if-we-just-do-it-right" TargetMode="External"/><Relationship Id="rId13" Type="http://schemas.openxmlformats.org/officeDocument/2006/relationships/hyperlink" Target="https://www.theguardian.com/education/2017/sep/19/school-trousers-skirts-equality-john-lewis-uniform" TargetMode="External"/><Relationship Id="rId3" Type="http://schemas.openxmlformats.org/officeDocument/2006/relationships/hyperlink" Target="https://www.theguardian.com/lifeandstyle/womens-blog/2015/feb/23/sexist-assumptions-young-children-gender-stereotypes" TargetMode="External"/><Relationship Id="rId7" Type="http://schemas.openxmlformats.org/officeDocument/2006/relationships/hyperlink" Target="https://www.theguardian.com/society/2017/sep/20/children-are-straitjacketed-into-gender-roles-in-early-adolescence-says-study" TargetMode="External"/><Relationship Id="rId12" Type="http://schemas.openxmlformats.org/officeDocument/2006/relationships/hyperlink" Target="https://www.theguardian.com/society/2013/jan/24/why-sex-education-matters" TargetMode="External"/><Relationship Id="rId17" Type="http://schemas.openxmlformats.org/officeDocument/2006/relationships/hyperlink" Target="https://www.tes.com/news/why-you-need-know-about-hidden-curriculum-and-how-teach-it" TargetMode="External"/><Relationship Id="rId2" Type="http://schemas.openxmlformats.org/officeDocument/2006/relationships/hyperlink" Target="https://feminisminindia.com/2018/06/05/examples-subtle-sexism-school/" TargetMode="External"/><Relationship Id="rId16" Type="http://schemas.openxmlformats.org/officeDocument/2006/relationships/hyperlink" Target="https://www.theguardian.com/society/2016/jul/18/how-uk-halved-teenage-pregnancy-rate-public-health-strategy" TargetMode="External"/><Relationship Id="rId1" Type="http://schemas.openxmlformats.org/officeDocument/2006/relationships/slideLayout" Target="../slideLayouts/slideLayout2.xml"/><Relationship Id="rId6" Type="http://schemas.openxmlformats.org/officeDocument/2006/relationships/hyperlink" Target="http://time.com/3593228/nevada-students-sex-education/" TargetMode="External"/><Relationship Id="rId11" Type="http://schemas.openxmlformats.org/officeDocument/2006/relationships/hyperlink" Target="https://www.theguardian.com/science/occams-corner/2013/dec/09/gender-stereotypes-schools-children-choices" TargetMode="External"/><Relationship Id="rId5" Type="http://schemas.openxmlformats.org/officeDocument/2006/relationships/hyperlink" Target="https://www.huffingtonpost.co.uk/entry/ridiculous-dress-code-rule-that-made-teen-outfit-inappropriate_us_55d34e04e4b0ab468d9e6afa" TargetMode="External"/><Relationship Id="rId15" Type="http://schemas.openxmlformats.org/officeDocument/2006/relationships/hyperlink" Target="https://www.bbc.co.uk/news/business-43668187" TargetMode="External"/><Relationship Id="rId10" Type="http://schemas.openxmlformats.org/officeDocument/2006/relationships/hyperlink" Target="https://www.theguardian.com/education/2017/jan/26/girls-believe-brilliance-is-a-male-trait-research-into-gender-stereotypes-shows" TargetMode="External"/><Relationship Id="rId4" Type="http://schemas.openxmlformats.org/officeDocument/2006/relationships/hyperlink" Target="https://www.bbc.co.uk/news/education-13292133" TargetMode="External"/><Relationship Id="rId9" Type="http://schemas.openxmlformats.org/officeDocument/2006/relationships/hyperlink" Target="https://www.nationalgeographic.com/magazine/2017/01/gender-toys-departments-piece/" TargetMode="External"/><Relationship Id="rId14" Type="http://schemas.openxmlformats.org/officeDocument/2006/relationships/hyperlink" Target="https://www.theguardian.com/science/2015/jan/21/suicide-gender-men-women-mental-health-nick-clegg"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independent.co.uk/life-style/toxic-masculinity-international-mens-day-2018-gender-stereotypes-man-up-a8641136.html" TargetMode="External"/><Relationship Id="rId13" Type="http://schemas.openxmlformats.org/officeDocument/2006/relationships/hyperlink" Target="https://www.washingtonpost.com/education/2018/11/20/teacher-we-must-teach-emotional-literacy-boys-heres-what-happened-when-i-tried/?noredirect=on&amp;utm_term=.cde3bf0c625a" TargetMode="External"/><Relationship Id="rId3" Type="http://schemas.openxmlformats.org/officeDocument/2006/relationships/hyperlink" Target="https://nationalsafetysigns.com.au/safety-signs/gender-neutral-toilet-sign-in16205/" TargetMode="External"/><Relationship Id="rId7" Type="http://schemas.openxmlformats.org/officeDocument/2006/relationships/hyperlink" Target="https://www.independent.co.uk/life-style/health-and-families/fairy-tales-children-stop-reading-parents-body-image-gender-roles-women-girls-sexism-a8067641.html" TargetMode="External"/><Relationship Id="rId12" Type="http://schemas.openxmlformats.org/officeDocument/2006/relationships/hyperlink" Target="https://www.theguardian.com/education/mortarboard/2013/oct/03/why-wear-school-uniform" TargetMode="External"/><Relationship Id="rId2" Type="http://schemas.openxmlformats.org/officeDocument/2006/relationships/hyperlink" Target="https://www.huffingtonpost.co.uk/entry/sexist-school-dress-codes-and-the-oregon-now-model_us_59a6cd7ee4b00795c2a318e5" TargetMode="External"/><Relationship Id="rId1" Type="http://schemas.openxmlformats.org/officeDocument/2006/relationships/slideLayout" Target="../slideLayouts/slideLayout2.xml"/><Relationship Id="rId6" Type="http://schemas.openxmlformats.org/officeDocument/2006/relationships/hyperlink" Target="https://www.independent.co.uk/news/education/education-news/sex-education-classes-compulsory-parents-right-withdraw-children-laura-bates-justine-greening-sre-a7607981.html" TargetMode="External"/><Relationship Id="rId11" Type="http://schemas.openxmlformats.org/officeDocument/2006/relationships/hyperlink" Target="https://www.bbc.co.uk/news/uk-scotland-39192130" TargetMode="External"/><Relationship Id="rId5" Type="http://schemas.openxmlformats.org/officeDocument/2006/relationships/hyperlink" Target="https://www.newyorker.com/culture/culture-desk/the-unquestioned-goodness-of-school-uniforms" TargetMode="External"/><Relationship Id="rId10" Type="http://schemas.openxmlformats.org/officeDocument/2006/relationships/hyperlink" Target="https://www.telegraph.co.uk/women/life/why-the-uk-should-ditch-male-and-female-toilets-for-gender-neutr/" TargetMode="External"/><Relationship Id="rId4" Type="http://schemas.openxmlformats.org/officeDocument/2006/relationships/hyperlink" Target="https://www.theguardian.com/lifeandstyle/2016/may/28/toys-kids-girls-boys-childhood-development-gender-research" TargetMode="External"/><Relationship Id="rId9" Type="http://schemas.openxmlformats.org/officeDocument/2006/relationships/hyperlink" Target="https://www.huffingtonpost.co.uk/entry/mom-fires-back-at-schools-dress-code-approach-after-daughter-humiliated_us_57e9368ce4b08d73b8324dc9" TargetMode="External"/><Relationship Id="rId14" Type="http://schemas.openxmlformats.org/officeDocument/2006/relationships/hyperlink" Target="https://www.theguardian.com/world/2018/jul/06/legal-challenge-discriminatory-skirts-only-policy-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09390" y="3047947"/>
            <a:ext cx="6773220" cy="762106"/>
          </a:xfrm>
          <a:prstGeom prst="rect">
            <a:avLst/>
          </a:prstGeom>
        </p:spPr>
      </p:pic>
      <p:pic>
        <p:nvPicPr>
          <p:cNvPr id="5" name="Picture 4"/>
          <p:cNvPicPr>
            <a:picLocks noChangeAspect="1"/>
          </p:cNvPicPr>
          <p:nvPr/>
        </p:nvPicPr>
        <p:blipFill>
          <a:blip r:embed="rId3"/>
          <a:stretch>
            <a:fillRect/>
          </a:stretch>
        </p:blipFill>
        <p:spPr>
          <a:xfrm>
            <a:off x="2233073" y="3686925"/>
            <a:ext cx="7725853" cy="466790"/>
          </a:xfrm>
          <a:prstGeom prst="rect">
            <a:avLst/>
          </a:prstGeom>
        </p:spPr>
      </p:pic>
      <p:pic>
        <p:nvPicPr>
          <p:cNvPr id="6" name="Picture 5"/>
          <p:cNvPicPr>
            <a:picLocks noChangeAspect="1"/>
          </p:cNvPicPr>
          <p:nvPr/>
        </p:nvPicPr>
        <p:blipFill>
          <a:blip r:embed="rId4"/>
          <a:stretch>
            <a:fillRect/>
          </a:stretch>
        </p:blipFill>
        <p:spPr>
          <a:xfrm>
            <a:off x="109182" y="111211"/>
            <a:ext cx="3705742" cy="504895"/>
          </a:xfrm>
          <a:prstGeom prst="rect">
            <a:avLst/>
          </a:prstGeom>
        </p:spPr>
      </p:pic>
      <p:sp>
        <p:nvSpPr>
          <p:cNvPr id="7" name="TextBox 6"/>
          <p:cNvSpPr txBox="1"/>
          <p:nvPr/>
        </p:nvSpPr>
        <p:spPr>
          <a:xfrm>
            <a:off x="109182" y="616106"/>
            <a:ext cx="4619229" cy="2677656"/>
          </a:xfrm>
          <a:prstGeom prst="rect">
            <a:avLst/>
          </a:prstGeom>
          <a:noFill/>
        </p:spPr>
        <p:txBody>
          <a:bodyPr wrap="square" rtlCol="0">
            <a:spAutoFit/>
          </a:bodyPr>
          <a:lstStyle/>
          <a:p>
            <a:pPr marL="285750" indent="-285750">
              <a:buFont typeface="Arial" panose="020B0604020202020204" pitchFamily="34" charset="0"/>
              <a:buChar char="•"/>
            </a:pPr>
            <a:r>
              <a:rPr lang="en-GB" sz="1200" dirty="0" smtClean="0"/>
              <a:t>The idea that certain toys should only be used by certain genders prevents children learning vital skills like empathy and fine motor skills. (</a:t>
            </a:r>
            <a:r>
              <a:rPr lang="en-GB" sz="1200" dirty="0" err="1" smtClean="0"/>
              <a:t>Oksman</a:t>
            </a:r>
            <a:r>
              <a:rPr lang="en-GB" sz="1200" dirty="0" smtClean="0"/>
              <a:t>, 2016)</a:t>
            </a:r>
          </a:p>
          <a:p>
            <a:pPr marL="285750" indent="-285750">
              <a:buFont typeface="Arial" panose="020B0604020202020204" pitchFamily="34" charset="0"/>
              <a:buChar char="•"/>
            </a:pPr>
            <a:r>
              <a:rPr lang="en-GB" sz="1200" dirty="0" err="1" smtClean="0"/>
              <a:t>Fairytales</a:t>
            </a:r>
            <a:r>
              <a:rPr lang="en-GB" sz="1200" dirty="0" smtClean="0"/>
              <a:t> teach that girls need to be ‘rescued’ and that boys should be heroes. They push the idea that marriage should be the main goal in life. (</a:t>
            </a:r>
            <a:r>
              <a:rPr lang="en-GB" sz="1200" dirty="0" err="1" smtClean="0"/>
              <a:t>Petter</a:t>
            </a:r>
            <a:r>
              <a:rPr lang="en-GB" sz="1200" dirty="0" smtClean="0"/>
              <a:t>, 2018a)</a:t>
            </a:r>
          </a:p>
          <a:p>
            <a:pPr marL="285750" indent="-285750">
              <a:buFont typeface="Arial" panose="020B0604020202020204" pitchFamily="34" charset="0"/>
              <a:buChar char="•"/>
            </a:pPr>
            <a:r>
              <a:rPr lang="en-GB" sz="1200" dirty="0" smtClean="0"/>
              <a:t>Girls believe that they need to work hard to achieve anything in life whereas they are told that boys have natural abilities in subjects like Maths and Science. (Davis, 2017)</a:t>
            </a:r>
          </a:p>
          <a:p>
            <a:pPr marL="285750" indent="-285750">
              <a:buFont typeface="Arial" panose="020B0604020202020204" pitchFamily="34" charset="0"/>
              <a:buChar char="•"/>
            </a:pPr>
            <a:r>
              <a:rPr lang="en-GB" sz="1200" dirty="0" smtClean="0"/>
              <a:t>Girls around the world are taught that their bodies are their best asset (</a:t>
            </a:r>
            <a:r>
              <a:rPr lang="en-GB" sz="1200" dirty="0" err="1" smtClean="0"/>
              <a:t>Boseley</a:t>
            </a:r>
            <a:r>
              <a:rPr lang="en-GB" sz="1200" dirty="0" smtClean="0"/>
              <a:t>, 2017)</a:t>
            </a:r>
          </a:p>
          <a:p>
            <a:pPr marL="285750" indent="-285750">
              <a:buFont typeface="Arial" panose="020B0604020202020204" pitchFamily="34" charset="0"/>
              <a:buChar char="•"/>
            </a:pPr>
            <a:r>
              <a:rPr lang="en-GB" sz="1200" dirty="0" smtClean="0"/>
              <a:t>Boys also feel the impact of gender stereotyping. They are repeatedly taught to hide their emotions and ‘man up’ (</a:t>
            </a:r>
            <a:r>
              <a:rPr lang="en-GB" sz="1200" dirty="0" err="1" smtClean="0"/>
              <a:t>Petter</a:t>
            </a:r>
            <a:r>
              <a:rPr lang="en-GB" sz="1200" dirty="0" smtClean="0"/>
              <a:t>, 2018b)</a:t>
            </a:r>
            <a:endParaRPr lang="en-GB" sz="1200" dirty="0"/>
          </a:p>
        </p:txBody>
      </p:sp>
      <p:pic>
        <p:nvPicPr>
          <p:cNvPr id="8" name="Picture 7"/>
          <p:cNvPicPr>
            <a:picLocks noChangeAspect="1"/>
          </p:cNvPicPr>
          <p:nvPr/>
        </p:nvPicPr>
        <p:blipFill>
          <a:blip r:embed="rId5"/>
          <a:stretch>
            <a:fillRect/>
          </a:stretch>
        </p:blipFill>
        <p:spPr>
          <a:xfrm>
            <a:off x="8058870" y="158842"/>
            <a:ext cx="4039164" cy="409632"/>
          </a:xfrm>
          <a:prstGeom prst="rect">
            <a:avLst/>
          </a:prstGeom>
        </p:spPr>
      </p:pic>
      <p:sp>
        <p:nvSpPr>
          <p:cNvPr id="10" name="TextBox 9"/>
          <p:cNvSpPr txBox="1"/>
          <p:nvPr/>
        </p:nvSpPr>
        <p:spPr>
          <a:xfrm>
            <a:off x="6677526" y="616106"/>
            <a:ext cx="5420508" cy="1384995"/>
          </a:xfrm>
          <a:prstGeom prst="rect">
            <a:avLst/>
          </a:prstGeom>
          <a:noFill/>
        </p:spPr>
        <p:txBody>
          <a:bodyPr wrap="square" rtlCol="0">
            <a:spAutoFit/>
          </a:bodyPr>
          <a:lstStyle/>
          <a:p>
            <a:pPr marL="171450" indent="-171450">
              <a:buFont typeface="Arial" panose="020B0604020202020204" pitchFamily="34" charset="0"/>
              <a:buChar char="•"/>
            </a:pPr>
            <a:r>
              <a:rPr lang="en-GB" sz="1200" dirty="0" smtClean="0"/>
              <a:t>Toilets can be very confusing and stressful for people who are transgender or do not identify with any gender. This can be amplified in a school environment.</a:t>
            </a:r>
          </a:p>
          <a:p>
            <a:pPr marL="171450" indent="-171450">
              <a:buFont typeface="Arial" panose="020B0604020202020204" pitchFamily="34" charset="0"/>
              <a:buChar char="•"/>
            </a:pPr>
            <a:r>
              <a:rPr lang="en-GB" sz="1200" dirty="0" smtClean="0"/>
              <a:t>A solution from a school in Scotland is to have fully enclosed toilet cubicles with communal wash basins. This not only helps non gender-conforming students but also reduce the risk of bullying and vandalism (Sleight, 2017) </a:t>
            </a:r>
          </a:p>
          <a:p>
            <a:pPr marL="171450" indent="-171450">
              <a:buFont typeface="Arial" panose="020B0604020202020204" pitchFamily="34" charset="0"/>
              <a:buChar char="•"/>
            </a:pPr>
            <a:r>
              <a:rPr lang="en-GB" sz="1200" dirty="0" smtClean="0"/>
              <a:t>Students learn from early on that what they do in the toilet is personal to them and not dependant on their biological sex (</a:t>
            </a:r>
            <a:r>
              <a:rPr lang="en-GB" sz="1200" dirty="0" err="1" smtClean="0"/>
              <a:t>Castricum</a:t>
            </a:r>
            <a:r>
              <a:rPr lang="en-GB" sz="1200" dirty="0" smtClean="0"/>
              <a:t>, 2018)</a:t>
            </a:r>
            <a:endParaRPr lang="en-GB" sz="1200" dirty="0"/>
          </a:p>
        </p:txBody>
      </p:sp>
      <p:pic>
        <p:nvPicPr>
          <p:cNvPr id="11" name="Picture 10"/>
          <p:cNvPicPr>
            <a:picLocks noChangeAspect="1"/>
          </p:cNvPicPr>
          <p:nvPr/>
        </p:nvPicPr>
        <p:blipFill>
          <a:blip r:embed="rId6"/>
          <a:stretch>
            <a:fillRect/>
          </a:stretch>
        </p:blipFill>
        <p:spPr>
          <a:xfrm>
            <a:off x="109182" y="4091575"/>
            <a:ext cx="2743583" cy="400106"/>
          </a:xfrm>
          <a:prstGeom prst="rect">
            <a:avLst/>
          </a:prstGeom>
        </p:spPr>
      </p:pic>
      <p:sp>
        <p:nvSpPr>
          <p:cNvPr id="12" name="TextBox 11"/>
          <p:cNvSpPr txBox="1"/>
          <p:nvPr/>
        </p:nvSpPr>
        <p:spPr>
          <a:xfrm>
            <a:off x="109181" y="4491681"/>
            <a:ext cx="4207637" cy="2308324"/>
          </a:xfrm>
          <a:prstGeom prst="rect">
            <a:avLst/>
          </a:prstGeom>
          <a:noFill/>
        </p:spPr>
        <p:txBody>
          <a:bodyPr wrap="square" rtlCol="0">
            <a:spAutoFit/>
          </a:bodyPr>
          <a:lstStyle/>
          <a:p>
            <a:pPr marL="171450" indent="-171450">
              <a:buFont typeface="Arial" panose="020B0604020202020204" pitchFamily="34" charset="0"/>
              <a:buChar char="•"/>
            </a:pPr>
            <a:r>
              <a:rPr lang="en-GB" sz="1200" dirty="0" smtClean="0"/>
              <a:t>Uniforms reinforce the idea that only people who dress professionally are successful even though successful businessmen, particularly in creative industries encourage casual wear. (Oppenheimer, 2017)</a:t>
            </a:r>
          </a:p>
          <a:p>
            <a:pPr marL="171450" indent="-171450">
              <a:buFont typeface="Arial" panose="020B0604020202020204" pitchFamily="34" charset="0"/>
              <a:buChar char="•"/>
            </a:pPr>
            <a:r>
              <a:rPr lang="en-GB" sz="1200" dirty="0" smtClean="0"/>
              <a:t>Dress codes that single out girls for revealing ‘too much skin’ teach that boys’ education is more important than their own. It also encourages victim blaming – the idea that it is their own fault for being assaulted if they are wearing something revealing (McCombs, 2017)</a:t>
            </a:r>
          </a:p>
          <a:p>
            <a:pPr marL="171450" indent="-171450">
              <a:buFont typeface="Arial" panose="020B0604020202020204" pitchFamily="34" charset="0"/>
              <a:buChar char="•"/>
            </a:pPr>
            <a:r>
              <a:rPr lang="en-GB" sz="1200" dirty="0" smtClean="0"/>
              <a:t>Gender neutral uniforms teach children that they are allowed to wear what they feel most comfortable with, even if it has not been traditionally worn by their gender. (Ferguson, 2017)</a:t>
            </a:r>
            <a:endParaRPr lang="en-GB" sz="1200" dirty="0"/>
          </a:p>
        </p:txBody>
      </p:sp>
      <p:pic>
        <p:nvPicPr>
          <p:cNvPr id="13" name="Picture 12"/>
          <p:cNvPicPr>
            <a:picLocks noChangeAspect="1"/>
          </p:cNvPicPr>
          <p:nvPr/>
        </p:nvPicPr>
        <p:blipFill>
          <a:blip r:embed="rId7"/>
          <a:stretch>
            <a:fillRect/>
          </a:stretch>
        </p:blipFill>
        <p:spPr>
          <a:xfrm>
            <a:off x="9482610" y="4153715"/>
            <a:ext cx="2553056" cy="457264"/>
          </a:xfrm>
          <a:prstGeom prst="rect">
            <a:avLst/>
          </a:prstGeom>
        </p:spPr>
      </p:pic>
      <p:sp>
        <p:nvSpPr>
          <p:cNvPr id="14" name="TextBox 13"/>
          <p:cNvSpPr txBox="1"/>
          <p:nvPr/>
        </p:nvSpPr>
        <p:spPr>
          <a:xfrm>
            <a:off x="6578101" y="4620505"/>
            <a:ext cx="3847513" cy="2308324"/>
          </a:xfrm>
          <a:prstGeom prst="rect">
            <a:avLst/>
          </a:prstGeom>
          <a:noFill/>
        </p:spPr>
        <p:txBody>
          <a:bodyPr wrap="square" rtlCol="0">
            <a:spAutoFit/>
          </a:bodyPr>
          <a:lstStyle/>
          <a:p>
            <a:pPr marL="171450" indent="-171450">
              <a:buFont typeface="Arial" panose="020B0604020202020204" pitchFamily="34" charset="0"/>
              <a:buChar char="•"/>
            </a:pPr>
            <a:r>
              <a:rPr lang="en-GB" sz="1200" dirty="0" smtClean="0"/>
              <a:t>Sex is thought of as an embarrassing subject, something that should only be discussed in secret. Sex Education in the UK is taught in biological terms and not until the last year of primary school. (Emmerson, 2013)</a:t>
            </a:r>
          </a:p>
          <a:p>
            <a:pPr marL="171450" indent="-171450">
              <a:buFont typeface="Arial" panose="020B0604020202020204" pitchFamily="34" charset="0"/>
              <a:buChar char="•"/>
            </a:pPr>
            <a:r>
              <a:rPr lang="en-GB" sz="1200" dirty="0" smtClean="0"/>
              <a:t>Parents can withdraw their children from Sex Education. This implies that it is not as important as other subjects. </a:t>
            </a:r>
          </a:p>
          <a:p>
            <a:pPr marL="171450" indent="-171450">
              <a:buFont typeface="Arial" panose="020B0604020202020204" pitchFamily="34" charset="0"/>
              <a:buChar char="•"/>
            </a:pPr>
            <a:r>
              <a:rPr lang="en-GB" sz="1200" dirty="0" smtClean="0"/>
              <a:t>59% of parents disagree with teaching children Sex and Relationship Education in primary school (BBC, 2011)</a:t>
            </a:r>
          </a:p>
          <a:p>
            <a:pPr marL="171450" indent="-171450">
              <a:buFont typeface="Arial" panose="020B0604020202020204" pitchFamily="34" charset="0"/>
              <a:buChar char="•"/>
            </a:pPr>
            <a:r>
              <a:rPr lang="en-GB" sz="1200" dirty="0" smtClean="0"/>
              <a:t>Early sex education reduces teen pregnancy rates and nurtures children who are confident enough to ask about sex and question when something is not right (Emmerson, 2013)</a:t>
            </a:r>
            <a:endParaRPr lang="en-GB" sz="1200" dirty="0"/>
          </a:p>
        </p:txBody>
      </p:sp>
      <p:pic>
        <p:nvPicPr>
          <p:cNvPr id="15" name="Picture 14"/>
          <p:cNvPicPr>
            <a:picLocks noChangeAspect="1"/>
          </p:cNvPicPr>
          <p:nvPr/>
        </p:nvPicPr>
        <p:blipFill rotWithShape="1">
          <a:blip r:embed="rId8"/>
          <a:srcRect l="33756" t="7591" r="31631" b="4635"/>
          <a:stretch/>
        </p:blipFill>
        <p:spPr>
          <a:xfrm>
            <a:off x="4242643" y="4131811"/>
            <a:ext cx="645714" cy="1321763"/>
          </a:xfrm>
          <a:prstGeom prst="rect">
            <a:avLst/>
          </a:prstGeom>
        </p:spPr>
      </p:pic>
      <p:sp>
        <p:nvSpPr>
          <p:cNvPr id="16" name="TextBox 15"/>
          <p:cNvSpPr txBox="1"/>
          <p:nvPr/>
        </p:nvSpPr>
        <p:spPr>
          <a:xfrm>
            <a:off x="4147303" y="5408562"/>
            <a:ext cx="672219" cy="184666"/>
          </a:xfrm>
          <a:prstGeom prst="rect">
            <a:avLst/>
          </a:prstGeom>
          <a:noFill/>
        </p:spPr>
        <p:txBody>
          <a:bodyPr wrap="square" rtlCol="0">
            <a:spAutoFit/>
          </a:bodyPr>
          <a:lstStyle/>
          <a:p>
            <a:r>
              <a:rPr lang="en-GB" sz="600" dirty="0" smtClean="0"/>
              <a:t>(Pittman, 2016)</a:t>
            </a:r>
            <a:endParaRPr lang="en-GB" sz="600" dirty="0"/>
          </a:p>
        </p:txBody>
      </p:sp>
      <p:pic>
        <p:nvPicPr>
          <p:cNvPr id="17" name="Picture 16"/>
          <p:cNvPicPr>
            <a:picLocks noChangeAspect="1"/>
          </p:cNvPicPr>
          <p:nvPr/>
        </p:nvPicPr>
        <p:blipFill rotWithShape="1">
          <a:blip r:embed="rId9"/>
          <a:srcRect l="29758" t="11738" r="30902" b="2749"/>
          <a:stretch/>
        </p:blipFill>
        <p:spPr>
          <a:xfrm>
            <a:off x="4955332" y="5453574"/>
            <a:ext cx="711767" cy="1216222"/>
          </a:xfrm>
          <a:prstGeom prst="rect">
            <a:avLst/>
          </a:prstGeom>
        </p:spPr>
      </p:pic>
      <p:sp>
        <p:nvSpPr>
          <p:cNvPr id="18" name="TextBox 17"/>
          <p:cNvSpPr txBox="1"/>
          <p:nvPr/>
        </p:nvSpPr>
        <p:spPr>
          <a:xfrm>
            <a:off x="4856512" y="6622229"/>
            <a:ext cx="687977" cy="184666"/>
          </a:xfrm>
          <a:prstGeom prst="rect">
            <a:avLst/>
          </a:prstGeom>
          <a:noFill/>
        </p:spPr>
        <p:txBody>
          <a:bodyPr wrap="square" rtlCol="0">
            <a:spAutoFit/>
          </a:bodyPr>
          <a:lstStyle/>
          <a:p>
            <a:r>
              <a:rPr lang="en-GB" sz="600" dirty="0" smtClean="0"/>
              <a:t>(Bologna, 2015)</a:t>
            </a:r>
            <a:endParaRPr lang="en-GB" sz="600" dirty="0"/>
          </a:p>
        </p:txBody>
      </p:sp>
      <p:sp>
        <p:nvSpPr>
          <p:cNvPr id="19" name="TextBox 18"/>
          <p:cNvSpPr txBox="1"/>
          <p:nvPr/>
        </p:nvSpPr>
        <p:spPr>
          <a:xfrm>
            <a:off x="4899837" y="4349067"/>
            <a:ext cx="1254068" cy="1015663"/>
          </a:xfrm>
          <a:prstGeom prst="rect">
            <a:avLst/>
          </a:prstGeom>
          <a:noFill/>
        </p:spPr>
        <p:txBody>
          <a:bodyPr wrap="square" rtlCol="0">
            <a:spAutoFit/>
          </a:bodyPr>
          <a:lstStyle/>
          <a:p>
            <a:r>
              <a:rPr lang="en-GB" sz="1200" dirty="0" smtClean="0">
                <a:solidFill>
                  <a:schemeClr val="bg1"/>
                </a:solidFill>
              </a:rPr>
              <a:t>These girls were both sent home for being ‘inappropriately’ dressed.</a:t>
            </a:r>
            <a:endParaRPr lang="en-GB" sz="1200" dirty="0">
              <a:solidFill>
                <a:schemeClr val="bg1"/>
              </a:solidFill>
            </a:endParaRPr>
          </a:p>
        </p:txBody>
      </p:sp>
      <p:pic>
        <p:nvPicPr>
          <p:cNvPr id="20" name="Picture 19"/>
          <p:cNvPicPr>
            <a:picLocks noChangeAspect="1"/>
          </p:cNvPicPr>
          <p:nvPr/>
        </p:nvPicPr>
        <p:blipFill>
          <a:blip r:embed="rId10"/>
          <a:stretch>
            <a:fillRect/>
          </a:stretch>
        </p:blipFill>
        <p:spPr>
          <a:xfrm>
            <a:off x="9115562" y="1993429"/>
            <a:ext cx="1609103" cy="1121592"/>
          </a:xfrm>
          <a:prstGeom prst="rect">
            <a:avLst/>
          </a:prstGeom>
        </p:spPr>
      </p:pic>
      <p:sp>
        <p:nvSpPr>
          <p:cNvPr id="21" name="TextBox 20"/>
          <p:cNvSpPr txBox="1"/>
          <p:nvPr/>
        </p:nvSpPr>
        <p:spPr>
          <a:xfrm>
            <a:off x="9687361" y="3095841"/>
            <a:ext cx="1343025" cy="184666"/>
          </a:xfrm>
          <a:prstGeom prst="rect">
            <a:avLst/>
          </a:prstGeom>
          <a:noFill/>
        </p:spPr>
        <p:txBody>
          <a:bodyPr wrap="square" rtlCol="0">
            <a:spAutoFit/>
          </a:bodyPr>
          <a:lstStyle/>
          <a:p>
            <a:r>
              <a:rPr lang="en-GB" sz="600" dirty="0" smtClean="0"/>
              <a:t>(National Safety Signs, 2018)</a:t>
            </a:r>
            <a:endParaRPr lang="en-GB" sz="600" dirty="0"/>
          </a:p>
        </p:txBody>
      </p:sp>
      <p:pic>
        <p:nvPicPr>
          <p:cNvPr id="22" name="Picture 21"/>
          <p:cNvPicPr>
            <a:picLocks noChangeAspect="1"/>
          </p:cNvPicPr>
          <p:nvPr/>
        </p:nvPicPr>
        <p:blipFill>
          <a:blip r:embed="rId11"/>
          <a:stretch>
            <a:fillRect/>
          </a:stretch>
        </p:blipFill>
        <p:spPr>
          <a:xfrm>
            <a:off x="4576211" y="203973"/>
            <a:ext cx="2101315" cy="1210425"/>
          </a:xfrm>
          <a:prstGeom prst="rect">
            <a:avLst/>
          </a:prstGeom>
        </p:spPr>
      </p:pic>
      <p:sp>
        <p:nvSpPr>
          <p:cNvPr id="23" name="TextBox 22"/>
          <p:cNvSpPr txBox="1"/>
          <p:nvPr/>
        </p:nvSpPr>
        <p:spPr>
          <a:xfrm>
            <a:off x="6156363" y="1398715"/>
            <a:ext cx="584209" cy="184666"/>
          </a:xfrm>
          <a:prstGeom prst="rect">
            <a:avLst/>
          </a:prstGeom>
          <a:noFill/>
        </p:spPr>
        <p:txBody>
          <a:bodyPr wrap="square" rtlCol="0">
            <a:spAutoFit/>
          </a:bodyPr>
          <a:lstStyle/>
          <a:p>
            <a:r>
              <a:rPr lang="en-GB" sz="600" dirty="0" smtClean="0"/>
              <a:t>(Daly, 2017)</a:t>
            </a:r>
            <a:endParaRPr lang="en-GB" sz="600" dirty="0"/>
          </a:p>
        </p:txBody>
      </p:sp>
      <p:pic>
        <p:nvPicPr>
          <p:cNvPr id="24" name="Picture 23"/>
          <p:cNvPicPr>
            <a:picLocks noChangeAspect="1"/>
          </p:cNvPicPr>
          <p:nvPr/>
        </p:nvPicPr>
        <p:blipFill rotWithShape="1">
          <a:blip r:embed="rId12"/>
          <a:srcRect l="1973" t="1749" r="2040" b="1945"/>
          <a:stretch/>
        </p:blipFill>
        <p:spPr>
          <a:xfrm>
            <a:off x="4791259" y="1748088"/>
            <a:ext cx="1671218" cy="854719"/>
          </a:xfrm>
          <a:prstGeom prst="rect">
            <a:avLst/>
          </a:prstGeom>
        </p:spPr>
      </p:pic>
      <p:sp>
        <p:nvSpPr>
          <p:cNvPr id="25" name="TextBox 24"/>
          <p:cNvSpPr txBox="1"/>
          <p:nvPr/>
        </p:nvSpPr>
        <p:spPr>
          <a:xfrm>
            <a:off x="4728411" y="2578242"/>
            <a:ext cx="795378" cy="184666"/>
          </a:xfrm>
          <a:prstGeom prst="rect">
            <a:avLst/>
          </a:prstGeom>
          <a:noFill/>
        </p:spPr>
        <p:txBody>
          <a:bodyPr wrap="square" rtlCol="0">
            <a:spAutoFit/>
          </a:bodyPr>
          <a:lstStyle/>
          <a:p>
            <a:r>
              <a:rPr lang="en-GB" sz="600" dirty="0" smtClean="0"/>
              <a:t>(</a:t>
            </a:r>
            <a:r>
              <a:rPr lang="en-GB" sz="600" dirty="0" err="1" smtClean="0"/>
              <a:t>Anand</a:t>
            </a:r>
            <a:r>
              <a:rPr lang="en-GB" sz="600" dirty="0" smtClean="0"/>
              <a:t>, 2018)</a:t>
            </a:r>
            <a:endParaRPr lang="en-GB" sz="600" dirty="0"/>
          </a:p>
        </p:txBody>
      </p:sp>
      <p:pic>
        <p:nvPicPr>
          <p:cNvPr id="26" name="Picture 25"/>
          <p:cNvPicPr>
            <a:picLocks noChangeAspect="1"/>
          </p:cNvPicPr>
          <p:nvPr/>
        </p:nvPicPr>
        <p:blipFill>
          <a:blip r:embed="rId13"/>
          <a:stretch>
            <a:fillRect/>
          </a:stretch>
        </p:blipFill>
        <p:spPr>
          <a:xfrm>
            <a:off x="10523648" y="5139562"/>
            <a:ext cx="1512018" cy="1012561"/>
          </a:xfrm>
          <a:prstGeom prst="rect">
            <a:avLst/>
          </a:prstGeom>
        </p:spPr>
      </p:pic>
      <p:sp>
        <p:nvSpPr>
          <p:cNvPr id="27" name="TextBox 26"/>
          <p:cNvSpPr txBox="1"/>
          <p:nvPr/>
        </p:nvSpPr>
        <p:spPr>
          <a:xfrm>
            <a:off x="10425614" y="6161649"/>
            <a:ext cx="1254370" cy="184666"/>
          </a:xfrm>
          <a:prstGeom prst="rect">
            <a:avLst/>
          </a:prstGeom>
          <a:noFill/>
        </p:spPr>
        <p:txBody>
          <a:bodyPr wrap="square" rtlCol="0">
            <a:spAutoFit/>
          </a:bodyPr>
          <a:lstStyle/>
          <a:p>
            <a:r>
              <a:rPr lang="en-GB" sz="600" dirty="0" smtClean="0"/>
              <a:t>(Bonner, 2014)</a:t>
            </a:r>
            <a:endParaRPr lang="en-GB" sz="600" dirty="0"/>
          </a:p>
        </p:txBody>
      </p:sp>
    </p:spTree>
    <p:extLst>
      <p:ext uri="{BB962C8B-B14F-4D97-AF65-F5344CB8AC3E}">
        <p14:creationId xmlns:p14="http://schemas.microsoft.com/office/powerpoint/2010/main" val="946691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9170"/>
            <a:ext cx="10515600" cy="1325563"/>
          </a:xfrm>
        </p:spPr>
        <p:txBody>
          <a:bodyPr/>
          <a:lstStyle/>
          <a:p>
            <a:r>
              <a:rPr lang="en-GB" dirty="0" smtClean="0"/>
              <a:t>References</a:t>
            </a:r>
            <a:endParaRPr lang="en-GB" dirty="0"/>
          </a:p>
        </p:txBody>
      </p:sp>
      <p:sp>
        <p:nvSpPr>
          <p:cNvPr id="3" name="Content Placeholder 2"/>
          <p:cNvSpPr>
            <a:spLocks noGrp="1"/>
          </p:cNvSpPr>
          <p:nvPr>
            <p:ph idx="1"/>
          </p:nvPr>
        </p:nvSpPr>
        <p:spPr>
          <a:xfrm>
            <a:off x="0" y="690715"/>
            <a:ext cx="12192000" cy="6331058"/>
          </a:xfrm>
        </p:spPr>
        <p:txBody>
          <a:bodyPr>
            <a:normAutofit fontScale="47500" lnSpcReduction="20000"/>
          </a:bodyPr>
          <a:lstStyle/>
          <a:p>
            <a:r>
              <a:rPr lang="en-GB" dirty="0" err="1" smtClean="0"/>
              <a:t>Anand</a:t>
            </a:r>
            <a:r>
              <a:rPr lang="en-GB" dirty="0" smtClean="0"/>
              <a:t>, T. (2018) </a:t>
            </a:r>
            <a:r>
              <a:rPr lang="en-GB" i="1" dirty="0"/>
              <a:t>Have You Witnessed These 5 Examples Of Subtle Sexism In School</a:t>
            </a:r>
            <a:r>
              <a:rPr lang="en-GB" i="1" dirty="0" smtClean="0"/>
              <a:t>? </a:t>
            </a:r>
            <a:r>
              <a:rPr lang="en-GB" dirty="0" smtClean="0">
                <a:hlinkClick r:id="rId2"/>
              </a:rPr>
              <a:t>https://feminisminindia.com/2018/06/05/examples-subtle-sexism-school/</a:t>
            </a:r>
            <a:r>
              <a:rPr lang="en-GB" dirty="0" smtClean="0"/>
              <a:t> (Accessed: 4</a:t>
            </a:r>
            <a:r>
              <a:rPr lang="en-GB" baseline="30000" dirty="0" smtClean="0"/>
              <a:t>th</a:t>
            </a:r>
            <a:r>
              <a:rPr lang="en-GB" dirty="0" smtClean="0"/>
              <a:t> December 2018)</a:t>
            </a:r>
          </a:p>
          <a:p>
            <a:r>
              <a:rPr lang="en-GB" dirty="0" smtClean="0"/>
              <a:t>Bates, L. (2015) </a:t>
            </a:r>
            <a:r>
              <a:rPr lang="en-GB" i="1" dirty="0" smtClean="0"/>
              <a:t>Young children must be protected from ingrained gender stereotypes. </a:t>
            </a:r>
            <a:r>
              <a:rPr lang="en-GB" dirty="0" smtClean="0">
                <a:hlinkClick r:id="rId3"/>
              </a:rPr>
              <a:t>https://www.theguardian.com/lifeandstyle/womens-blog/2015/feb/23/sexist-assumptions-young-children-gender-stereotypes</a:t>
            </a:r>
            <a:r>
              <a:rPr lang="en-GB" dirty="0" smtClean="0"/>
              <a:t> (Accessed: 26</a:t>
            </a:r>
            <a:r>
              <a:rPr lang="en-GB" baseline="30000" dirty="0" smtClean="0"/>
              <a:t>th</a:t>
            </a:r>
            <a:r>
              <a:rPr lang="en-GB" dirty="0" smtClean="0"/>
              <a:t> November 2018)</a:t>
            </a:r>
          </a:p>
          <a:p>
            <a:r>
              <a:rPr lang="en-GB" dirty="0" smtClean="0"/>
              <a:t>BBC (2011) </a:t>
            </a:r>
            <a:r>
              <a:rPr lang="en-GB" i="1" dirty="0" smtClean="0"/>
              <a:t>Many parents ‘oppose school sex education for children’ </a:t>
            </a:r>
            <a:r>
              <a:rPr lang="en-GB" u="sng" dirty="0">
                <a:hlinkClick r:id="rId4"/>
              </a:rPr>
              <a:t>https://</a:t>
            </a:r>
            <a:r>
              <a:rPr lang="en-GB" u="sng" dirty="0" smtClean="0">
                <a:hlinkClick r:id="rId4"/>
              </a:rPr>
              <a:t>www.bbc.co.uk/news/education-13292133</a:t>
            </a:r>
            <a:r>
              <a:rPr lang="en-GB" dirty="0" smtClean="0"/>
              <a:t> (Accessed: 26</a:t>
            </a:r>
            <a:r>
              <a:rPr lang="en-GB" baseline="30000" dirty="0" smtClean="0"/>
              <a:t>th</a:t>
            </a:r>
            <a:r>
              <a:rPr lang="en-GB" dirty="0" smtClean="0"/>
              <a:t> November 2018)</a:t>
            </a:r>
          </a:p>
          <a:p>
            <a:r>
              <a:rPr lang="en-GB" dirty="0" smtClean="0"/>
              <a:t>Bologna, C. (2015) </a:t>
            </a:r>
            <a:r>
              <a:rPr lang="en-GB" i="1" dirty="0" smtClean="0"/>
              <a:t>The Ridiculous Dress Code Rule That Made This Teen’s Outfit ‘Inappropriate’. </a:t>
            </a:r>
            <a:r>
              <a:rPr lang="en-GB" u="sng" dirty="0">
                <a:hlinkClick r:id="rId5"/>
              </a:rPr>
              <a:t>https://www.huffingtonpost.co.uk/entry/ridiculous-dress-code-rule-that-made-teen-outfit-inappropriate_us_55d34e04e4b0ab468d9e6afa</a:t>
            </a:r>
            <a:r>
              <a:rPr lang="en-GB" dirty="0"/>
              <a:t> </a:t>
            </a:r>
            <a:r>
              <a:rPr lang="en-GB" dirty="0" smtClean="0"/>
              <a:t>(Accessed: 24</a:t>
            </a:r>
            <a:r>
              <a:rPr lang="en-GB" baseline="30000" dirty="0" smtClean="0"/>
              <a:t>th</a:t>
            </a:r>
            <a:r>
              <a:rPr lang="en-GB" dirty="0" smtClean="0"/>
              <a:t> November 2018)</a:t>
            </a:r>
          </a:p>
          <a:p>
            <a:r>
              <a:rPr lang="en-GB" dirty="0" smtClean="0"/>
              <a:t>Bonner, M. (2014) </a:t>
            </a:r>
            <a:r>
              <a:rPr lang="en-GB" i="1" dirty="0"/>
              <a:t>Why Nevada Students Should Continue to Fight for Comprehensive Sex </a:t>
            </a:r>
            <a:r>
              <a:rPr lang="en-GB" i="1" dirty="0" smtClean="0"/>
              <a:t>Ed </a:t>
            </a:r>
            <a:r>
              <a:rPr lang="en-GB" dirty="0" smtClean="0">
                <a:hlinkClick r:id="rId6"/>
              </a:rPr>
              <a:t>http://time.com/3593228/nevada-students-sex-education/</a:t>
            </a:r>
            <a:r>
              <a:rPr lang="en-GB" dirty="0" smtClean="0"/>
              <a:t> (Accessed: 4</a:t>
            </a:r>
            <a:r>
              <a:rPr lang="en-GB" baseline="30000" dirty="0" smtClean="0"/>
              <a:t>th</a:t>
            </a:r>
            <a:r>
              <a:rPr lang="en-GB" dirty="0" smtClean="0"/>
              <a:t> December 2018)</a:t>
            </a:r>
          </a:p>
          <a:p>
            <a:r>
              <a:rPr lang="en-GB" dirty="0" err="1" smtClean="0"/>
              <a:t>Boseley</a:t>
            </a:r>
            <a:r>
              <a:rPr lang="en-GB" dirty="0" smtClean="0"/>
              <a:t>, S. (2017) </a:t>
            </a:r>
            <a:r>
              <a:rPr lang="en-GB" i="1" dirty="0" smtClean="0"/>
              <a:t>Children are straitjacketed into gender roles in early adolescence, says study. </a:t>
            </a:r>
            <a:r>
              <a:rPr lang="en-GB" dirty="0" smtClean="0">
                <a:hlinkClick r:id="rId7"/>
              </a:rPr>
              <a:t>https://www.theguardian.com/society/2017/sep/20/children-are-straitjacketed-into-gender-roles-in-early-adolescence-says-study</a:t>
            </a:r>
            <a:r>
              <a:rPr lang="en-GB" dirty="0" smtClean="0"/>
              <a:t> (Accessed: 26</a:t>
            </a:r>
            <a:r>
              <a:rPr lang="en-GB" baseline="30000" dirty="0" smtClean="0"/>
              <a:t>th</a:t>
            </a:r>
            <a:r>
              <a:rPr lang="en-GB" dirty="0" smtClean="0"/>
              <a:t> November 2018)</a:t>
            </a:r>
          </a:p>
          <a:p>
            <a:r>
              <a:rPr lang="en-GB" dirty="0" err="1" smtClean="0"/>
              <a:t>Castricum</a:t>
            </a:r>
            <a:r>
              <a:rPr lang="en-GB" dirty="0" smtClean="0"/>
              <a:t>, S. (2018) </a:t>
            </a:r>
            <a:r>
              <a:rPr lang="en-GB" i="1" dirty="0" smtClean="0"/>
              <a:t>Public Bathrooms are gender identity battlefields. What if we just do it right? </a:t>
            </a:r>
            <a:r>
              <a:rPr lang="en-GB" u="sng" dirty="0">
                <a:hlinkClick r:id="rId8"/>
              </a:rPr>
              <a:t>https://</a:t>
            </a:r>
            <a:r>
              <a:rPr lang="en-GB" u="sng" dirty="0" smtClean="0">
                <a:hlinkClick r:id="rId8"/>
              </a:rPr>
              <a:t>www.theguardian.com/commentisfree/2018/oct/03/public-bathrooms-are-gender-identity-battlefields-what-if-we-just-do-it-right</a:t>
            </a:r>
            <a:r>
              <a:rPr lang="en-GB" dirty="0"/>
              <a:t> </a:t>
            </a:r>
            <a:r>
              <a:rPr lang="en-GB" dirty="0" smtClean="0"/>
              <a:t>(Accessed: 24</a:t>
            </a:r>
            <a:r>
              <a:rPr lang="en-GB" baseline="30000" dirty="0" smtClean="0"/>
              <a:t>th</a:t>
            </a:r>
            <a:r>
              <a:rPr lang="en-GB" dirty="0" smtClean="0"/>
              <a:t> November 2018)</a:t>
            </a:r>
          </a:p>
          <a:p>
            <a:r>
              <a:rPr lang="en-GB" dirty="0" smtClean="0"/>
              <a:t>Daly, N. (2017) </a:t>
            </a:r>
            <a:r>
              <a:rPr lang="en-GB" i="1" dirty="0" smtClean="0"/>
              <a:t>How Today’s Toys May Be Harming Your Daughter.</a:t>
            </a:r>
            <a:r>
              <a:rPr lang="en-GB" dirty="0" smtClean="0"/>
              <a:t> </a:t>
            </a:r>
            <a:r>
              <a:rPr lang="en-GB" dirty="0" smtClean="0">
                <a:hlinkClick r:id="rId9"/>
              </a:rPr>
              <a:t>https://www.nationalgeographic.com/magazine/2017/01/gender-toys-departments-piece/</a:t>
            </a:r>
            <a:r>
              <a:rPr lang="en-GB" dirty="0" smtClean="0"/>
              <a:t> (Accessed: 4</a:t>
            </a:r>
            <a:r>
              <a:rPr lang="en-GB" baseline="30000" dirty="0" smtClean="0"/>
              <a:t>th</a:t>
            </a:r>
            <a:r>
              <a:rPr lang="en-GB" dirty="0" smtClean="0"/>
              <a:t> December 2018)</a:t>
            </a:r>
          </a:p>
          <a:p>
            <a:r>
              <a:rPr lang="en-GB" dirty="0" smtClean="0"/>
              <a:t>Davis, N. (2017) </a:t>
            </a:r>
            <a:r>
              <a:rPr lang="en-GB" i="1" dirty="0" smtClean="0"/>
              <a:t>Girls believe brilliance is a male trait, research into gender stereotypes shows. </a:t>
            </a:r>
            <a:r>
              <a:rPr lang="en-GB" dirty="0" smtClean="0">
                <a:hlinkClick r:id="rId10"/>
              </a:rPr>
              <a:t>https://www.theguardian.com/education/2017/jan/26/girls-believe-brilliance-is-a-male-trait-research-into-gender-stereotypes-shows</a:t>
            </a:r>
            <a:r>
              <a:rPr lang="en-GB" dirty="0" smtClean="0"/>
              <a:t> (Accessed: 26</a:t>
            </a:r>
            <a:r>
              <a:rPr lang="en-GB" baseline="30000" dirty="0" smtClean="0"/>
              <a:t>th</a:t>
            </a:r>
            <a:r>
              <a:rPr lang="en-GB" dirty="0" smtClean="0"/>
              <a:t> November 2018)</a:t>
            </a:r>
          </a:p>
          <a:p>
            <a:r>
              <a:rPr lang="en-GB" dirty="0" smtClean="0"/>
              <a:t>Donald, A. (2013) </a:t>
            </a:r>
            <a:r>
              <a:rPr lang="en-GB" i="1" dirty="0" smtClean="0"/>
              <a:t>Reinforcing gender stereotypes: how schools narrow children’s choices. </a:t>
            </a:r>
            <a:r>
              <a:rPr lang="en-GB" dirty="0" smtClean="0">
                <a:hlinkClick r:id="rId11"/>
              </a:rPr>
              <a:t>https://www.theguardian.com/science/occams-corner/2013/dec/09/gender-stereotypes-schools-children-choices</a:t>
            </a:r>
            <a:r>
              <a:rPr lang="en-GB" dirty="0" smtClean="0"/>
              <a:t> (Accessed: 26</a:t>
            </a:r>
            <a:r>
              <a:rPr lang="en-GB" baseline="30000" dirty="0" smtClean="0"/>
              <a:t>th</a:t>
            </a:r>
            <a:r>
              <a:rPr lang="en-GB" dirty="0" smtClean="0"/>
              <a:t> November 2018)</a:t>
            </a:r>
          </a:p>
          <a:p>
            <a:r>
              <a:rPr lang="en-GB" dirty="0" smtClean="0"/>
              <a:t>Emmerson, L. (2013) </a:t>
            </a:r>
            <a:r>
              <a:rPr lang="en-GB" i="1" dirty="0" smtClean="0"/>
              <a:t>Why sex education matters. </a:t>
            </a:r>
            <a:r>
              <a:rPr lang="en-GB" u="sng" dirty="0">
                <a:hlinkClick r:id="rId12"/>
              </a:rPr>
              <a:t>https://</a:t>
            </a:r>
            <a:r>
              <a:rPr lang="en-GB" u="sng" dirty="0" smtClean="0">
                <a:hlinkClick r:id="rId12"/>
              </a:rPr>
              <a:t>www.theguardian.com/society/2013/jan/24/why-sex-education-matters</a:t>
            </a:r>
            <a:r>
              <a:rPr lang="en-GB" dirty="0" smtClean="0"/>
              <a:t> (Accessed: 26</a:t>
            </a:r>
            <a:r>
              <a:rPr lang="en-GB" baseline="30000" dirty="0" smtClean="0"/>
              <a:t>th</a:t>
            </a:r>
            <a:r>
              <a:rPr lang="en-GB" dirty="0" smtClean="0"/>
              <a:t> November 2018)</a:t>
            </a:r>
          </a:p>
          <a:p>
            <a:r>
              <a:rPr lang="en-GB" dirty="0" smtClean="0"/>
              <a:t>Ferguson, D. (2017) </a:t>
            </a:r>
            <a:r>
              <a:rPr lang="en-GB" i="1" dirty="0" smtClean="0"/>
              <a:t>School trousers or skirts for all: ‘Children should experience equality’ </a:t>
            </a:r>
            <a:r>
              <a:rPr lang="en-GB" u="sng" dirty="0">
                <a:hlinkClick r:id="rId13"/>
              </a:rPr>
              <a:t>https://</a:t>
            </a:r>
            <a:r>
              <a:rPr lang="en-GB" u="sng" dirty="0" smtClean="0">
                <a:hlinkClick r:id="rId13"/>
              </a:rPr>
              <a:t>www.theguardian.com/education/2017/sep/19/school-trousers-skirts-equality-john-lewis-uniform</a:t>
            </a:r>
            <a:r>
              <a:rPr lang="en-GB" dirty="0" smtClean="0"/>
              <a:t> (Accessed: 24</a:t>
            </a:r>
            <a:r>
              <a:rPr lang="en-GB" baseline="30000" dirty="0" smtClean="0"/>
              <a:t>th</a:t>
            </a:r>
            <a:r>
              <a:rPr lang="en-GB" dirty="0" smtClean="0"/>
              <a:t> November 2018)</a:t>
            </a:r>
          </a:p>
          <a:p>
            <a:r>
              <a:rPr lang="en-GB" dirty="0" smtClean="0"/>
              <a:t>Freeman, D. and Freeman, J. (2015) </a:t>
            </a:r>
            <a:r>
              <a:rPr lang="en-GB" i="1" dirty="0" smtClean="0"/>
              <a:t>Why are men more likely than women to take their own lives? </a:t>
            </a:r>
            <a:r>
              <a:rPr lang="en-GB" dirty="0" smtClean="0">
                <a:hlinkClick r:id="rId14"/>
              </a:rPr>
              <a:t>https://www.theguardian.com/science/2015/jan/21/suicide-gender-men-women-mental-health-nick-clegg</a:t>
            </a:r>
            <a:r>
              <a:rPr lang="en-GB" dirty="0" smtClean="0"/>
              <a:t> (Accessed: 26</a:t>
            </a:r>
            <a:r>
              <a:rPr lang="en-GB" baseline="30000" dirty="0" smtClean="0"/>
              <a:t>th</a:t>
            </a:r>
            <a:r>
              <a:rPr lang="en-GB" dirty="0" smtClean="0"/>
              <a:t> November 2018)</a:t>
            </a:r>
          </a:p>
          <a:p>
            <a:r>
              <a:rPr lang="en-GB" dirty="0" err="1" smtClean="0"/>
              <a:t>Guibourg</a:t>
            </a:r>
            <a:r>
              <a:rPr lang="en-GB" dirty="0" smtClean="0"/>
              <a:t>, C. (2018) </a:t>
            </a:r>
            <a:r>
              <a:rPr lang="en-GB" i="1" dirty="0" smtClean="0"/>
              <a:t>Gender pay gap: Six things we’ve learnt. </a:t>
            </a:r>
            <a:r>
              <a:rPr lang="en-GB" dirty="0" smtClean="0">
                <a:hlinkClick r:id="rId15"/>
              </a:rPr>
              <a:t>https://www.bbc.co.uk/news/business-43668187</a:t>
            </a:r>
            <a:r>
              <a:rPr lang="en-GB" dirty="0" smtClean="0"/>
              <a:t> (Accessed: 26</a:t>
            </a:r>
            <a:r>
              <a:rPr lang="en-GB" baseline="30000" dirty="0" smtClean="0"/>
              <a:t>th</a:t>
            </a:r>
            <a:r>
              <a:rPr lang="en-GB" dirty="0" smtClean="0"/>
              <a:t> November 2018)</a:t>
            </a:r>
          </a:p>
          <a:p>
            <a:r>
              <a:rPr lang="en-GB" dirty="0" smtClean="0"/>
              <a:t>Hill, A. (2016) </a:t>
            </a:r>
            <a:r>
              <a:rPr lang="en-GB" i="1" dirty="0" smtClean="0"/>
              <a:t>How the UK halved its teenage pregnancy rate </a:t>
            </a:r>
            <a:r>
              <a:rPr lang="en-GB" u="sng" dirty="0">
                <a:hlinkClick r:id="rId16"/>
              </a:rPr>
              <a:t>https://</a:t>
            </a:r>
            <a:r>
              <a:rPr lang="en-GB" u="sng" dirty="0" smtClean="0">
                <a:hlinkClick r:id="rId16"/>
              </a:rPr>
              <a:t>www.theguardian.com/society/2016/jul/18/how-uk-halved-teenage-pregnancy-rate-public-health-strategy</a:t>
            </a:r>
            <a:r>
              <a:rPr lang="en-GB" dirty="0" smtClean="0"/>
              <a:t> (Accessed: 26</a:t>
            </a:r>
            <a:r>
              <a:rPr lang="en-GB" baseline="30000" dirty="0" smtClean="0"/>
              <a:t>th</a:t>
            </a:r>
            <a:r>
              <a:rPr lang="en-GB" dirty="0" smtClean="0"/>
              <a:t> November 2018)</a:t>
            </a:r>
          </a:p>
          <a:p>
            <a:r>
              <a:rPr lang="en-GB" dirty="0" smtClean="0"/>
              <a:t>James, D. (2018) </a:t>
            </a:r>
            <a:r>
              <a:rPr lang="en-GB" i="1" dirty="0" smtClean="0"/>
              <a:t>Why you need to know about the ‘hidden curriculum’, and how to teach it. </a:t>
            </a:r>
            <a:r>
              <a:rPr lang="en-GB" dirty="0" smtClean="0">
                <a:hlinkClick r:id="rId17"/>
              </a:rPr>
              <a:t>https://www.tes.com/news/why-you-need-know-about-hidden-curriculum-and-how-teach-it</a:t>
            </a:r>
            <a:r>
              <a:rPr lang="en-GB" dirty="0" smtClean="0"/>
              <a:t> (Accessed: 29</a:t>
            </a:r>
            <a:r>
              <a:rPr lang="en-GB" baseline="30000" dirty="0" smtClean="0"/>
              <a:t>th</a:t>
            </a:r>
            <a:r>
              <a:rPr lang="en-GB" dirty="0" smtClean="0"/>
              <a:t> November 2018)</a:t>
            </a:r>
          </a:p>
          <a:p>
            <a:endParaRPr lang="en-GB" dirty="0"/>
          </a:p>
        </p:txBody>
      </p:sp>
    </p:spTree>
    <p:extLst>
      <p:ext uri="{BB962C8B-B14F-4D97-AF65-F5344CB8AC3E}">
        <p14:creationId xmlns:p14="http://schemas.microsoft.com/office/powerpoint/2010/main" val="23975394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22830"/>
            <a:ext cx="12192000" cy="6324808"/>
          </a:xfrm>
          <a:prstGeom prst="rect">
            <a:avLst/>
          </a:prstGeom>
          <a:noFill/>
        </p:spPr>
        <p:txBody>
          <a:bodyPr wrap="square" rtlCol="0">
            <a:spAutoFit/>
          </a:bodyPr>
          <a:lstStyle/>
          <a:p>
            <a:pPr marL="285750" indent="-285750">
              <a:buFont typeface="Arial" panose="020B0604020202020204" pitchFamily="34" charset="0"/>
              <a:buChar char="•"/>
            </a:pPr>
            <a:r>
              <a:rPr lang="en-GB" sz="1500" dirty="0" smtClean="0"/>
              <a:t>Lips, H. (2008) </a:t>
            </a:r>
            <a:r>
              <a:rPr lang="en-GB" sz="1500" i="1" dirty="0" smtClean="0"/>
              <a:t>Sex and Gender: An Introduction. </a:t>
            </a:r>
            <a:r>
              <a:rPr lang="en-GB" sz="1500" dirty="0" smtClean="0"/>
              <a:t>Illinois: Waveland Press.</a:t>
            </a:r>
          </a:p>
          <a:p>
            <a:pPr marL="285750" indent="-285750">
              <a:buFont typeface="Arial" panose="020B0604020202020204" pitchFamily="34" charset="0"/>
              <a:buChar char="•"/>
            </a:pPr>
            <a:r>
              <a:rPr lang="en-GB" sz="1500" dirty="0" smtClean="0"/>
              <a:t>McCombs, E. (2017) </a:t>
            </a:r>
            <a:r>
              <a:rPr lang="en-GB" sz="1500" i="1" dirty="0" smtClean="0"/>
              <a:t>Sexist School Dress Codes Are A Problem, And Oregon May Have The Answer. </a:t>
            </a:r>
            <a:r>
              <a:rPr lang="en-GB" sz="1500" u="sng" dirty="0" smtClean="0">
                <a:hlinkClick r:id="rId2"/>
              </a:rPr>
              <a:t>https://www.huffingtonpost.co.uk/entry/sexist-school-dress-codes-and-the-oregon-now-model_us_59a6cd7ee4b00795c2a318e5</a:t>
            </a:r>
            <a:r>
              <a:rPr lang="en-GB" sz="1500" dirty="0" smtClean="0"/>
              <a:t> (Accessed: 24</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smtClean="0"/>
              <a:t>National Safety Signs (2018) </a:t>
            </a:r>
            <a:r>
              <a:rPr lang="en-GB" sz="1500" i="1" dirty="0" smtClean="0"/>
              <a:t>Gender Neutral Toilet Sign. </a:t>
            </a:r>
            <a:r>
              <a:rPr lang="en-GB" sz="1500" dirty="0" smtClean="0">
                <a:hlinkClick r:id="rId3"/>
              </a:rPr>
              <a:t>https://nationalsafetysigns.com.au/safety-signs/gender-neutral-toilet-sign-in16205/</a:t>
            </a:r>
            <a:r>
              <a:rPr lang="en-GB" sz="1500" dirty="0" smtClean="0"/>
              <a:t> (Accessed: 4</a:t>
            </a:r>
            <a:r>
              <a:rPr lang="en-GB" sz="1500" baseline="30000" dirty="0" smtClean="0"/>
              <a:t>th</a:t>
            </a:r>
            <a:r>
              <a:rPr lang="en-GB" sz="1500" dirty="0" smtClean="0"/>
              <a:t> December 2018)</a:t>
            </a:r>
            <a:endParaRPr lang="en-GB" sz="1500" dirty="0" smtClean="0"/>
          </a:p>
          <a:p>
            <a:pPr marL="285750" indent="-285750">
              <a:buFont typeface="Arial" panose="020B0604020202020204" pitchFamily="34" charset="0"/>
              <a:buChar char="•"/>
            </a:pPr>
            <a:r>
              <a:rPr lang="en-GB" sz="1500" dirty="0" err="1" smtClean="0"/>
              <a:t>Oksman</a:t>
            </a:r>
            <a:r>
              <a:rPr lang="en-GB" sz="1500" dirty="0" smtClean="0"/>
              <a:t>, O. (2016) </a:t>
            </a:r>
            <a:r>
              <a:rPr lang="en-GB" sz="1500" i="1" dirty="0" smtClean="0"/>
              <a:t>Are gendered toys harming childhood development? </a:t>
            </a:r>
            <a:r>
              <a:rPr lang="en-GB" sz="1500" dirty="0" smtClean="0">
                <a:hlinkClick r:id="rId4"/>
              </a:rPr>
              <a:t>https://www.theguardian.com/lifeandstyle/2016/may/28/toys-kids-girls-boys-childhood-development-gender-research</a:t>
            </a:r>
            <a:r>
              <a:rPr lang="en-GB" sz="1500" dirty="0" smtClean="0"/>
              <a:t> (Accessed: 26</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smtClean="0"/>
              <a:t>Oppenheimer, M. (2017) </a:t>
            </a:r>
            <a:r>
              <a:rPr lang="en-GB" sz="1500" i="1" dirty="0" smtClean="0"/>
              <a:t>The Downsides of School Uniforms. </a:t>
            </a:r>
            <a:r>
              <a:rPr lang="en-GB" sz="1500" u="sng" dirty="0" smtClean="0">
                <a:hlinkClick r:id="rId5"/>
              </a:rPr>
              <a:t>https://www.newyorker.com/culture/culture-desk/the-unquestioned-goodness-of-school-uniforms</a:t>
            </a:r>
            <a:r>
              <a:rPr lang="en-GB" sz="1500" dirty="0" smtClean="0"/>
              <a:t> (24</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err="1" smtClean="0"/>
              <a:t>Pells</a:t>
            </a:r>
            <a:r>
              <a:rPr lang="en-GB" sz="1500" dirty="0" smtClean="0"/>
              <a:t>, R. (2017) </a:t>
            </a:r>
            <a:r>
              <a:rPr lang="en-GB" sz="1500" i="1" dirty="0" smtClean="0"/>
              <a:t>Parents’ rights to withdraw children from compulsory sex education classes ‘unlawful’, say ministers </a:t>
            </a:r>
            <a:r>
              <a:rPr lang="en-GB" sz="1500" u="sng" dirty="0" smtClean="0">
                <a:hlinkClick r:id="rId6"/>
              </a:rPr>
              <a:t>https://www.independent.co.uk/news/education/education-news/sex-education-classes-compulsory-parents-right-withdraw-children-laura-bates-justine-greening-sre-a7607981.html</a:t>
            </a:r>
            <a:r>
              <a:rPr lang="en-GB" sz="1500" dirty="0" smtClean="0"/>
              <a:t> (Accessed: 26</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err="1" smtClean="0"/>
              <a:t>Petter</a:t>
            </a:r>
            <a:r>
              <a:rPr lang="en-GB" sz="1500" dirty="0" smtClean="0"/>
              <a:t>, O. (2018a) </a:t>
            </a:r>
            <a:r>
              <a:rPr lang="en-GB" sz="1500" i="1" dirty="0" smtClean="0"/>
              <a:t>Five Reasons To Stop Reading Your Children </a:t>
            </a:r>
            <a:r>
              <a:rPr lang="en-GB" sz="1500" i="1" dirty="0" err="1" smtClean="0"/>
              <a:t>Fairytales</a:t>
            </a:r>
            <a:r>
              <a:rPr lang="en-GB" sz="1500" i="1" dirty="0" smtClean="0"/>
              <a:t> Now. </a:t>
            </a:r>
            <a:r>
              <a:rPr lang="en-GB" sz="1500" dirty="0" smtClean="0">
                <a:hlinkClick r:id="rId7"/>
              </a:rPr>
              <a:t>https://www.independent.co.uk/life-style/health-and-families/fairy-tales-children-stop-reading-parents-body-image-gender-roles-women-girls-sexism-a8067641.html</a:t>
            </a:r>
            <a:r>
              <a:rPr lang="en-GB" sz="1500" dirty="0" smtClean="0"/>
              <a:t> (Accessed: 26</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err="1" smtClean="0"/>
              <a:t>Petter</a:t>
            </a:r>
            <a:r>
              <a:rPr lang="en-GB" sz="1500" dirty="0" smtClean="0"/>
              <a:t>, O. (2018b) </a:t>
            </a:r>
            <a:r>
              <a:rPr lang="en-GB" sz="1500" i="1" dirty="0" smtClean="0"/>
              <a:t>Toxic Masculinity Leaves Most Young Men Feeling Pressured to ‘Man Up’ </a:t>
            </a:r>
            <a:r>
              <a:rPr lang="en-GB" sz="1500" dirty="0" smtClean="0">
                <a:hlinkClick r:id="rId8"/>
              </a:rPr>
              <a:t>https://www.independent.co.uk/life-style/toxic-masculinity-international-mens-day-2018-gender-stereotypes-man-up-a8641136.html</a:t>
            </a:r>
            <a:r>
              <a:rPr lang="en-GB" sz="1500" dirty="0" smtClean="0"/>
              <a:t> (Accessed: 26</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smtClean="0"/>
              <a:t>Pittman, T. (2016) </a:t>
            </a:r>
            <a:r>
              <a:rPr lang="en-GB" sz="1500" i="1" dirty="0" smtClean="0"/>
              <a:t>Mom Fires Back At School’s Dress Code Approach After Daughter ‘Humiliated’ </a:t>
            </a:r>
            <a:r>
              <a:rPr lang="en-GB" sz="1500" u="sng" dirty="0" smtClean="0">
                <a:hlinkClick r:id="rId9"/>
              </a:rPr>
              <a:t>https://www.huffingtonpost.co.uk/entry/mom-fires-back-at-schools-dress-code-approach-after-daughter-humiliated_us_57e9368ce4b08d73b8324dc9</a:t>
            </a:r>
            <a:r>
              <a:rPr lang="en-GB" sz="1500" dirty="0" smtClean="0"/>
              <a:t> (Accessed: 24</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err="1" smtClean="0"/>
              <a:t>Sanghani</a:t>
            </a:r>
            <a:r>
              <a:rPr lang="en-GB" sz="1500" dirty="0" smtClean="0"/>
              <a:t>, R. (2017) </a:t>
            </a:r>
            <a:r>
              <a:rPr lang="en-GB" sz="1500" i="1" dirty="0" smtClean="0"/>
              <a:t>Why the UK should ditch male and female toilets for ‘gender-neutral’ loos.</a:t>
            </a:r>
            <a:r>
              <a:rPr lang="en-GB" sz="1500" dirty="0" smtClean="0"/>
              <a:t> </a:t>
            </a:r>
            <a:r>
              <a:rPr lang="en-GB" sz="1500" dirty="0" smtClean="0">
                <a:hlinkClick r:id="rId10"/>
              </a:rPr>
              <a:t>https://www.telegraph.co.uk/women/life/why-the-uk-should-ditch-male-and-female-toilets-for-gender-neutr/</a:t>
            </a:r>
            <a:r>
              <a:rPr lang="en-GB" sz="1500" dirty="0" smtClean="0"/>
              <a:t> (Accessed: 24</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smtClean="0"/>
              <a:t>Sleight, C. (2017) </a:t>
            </a:r>
            <a:r>
              <a:rPr lang="en-GB" sz="1500" i="1" dirty="0" smtClean="0"/>
              <a:t>Why fit unisex toilets in schools? </a:t>
            </a:r>
            <a:r>
              <a:rPr lang="en-GB" sz="1500" u="sng" dirty="0" smtClean="0">
                <a:hlinkClick r:id="rId11"/>
              </a:rPr>
              <a:t>https://www.bbc.co.uk/news/uk-scotland-39192130</a:t>
            </a:r>
            <a:r>
              <a:rPr lang="en-GB" sz="1500" dirty="0" smtClean="0"/>
              <a:t> (Accessed: 24</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smtClean="0"/>
              <a:t>Spencer, C. (2013) </a:t>
            </a:r>
            <a:r>
              <a:rPr lang="en-GB" sz="1500" i="1" dirty="0" smtClean="0"/>
              <a:t>What’s the point of school uniform? </a:t>
            </a:r>
            <a:r>
              <a:rPr lang="en-GB" sz="1500" u="sng" dirty="0" smtClean="0">
                <a:hlinkClick r:id="rId12"/>
              </a:rPr>
              <a:t>https://www.theguardian.com/education/mortarboard/2013/oct/03/why-wear-school-uniform</a:t>
            </a:r>
            <a:r>
              <a:rPr lang="en-GB" sz="1500" dirty="0" smtClean="0"/>
              <a:t> (Accessed: 24</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smtClean="0"/>
              <a:t>Strauss, V. (2018) </a:t>
            </a:r>
            <a:r>
              <a:rPr lang="en-GB" sz="1500" i="1" dirty="0" smtClean="0"/>
              <a:t>Teacher: We must teach emotional literacy to boys. </a:t>
            </a:r>
            <a:r>
              <a:rPr lang="en-GB" sz="1500" dirty="0" smtClean="0">
                <a:hlinkClick r:id="rId13"/>
              </a:rPr>
              <a:t>https://www.washingtonpost.com/education/2018/11/20/teacher-we-must-teach-emotional-literacy-boys-heres-what-happened-when-i-tried/?noredirect=on&amp;utm_term=.cde3bf0c625a</a:t>
            </a:r>
            <a:r>
              <a:rPr lang="en-GB" sz="1500" dirty="0" smtClean="0"/>
              <a:t> (Accessed: 26</a:t>
            </a:r>
            <a:r>
              <a:rPr lang="en-GB" sz="1500" baseline="30000" dirty="0" smtClean="0"/>
              <a:t>th</a:t>
            </a:r>
            <a:r>
              <a:rPr lang="en-GB" sz="1500" dirty="0" smtClean="0"/>
              <a:t> November 2018)</a:t>
            </a:r>
          </a:p>
          <a:p>
            <a:pPr marL="285750" indent="-285750">
              <a:buFont typeface="Arial" panose="020B0604020202020204" pitchFamily="34" charset="0"/>
              <a:buChar char="•"/>
            </a:pPr>
            <a:r>
              <a:rPr lang="en-GB" sz="1500" dirty="0" err="1" smtClean="0"/>
              <a:t>Weale</a:t>
            </a:r>
            <a:r>
              <a:rPr lang="en-GB" sz="1500" dirty="0" smtClean="0"/>
              <a:t>, S. (2018) </a:t>
            </a:r>
            <a:r>
              <a:rPr lang="en-GB" sz="1500" i="1" dirty="0" smtClean="0"/>
              <a:t>Legal challenge over ‘discriminatory’ skirts-only policy at school. </a:t>
            </a:r>
            <a:r>
              <a:rPr lang="en-GB" sz="1500" u="sng" dirty="0" smtClean="0">
                <a:hlinkClick r:id="rId14"/>
              </a:rPr>
              <a:t>https://www.theguardian.com/world/2018/jul/06/legal-challenge-discriminatory-skirts-only-policy-school</a:t>
            </a:r>
            <a:r>
              <a:rPr lang="en-GB" sz="1500" dirty="0" smtClean="0"/>
              <a:t> (Accessed: 24</a:t>
            </a:r>
            <a:r>
              <a:rPr lang="en-GB" sz="1500" baseline="30000" dirty="0" smtClean="0"/>
              <a:t>th</a:t>
            </a:r>
            <a:r>
              <a:rPr lang="en-GB" sz="1500" dirty="0" smtClean="0"/>
              <a:t> November 2018)</a:t>
            </a:r>
            <a:endParaRPr lang="en-GB" sz="1500" dirty="0" smtClean="0"/>
          </a:p>
        </p:txBody>
      </p:sp>
    </p:spTree>
    <p:extLst>
      <p:ext uri="{BB962C8B-B14F-4D97-AF65-F5344CB8AC3E}">
        <p14:creationId xmlns:p14="http://schemas.microsoft.com/office/powerpoint/2010/main" val="4949371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9068</TotalTime>
  <Words>1356</Words>
  <Application>Microsoft Office PowerPoint</Application>
  <PresentationFormat>Widescreen</PresentationFormat>
  <Paragraphs>53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kiwifruit_2005@hotmail.co.uk</dc:creator>
  <cp:lastModifiedBy>kiwifruit_2005@hotmail.co.uk</cp:lastModifiedBy>
  <cp:revision>31</cp:revision>
  <dcterms:created xsi:type="dcterms:W3CDTF">2018-11-28T14:54:43Z</dcterms:created>
  <dcterms:modified xsi:type="dcterms:W3CDTF">2018-12-04T22:02:56Z</dcterms:modified>
</cp:coreProperties>
</file>