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44"/>
  </p:notesMasterIdLst>
  <p:sldIdLst>
    <p:sldId id="257" r:id="rId3"/>
    <p:sldId id="259" r:id="rId4"/>
    <p:sldId id="260" r:id="rId5"/>
    <p:sldId id="261" r:id="rId6"/>
    <p:sldId id="262" r:id="rId7"/>
    <p:sldId id="264" r:id="rId8"/>
    <p:sldId id="265" r:id="rId9"/>
    <p:sldId id="266" r:id="rId10"/>
    <p:sldId id="267" r:id="rId11"/>
    <p:sldId id="268" r:id="rId12"/>
    <p:sldId id="302" r:id="rId13"/>
    <p:sldId id="269" r:id="rId14"/>
    <p:sldId id="270" r:id="rId15"/>
    <p:sldId id="272" r:id="rId16"/>
    <p:sldId id="271" r:id="rId17"/>
    <p:sldId id="274" r:id="rId18"/>
    <p:sldId id="273" r:id="rId19"/>
    <p:sldId id="275" r:id="rId20"/>
    <p:sldId id="276" r:id="rId21"/>
    <p:sldId id="296" r:id="rId22"/>
    <p:sldId id="277" r:id="rId23"/>
    <p:sldId id="299" r:id="rId24"/>
    <p:sldId id="278" r:id="rId25"/>
    <p:sldId id="279" r:id="rId26"/>
    <p:sldId id="280" r:id="rId27"/>
    <p:sldId id="281" r:id="rId28"/>
    <p:sldId id="282" r:id="rId29"/>
    <p:sldId id="284" r:id="rId30"/>
    <p:sldId id="286" r:id="rId31"/>
    <p:sldId id="300" r:id="rId32"/>
    <p:sldId id="301" r:id="rId33"/>
    <p:sldId id="288" r:id="rId34"/>
    <p:sldId id="298" r:id="rId35"/>
    <p:sldId id="289" r:id="rId36"/>
    <p:sldId id="290" r:id="rId37"/>
    <p:sldId id="291" r:id="rId38"/>
    <p:sldId id="292" r:id="rId39"/>
    <p:sldId id="293" r:id="rId40"/>
    <p:sldId id="295" r:id="rId41"/>
    <p:sldId id="294" r:id="rId42"/>
    <p:sldId id="297" r:id="rId4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69" autoAdjust="0"/>
    <p:restoredTop sz="94660"/>
  </p:normalViewPr>
  <p:slideViewPr>
    <p:cSldViewPr>
      <p:cViewPr varScale="1">
        <p:scale>
          <a:sx n="87" d="100"/>
          <a:sy n="87" d="100"/>
        </p:scale>
        <p:origin x="972"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AA0356E7-1426-48C1-841D-8686F25121AE}" type="datetimeFigureOut">
              <a:rPr lang="en-GB" smtClean="0"/>
              <a:t>28/11/2016</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4A2E2C62-07A6-4526-8219-6D8A1E8919C1}" type="slidenum">
              <a:rPr lang="en-GB" smtClean="0"/>
              <a:t>‹#›</a:t>
            </a:fld>
            <a:endParaRPr lang="en-GB" dirty="0"/>
          </a:p>
        </p:txBody>
      </p:sp>
    </p:spTree>
    <p:extLst>
      <p:ext uri="{BB962C8B-B14F-4D97-AF65-F5344CB8AC3E}">
        <p14:creationId xmlns:p14="http://schemas.microsoft.com/office/powerpoint/2010/main" val="2523627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819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11666AE1-617D-4765-AA58-28F35C2A97FB}" type="slidenum">
              <a:rPr lang="en-GB" altLang="en-US" smtClean="0">
                <a:solidFill>
                  <a:srgbClr val="000000"/>
                </a:solidFill>
              </a:rPr>
              <a:pPr>
                <a:defRPr/>
              </a:pPr>
              <a:t>1</a:t>
            </a:fld>
            <a:endParaRPr lang="en-GB" altLang="en-US" dirty="0" smtClean="0">
              <a:solidFill>
                <a:srgbClr val="000000"/>
              </a:solidFill>
            </a:endParaRPr>
          </a:p>
        </p:txBody>
      </p:sp>
    </p:spTree>
    <p:extLst>
      <p:ext uri="{BB962C8B-B14F-4D97-AF65-F5344CB8AC3E}">
        <p14:creationId xmlns:p14="http://schemas.microsoft.com/office/powerpoint/2010/main" val="2968096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6</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7</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8</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9</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23102373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12</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13</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14</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15</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16</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17</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18</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19</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20</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21</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A2E2C62-07A6-4526-8219-6D8A1E8919C1}" type="slidenum">
              <a:rPr lang="en-GB" smtClean="0"/>
              <a:t>22</a:t>
            </a:fld>
            <a:endParaRPr lang="en-GB" dirty="0"/>
          </a:p>
        </p:txBody>
      </p:sp>
    </p:spTree>
    <p:extLst>
      <p:ext uri="{BB962C8B-B14F-4D97-AF65-F5344CB8AC3E}">
        <p14:creationId xmlns:p14="http://schemas.microsoft.com/office/powerpoint/2010/main" val="6940494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23</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24</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25</a:t>
            </a:fld>
            <a:endParaRPr lang="en-GB" dirty="0"/>
          </a:p>
        </p:txBody>
      </p:sp>
    </p:spTree>
    <p:extLst>
      <p:ext uri="{BB962C8B-B14F-4D97-AF65-F5344CB8AC3E}">
        <p14:creationId xmlns:p14="http://schemas.microsoft.com/office/powerpoint/2010/main" val="78539175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a:solidFill>
                  <a:prstClr val="black"/>
                </a:solidFill>
              </a:rPr>
              <a:pPr/>
              <a:t>26</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27</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28</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29</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30</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31</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32</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33</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34</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35</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36</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a:solidFill>
                  <a:prstClr val="black"/>
                </a:solidFill>
              </a:rPr>
              <a:pPr/>
              <a:t>37</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a:solidFill>
                  <a:prstClr val="black"/>
                </a:solidFill>
              </a:rPr>
              <a:pPr/>
              <a:t>38</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a:solidFill>
                  <a:prstClr val="black"/>
                </a:solidFill>
              </a:rPr>
              <a:pPr/>
              <a:t>39</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a:solidFill>
                  <a:prstClr val="black"/>
                </a:solidFill>
              </a:rPr>
              <a:pPr/>
              <a:t>40</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a:solidFill>
                  <a:prstClr val="black"/>
                </a:solidFill>
              </a:rPr>
              <a:pPr/>
              <a:t>41</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C9527AF5-CBD4-46BB-B051-4FB1EA962765}" type="datetimeFigureOut">
              <a:rPr lang="en-GB"/>
              <a:pPr>
                <a:defRPr/>
              </a:pPr>
              <a:t>28/11/2016</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ADDC9904-3B9C-410C-B555-D88897E3511F}" type="slidenum">
              <a:rPr lang="en-GB"/>
              <a:pPr>
                <a:defRPr/>
              </a:pPr>
              <a:t>‹#›</a:t>
            </a:fld>
            <a:endParaRPr lang="en-GB" dirty="0"/>
          </a:p>
        </p:txBody>
      </p:sp>
    </p:spTree>
    <p:extLst>
      <p:ext uri="{BB962C8B-B14F-4D97-AF65-F5344CB8AC3E}">
        <p14:creationId xmlns:p14="http://schemas.microsoft.com/office/powerpoint/2010/main" val="1203806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5C503D1-5534-469D-B642-7F594E593E75}" type="datetimeFigureOut">
              <a:rPr lang="en-GB"/>
              <a:pPr>
                <a:defRPr/>
              </a:pPr>
              <a:t>28/11/2016</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3A20A9DD-496E-4458-9248-0D0584C65961}" type="slidenum">
              <a:rPr lang="en-GB"/>
              <a:pPr>
                <a:defRPr/>
              </a:pPr>
              <a:t>‹#›</a:t>
            </a:fld>
            <a:endParaRPr lang="en-GB" dirty="0"/>
          </a:p>
        </p:txBody>
      </p:sp>
    </p:spTree>
    <p:extLst>
      <p:ext uri="{BB962C8B-B14F-4D97-AF65-F5344CB8AC3E}">
        <p14:creationId xmlns:p14="http://schemas.microsoft.com/office/powerpoint/2010/main" val="4061732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26BB60B5-C950-49D9-AFE4-F6645C44141B}" type="datetimeFigureOut">
              <a:rPr lang="en-GB"/>
              <a:pPr>
                <a:defRPr/>
              </a:pPr>
              <a:t>28/11/2016</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6EA67B96-863B-453F-AD53-9569AC0CB755}" type="slidenum">
              <a:rPr lang="en-GB"/>
              <a:pPr>
                <a:defRPr/>
              </a:pPr>
              <a:t>‹#›</a:t>
            </a:fld>
            <a:endParaRPr lang="en-GB" dirty="0"/>
          </a:p>
        </p:txBody>
      </p:sp>
    </p:spTree>
    <p:extLst>
      <p:ext uri="{BB962C8B-B14F-4D97-AF65-F5344CB8AC3E}">
        <p14:creationId xmlns:p14="http://schemas.microsoft.com/office/powerpoint/2010/main" val="3307624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3BB825E3-9655-4D3A-8F36-96FBAEC5399A}" type="datetimeFigureOut">
              <a:rPr lang="en-GB"/>
              <a:pPr>
                <a:defRPr/>
              </a:pPr>
              <a:t>28/11/2016</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07C1C3BC-7EBC-4BDD-9FA1-E219AF5377A6}" type="slidenum">
              <a:rPr lang="en-GB"/>
              <a:pPr>
                <a:defRPr/>
              </a:pPr>
              <a:t>‹#›</a:t>
            </a:fld>
            <a:endParaRPr lang="en-GB" dirty="0"/>
          </a:p>
        </p:txBody>
      </p:sp>
    </p:spTree>
    <p:extLst>
      <p:ext uri="{BB962C8B-B14F-4D97-AF65-F5344CB8AC3E}">
        <p14:creationId xmlns:p14="http://schemas.microsoft.com/office/powerpoint/2010/main" val="916628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4CDD4E56-B18B-400F-A37E-8225956FAFF5}" type="datetimeFigureOut">
              <a:rPr lang="en-GB"/>
              <a:pPr>
                <a:defRPr/>
              </a:pPr>
              <a:t>28/11/2016</a:t>
            </a:fld>
            <a:endParaRPr lang="en-GB" dirty="0"/>
          </a:p>
        </p:txBody>
      </p:sp>
      <p:sp>
        <p:nvSpPr>
          <p:cNvPr id="8" name="Footer Placeholder 4"/>
          <p:cNvSpPr>
            <a:spLocks noGrp="1"/>
          </p:cNvSpPr>
          <p:nvPr>
            <p:ph type="ftr" sz="quarter" idx="11"/>
          </p:nvPr>
        </p:nvSpPr>
        <p:spPr/>
        <p:txBody>
          <a:bodyPr/>
          <a:lstStyle>
            <a:lvl1pPr>
              <a:defRPr/>
            </a:lvl1pPr>
          </a:lstStyle>
          <a:p>
            <a:pPr>
              <a:defRPr/>
            </a:pPr>
            <a:endParaRPr lang="en-GB" dirty="0"/>
          </a:p>
        </p:txBody>
      </p:sp>
      <p:sp>
        <p:nvSpPr>
          <p:cNvPr id="9" name="Slide Number Placeholder 5"/>
          <p:cNvSpPr>
            <a:spLocks noGrp="1"/>
          </p:cNvSpPr>
          <p:nvPr>
            <p:ph type="sldNum" sz="quarter" idx="12"/>
          </p:nvPr>
        </p:nvSpPr>
        <p:spPr/>
        <p:txBody>
          <a:bodyPr/>
          <a:lstStyle>
            <a:lvl1pPr>
              <a:defRPr/>
            </a:lvl1pPr>
          </a:lstStyle>
          <a:p>
            <a:pPr>
              <a:defRPr/>
            </a:pPr>
            <a:fld id="{F246783D-22D0-47D4-9FDD-02A661573CD6}" type="slidenum">
              <a:rPr lang="en-GB"/>
              <a:pPr>
                <a:defRPr/>
              </a:pPr>
              <a:t>‹#›</a:t>
            </a:fld>
            <a:endParaRPr lang="en-GB" dirty="0"/>
          </a:p>
        </p:txBody>
      </p:sp>
    </p:spTree>
    <p:extLst>
      <p:ext uri="{BB962C8B-B14F-4D97-AF65-F5344CB8AC3E}">
        <p14:creationId xmlns:p14="http://schemas.microsoft.com/office/powerpoint/2010/main" val="112075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AD46156D-3C26-4551-B136-616EADD1F363}" type="datetimeFigureOut">
              <a:rPr lang="en-GB"/>
              <a:pPr>
                <a:defRPr/>
              </a:pPr>
              <a:t>28/11/2016</a:t>
            </a:fld>
            <a:endParaRPr lang="en-GB" dirty="0"/>
          </a:p>
        </p:txBody>
      </p:sp>
      <p:sp>
        <p:nvSpPr>
          <p:cNvPr id="4" name="Footer Placeholder 4"/>
          <p:cNvSpPr>
            <a:spLocks noGrp="1"/>
          </p:cNvSpPr>
          <p:nvPr>
            <p:ph type="ftr" sz="quarter" idx="11"/>
          </p:nvPr>
        </p:nvSpPr>
        <p:spPr/>
        <p:txBody>
          <a:bodyPr/>
          <a:lstStyle>
            <a:lvl1pPr>
              <a:defRPr/>
            </a:lvl1pPr>
          </a:lstStyle>
          <a:p>
            <a:pPr>
              <a:defRPr/>
            </a:pPr>
            <a:endParaRPr lang="en-GB" dirty="0"/>
          </a:p>
        </p:txBody>
      </p:sp>
      <p:sp>
        <p:nvSpPr>
          <p:cNvPr id="5" name="Slide Number Placeholder 5"/>
          <p:cNvSpPr>
            <a:spLocks noGrp="1"/>
          </p:cNvSpPr>
          <p:nvPr>
            <p:ph type="sldNum" sz="quarter" idx="12"/>
          </p:nvPr>
        </p:nvSpPr>
        <p:spPr/>
        <p:txBody>
          <a:bodyPr/>
          <a:lstStyle>
            <a:lvl1pPr>
              <a:defRPr/>
            </a:lvl1pPr>
          </a:lstStyle>
          <a:p>
            <a:pPr>
              <a:defRPr/>
            </a:pPr>
            <a:fld id="{4B4174A9-F5C9-4561-95B2-A0C81C40B8E3}" type="slidenum">
              <a:rPr lang="en-GB"/>
              <a:pPr>
                <a:defRPr/>
              </a:pPr>
              <a:t>‹#›</a:t>
            </a:fld>
            <a:endParaRPr lang="en-GB" dirty="0"/>
          </a:p>
        </p:txBody>
      </p:sp>
    </p:spTree>
    <p:extLst>
      <p:ext uri="{BB962C8B-B14F-4D97-AF65-F5344CB8AC3E}">
        <p14:creationId xmlns:p14="http://schemas.microsoft.com/office/powerpoint/2010/main" val="3908688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5AA6B0F-DB73-4A76-94D6-8DE7D5293412}" type="datetimeFigureOut">
              <a:rPr lang="en-GB"/>
              <a:pPr>
                <a:defRPr/>
              </a:pPr>
              <a:t>28/11/2016</a:t>
            </a:fld>
            <a:endParaRPr lang="en-GB" dirty="0"/>
          </a:p>
        </p:txBody>
      </p:sp>
      <p:sp>
        <p:nvSpPr>
          <p:cNvPr id="3" name="Footer Placeholder 4"/>
          <p:cNvSpPr>
            <a:spLocks noGrp="1"/>
          </p:cNvSpPr>
          <p:nvPr>
            <p:ph type="ftr" sz="quarter" idx="11"/>
          </p:nvPr>
        </p:nvSpPr>
        <p:spPr/>
        <p:txBody>
          <a:bodyPr/>
          <a:lstStyle>
            <a:lvl1pPr>
              <a:defRPr/>
            </a:lvl1pPr>
          </a:lstStyle>
          <a:p>
            <a:pPr>
              <a:defRPr/>
            </a:pPr>
            <a:endParaRPr lang="en-GB" dirty="0"/>
          </a:p>
        </p:txBody>
      </p:sp>
      <p:sp>
        <p:nvSpPr>
          <p:cNvPr id="4" name="Slide Number Placeholder 5"/>
          <p:cNvSpPr>
            <a:spLocks noGrp="1"/>
          </p:cNvSpPr>
          <p:nvPr>
            <p:ph type="sldNum" sz="quarter" idx="12"/>
          </p:nvPr>
        </p:nvSpPr>
        <p:spPr/>
        <p:txBody>
          <a:bodyPr/>
          <a:lstStyle>
            <a:lvl1pPr>
              <a:defRPr/>
            </a:lvl1pPr>
          </a:lstStyle>
          <a:p>
            <a:pPr>
              <a:defRPr/>
            </a:pPr>
            <a:fld id="{17A5D397-8F46-4490-A714-D765C5873C6B}" type="slidenum">
              <a:rPr lang="en-GB"/>
              <a:pPr>
                <a:defRPr/>
              </a:pPr>
              <a:t>‹#›</a:t>
            </a:fld>
            <a:endParaRPr lang="en-GB" dirty="0"/>
          </a:p>
        </p:txBody>
      </p:sp>
    </p:spTree>
    <p:extLst>
      <p:ext uri="{BB962C8B-B14F-4D97-AF65-F5344CB8AC3E}">
        <p14:creationId xmlns:p14="http://schemas.microsoft.com/office/powerpoint/2010/main" val="14960299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A06FDA21-66D8-4CA6-910C-50B673693FBC}" type="datetimeFigureOut">
              <a:rPr lang="en-GB"/>
              <a:pPr>
                <a:defRPr/>
              </a:pPr>
              <a:t>28/11/2016</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FACFF586-1CC0-4926-B478-145923E4F273}" type="slidenum">
              <a:rPr lang="en-GB"/>
              <a:pPr>
                <a:defRPr/>
              </a:pPr>
              <a:t>‹#›</a:t>
            </a:fld>
            <a:endParaRPr lang="en-GB" dirty="0"/>
          </a:p>
        </p:txBody>
      </p:sp>
    </p:spTree>
    <p:extLst>
      <p:ext uri="{BB962C8B-B14F-4D97-AF65-F5344CB8AC3E}">
        <p14:creationId xmlns:p14="http://schemas.microsoft.com/office/powerpoint/2010/main" val="23775937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665FE7DC-0FC2-4F7E-8E7C-034AA64FAC15}" type="datetimeFigureOut">
              <a:rPr lang="en-GB"/>
              <a:pPr>
                <a:defRPr/>
              </a:pPr>
              <a:t>28/11/2016</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pPr>
              <a:defRPr/>
            </a:pPr>
            <a:fld id="{6DA918B9-9BC7-441B-B23C-536095CB14E9}" type="slidenum">
              <a:rPr lang="en-GB"/>
              <a:pPr>
                <a:defRPr/>
              </a:pPr>
              <a:t>‹#›</a:t>
            </a:fld>
            <a:endParaRPr lang="en-GB" dirty="0"/>
          </a:p>
        </p:txBody>
      </p:sp>
    </p:spTree>
    <p:extLst>
      <p:ext uri="{BB962C8B-B14F-4D97-AF65-F5344CB8AC3E}">
        <p14:creationId xmlns:p14="http://schemas.microsoft.com/office/powerpoint/2010/main" val="4137242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E61A8192-6B32-407D-BB9C-9731F184E0EF}" type="datetimeFigureOut">
              <a:rPr lang="en-GB"/>
              <a:pPr>
                <a:defRPr/>
              </a:pPr>
              <a:t>28/11/2016</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147A9D05-E187-4437-AA6E-BFA306FF47F9}" type="slidenum">
              <a:rPr lang="en-GB"/>
              <a:pPr>
                <a:defRPr/>
              </a:pPr>
              <a:t>‹#›</a:t>
            </a:fld>
            <a:endParaRPr lang="en-GB" dirty="0"/>
          </a:p>
        </p:txBody>
      </p:sp>
    </p:spTree>
    <p:extLst>
      <p:ext uri="{BB962C8B-B14F-4D97-AF65-F5344CB8AC3E}">
        <p14:creationId xmlns:p14="http://schemas.microsoft.com/office/powerpoint/2010/main" val="3203827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B2999EF-A9EE-497D-BD2E-5CF2D7924AF4}" type="datetimeFigureOut">
              <a:rPr lang="en-GB"/>
              <a:pPr>
                <a:defRPr/>
              </a:pPr>
              <a:t>28/11/2016</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pPr>
              <a:defRPr/>
            </a:pPr>
            <a:fld id="{43A87878-F055-426C-8532-BC1FF90F4974}" type="slidenum">
              <a:rPr lang="en-GB"/>
              <a:pPr>
                <a:defRPr/>
              </a:pPr>
              <a:t>‹#›</a:t>
            </a:fld>
            <a:endParaRPr lang="en-GB" dirty="0"/>
          </a:p>
        </p:txBody>
      </p:sp>
    </p:spTree>
    <p:extLst>
      <p:ext uri="{BB962C8B-B14F-4D97-AF65-F5344CB8AC3E}">
        <p14:creationId xmlns:p14="http://schemas.microsoft.com/office/powerpoint/2010/main" val="27680717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dirty="0"/>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dirty="0"/>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5B9D1DE2-6194-4318-96C6-799BD3B0B884}" type="slidenum">
              <a:rPr lang="en-GB" altLang="en-US"/>
              <a:pPr/>
              <a:t>‹#›</a:t>
            </a:fld>
            <a:endParaRPr lang="en-GB" altLang="en-US" dirty="0"/>
          </a:p>
        </p:txBody>
      </p:sp>
    </p:spTree>
    <p:extLst>
      <p:ext uri="{BB962C8B-B14F-4D97-AF65-F5344CB8AC3E}">
        <p14:creationId xmlns:p14="http://schemas.microsoft.com/office/powerpoint/2010/main" val="16161267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28/11/2016</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8407921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28/11/2016</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8894259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28/11/2016</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6747851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28/11/2016</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23774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28/11/2016</a:t>
            </a:fld>
            <a:endParaRPr lang="en-GB"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9942338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28/11/2016</a:t>
            </a:fld>
            <a:endParaRPr lang="en-GB"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6586420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28/11/2016</a:t>
            </a:fld>
            <a:endParaRPr lang="en-GB"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8595920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28/11/2016</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4666907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28/11/2016</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701947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28/11/2016</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7169903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28/11/2016</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659203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5B3D7"/>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mn-lt"/>
                <a:cs typeface="+mn-cs"/>
              </a:defRPr>
            </a:lvl1pPr>
          </a:lstStyle>
          <a:p>
            <a:pPr>
              <a:defRPr/>
            </a:pPr>
            <a:fld id="{36A52ED9-021C-44FC-B8F1-5709AB9D0F28}" type="datetimeFigureOut">
              <a:rPr lang="en-GB"/>
              <a:pPr>
                <a:defRPr/>
              </a:pPr>
              <a:t>28/11/2016</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mn-lt"/>
                <a:cs typeface="+mn-cs"/>
              </a:defRPr>
            </a:lvl1pPr>
          </a:lstStyle>
          <a:p>
            <a:pPr>
              <a:defRPr/>
            </a:pPr>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black">
                    <a:tint val="75000"/>
                  </a:prstClr>
                </a:solidFill>
                <a:latin typeface="+mn-lt"/>
                <a:cs typeface="+mn-cs"/>
              </a:defRPr>
            </a:lvl1pPr>
          </a:lstStyle>
          <a:p>
            <a:pPr>
              <a:defRPr/>
            </a:pPr>
            <a:fld id="{F83F2231-E32F-4566-9E9A-CF2FBD0653A9}" type="slidenum">
              <a:rPr lang="en-GB"/>
              <a:pPr>
                <a:defRPr/>
              </a:pPr>
              <a:t>‹#›</a:t>
            </a:fld>
            <a:endParaRPr lang="en-GB" dirty="0"/>
          </a:p>
        </p:txBody>
      </p:sp>
    </p:spTree>
    <p:extLst>
      <p:ext uri="{BB962C8B-B14F-4D97-AF65-F5344CB8AC3E}">
        <p14:creationId xmlns:p14="http://schemas.microsoft.com/office/powerpoint/2010/main" val="19098143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28/11/2016</a:t>
            </a:fld>
            <a:endParaRPr lang="en-GB" dirty="0">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833423415"/>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9.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9.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9.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9.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9.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9.xml"/><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9.xml"/><Relationship Id="rId5" Type="http://schemas.openxmlformats.org/officeDocument/2006/relationships/image" Target="../media/image15.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19.xml"/><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19.xml"/><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3" Type="http://schemas.openxmlformats.org/officeDocument/2006/relationships/hyperlink" Target="http://www.moma.org/interactives/exhibitions/2015/onewayticket/visualizing-the-great-migration/" TargetMode="External"/><Relationship Id="rId2" Type="http://schemas.openxmlformats.org/officeDocument/2006/relationships/notesSlide" Target="../notesSlides/notesSlide21.xml"/><Relationship Id="rId1" Type="http://schemas.openxmlformats.org/officeDocument/2006/relationships/slideLayout" Target="../slideLayouts/slideLayout19.xml"/><Relationship Id="rId5" Type="http://schemas.openxmlformats.org/officeDocument/2006/relationships/image" Target="../media/image23.jpg"/><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3.xml"/><Relationship Id="rId1" Type="http://schemas.openxmlformats.org/officeDocument/2006/relationships/slideLayout" Target="../slideLayouts/slideLayout19.xml"/><Relationship Id="rId6" Type="http://schemas.openxmlformats.org/officeDocument/2006/relationships/hyperlink" Target="http://www.moma.org/interactives/exhibitions/2015/onewayticket/" TargetMode="External"/><Relationship Id="rId5" Type="http://schemas.openxmlformats.org/officeDocument/2006/relationships/image" Target="../media/image27.png"/><Relationship Id="rId4" Type="http://schemas.openxmlformats.org/officeDocument/2006/relationships/image" Target="../media/image26.png"/></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4.xml"/><Relationship Id="rId1" Type="http://schemas.openxmlformats.org/officeDocument/2006/relationships/slideLayout" Target="../slideLayouts/slideLayout19.xml"/><Relationship Id="rId5" Type="http://schemas.openxmlformats.org/officeDocument/2006/relationships/image" Target="../media/image30.png"/><Relationship Id="rId4" Type="http://schemas.openxmlformats.org/officeDocument/2006/relationships/image" Target="../media/image29.png"/></Relationships>
</file>

<file path=ppt/slides/_rels/slide25.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notesSlide" Target="../notesSlides/notesSlide25.xml"/><Relationship Id="rId1" Type="http://schemas.openxmlformats.org/officeDocument/2006/relationships/slideLayout" Target="../slideLayouts/slideLayout19.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6.xml"/><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image" Target="../media/image41.png"/><Relationship Id="rId2" Type="http://schemas.openxmlformats.org/officeDocument/2006/relationships/notesSlide" Target="../notesSlides/notesSlide27.xml"/><Relationship Id="rId1" Type="http://schemas.openxmlformats.org/officeDocument/2006/relationships/slideLayout" Target="../slideLayouts/slideLayout19.xml"/><Relationship Id="rId6" Type="http://schemas.openxmlformats.org/officeDocument/2006/relationships/image" Target="../media/image40.png"/><Relationship Id="rId5" Type="http://schemas.openxmlformats.org/officeDocument/2006/relationships/hyperlink" Target="https://en.wikipedia.org/wiki/Josephine_Baker" TargetMode="External"/><Relationship Id="rId4" Type="http://schemas.openxmlformats.org/officeDocument/2006/relationships/image" Target="../media/image39.png"/></Relationships>
</file>

<file path=ppt/slides/_rels/slide2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8.xml"/><Relationship Id="rId1" Type="http://schemas.openxmlformats.org/officeDocument/2006/relationships/slideLayout" Target="../slideLayouts/slideLayout19.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0.xml"/><Relationship Id="rId1" Type="http://schemas.openxmlformats.org/officeDocument/2006/relationships/slideLayout" Target="../slideLayouts/slideLayout19.xml"/><Relationship Id="rId4" Type="http://schemas.openxmlformats.org/officeDocument/2006/relationships/image" Target="../media/image47.png"/></Relationships>
</file>

<file path=ppt/slides/_rels/slide3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1.xml"/><Relationship Id="rId1" Type="http://schemas.openxmlformats.org/officeDocument/2006/relationships/slideLayout" Target="../slideLayouts/slideLayout19.xml"/><Relationship Id="rId4" Type="http://schemas.openxmlformats.org/officeDocument/2006/relationships/image" Target="../media/image49.png"/></Relationships>
</file>

<file path=ppt/slides/_rels/slide3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2.xml"/><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3.xml"/><Relationship Id="rId1" Type="http://schemas.openxmlformats.org/officeDocument/2006/relationships/slideLayout" Target="../slideLayouts/slideLayout19.xml"/><Relationship Id="rId4" Type="http://schemas.openxmlformats.org/officeDocument/2006/relationships/image" Target="../media/image52.png"/></Relationships>
</file>

<file path=ppt/slides/_rels/slide34.xml.rels><?xml version="1.0" encoding="UTF-8" standalone="yes"?>
<Relationships xmlns="http://schemas.openxmlformats.org/package/2006/relationships"><Relationship Id="rId3" Type="http://schemas.openxmlformats.org/officeDocument/2006/relationships/hyperlink" Target="http://www.wsfcs.k12.nc.us/cms/lib/NC01001395/Centricity/Domain/1060/Champion%20of%20the%20World.pdf" TargetMode="External"/><Relationship Id="rId2" Type="http://schemas.openxmlformats.org/officeDocument/2006/relationships/notesSlide" Target="../notesSlides/notesSlide34.xml"/><Relationship Id="rId1" Type="http://schemas.openxmlformats.org/officeDocument/2006/relationships/slideLayout" Target="../slideLayouts/slideLayout19.xml"/><Relationship Id="rId4" Type="http://schemas.openxmlformats.org/officeDocument/2006/relationships/hyperlink" Target="https://www.youtube.com/watch?v=oodolEmUg2g" TargetMode="Externa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3" Type="http://schemas.openxmlformats.org/officeDocument/2006/relationships/hyperlink" Target="http://mlk-kpp01.stanford.edu/index.php/encyclopedia/documentsentry/doc_beyond_vietnam/" TargetMode="External"/><Relationship Id="rId2" Type="http://schemas.openxmlformats.org/officeDocument/2006/relationships/notesSlide" Target="../notesSlides/notesSlide36.xml"/><Relationship Id="rId1" Type="http://schemas.openxmlformats.org/officeDocument/2006/relationships/slideLayout" Target="../slideLayouts/slideLayout19.xml"/><Relationship Id="rId4" Type="http://schemas.openxmlformats.org/officeDocument/2006/relationships/image" Target="../media/image53.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8.xml"/><Relationship Id="rId1" Type="http://schemas.openxmlformats.org/officeDocument/2006/relationships/slideLayout" Target="../slideLayouts/slideLayout19.xml"/><Relationship Id="rId4" Type="http://schemas.openxmlformats.org/officeDocument/2006/relationships/image" Target="../media/image55.png"/></Relationships>
</file>

<file path=ppt/slides/_rels/slide39.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9.xml"/><Relationship Id="rId1" Type="http://schemas.openxmlformats.org/officeDocument/2006/relationships/slideLayout" Target="../slideLayouts/slideLayout19.xml"/><Relationship Id="rId5" Type="http://schemas.openxmlformats.org/officeDocument/2006/relationships/hyperlink" Target="https://www.youtube.com/watch?v=_DnVvcYCW0s" TargetMode="External"/><Relationship Id="rId4" Type="http://schemas.openxmlformats.org/officeDocument/2006/relationships/image" Target="../media/image57.png"/></Relationships>
</file>

<file path=ppt/slides/_rels/slide40.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40.xml"/><Relationship Id="rId1" Type="http://schemas.openxmlformats.org/officeDocument/2006/relationships/slideLayout" Target="../slideLayouts/slideLayout19.xml"/><Relationship Id="rId5" Type="http://schemas.openxmlformats.org/officeDocument/2006/relationships/image" Target="../media/image60.png"/><Relationship Id="rId4" Type="http://schemas.openxmlformats.org/officeDocument/2006/relationships/image" Target="../media/image59.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646906"/>
            <a:ext cx="9191068" cy="6267009"/>
          </a:xfrm>
          <a:prstGeom prst="rect">
            <a:avLst/>
          </a:prstGeom>
        </p:spPr>
        <p:txBody>
          <a:bodyPr wrap="square" lIns="540000" tIns="360000" rIns="540000" bIns="360000" numCol="2" spcCol="360000">
            <a:spAutoFit/>
          </a:bodyPr>
          <a:lstStyle/>
          <a:p>
            <a:pPr>
              <a:defRPr/>
            </a:pPr>
            <a:r>
              <a:rPr lang="en-GB" sz="1500" b="1" u="sng" dirty="0">
                <a:solidFill>
                  <a:prstClr val="black"/>
                </a:solidFill>
                <a:cs typeface="Arial" charset="0"/>
              </a:rPr>
              <a:t>1. </a:t>
            </a:r>
            <a:r>
              <a:rPr lang="en-GB" sz="1500" b="1" u="sng" dirty="0" smtClean="0">
                <a:solidFill>
                  <a:prstClr val="black"/>
                </a:solidFill>
                <a:cs typeface="Arial" charset="0"/>
              </a:rPr>
              <a:t>Reconstruction</a:t>
            </a:r>
            <a:endParaRPr lang="en-GB" sz="1500" b="1" u="sng" dirty="0">
              <a:solidFill>
                <a:prstClr val="black"/>
              </a:solidFill>
              <a:cs typeface="Arial" charset="0"/>
            </a:endParaRPr>
          </a:p>
          <a:p>
            <a:pPr marL="285750" indent="-285750">
              <a:buFontTx/>
              <a:buChar char="-"/>
              <a:defRPr/>
            </a:pPr>
            <a:r>
              <a:rPr lang="en-GB" sz="1500" dirty="0" smtClean="0">
                <a:solidFill>
                  <a:prstClr val="black"/>
                </a:solidFill>
                <a:cs typeface="Arial" charset="0"/>
              </a:rPr>
              <a:t>Constitutional amendments</a:t>
            </a:r>
          </a:p>
          <a:p>
            <a:pPr marL="285750" indent="-285750">
              <a:buFontTx/>
              <a:buChar char="-"/>
              <a:defRPr/>
            </a:pPr>
            <a:r>
              <a:rPr lang="en-GB" sz="1500" dirty="0" smtClean="0">
                <a:solidFill>
                  <a:prstClr val="black"/>
                </a:solidFill>
                <a:cs typeface="Arial" charset="0"/>
              </a:rPr>
              <a:t>Compromise of 1877</a:t>
            </a:r>
          </a:p>
          <a:p>
            <a:pPr>
              <a:defRPr/>
            </a:pPr>
            <a:endParaRPr lang="en-GB" sz="1500" dirty="0">
              <a:solidFill>
                <a:prstClr val="black"/>
              </a:solidFill>
              <a:cs typeface="Arial" charset="0"/>
            </a:endParaRPr>
          </a:p>
          <a:p>
            <a:pPr>
              <a:defRPr/>
            </a:pPr>
            <a:r>
              <a:rPr lang="en-GB" sz="1500" b="1" u="sng" dirty="0" smtClean="0">
                <a:solidFill>
                  <a:prstClr val="black"/>
                </a:solidFill>
                <a:cs typeface="Arial" charset="0"/>
              </a:rPr>
              <a:t>2. </a:t>
            </a:r>
            <a:r>
              <a:rPr lang="en-GB" sz="1500" b="1" u="sng" dirty="0">
                <a:solidFill>
                  <a:prstClr val="black"/>
                </a:solidFill>
              </a:rPr>
              <a:t>The Jim Crow </a:t>
            </a:r>
            <a:r>
              <a:rPr lang="en-GB" sz="1500" b="1" u="sng" dirty="0" smtClean="0">
                <a:solidFill>
                  <a:prstClr val="black"/>
                </a:solidFill>
              </a:rPr>
              <a:t>South</a:t>
            </a:r>
          </a:p>
          <a:p>
            <a:pPr marL="285750" indent="-285750">
              <a:buFontTx/>
              <a:buChar char="-"/>
              <a:defRPr/>
            </a:pPr>
            <a:r>
              <a:rPr lang="en-GB" sz="1500" dirty="0" smtClean="0">
                <a:solidFill>
                  <a:prstClr val="black"/>
                </a:solidFill>
                <a:cs typeface="Arial" charset="0"/>
              </a:rPr>
              <a:t>Etymology</a:t>
            </a:r>
          </a:p>
          <a:p>
            <a:pPr marL="285750" indent="-285750">
              <a:buFontTx/>
              <a:buChar char="-"/>
              <a:defRPr/>
            </a:pPr>
            <a:r>
              <a:rPr lang="en-GB" sz="1500" dirty="0" smtClean="0">
                <a:solidFill>
                  <a:prstClr val="black"/>
                </a:solidFill>
                <a:cs typeface="Arial" charset="0"/>
              </a:rPr>
              <a:t>Segregation</a:t>
            </a:r>
          </a:p>
          <a:p>
            <a:pPr marL="285750" indent="-285750">
              <a:buFontTx/>
              <a:buChar char="-"/>
              <a:defRPr/>
            </a:pPr>
            <a:r>
              <a:rPr lang="en-GB" sz="1500" dirty="0">
                <a:solidFill>
                  <a:prstClr val="black"/>
                </a:solidFill>
                <a:cs typeface="Arial" charset="0"/>
              </a:rPr>
              <a:t>Plessy v. </a:t>
            </a:r>
            <a:r>
              <a:rPr lang="en-GB" sz="1500" dirty="0" smtClean="0">
                <a:solidFill>
                  <a:prstClr val="black"/>
                </a:solidFill>
                <a:cs typeface="Arial" charset="0"/>
              </a:rPr>
              <a:t>Ferguson</a:t>
            </a:r>
          </a:p>
          <a:p>
            <a:pPr marL="285750" indent="-285750">
              <a:buFontTx/>
              <a:buChar char="-"/>
              <a:defRPr/>
            </a:pPr>
            <a:r>
              <a:rPr lang="en-GB" sz="1500" dirty="0" smtClean="0">
                <a:solidFill>
                  <a:prstClr val="black"/>
                </a:solidFill>
                <a:cs typeface="Arial" charset="0"/>
              </a:rPr>
              <a:t>Booker T Washington</a:t>
            </a:r>
          </a:p>
          <a:p>
            <a:pPr marL="285750" indent="-285750">
              <a:buFontTx/>
              <a:buChar char="-"/>
              <a:defRPr/>
            </a:pPr>
            <a:r>
              <a:rPr lang="en-GB" sz="1500" dirty="0" smtClean="0">
                <a:solidFill>
                  <a:prstClr val="black"/>
                </a:solidFill>
                <a:cs typeface="Arial" charset="0"/>
              </a:rPr>
              <a:t>Progressivism</a:t>
            </a:r>
          </a:p>
          <a:p>
            <a:pPr marL="285750" indent="-285750">
              <a:buFontTx/>
              <a:buChar char="-"/>
              <a:defRPr/>
            </a:pPr>
            <a:r>
              <a:rPr lang="en-GB" sz="1500" dirty="0" smtClean="0">
                <a:solidFill>
                  <a:prstClr val="black"/>
                </a:solidFill>
                <a:cs typeface="Arial" charset="0"/>
              </a:rPr>
              <a:t>Atlanta Compromise</a:t>
            </a:r>
          </a:p>
          <a:p>
            <a:pPr>
              <a:defRPr/>
            </a:pPr>
            <a:endParaRPr lang="en-GB" sz="1500" dirty="0" smtClean="0">
              <a:solidFill>
                <a:prstClr val="black"/>
              </a:solidFill>
              <a:cs typeface="Arial" charset="0"/>
            </a:endParaRPr>
          </a:p>
          <a:p>
            <a:pPr>
              <a:defRPr/>
            </a:pPr>
            <a:r>
              <a:rPr lang="en-GB" sz="1500" b="1" u="sng" dirty="0" smtClean="0">
                <a:solidFill>
                  <a:prstClr val="black"/>
                </a:solidFill>
                <a:cs typeface="Arial" charset="0"/>
              </a:rPr>
              <a:t>3.</a:t>
            </a:r>
            <a:r>
              <a:rPr lang="en-GB" sz="1500" u="sng" dirty="0" smtClean="0">
                <a:solidFill>
                  <a:prstClr val="black"/>
                </a:solidFill>
                <a:cs typeface="Arial" charset="0"/>
              </a:rPr>
              <a:t> </a:t>
            </a:r>
            <a:r>
              <a:rPr lang="en-GB" sz="1500" b="1" u="sng" dirty="0" smtClean="0">
                <a:solidFill>
                  <a:prstClr val="black"/>
                </a:solidFill>
                <a:cs typeface="Arial" charset="0"/>
              </a:rPr>
              <a:t>The Washington–Du Bois Debates</a:t>
            </a:r>
          </a:p>
          <a:p>
            <a:pPr marL="285750" indent="-285750">
              <a:buFontTx/>
              <a:buChar char="-"/>
              <a:defRPr/>
            </a:pPr>
            <a:r>
              <a:rPr lang="en-GB" sz="1500" dirty="0" smtClean="0">
                <a:solidFill>
                  <a:prstClr val="black"/>
                </a:solidFill>
                <a:cs typeface="Arial" charset="0"/>
              </a:rPr>
              <a:t>WEB Du Bois</a:t>
            </a:r>
          </a:p>
          <a:p>
            <a:pPr marL="285750" indent="-285750">
              <a:buFontTx/>
              <a:buChar char="-"/>
              <a:defRPr/>
            </a:pPr>
            <a:r>
              <a:rPr lang="en-GB" sz="1500" dirty="0" smtClean="0">
                <a:solidFill>
                  <a:prstClr val="black"/>
                </a:solidFill>
                <a:cs typeface="Arial" charset="0"/>
              </a:rPr>
              <a:t>Talented Tenth</a:t>
            </a:r>
          </a:p>
          <a:p>
            <a:pPr marL="285750" indent="-285750">
              <a:buFontTx/>
              <a:buChar char="-"/>
              <a:defRPr/>
            </a:pPr>
            <a:r>
              <a:rPr lang="en-GB" sz="1500" dirty="0" smtClean="0">
                <a:solidFill>
                  <a:prstClr val="black"/>
                </a:solidFill>
                <a:cs typeface="Arial" charset="0"/>
              </a:rPr>
              <a:t>Double consciousness</a:t>
            </a:r>
          </a:p>
          <a:p>
            <a:pPr>
              <a:defRPr/>
            </a:pPr>
            <a:endParaRPr lang="en-GB" sz="1500" dirty="0">
              <a:solidFill>
                <a:prstClr val="black"/>
              </a:solidFill>
              <a:cs typeface="Arial" charset="0"/>
            </a:endParaRPr>
          </a:p>
          <a:p>
            <a:pPr>
              <a:defRPr/>
            </a:pPr>
            <a:r>
              <a:rPr lang="en-GB" sz="1500" b="1" u="sng" dirty="0" smtClean="0">
                <a:solidFill>
                  <a:prstClr val="black"/>
                </a:solidFill>
                <a:cs typeface="Arial" charset="0"/>
              </a:rPr>
              <a:t>4. The Great Migration</a:t>
            </a:r>
          </a:p>
          <a:p>
            <a:pPr marL="285750" indent="-285750">
              <a:buFontTx/>
              <a:buChar char="-"/>
              <a:defRPr/>
            </a:pPr>
            <a:r>
              <a:rPr lang="en-GB" sz="1500" dirty="0" smtClean="0">
                <a:solidFill>
                  <a:prstClr val="black"/>
                </a:solidFill>
                <a:cs typeface="Arial" charset="0"/>
              </a:rPr>
              <a:t>Marcus Garvey</a:t>
            </a:r>
          </a:p>
          <a:p>
            <a:pPr marL="285750" indent="-285750">
              <a:buFontTx/>
              <a:buChar char="-"/>
              <a:defRPr/>
            </a:pPr>
            <a:r>
              <a:rPr lang="en-GB" sz="1500" dirty="0">
                <a:solidFill>
                  <a:prstClr val="black"/>
                </a:solidFill>
                <a:cs typeface="Arial" charset="0"/>
              </a:rPr>
              <a:t>Jacob Lawrence’s </a:t>
            </a:r>
            <a:r>
              <a:rPr lang="en-GB" sz="1500" i="1" dirty="0">
                <a:solidFill>
                  <a:prstClr val="black"/>
                </a:solidFill>
                <a:cs typeface="Arial" charset="0"/>
              </a:rPr>
              <a:t>Migration </a:t>
            </a:r>
            <a:r>
              <a:rPr lang="en-GB" sz="1500" dirty="0" smtClean="0">
                <a:solidFill>
                  <a:prstClr val="black"/>
                </a:solidFill>
                <a:cs typeface="Arial" charset="0"/>
              </a:rPr>
              <a:t>Series</a:t>
            </a:r>
          </a:p>
          <a:p>
            <a:pPr marL="285750" indent="-285750">
              <a:buFontTx/>
              <a:buChar char="-"/>
              <a:defRPr/>
            </a:pPr>
            <a:r>
              <a:rPr lang="en-GB" sz="1500" dirty="0" smtClean="0">
                <a:solidFill>
                  <a:prstClr val="black"/>
                </a:solidFill>
                <a:cs typeface="Arial" charset="0"/>
              </a:rPr>
              <a:t>Harlem Renaissance</a:t>
            </a:r>
          </a:p>
          <a:p>
            <a:pPr marL="285750" indent="-285750">
              <a:buFontTx/>
              <a:buChar char="-"/>
              <a:defRPr/>
            </a:pPr>
            <a:endParaRPr lang="en-GB" sz="1500" dirty="0">
              <a:solidFill>
                <a:prstClr val="black"/>
              </a:solidFill>
              <a:cs typeface="Arial" charset="0"/>
            </a:endParaRPr>
          </a:p>
          <a:p>
            <a:pPr>
              <a:defRPr/>
            </a:pPr>
            <a:r>
              <a:rPr lang="en-GB" sz="1500" b="1" u="sng" dirty="0" smtClean="0">
                <a:solidFill>
                  <a:prstClr val="black"/>
                </a:solidFill>
                <a:cs typeface="Arial" charset="0"/>
              </a:rPr>
              <a:t>5. African Americans and the World Wars</a:t>
            </a:r>
          </a:p>
          <a:p>
            <a:pPr marL="285750" indent="-285750">
              <a:buFontTx/>
              <a:buChar char="-"/>
              <a:defRPr/>
            </a:pPr>
            <a:endParaRPr lang="en-GB" sz="1500" dirty="0" smtClean="0">
              <a:solidFill>
                <a:prstClr val="black"/>
              </a:solidFill>
              <a:cs typeface="Arial" charset="0"/>
            </a:endParaRPr>
          </a:p>
          <a:p>
            <a:pPr>
              <a:defRPr/>
            </a:pPr>
            <a:r>
              <a:rPr lang="en-GB" sz="1500" b="1" u="sng" dirty="0" smtClean="0">
                <a:solidFill>
                  <a:prstClr val="black"/>
                </a:solidFill>
                <a:cs typeface="Arial" charset="0"/>
              </a:rPr>
              <a:t>6. Civil Rights</a:t>
            </a:r>
          </a:p>
          <a:p>
            <a:pPr marL="285750" indent="-285750">
              <a:buFontTx/>
              <a:buChar char="-"/>
              <a:defRPr/>
            </a:pPr>
            <a:r>
              <a:rPr lang="en-GB" sz="1500" dirty="0" smtClean="0">
                <a:solidFill>
                  <a:prstClr val="black"/>
                </a:solidFill>
                <a:cs typeface="Arial" charset="0"/>
              </a:rPr>
              <a:t>NAACP campaigns</a:t>
            </a:r>
          </a:p>
          <a:p>
            <a:pPr marL="285750" indent="-285750">
              <a:buFontTx/>
              <a:buChar char="-"/>
              <a:defRPr/>
            </a:pPr>
            <a:r>
              <a:rPr lang="en-GB" sz="1500" i="1" dirty="0" smtClean="0">
                <a:solidFill>
                  <a:prstClr val="black"/>
                </a:solidFill>
                <a:cs typeface="Arial" charset="0"/>
              </a:rPr>
              <a:t>Brown v. the Board of Education</a:t>
            </a:r>
          </a:p>
          <a:p>
            <a:pPr marL="285750" indent="-285750">
              <a:buFontTx/>
              <a:buChar char="-"/>
              <a:defRPr/>
            </a:pPr>
            <a:r>
              <a:rPr lang="en-GB" sz="1500" dirty="0" smtClean="0">
                <a:solidFill>
                  <a:prstClr val="black"/>
                </a:solidFill>
                <a:cs typeface="Arial" charset="0"/>
              </a:rPr>
              <a:t>Southern campaigns</a:t>
            </a:r>
          </a:p>
          <a:p>
            <a:pPr marL="285750" indent="-285750">
              <a:buFontTx/>
              <a:buChar char="-"/>
              <a:defRPr/>
            </a:pPr>
            <a:r>
              <a:rPr lang="en-GB" sz="1500" dirty="0" smtClean="0">
                <a:solidFill>
                  <a:prstClr val="black"/>
                </a:solidFill>
                <a:cs typeface="Arial" charset="0"/>
              </a:rPr>
              <a:t>The Great Society</a:t>
            </a:r>
          </a:p>
          <a:p>
            <a:pPr marL="285750" indent="-285750">
              <a:buFontTx/>
              <a:buChar char="-"/>
              <a:defRPr/>
            </a:pPr>
            <a:r>
              <a:rPr lang="en-GB" sz="1500" dirty="0" smtClean="0">
                <a:solidFill>
                  <a:prstClr val="black"/>
                </a:solidFill>
                <a:cs typeface="Arial" charset="0"/>
              </a:rPr>
              <a:t>Media</a:t>
            </a:r>
          </a:p>
          <a:p>
            <a:pPr marL="285750" indent="-285750">
              <a:buFontTx/>
              <a:buChar char="-"/>
              <a:defRPr/>
            </a:pPr>
            <a:r>
              <a:rPr lang="en-GB" sz="1500" dirty="0" smtClean="0">
                <a:solidFill>
                  <a:prstClr val="black"/>
                </a:solidFill>
                <a:cs typeface="Arial" charset="0"/>
              </a:rPr>
              <a:t>Black Power</a:t>
            </a:r>
          </a:p>
          <a:p>
            <a:pPr marL="285750" indent="-285750">
              <a:buFontTx/>
              <a:buChar char="-"/>
              <a:defRPr/>
            </a:pPr>
            <a:r>
              <a:rPr lang="en-GB" sz="1500" dirty="0" smtClean="0">
                <a:solidFill>
                  <a:prstClr val="black"/>
                </a:solidFill>
                <a:cs typeface="Arial" charset="0"/>
              </a:rPr>
              <a:t>White Flight</a:t>
            </a:r>
          </a:p>
          <a:p>
            <a:pPr algn="r">
              <a:defRPr/>
            </a:pPr>
            <a:r>
              <a:rPr lang="en-GB" sz="1500" b="1" u="sng" dirty="0">
                <a:solidFill>
                  <a:srgbClr val="FF0000"/>
                </a:solidFill>
                <a:cs typeface="Arial" charset="0"/>
              </a:rPr>
              <a:t>AIMS</a:t>
            </a:r>
          </a:p>
          <a:p>
            <a:pPr marL="342900" indent="-342900" algn="r">
              <a:buFont typeface="Arial" panose="020B0604020202020204" pitchFamily="34" charset="0"/>
              <a:buChar char="•"/>
              <a:defRPr/>
            </a:pPr>
            <a:r>
              <a:rPr lang="en-GB" sz="1500" b="1" dirty="0" smtClean="0">
                <a:solidFill>
                  <a:srgbClr val="FF0000"/>
                </a:solidFill>
                <a:cs typeface="Arial" charset="0"/>
              </a:rPr>
              <a:t>Explain how ‘Jim  Crow’ system became </a:t>
            </a:r>
            <a:r>
              <a:rPr lang="en-GB" sz="1500" b="1" dirty="0">
                <a:solidFill>
                  <a:srgbClr val="FF0000"/>
                </a:solidFill>
                <a:cs typeface="Arial" charset="0"/>
              </a:rPr>
              <a:t>enshrined </a:t>
            </a:r>
            <a:r>
              <a:rPr lang="en-GB" sz="1500" b="1" dirty="0" smtClean="0">
                <a:solidFill>
                  <a:srgbClr val="FF0000"/>
                </a:solidFill>
                <a:cs typeface="Arial" charset="0"/>
              </a:rPr>
              <a:t>legally and socially in post-Reconstruction South</a:t>
            </a:r>
          </a:p>
          <a:p>
            <a:pPr marL="342900" indent="-342900" algn="r">
              <a:buFont typeface="Arial" panose="020B0604020202020204" pitchFamily="34" charset="0"/>
              <a:buChar char="•"/>
              <a:defRPr/>
            </a:pPr>
            <a:r>
              <a:rPr lang="en-GB" sz="1500" b="1" dirty="0" smtClean="0">
                <a:solidFill>
                  <a:srgbClr val="FF0000"/>
                </a:solidFill>
                <a:cs typeface="Arial" charset="0"/>
              </a:rPr>
              <a:t>Compare and contrast stances on segregation espoused by Washington and Du Bois – situating their debates within wider trends of </a:t>
            </a:r>
            <a:r>
              <a:rPr lang="en-GB" sz="1500" b="1" dirty="0">
                <a:solidFill>
                  <a:srgbClr val="FF0000"/>
                </a:solidFill>
                <a:cs typeface="Arial" charset="0"/>
              </a:rPr>
              <a:t>early-20</a:t>
            </a:r>
            <a:r>
              <a:rPr lang="en-GB" sz="1500" b="1" baseline="30000" dirty="0">
                <a:solidFill>
                  <a:srgbClr val="FF0000"/>
                </a:solidFill>
                <a:cs typeface="Arial" charset="0"/>
              </a:rPr>
              <a:t>th</a:t>
            </a:r>
            <a:r>
              <a:rPr lang="en-GB" sz="1500" b="1" dirty="0">
                <a:solidFill>
                  <a:srgbClr val="FF0000"/>
                </a:solidFill>
                <a:cs typeface="Arial" charset="0"/>
              </a:rPr>
              <a:t>-century </a:t>
            </a:r>
            <a:r>
              <a:rPr lang="en-GB" sz="1500" b="1" dirty="0" smtClean="0">
                <a:solidFill>
                  <a:srgbClr val="FF0000"/>
                </a:solidFill>
                <a:cs typeface="Arial" charset="0"/>
              </a:rPr>
              <a:t>US politics</a:t>
            </a:r>
          </a:p>
          <a:p>
            <a:pPr marL="342900" indent="-342900" algn="r">
              <a:buFont typeface="Arial" panose="020B0604020202020204" pitchFamily="34" charset="0"/>
              <a:buChar char="•"/>
              <a:defRPr/>
            </a:pPr>
            <a:r>
              <a:rPr lang="en-GB" sz="1500" b="1" dirty="0" smtClean="0">
                <a:solidFill>
                  <a:srgbClr val="FF0000"/>
                </a:solidFill>
                <a:cs typeface="Arial" charset="0"/>
              </a:rPr>
              <a:t>Discuss changing cultural, demographic and geographic influences of World Wars and the  ‘Great Migration’ from the South</a:t>
            </a:r>
          </a:p>
          <a:p>
            <a:pPr marL="342900" indent="-342900" algn="r">
              <a:buFont typeface="Arial" panose="020B0604020202020204" pitchFamily="34" charset="0"/>
              <a:buChar char="•"/>
              <a:defRPr/>
            </a:pPr>
            <a:r>
              <a:rPr lang="en-GB" sz="1500" b="1" dirty="0" smtClean="0">
                <a:solidFill>
                  <a:srgbClr val="FF0000"/>
                </a:solidFill>
                <a:cs typeface="Arial" charset="0"/>
              </a:rPr>
              <a:t>Explain social legal challenges to segregation</a:t>
            </a:r>
          </a:p>
          <a:p>
            <a:pPr marL="342900" indent="-342900" algn="r">
              <a:buFont typeface="Arial" panose="020B0604020202020204" pitchFamily="34" charset="0"/>
              <a:buChar char="•"/>
              <a:defRPr/>
            </a:pPr>
            <a:r>
              <a:rPr lang="en-GB" sz="1500" b="1" dirty="0" smtClean="0">
                <a:solidFill>
                  <a:srgbClr val="FF0000"/>
                </a:solidFill>
                <a:cs typeface="Arial" charset="0"/>
              </a:rPr>
              <a:t>Highlight emergence of radical Civil Rights movements in late 1960s</a:t>
            </a:r>
            <a:endParaRPr lang="en-GB" sz="1500" b="1" dirty="0">
              <a:solidFill>
                <a:srgbClr val="FF0000"/>
              </a:solidFill>
              <a:cs typeface="Arial" charset="0"/>
            </a:endParaRPr>
          </a:p>
        </p:txBody>
      </p:sp>
      <p:sp>
        <p:nvSpPr>
          <p:cNvPr id="4" name="Rectangle 3"/>
          <p:cNvSpPr/>
          <p:nvPr/>
        </p:nvSpPr>
        <p:spPr>
          <a:xfrm>
            <a:off x="-23813" y="6350"/>
            <a:ext cx="9144001" cy="1281113"/>
          </a:xfrm>
          <a:prstGeom prst="rect">
            <a:avLst/>
          </a:prstGeom>
        </p:spPr>
        <p:txBody>
          <a:bodyPr lIns="540000" tIns="360000" rIns="540000" bIns="360000">
            <a:spAutoFit/>
          </a:bodyPr>
          <a:lstStyle/>
          <a:p>
            <a:pPr>
              <a:defRPr/>
            </a:pPr>
            <a:r>
              <a:rPr lang="en-GB" b="1" dirty="0" smtClean="0">
                <a:solidFill>
                  <a:srgbClr val="FF0000"/>
                </a:solidFill>
                <a:effectLst>
                  <a:outerShdw blurRad="38100" dist="38100" dir="2700000" algn="tl">
                    <a:srgbClr val="000000">
                      <a:alpha val="43137"/>
                    </a:srgbClr>
                  </a:outerShdw>
                </a:effectLst>
                <a:cs typeface="Arial" charset="0"/>
              </a:rPr>
              <a:t>AHHI5016 Week </a:t>
            </a:r>
            <a:r>
              <a:rPr lang="en-GB" b="1" dirty="0" smtClean="0">
                <a:solidFill>
                  <a:srgbClr val="FF0000"/>
                </a:solidFill>
                <a:effectLst>
                  <a:outerShdw blurRad="38100" dist="38100" dir="2700000" algn="tl">
                    <a:srgbClr val="000000">
                      <a:alpha val="43137"/>
                    </a:srgbClr>
                  </a:outerShdw>
                </a:effectLst>
                <a:cs typeface="Arial" charset="0"/>
              </a:rPr>
              <a:t>9</a:t>
            </a:r>
            <a:endParaRPr lang="en-GB" b="1" dirty="0">
              <a:solidFill>
                <a:srgbClr val="FF0000"/>
              </a:solidFill>
              <a:effectLst>
                <a:outerShdw blurRad="38100" dist="38100" dir="2700000" algn="tl">
                  <a:srgbClr val="000000">
                    <a:alpha val="43137"/>
                  </a:srgbClr>
                </a:outerShdw>
              </a:effectLst>
              <a:cs typeface="Arial" charset="0"/>
            </a:endParaRPr>
          </a:p>
          <a:p>
            <a:pPr>
              <a:defRPr/>
            </a:pPr>
            <a:r>
              <a:rPr lang="en-GB" b="1" dirty="0">
                <a:solidFill>
                  <a:srgbClr val="FF0000"/>
                </a:solidFill>
                <a:effectLst>
                  <a:outerShdw blurRad="38100" dist="38100" dir="2700000" algn="tl">
                    <a:srgbClr val="000000">
                      <a:alpha val="43137"/>
                    </a:srgbClr>
                  </a:outerShdw>
                </a:effectLst>
                <a:cs typeface="Arial" charset="0"/>
              </a:rPr>
              <a:t>Civil Rights: From Plessy to King</a:t>
            </a:r>
            <a:endParaRPr lang="en-GB" b="1" i="1"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128406021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8544556"/>
          </a:xfrm>
          <a:prstGeom prst="rect">
            <a:avLst/>
          </a:prstGeom>
        </p:spPr>
        <p:txBody>
          <a:bodyPr wrap="square" lIns="540000" tIns="360000" rIns="540000" bIns="360000">
            <a:spAutoFit/>
          </a:bodyPr>
          <a:lstStyle/>
          <a:p>
            <a:r>
              <a:rPr lang="en-GB" sz="2400" b="1" u="sng" dirty="0" smtClean="0">
                <a:solidFill>
                  <a:prstClr val="black"/>
                </a:solidFill>
              </a:rPr>
              <a:t>1. </a:t>
            </a:r>
            <a:r>
              <a:rPr lang="en-GB" sz="2400" b="1" u="sng" dirty="0">
                <a:solidFill>
                  <a:prstClr val="black"/>
                </a:solidFill>
              </a:rPr>
              <a:t>Reconstruction: Constitutional amendments</a:t>
            </a:r>
          </a:p>
          <a:p>
            <a:endParaRPr lang="en-GB" sz="2000" b="1" u="sng" dirty="0">
              <a:solidFill>
                <a:prstClr val="black"/>
              </a:solidFill>
            </a:endParaRPr>
          </a:p>
          <a:p>
            <a:pPr marL="285750" indent="-285750" algn="just">
              <a:buFont typeface="Arial" panose="020B0604020202020204" pitchFamily="34" charset="0"/>
              <a:buChar char="•"/>
            </a:pPr>
            <a:r>
              <a:rPr lang="en-GB" sz="2000" dirty="0">
                <a:solidFill>
                  <a:prstClr val="black"/>
                </a:solidFill>
              </a:rPr>
              <a:t>The Reconstruction era saw attempts to put Union victory on legal footing, and to transform Southern society accordingly: </a:t>
            </a:r>
          </a:p>
          <a:p>
            <a:pPr marL="285750" indent="-285750" algn="just">
              <a:buFont typeface="Arial" panose="020B0604020202020204" pitchFamily="34" charset="0"/>
              <a:buChar char="•"/>
            </a:pPr>
            <a:endParaRPr lang="en-GB" sz="2000" dirty="0">
              <a:solidFill>
                <a:prstClr val="black"/>
              </a:solidFill>
            </a:endParaRPr>
          </a:p>
          <a:p>
            <a:pPr marL="742950" lvl="1" indent="-285750" algn="just">
              <a:buFontTx/>
              <a:buChar char="-"/>
            </a:pPr>
            <a:r>
              <a:rPr lang="en-GB" sz="2400" b="1" i="1" dirty="0">
                <a:solidFill>
                  <a:prstClr val="black"/>
                </a:solidFill>
              </a:rPr>
              <a:t>13</a:t>
            </a:r>
            <a:r>
              <a:rPr lang="en-GB" sz="2400" b="1" i="1" baseline="30000" dirty="0">
                <a:solidFill>
                  <a:prstClr val="black"/>
                </a:solidFill>
              </a:rPr>
              <a:t>th</a:t>
            </a:r>
            <a:r>
              <a:rPr lang="en-GB" sz="2400" b="1" i="1" dirty="0">
                <a:solidFill>
                  <a:prstClr val="black"/>
                </a:solidFill>
              </a:rPr>
              <a:t> Amendment to US Constitution abolished slavery </a:t>
            </a:r>
          </a:p>
          <a:p>
            <a:pPr lvl="1" algn="r"/>
            <a:r>
              <a:rPr lang="en-GB" sz="2000" i="1" dirty="0">
                <a:solidFill>
                  <a:prstClr val="black"/>
                </a:solidFill>
              </a:rPr>
              <a:t>Submitted January 1865; ratified December 1865</a:t>
            </a:r>
          </a:p>
          <a:p>
            <a:pPr lvl="1" algn="just"/>
            <a:endParaRPr lang="en-GB" sz="2000" i="1" dirty="0">
              <a:solidFill>
                <a:prstClr val="black"/>
              </a:solidFill>
            </a:endParaRPr>
          </a:p>
          <a:p>
            <a:pPr marL="742950" lvl="1" indent="-285750" algn="just">
              <a:buFontTx/>
              <a:buChar char="-"/>
            </a:pPr>
            <a:r>
              <a:rPr lang="en-GB" sz="2400" b="1" i="1" dirty="0">
                <a:solidFill>
                  <a:prstClr val="black"/>
                </a:solidFill>
              </a:rPr>
              <a:t>14</a:t>
            </a:r>
            <a:r>
              <a:rPr lang="en-GB" sz="2400" b="1" i="1" baseline="30000" dirty="0">
                <a:solidFill>
                  <a:prstClr val="black"/>
                </a:solidFill>
              </a:rPr>
              <a:t>th</a:t>
            </a:r>
            <a:r>
              <a:rPr lang="en-GB" sz="2400" b="1" i="1" dirty="0">
                <a:solidFill>
                  <a:prstClr val="black"/>
                </a:solidFill>
              </a:rPr>
              <a:t> Amendment grants citizenship rights to “all persons born or naturalized in the US” (inc. former slaves)</a:t>
            </a:r>
          </a:p>
          <a:p>
            <a:pPr lvl="1" algn="r"/>
            <a:r>
              <a:rPr lang="en-GB" sz="2000" i="1" dirty="0">
                <a:solidFill>
                  <a:prstClr val="black"/>
                </a:solidFill>
              </a:rPr>
              <a:t>Submitted June 1866; ratified July 1868</a:t>
            </a:r>
          </a:p>
          <a:p>
            <a:pPr lvl="1" algn="just"/>
            <a:endParaRPr lang="en-GB" sz="2000" i="1" dirty="0">
              <a:solidFill>
                <a:prstClr val="black"/>
              </a:solidFill>
            </a:endParaRPr>
          </a:p>
          <a:p>
            <a:pPr marL="742950" lvl="1" indent="-285750" algn="just">
              <a:buFontTx/>
              <a:buChar char="-"/>
            </a:pPr>
            <a:r>
              <a:rPr lang="en-GB" sz="2400" b="1" i="1" dirty="0">
                <a:solidFill>
                  <a:prstClr val="black"/>
                </a:solidFill>
              </a:rPr>
              <a:t>15</a:t>
            </a:r>
            <a:r>
              <a:rPr lang="en-GB" sz="2400" b="1" i="1" baseline="30000" dirty="0">
                <a:solidFill>
                  <a:prstClr val="black"/>
                </a:solidFill>
              </a:rPr>
              <a:t>th</a:t>
            </a:r>
            <a:r>
              <a:rPr lang="en-GB" sz="2400" b="1" i="1" dirty="0">
                <a:solidFill>
                  <a:prstClr val="black"/>
                </a:solidFill>
              </a:rPr>
              <a:t> Amendment prohibits federal/state governments from denying the right to vote based on “race, color, or previous servitude</a:t>
            </a:r>
            <a:r>
              <a:rPr lang="en-GB" sz="2400" b="1" dirty="0">
                <a:solidFill>
                  <a:prstClr val="black"/>
                </a:solidFill>
              </a:rPr>
              <a:t>”</a:t>
            </a:r>
          </a:p>
          <a:p>
            <a:pPr lvl="1" algn="r"/>
            <a:r>
              <a:rPr lang="en-GB" sz="2000" i="1" dirty="0">
                <a:solidFill>
                  <a:prstClr val="black"/>
                </a:solidFill>
              </a:rPr>
              <a:t>Submitted February 1869; ratified February </a:t>
            </a:r>
            <a:r>
              <a:rPr lang="en-GB" sz="2000" i="1" dirty="0" smtClean="0">
                <a:solidFill>
                  <a:prstClr val="black"/>
                </a:solidFill>
              </a:rPr>
              <a:t>1870</a:t>
            </a:r>
          </a:p>
          <a:p>
            <a:pPr lvl="1" algn="r"/>
            <a:endParaRPr lang="en-GB" sz="2000" b="1" i="1" dirty="0">
              <a:solidFill>
                <a:prstClr val="black"/>
              </a:solidFill>
            </a:endParaRPr>
          </a:p>
          <a:p>
            <a:pPr marL="342900" indent="-342900" algn="just">
              <a:buFont typeface="Arial" panose="020B0604020202020204" pitchFamily="34" charset="0"/>
              <a:buChar char="•"/>
            </a:pPr>
            <a:r>
              <a:rPr lang="en-GB" sz="2000" dirty="0" smtClean="0">
                <a:solidFill>
                  <a:prstClr val="black"/>
                </a:solidFill>
              </a:rPr>
              <a:t>Hundreds of African Americans enter public office as a consequence</a:t>
            </a:r>
            <a:endParaRPr lang="en-GB" sz="2000"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Tree>
    <p:extLst>
      <p:ext uri="{BB962C8B-B14F-4D97-AF65-F5344CB8AC3E}">
        <p14:creationId xmlns:p14="http://schemas.microsoft.com/office/powerpoint/2010/main" val="16550540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948266" cy="6913340"/>
          </a:xfrm>
          <a:prstGeom prst="rect">
            <a:avLst/>
          </a:prstGeom>
        </p:spPr>
        <p:txBody>
          <a:bodyPr wrap="square" lIns="540000" tIns="360000" rIns="540000" bIns="360000">
            <a:spAutoFit/>
          </a:bodyPr>
          <a:lstStyle/>
          <a:p>
            <a:pPr algn="just"/>
            <a:r>
              <a:rPr lang="en-GB" sz="2400" b="1" u="sng" dirty="0" smtClean="0">
                <a:solidFill>
                  <a:prstClr val="black"/>
                </a:solidFill>
              </a:rPr>
              <a:t>1. </a:t>
            </a:r>
            <a:r>
              <a:rPr lang="en-GB" sz="2400" b="1" u="sng" dirty="0">
                <a:solidFill>
                  <a:prstClr val="black"/>
                </a:solidFill>
              </a:rPr>
              <a:t>Reconstruction: Compromise of 1877</a:t>
            </a:r>
          </a:p>
          <a:p>
            <a:pPr algn="just"/>
            <a:endParaRPr lang="en-GB" dirty="0">
              <a:solidFill>
                <a:prstClr val="black"/>
              </a:solidFill>
            </a:endParaRPr>
          </a:p>
          <a:p>
            <a:pPr marL="342900" indent="-342900" algn="just">
              <a:buFont typeface="Arial" panose="020B0604020202020204" pitchFamily="34" charset="0"/>
              <a:buChar char="•"/>
            </a:pPr>
            <a:r>
              <a:rPr lang="en-GB" dirty="0">
                <a:solidFill>
                  <a:prstClr val="black"/>
                </a:solidFill>
              </a:rPr>
              <a:t>Disputed 1876 Presidential election: Democrat candidate Samuel J Tilden in virtual tie with Republican Rutherford B Hayes</a:t>
            </a:r>
          </a:p>
          <a:p>
            <a:pPr marL="342900" indent="-342900" algn="just">
              <a:buFont typeface="Arial" panose="020B0604020202020204" pitchFamily="34" charset="0"/>
              <a:buChar char="•"/>
            </a:pPr>
            <a:endParaRPr lang="en-GB" dirty="0">
              <a:solidFill>
                <a:prstClr val="black"/>
              </a:solidFill>
            </a:endParaRPr>
          </a:p>
          <a:p>
            <a:pPr marL="342900" indent="-342900" algn="just">
              <a:buFont typeface="Arial" panose="020B0604020202020204" pitchFamily="34" charset="0"/>
              <a:buChar char="•"/>
            </a:pPr>
            <a:r>
              <a:rPr lang="en-GB" dirty="0">
                <a:solidFill>
                  <a:prstClr val="black"/>
                </a:solidFill>
              </a:rPr>
              <a:t>Compromise of 1877: in exchange for permitting a Hayes victory, Republicans agree to withdraw Federal troops from the South – Republican governments in Louisiana, Florida and South Carolina promptly collapse</a:t>
            </a:r>
          </a:p>
          <a:p>
            <a:pPr marL="342900" indent="-342900" algn="just">
              <a:buFont typeface="Arial" panose="020B0604020202020204" pitchFamily="34" charset="0"/>
              <a:buChar char="•"/>
            </a:pPr>
            <a:endParaRPr lang="en-GB" dirty="0">
              <a:solidFill>
                <a:prstClr val="black"/>
              </a:solidFill>
            </a:endParaRPr>
          </a:p>
          <a:p>
            <a:pPr marL="342900" indent="-342900" algn="just">
              <a:buFont typeface="Arial" panose="020B0604020202020204" pitchFamily="34" charset="0"/>
              <a:buChar char="•"/>
            </a:pPr>
            <a:r>
              <a:rPr lang="en-GB" dirty="0">
                <a:solidFill>
                  <a:prstClr val="black"/>
                </a:solidFill>
              </a:rPr>
              <a:t>Initiates Jim Crow era </a:t>
            </a:r>
            <a:endParaRPr lang="en-GB" dirty="0" smtClean="0">
              <a:solidFill>
                <a:prstClr val="black"/>
              </a:solidFill>
            </a:endParaRPr>
          </a:p>
          <a:p>
            <a:pPr marL="342900" indent="-342900" algn="just">
              <a:buFont typeface="Arial" panose="020B0604020202020204" pitchFamily="34" charset="0"/>
              <a:buChar char="•"/>
            </a:pPr>
            <a:endParaRPr lang="en-GB" dirty="0" smtClean="0">
              <a:solidFill>
                <a:prstClr val="black"/>
              </a:solidFill>
            </a:endParaRPr>
          </a:p>
          <a:p>
            <a:pPr algn="just">
              <a:buFontTx/>
              <a:buNone/>
            </a:pPr>
            <a:r>
              <a:rPr lang="en-GB" altLang="en-US" sz="3200" b="1" dirty="0" smtClean="0"/>
              <a:t>“The slave went free; stood for a brief moment in the sun; then moved back again toward slavery.”</a:t>
            </a:r>
          </a:p>
          <a:p>
            <a:pPr marL="285750" indent="-285750">
              <a:buFontTx/>
              <a:buChar char="-"/>
            </a:pPr>
            <a:r>
              <a:rPr lang="en-GB" altLang="en-US" sz="1600" dirty="0" smtClean="0"/>
              <a:t>WEB DuBois, </a:t>
            </a:r>
            <a:r>
              <a:rPr lang="en-GB" altLang="en-US" sz="1600" i="1" dirty="0" smtClean="0"/>
              <a:t>Black Reconstruction: An Essay Toward a History of the Part Which Black Folk Played in the Attempt to Reconstruct Democracy in America, 1860–1880 </a:t>
            </a:r>
            <a:r>
              <a:rPr lang="en-GB" altLang="en-US" sz="1600" dirty="0" smtClean="0"/>
              <a:t>(1935</a:t>
            </a:r>
            <a:r>
              <a:rPr lang="en-GB" altLang="en-US" sz="1400" dirty="0" smtClean="0"/>
              <a:t>)</a:t>
            </a:r>
          </a:p>
          <a:p>
            <a:pPr algn="just"/>
            <a:endParaRPr lang="en-GB"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024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93473" y="404664"/>
            <a:ext cx="2117943" cy="29170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48265" y="3321670"/>
            <a:ext cx="2161297" cy="15474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111265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4788025" cy="6328565"/>
          </a:xfrm>
          <a:prstGeom prst="rect">
            <a:avLst/>
          </a:prstGeom>
        </p:spPr>
        <p:txBody>
          <a:bodyPr wrap="square" lIns="540000" tIns="360000" rIns="540000" bIns="360000">
            <a:spAutoFit/>
          </a:bodyPr>
          <a:lstStyle/>
          <a:p>
            <a:pPr algn="just"/>
            <a:r>
              <a:rPr lang="en-GB" sz="2400" b="1" u="sng" dirty="0">
                <a:solidFill>
                  <a:prstClr val="black"/>
                </a:solidFill>
              </a:rPr>
              <a:t>2. </a:t>
            </a:r>
            <a:r>
              <a:rPr lang="en-GB" sz="2400" b="1" u="sng" dirty="0" smtClean="0">
                <a:solidFill>
                  <a:prstClr val="black"/>
                </a:solidFill>
              </a:rPr>
              <a:t>The Jim Crow South: Etymology</a:t>
            </a:r>
            <a:endParaRPr lang="en-GB" sz="2400" b="1" u="sng" dirty="0">
              <a:solidFill>
                <a:prstClr val="black"/>
              </a:solidFill>
            </a:endParaRPr>
          </a:p>
          <a:p>
            <a:pPr algn="just"/>
            <a:endParaRPr lang="en-GB" dirty="0">
              <a:solidFill>
                <a:prstClr val="black"/>
              </a:solidFill>
            </a:endParaRPr>
          </a:p>
          <a:p>
            <a:pPr marL="342900" indent="-342900" algn="just">
              <a:buFont typeface="Arial" panose="020B0604020202020204" pitchFamily="34" charset="0"/>
              <a:buChar char="•"/>
            </a:pPr>
            <a:r>
              <a:rPr lang="en-GB" sz="2000" dirty="0" smtClean="0"/>
              <a:t>Phrase ‘Jim </a:t>
            </a:r>
            <a:r>
              <a:rPr lang="en-GB" sz="2000" dirty="0"/>
              <a:t>Crow </a:t>
            </a:r>
            <a:r>
              <a:rPr lang="en-GB" sz="2000" dirty="0" smtClean="0"/>
              <a:t>Law’ coined in  </a:t>
            </a:r>
            <a:r>
              <a:rPr lang="en-GB" sz="2000" dirty="0"/>
              <a:t>1892 </a:t>
            </a:r>
            <a:r>
              <a:rPr lang="en-GB" sz="2000" dirty="0" smtClean="0"/>
              <a:t>by </a:t>
            </a:r>
            <a:r>
              <a:rPr lang="en-GB" sz="2000" i="1" dirty="0" smtClean="0"/>
              <a:t>New </a:t>
            </a:r>
            <a:r>
              <a:rPr lang="en-GB" sz="2000" i="1" dirty="0"/>
              <a:t>York Times</a:t>
            </a:r>
            <a:r>
              <a:rPr lang="en-GB" sz="2000" dirty="0"/>
              <a:t> </a:t>
            </a:r>
            <a:r>
              <a:rPr lang="en-GB" sz="2000" dirty="0" smtClean="0"/>
              <a:t>about </a:t>
            </a:r>
            <a:r>
              <a:rPr lang="en-GB" sz="2000" dirty="0"/>
              <a:t>voting laws in the </a:t>
            </a:r>
            <a:r>
              <a:rPr lang="en-GB" sz="2000" dirty="0" smtClean="0"/>
              <a:t>South</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The </a:t>
            </a:r>
            <a:r>
              <a:rPr lang="en-GB" sz="2000" dirty="0"/>
              <a:t>phrase </a:t>
            </a:r>
            <a:r>
              <a:rPr lang="en-GB" sz="2000" dirty="0" smtClean="0"/>
              <a:t>‘Jim Crow’ refers to a minstrel song ‘Jump Jim Crow’ of the 1830s – caricatured blackface performance by white actor Thomas D Rice</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a:t>
            </a:r>
            <a:r>
              <a:rPr lang="en-GB" sz="2000" dirty="0"/>
              <a:t>J</a:t>
            </a:r>
            <a:r>
              <a:rPr lang="en-GB" sz="2000" dirty="0" smtClean="0"/>
              <a:t>im Crow’ become </a:t>
            </a:r>
            <a:r>
              <a:rPr lang="en-GB" sz="2000" dirty="0"/>
              <a:t>a pejorative expression </a:t>
            </a:r>
            <a:r>
              <a:rPr lang="en-GB" sz="2000" dirty="0" smtClean="0"/>
              <a:t>to refer to African Americans – and then applied to post-Civil War Southern society</a:t>
            </a:r>
          </a:p>
          <a:p>
            <a:pPr algn="just"/>
            <a:endParaRPr lang="en-GB"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514774"/>
            <a:ext cx="4152900" cy="5715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4589972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948265" cy="7067228"/>
          </a:xfrm>
          <a:prstGeom prst="rect">
            <a:avLst/>
          </a:prstGeom>
        </p:spPr>
        <p:txBody>
          <a:bodyPr wrap="square" lIns="540000" tIns="360000" rIns="540000" bIns="360000">
            <a:spAutoFit/>
          </a:bodyPr>
          <a:lstStyle/>
          <a:p>
            <a:pPr algn="just"/>
            <a:r>
              <a:rPr lang="en-GB" sz="2400" b="1" u="sng" dirty="0">
                <a:solidFill>
                  <a:prstClr val="black"/>
                </a:solidFill>
              </a:rPr>
              <a:t>2. </a:t>
            </a:r>
            <a:r>
              <a:rPr lang="en-GB" sz="2400" b="1" u="sng" dirty="0" smtClean="0">
                <a:solidFill>
                  <a:prstClr val="black"/>
                </a:solidFill>
              </a:rPr>
              <a:t>Jim Crow: Segregation</a:t>
            </a:r>
            <a:endParaRPr lang="en-GB" sz="2400" b="1" u="sng" dirty="0">
              <a:solidFill>
                <a:prstClr val="black"/>
              </a:solidFill>
            </a:endParaRPr>
          </a:p>
          <a:p>
            <a:pPr algn="just"/>
            <a:endParaRPr lang="en-GB" sz="1000" dirty="0">
              <a:solidFill>
                <a:prstClr val="black"/>
              </a:solidFill>
            </a:endParaRPr>
          </a:p>
          <a:p>
            <a:pPr marL="342900" indent="-342900" algn="just">
              <a:buFont typeface="Arial" panose="020B0604020202020204" pitchFamily="34" charset="0"/>
              <a:buChar char="•"/>
            </a:pPr>
            <a:r>
              <a:rPr lang="en-GB" altLang="en-US" sz="2000" dirty="0" smtClean="0"/>
              <a:t>Systematic effort at all levels of Southern society to disenfranchise African Americans, and to exclude full black participation in US society – in politics, economic activity, education, transport, etc. … </a:t>
            </a:r>
          </a:p>
          <a:p>
            <a:pPr marL="342900" indent="-342900" algn="just">
              <a:buFont typeface="Arial" panose="020B0604020202020204" pitchFamily="34" charset="0"/>
              <a:buChar char="•"/>
            </a:pPr>
            <a:endParaRPr lang="en-GB" sz="1000" dirty="0" smtClean="0"/>
          </a:p>
          <a:p>
            <a:pPr marL="342900" indent="-342900" algn="just">
              <a:buFont typeface="Arial" panose="020B0604020202020204" pitchFamily="34" charset="0"/>
              <a:buChar char="•"/>
            </a:pPr>
            <a:r>
              <a:rPr lang="en-GB" sz="2000" dirty="0" smtClean="0"/>
              <a:t>Circumventions of Civil Rights and federal constitutional amendments: states enact laws requiring payment of poll taxes, resident requirements literary tests, “understanding clauses” (Several states passed Grandfather Clauses – permitting automatic voting rights to people whose father or grandfather could vote legally prior to 1867 – added in order to allow white voters to proceed irrespective of these restrictions)</a:t>
            </a:r>
          </a:p>
          <a:p>
            <a:pPr marL="342900" indent="-342900" algn="just">
              <a:buFont typeface="Arial" panose="020B0604020202020204" pitchFamily="34" charset="0"/>
              <a:buChar char="•"/>
            </a:pPr>
            <a:endParaRPr lang="en-GB" sz="1000" dirty="0"/>
          </a:p>
          <a:p>
            <a:pPr marL="342900" indent="-342900" algn="just">
              <a:buFont typeface="Arial" panose="020B0604020202020204" pitchFamily="34" charset="0"/>
              <a:buChar char="•"/>
            </a:pPr>
            <a:r>
              <a:rPr lang="en-GB" sz="2000" dirty="0" smtClean="0"/>
              <a:t>Terror tactics, mob rule (tacitly-approved by mainstream): lynchings, resurgence of Ku Klux Klan from 1915 – the film </a:t>
            </a:r>
            <a:r>
              <a:rPr lang="en-GB" sz="2000" i="1" dirty="0" smtClean="0"/>
              <a:t>Birth of a Nation </a:t>
            </a:r>
            <a:r>
              <a:rPr lang="en-GB" sz="2000" dirty="0" smtClean="0"/>
              <a:t>a catalyst (see poster and still from film)</a:t>
            </a:r>
          </a:p>
          <a:p>
            <a:pPr marL="342900" indent="-342900" algn="just">
              <a:buFont typeface="Arial" panose="020B0604020202020204" pitchFamily="34" charset="0"/>
              <a:buChar char="•"/>
            </a:pPr>
            <a:endParaRPr lang="en-GB"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239" y="404664"/>
            <a:ext cx="2346391" cy="3450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07280" y="4365103"/>
            <a:ext cx="2407033" cy="16046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2209890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372201" cy="7775115"/>
          </a:xfrm>
          <a:prstGeom prst="rect">
            <a:avLst/>
          </a:prstGeom>
        </p:spPr>
        <p:txBody>
          <a:bodyPr wrap="square" lIns="540000" tIns="360000" rIns="540000" bIns="360000">
            <a:spAutoFit/>
          </a:bodyPr>
          <a:lstStyle/>
          <a:p>
            <a:pPr algn="just"/>
            <a:r>
              <a:rPr lang="en-GB" sz="2400" b="1" u="sng" dirty="0">
                <a:solidFill>
                  <a:prstClr val="black"/>
                </a:solidFill>
              </a:rPr>
              <a:t>2. Jim Crow: Plessy v. Ferguson </a:t>
            </a:r>
          </a:p>
          <a:p>
            <a:pPr algn="just"/>
            <a:endParaRPr lang="en-GB" dirty="0">
              <a:solidFill>
                <a:prstClr val="black"/>
              </a:solidFill>
            </a:endParaRPr>
          </a:p>
          <a:p>
            <a:pPr marL="342900" indent="-342900" algn="just">
              <a:buFont typeface="Arial" panose="020B0604020202020204" pitchFamily="34" charset="0"/>
              <a:buChar char="•"/>
            </a:pPr>
            <a:r>
              <a:rPr lang="en-GB" altLang="en-US" sz="2000" dirty="0" smtClean="0"/>
              <a:t>Challenges through state and federal courts have limited effect – and </a:t>
            </a:r>
            <a:r>
              <a:rPr lang="en-GB" altLang="en-US" sz="2000" i="1" dirty="0" smtClean="0"/>
              <a:t>Plessy v. Ferguson</a:t>
            </a:r>
            <a:r>
              <a:rPr lang="en-GB" altLang="en-US" sz="2000" dirty="0" smtClean="0"/>
              <a:t> (1896) solidifies South’s stance</a:t>
            </a:r>
          </a:p>
          <a:p>
            <a:pPr marL="342900" indent="-342900" algn="just">
              <a:buFont typeface="Arial" panose="020B0604020202020204" pitchFamily="34" charset="0"/>
              <a:buChar char="•"/>
            </a:pPr>
            <a:endParaRPr lang="en-GB" altLang="en-US" sz="2000" dirty="0"/>
          </a:p>
          <a:p>
            <a:pPr marL="342900" indent="-342900" algn="just">
              <a:buFont typeface="Arial" panose="020B0604020202020204" pitchFamily="34" charset="0"/>
              <a:buChar char="•"/>
            </a:pPr>
            <a:r>
              <a:rPr lang="en-GB" sz="2000" dirty="0" smtClean="0"/>
              <a:t>In 1892, prominent members of the New Orleans creole community orchestrated a test case: arranged for Homer Plessy  (1862–1925, pictured), an ‘octoroon’ (</a:t>
            </a:r>
            <a:r>
              <a:rPr lang="en-GB" sz="2000" dirty="0"/>
              <a:t>of </a:t>
            </a:r>
            <a:r>
              <a:rPr lang="en-GB" sz="2000" dirty="0" smtClean="0"/>
              <a:t>7/8s European </a:t>
            </a:r>
            <a:r>
              <a:rPr lang="en-GB" sz="2000" dirty="0"/>
              <a:t>descent and </a:t>
            </a:r>
            <a:r>
              <a:rPr lang="en-GB" sz="2000" dirty="0" smtClean="0"/>
              <a:t>1/8) classified </a:t>
            </a:r>
            <a:r>
              <a:rPr lang="en-GB" sz="2000" dirty="0"/>
              <a:t>as black</a:t>
            </a:r>
            <a:r>
              <a:rPr lang="en-GB" sz="2000" dirty="0" smtClean="0"/>
              <a:t>, to be arrested by a private investigator for sitting in the whites-only section instead of the ‘colored’ car on public transport</a:t>
            </a:r>
          </a:p>
          <a:p>
            <a:pPr marL="342900" indent="-342900" algn="just">
              <a:buFont typeface="Arial" panose="020B0604020202020204" pitchFamily="34" charset="0"/>
              <a:buChar char="•"/>
            </a:pPr>
            <a:endParaRPr lang="en-GB" altLang="en-US" sz="2000" dirty="0"/>
          </a:p>
          <a:p>
            <a:pPr marL="342900" indent="-342900" algn="just">
              <a:buFont typeface="Arial" panose="020B0604020202020204" pitchFamily="34" charset="0"/>
              <a:buChar char="•"/>
            </a:pPr>
            <a:r>
              <a:rPr lang="en-GB" altLang="en-US" sz="2000" dirty="0" smtClean="0"/>
              <a:t>Upheld in by Louisiana courts by judge </a:t>
            </a:r>
            <a:r>
              <a:rPr lang="en-GB" sz="2000" dirty="0"/>
              <a:t>John Howard </a:t>
            </a:r>
            <a:r>
              <a:rPr lang="en-GB" sz="2000" dirty="0" smtClean="0"/>
              <a:t>Ferguson </a:t>
            </a:r>
            <a:r>
              <a:rPr lang="en-GB" altLang="en-US" sz="2000" dirty="0" smtClean="0"/>
              <a:t>and in US Supreme Court – enshrined principle of “separate but equal” as a legal justification for segregation</a:t>
            </a:r>
            <a:endParaRPr lang="en-GB" altLang="en-US" sz="2000" dirty="0"/>
          </a:p>
          <a:p>
            <a:pPr marL="342900" indent="-342900" algn="just">
              <a:buFont typeface="Arial" panose="020B0604020202020204" pitchFamily="34" charset="0"/>
              <a:buChar char="•"/>
            </a:pPr>
            <a:endParaRPr lang="en-GB" altLang="en-US"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9337" y="1052736"/>
            <a:ext cx="2663365" cy="35452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61253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372201" cy="7805892"/>
          </a:xfrm>
          <a:prstGeom prst="rect">
            <a:avLst/>
          </a:prstGeom>
        </p:spPr>
        <p:txBody>
          <a:bodyPr wrap="square" lIns="540000" tIns="360000" rIns="540000" bIns="360000">
            <a:spAutoFit/>
          </a:bodyPr>
          <a:lstStyle/>
          <a:p>
            <a:pPr algn="just"/>
            <a:r>
              <a:rPr lang="en-GB" sz="2400" b="1" u="sng" dirty="0">
                <a:solidFill>
                  <a:prstClr val="black"/>
                </a:solidFill>
              </a:rPr>
              <a:t>2. Jim Crow: Plessy v. Ferguson </a:t>
            </a:r>
          </a:p>
          <a:p>
            <a:pPr algn="just"/>
            <a:endParaRPr lang="en-GB" dirty="0">
              <a:solidFill>
                <a:prstClr val="black"/>
              </a:solidFill>
            </a:endParaRPr>
          </a:p>
          <a:p>
            <a:pPr algn="just"/>
            <a:r>
              <a:rPr lang="en-GB" altLang="en-US" sz="2000" dirty="0" smtClean="0"/>
              <a:t>“</a:t>
            </a:r>
            <a:r>
              <a:rPr lang="en-GB" sz="2000" dirty="0" smtClean="0"/>
              <a:t>We </a:t>
            </a:r>
            <a:r>
              <a:rPr lang="en-GB" sz="2000" dirty="0"/>
              <a:t>consider the </a:t>
            </a:r>
            <a:r>
              <a:rPr lang="en-GB" sz="2000" b="1" dirty="0"/>
              <a:t>underlying fallacy </a:t>
            </a:r>
            <a:r>
              <a:rPr lang="en-GB" sz="2000" dirty="0"/>
              <a:t>of the plaintiff’s argument to consist in </a:t>
            </a:r>
            <a:r>
              <a:rPr lang="en-GB" sz="2000" b="1" dirty="0"/>
              <a:t>the assumption that the enforced separation of the two races stamps the colored race with a badge of inferiority</a:t>
            </a:r>
            <a:r>
              <a:rPr lang="en-GB" sz="2000" dirty="0"/>
              <a:t>. If this be so, it is not by reason of anything found in the act, but </a:t>
            </a:r>
            <a:r>
              <a:rPr lang="en-GB" sz="2000" i="1" dirty="0"/>
              <a:t>solely because the colored race chooses to put that construction upon </a:t>
            </a:r>
            <a:r>
              <a:rPr lang="en-GB" sz="2000" i="1" dirty="0" smtClean="0"/>
              <a:t>it</a:t>
            </a:r>
            <a:r>
              <a:rPr lang="en-GB" sz="2000" dirty="0" smtClean="0"/>
              <a:t> … </a:t>
            </a:r>
            <a:r>
              <a:rPr lang="en-GB" sz="2000" dirty="0"/>
              <a:t>The argument also assumes that social prejudice may be overcome by legislation, and that equal rights cannot be secured except by an </a:t>
            </a:r>
            <a:r>
              <a:rPr lang="en-GB" sz="2000" b="1" dirty="0"/>
              <a:t>enforced commingling </a:t>
            </a:r>
            <a:r>
              <a:rPr lang="en-GB" sz="2000" dirty="0"/>
              <a:t>of the two </a:t>
            </a:r>
            <a:r>
              <a:rPr lang="en-GB" sz="2000" dirty="0" smtClean="0"/>
              <a:t>races … </a:t>
            </a:r>
            <a:r>
              <a:rPr lang="en-GB" sz="2000" dirty="0"/>
              <a:t>If the civil and political rights of both races be equal, one cannot be inferior to the other civilly or politically. </a:t>
            </a:r>
            <a:r>
              <a:rPr lang="en-GB" sz="2000" b="1" dirty="0"/>
              <a:t>If one race be inferior to the other socially, the Constitution of the United States cannot put them upon the same plane</a:t>
            </a:r>
            <a:r>
              <a:rPr lang="en-GB" sz="2000" dirty="0" smtClean="0"/>
              <a:t>.”</a:t>
            </a:r>
          </a:p>
          <a:p>
            <a:pPr marL="342900" indent="-342900" algn="just">
              <a:buFontTx/>
              <a:buChar char="-"/>
            </a:pPr>
            <a:r>
              <a:rPr lang="en-GB" altLang="en-US" sz="2000" dirty="0" smtClean="0"/>
              <a:t>Justice Henry Brown (pictured), Supreme Court majority verdict on </a:t>
            </a:r>
            <a:r>
              <a:rPr lang="en-GB" altLang="en-US" sz="2000" i="1" dirty="0" smtClean="0"/>
              <a:t>Plessy v. Ferguson</a:t>
            </a:r>
            <a:r>
              <a:rPr lang="en-GB" altLang="en-US" sz="2000" dirty="0" smtClean="0"/>
              <a:t> (1896)</a:t>
            </a:r>
          </a:p>
          <a:p>
            <a:pPr algn="just"/>
            <a:endParaRPr lang="en-GB" altLang="en-US"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9337" y="1052736"/>
            <a:ext cx="2663365" cy="35452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3769" y="4507916"/>
            <a:ext cx="1714500" cy="214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4098623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372201" cy="7805892"/>
          </a:xfrm>
          <a:prstGeom prst="rect">
            <a:avLst/>
          </a:prstGeom>
        </p:spPr>
        <p:txBody>
          <a:bodyPr wrap="square" lIns="540000" tIns="360000" rIns="540000" bIns="360000">
            <a:spAutoFit/>
          </a:bodyPr>
          <a:lstStyle/>
          <a:p>
            <a:pPr algn="just"/>
            <a:r>
              <a:rPr lang="en-GB" sz="2400" b="1" u="sng" dirty="0">
                <a:solidFill>
                  <a:prstClr val="black"/>
                </a:solidFill>
              </a:rPr>
              <a:t>2. Jim Crow: Plessy v. Ferguson </a:t>
            </a:r>
          </a:p>
          <a:p>
            <a:pPr algn="just"/>
            <a:endParaRPr lang="en-GB" dirty="0">
              <a:solidFill>
                <a:prstClr val="black"/>
              </a:solidFill>
            </a:endParaRPr>
          </a:p>
          <a:p>
            <a:pPr algn="just"/>
            <a:r>
              <a:rPr lang="en-GB" altLang="en-US" sz="2000" dirty="0" smtClean="0"/>
              <a:t>“The statute of Louisiana is inconsistent with the personal liberties of citizens, white and black, in that State, and hostile to both the spirit and the letter of the US Constitution. If laws of like character should be enacted, the effect would be in the </a:t>
            </a:r>
            <a:r>
              <a:rPr lang="en-GB" altLang="en-US" sz="2000" i="1" dirty="0" smtClean="0"/>
              <a:t>highest degree mischievous</a:t>
            </a:r>
            <a:r>
              <a:rPr lang="en-GB" altLang="en-US" sz="2000" dirty="0" smtClean="0"/>
              <a:t>. </a:t>
            </a:r>
            <a:r>
              <a:rPr lang="en-GB" altLang="en-US" sz="2000" b="1" dirty="0" smtClean="0"/>
              <a:t>Slavery as an institution tolerated by law would, it is true, have disappeared from our country, but there would remain a power in the States, by sinister legislation, to interfere with the blessings of freedom; to regulate civil rights common to all citizens, upon the basis of race; and to place in a condition of legal inferiority a large body of American citizens</a:t>
            </a:r>
            <a:r>
              <a:rPr lang="en-GB" altLang="en-US" sz="2000" dirty="0" smtClean="0"/>
              <a:t>.”</a:t>
            </a:r>
          </a:p>
          <a:p>
            <a:pPr marL="342900" indent="-342900" algn="just">
              <a:buFontTx/>
              <a:buChar char="-"/>
            </a:pPr>
            <a:r>
              <a:rPr lang="en-GB" altLang="en-US" sz="2000" dirty="0" smtClean="0"/>
              <a:t>Justice John Marshall Harlan (pictured), dissent to Supreme Court majority verdict on </a:t>
            </a:r>
            <a:r>
              <a:rPr lang="en-GB" altLang="en-US" sz="2000" i="1" dirty="0" smtClean="0"/>
              <a:t>Plessy v. Ferguson</a:t>
            </a:r>
            <a:r>
              <a:rPr lang="en-GB" altLang="en-US" sz="2000" dirty="0" smtClean="0"/>
              <a:t> (1896)</a:t>
            </a:r>
          </a:p>
          <a:p>
            <a:pPr marL="342900" indent="-342900" algn="just">
              <a:buFontTx/>
              <a:buChar char="-"/>
            </a:pPr>
            <a:endParaRPr lang="en-GB" altLang="en-US" sz="2000" dirty="0" smtClean="0"/>
          </a:p>
          <a:p>
            <a:pPr algn="just"/>
            <a:endParaRPr lang="en-GB" altLang="en-US"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9337" y="1052736"/>
            <a:ext cx="2663365" cy="35452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64541" y="3943428"/>
            <a:ext cx="2308266" cy="29071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9628296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5940153" cy="7713559"/>
          </a:xfrm>
          <a:prstGeom prst="rect">
            <a:avLst/>
          </a:prstGeom>
        </p:spPr>
        <p:txBody>
          <a:bodyPr wrap="square" lIns="540000" tIns="360000" rIns="540000" bIns="360000">
            <a:spAutoFit/>
          </a:bodyPr>
          <a:lstStyle/>
          <a:p>
            <a:pPr algn="just"/>
            <a:r>
              <a:rPr lang="en-GB" sz="2400" b="1" u="sng" dirty="0">
                <a:solidFill>
                  <a:prstClr val="black"/>
                </a:solidFill>
              </a:rPr>
              <a:t>2. Jim Crow: </a:t>
            </a:r>
            <a:r>
              <a:rPr lang="en-GB" sz="2400" b="1" u="sng" dirty="0" smtClean="0">
                <a:solidFill>
                  <a:prstClr val="black"/>
                </a:solidFill>
              </a:rPr>
              <a:t>Booker T Washington</a:t>
            </a:r>
          </a:p>
          <a:p>
            <a:pPr algn="just"/>
            <a:endParaRPr lang="en-GB" sz="1200" b="1" u="sng" dirty="0">
              <a:solidFill>
                <a:prstClr val="black"/>
              </a:solidFill>
            </a:endParaRPr>
          </a:p>
          <a:p>
            <a:pPr marL="342900" indent="-342900" algn="just">
              <a:buFont typeface="Arial" panose="020B0604020202020204" pitchFamily="34" charset="0"/>
              <a:buChar char="•"/>
            </a:pPr>
            <a:r>
              <a:rPr lang="en-GB" sz="2000" dirty="0" smtClean="0"/>
              <a:t>Washington (1856–1915) a key voice in black politics </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b</a:t>
            </a:r>
            <a:r>
              <a:rPr lang="en-GB" sz="2000" dirty="0" smtClean="0"/>
              <a:t>. a slave in Virginia – see </a:t>
            </a:r>
            <a:r>
              <a:rPr lang="en-GB" sz="2000" i="1" dirty="0" smtClean="0"/>
              <a:t>Up from Slavery </a:t>
            </a:r>
            <a:r>
              <a:rPr lang="en-GB" sz="2000" dirty="0"/>
              <a:t>(</a:t>
            </a:r>
            <a:r>
              <a:rPr lang="en-GB" sz="2000" dirty="0" smtClean="0"/>
              <a:t>1901)</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smtClean="0"/>
              <a:t>Post-emancipation, worked </a:t>
            </a:r>
            <a:r>
              <a:rPr lang="en-GB" sz="2000" dirty="0"/>
              <a:t>his way through Hampton Normal and Agricultural Institute </a:t>
            </a:r>
            <a:r>
              <a:rPr lang="en-GB" sz="2000" dirty="0" smtClean="0"/>
              <a:t>and college at Wayland Seminary</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1881, named principal of </a:t>
            </a:r>
            <a:r>
              <a:rPr lang="en-GB" sz="2000" dirty="0"/>
              <a:t>the </a:t>
            </a:r>
            <a:r>
              <a:rPr lang="en-GB" sz="2000" dirty="0" smtClean="0"/>
              <a:t>new Tuskegee Institute, in Alabama – initially for training of teachers but also involved industrial education</a:t>
            </a:r>
          </a:p>
          <a:p>
            <a:pPr marL="342900" indent="-342900" algn="just">
              <a:buFont typeface="Arial" panose="020B0604020202020204" pitchFamily="34" charset="0"/>
              <a:buChar char="•"/>
            </a:pPr>
            <a:endParaRPr lang="en-GB" sz="2000" b="1" u="sng" dirty="0">
              <a:solidFill>
                <a:prstClr val="black"/>
              </a:solidFill>
            </a:endParaRPr>
          </a:p>
          <a:p>
            <a:pPr algn="just"/>
            <a:endParaRPr lang="en-GB" sz="2000" b="1" u="sng" dirty="0" smtClean="0">
              <a:solidFill>
                <a:prstClr val="black"/>
              </a:solidFill>
            </a:endParaRPr>
          </a:p>
          <a:p>
            <a:pPr algn="just"/>
            <a:endParaRPr lang="en-GB" altLang="en-US" sz="2000" dirty="0" smtClean="0"/>
          </a:p>
          <a:p>
            <a:pPr algn="just"/>
            <a:endParaRPr lang="en-GB" altLang="en-US" sz="2000" dirty="0" smtClean="0"/>
          </a:p>
          <a:p>
            <a:pPr algn="just"/>
            <a:endParaRPr lang="en-GB" altLang="en-US" sz="2000" dirty="0" smtClean="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200" y="332656"/>
            <a:ext cx="2664450" cy="37505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580112" y="4114091"/>
            <a:ext cx="3539868" cy="27097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6070861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372201" cy="3743242"/>
          </a:xfrm>
          <a:prstGeom prst="rect">
            <a:avLst/>
          </a:prstGeom>
        </p:spPr>
        <p:txBody>
          <a:bodyPr wrap="square" lIns="540000" tIns="360000" rIns="540000" bIns="360000">
            <a:spAutoFit/>
          </a:bodyPr>
          <a:lstStyle/>
          <a:p>
            <a:pPr algn="just"/>
            <a:r>
              <a:rPr lang="en-GB" sz="2400" b="1" u="sng" dirty="0">
                <a:solidFill>
                  <a:prstClr val="black"/>
                </a:solidFill>
              </a:rPr>
              <a:t>2. Jim Crow: </a:t>
            </a:r>
            <a:r>
              <a:rPr lang="en-GB" sz="2400" b="1" u="sng" dirty="0" smtClean="0">
                <a:solidFill>
                  <a:prstClr val="black"/>
                </a:solidFill>
              </a:rPr>
              <a:t>Booker T Washington</a:t>
            </a:r>
          </a:p>
          <a:p>
            <a:pPr algn="just"/>
            <a:endParaRPr lang="en-GB" sz="1200" b="1" u="sng" dirty="0">
              <a:solidFill>
                <a:prstClr val="black"/>
              </a:solidFill>
            </a:endParaRPr>
          </a:p>
          <a:p>
            <a:pPr marL="342900" indent="-342900" algn="just">
              <a:buFont typeface="Arial" panose="020B0604020202020204" pitchFamily="34" charset="0"/>
              <a:buChar char="•"/>
            </a:pPr>
            <a:r>
              <a:rPr lang="en-GB" sz="2000" dirty="0" smtClean="0"/>
              <a:t>Context of Progressive movement</a:t>
            </a:r>
          </a:p>
          <a:p>
            <a:pPr marL="342900" indent="-342900" algn="just">
              <a:buFont typeface="Arial" panose="020B0604020202020204" pitchFamily="34" charset="0"/>
              <a:buChar char="•"/>
            </a:pPr>
            <a:endParaRPr lang="en-GB" sz="2000" b="1" u="sng" dirty="0">
              <a:solidFill>
                <a:prstClr val="black"/>
              </a:solidFill>
            </a:endParaRPr>
          </a:p>
          <a:p>
            <a:pPr algn="just"/>
            <a:r>
              <a:rPr lang="en-GB" sz="2000" i="1" dirty="0" smtClean="0"/>
              <a:t>William H </a:t>
            </a:r>
            <a:r>
              <a:rPr lang="en-GB" sz="2000" i="1" dirty="0"/>
              <a:t>Taft, </a:t>
            </a:r>
            <a:r>
              <a:rPr lang="en-GB" sz="2000" i="1" dirty="0" smtClean="0"/>
              <a:t>Washington and Andrew Carnegie; Theodor Roosevelt at Tuskegee Institute, 1905</a:t>
            </a:r>
          </a:p>
          <a:p>
            <a:pPr algn="just"/>
            <a:endParaRPr lang="en-GB" altLang="en-US" sz="2000" dirty="0" smtClean="0"/>
          </a:p>
          <a:p>
            <a:pPr algn="just"/>
            <a:endParaRPr lang="en-GB" altLang="en-US" sz="2000" dirty="0" smtClean="0"/>
          </a:p>
          <a:p>
            <a:pPr algn="just"/>
            <a:endParaRPr lang="en-GB" altLang="en-US" sz="2000" dirty="0" smtClean="0"/>
          </a:p>
          <a:p>
            <a:pPr marL="342900" indent="-342900" algn="just">
              <a:buFont typeface="Arial" panose="020B0604020202020204" pitchFamily="34" charset="0"/>
              <a:buChar char="•"/>
            </a:pPr>
            <a:endParaRPr lang="en-GB" sz="2000"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200" y="332656"/>
            <a:ext cx="2664450" cy="37505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21629" r="3576"/>
          <a:stretch/>
        </p:blipFill>
        <p:spPr bwMode="auto">
          <a:xfrm>
            <a:off x="337287" y="2621386"/>
            <a:ext cx="3456713" cy="34632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23928" y="2621386"/>
            <a:ext cx="2975764" cy="38319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569462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Rectangle 2"/>
          <p:cNvSpPr/>
          <p:nvPr/>
        </p:nvSpPr>
        <p:spPr>
          <a:xfrm>
            <a:off x="3206662" y="764704"/>
            <a:ext cx="5908175" cy="1477328"/>
          </a:xfrm>
          <a:prstGeom prst="rect">
            <a:avLst/>
          </a:prstGeom>
        </p:spPr>
        <p:txBody>
          <a:bodyPr wrap="square">
            <a:spAutoFit/>
          </a:bodyPr>
          <a:lstStyle/>
          <a:p>
            <a:r>
              <a:rPr lang="en-US" dirty="0" smtClean="0">
                <a:solidFill>
                  <a:prstClr val="black"/>
                </a:solidFill>
              </a:rPr>
              <a:t>Theodore Roosevelt (1858–1919) visit to his ancestral home of </a:t>
            </a:r>
            <a:r>
              <a:rPr lang="en-US" dirty="0">
                <a:solidFill>
                  <a:prstClr val="black"/>
                </a:solidFill>
              </a:rPr>
              <a:t>Bulloch Hall in Roswell, </a:t>
            </a:r>
            <a:r>
              <a:rPr lang="en-US" dirty="0" smtClean="0">
                <a:solidFill>
                  <a:prstClr val="black"/>
                </a:solidFill>
              </a:rPr>
              <a:t>Georgia,</a:t>
            </a:r>
            <a:r>
              <a:rPr lang="en-US" dirty="0">
                <a:solidFill>
                  <a:prstClr val="black"/>
                </a:solidFill>
              </a:rPr>
              <a:t> </a:t>
            </a:r>
            <a:r>
              <a:rPr lang="en-US" dirty="0" smtClean="0">
                <a:solidFill>
                  <a:prstClr val="black"/>
                </a:solidFill>
              </a:rPr>
              <a:t>during </a:t>
            </a:r>
            <a:r>
              <a:rPr lang="en-US" dirty="0">
                <a:solidFill>
                  <a:prstClr val="black"/>
                </a:solidFill>
              </a:rPr>
              <a:t>a presidential tour of the </a:t>
            </a:r>
            <a:r>
              <a:rPr lang="en-US" dirty="0" smtClean="0">
                <a:solidFill>
                  <a:prstClr val="black"/>
                </a:solidFill>
              </a:rPr>
              <a:t>South. </a:t>
            </a:r>
            <a:r>
              <a:rPr lang="en-US" i="1" dirty="0" smtClean="0">
                <a:solidFill>
                  <a:prstClr val="black"/>
                </a:solidFill>
              </a:rPr>
              <a:t>The </a:t>
            </a:r>
            <a:r>
              <a:rPr lang="en-US" i="1" dirty="0">
                <a:solidFill>
                  <a:prstClr val="black"/>
                </a:solidFill>
              </a:rPr>
              <a:t>New York Times</a:t>
            </a:r>
            <a:r>
              <a:rPr lang="en-US" dirty="0">
                <a:solidFill>
                  <a:prstClr val="black"/>
                </a:solidFill>
              </a:rPr>
              <a:t>, October 20 1905</a:t>
            </a:r>
          </a:p>
          <a:p>
            <a:endParaRPr lang="en-US" dirty="0">
              <a:solidFill>
                <a:prstClr val="black"/>
              </a:solidFill>
            </a:endParaRPr>
          </a:p>
          <a:p>
            <a:endParaRPr lang="en-US" dirty="0" smtClean="0">
              <a:solidFill>
                <a:prstClr val="black"/>
              </a:solidFill>
            </a:endParaRP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2538" y="1730285"/>
            <a:ext cx="5491462" cy="43630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822" y="794678"/>
            <a:ext cx="3057018" cy="20224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p:cNvPicPr>
          <p:nvPr/>
        </p:nvPicPr>
        <p:blipFill>
          <a:blip r:embed="rId5"/>
          <a:stretch>
            <a:fillRect/>
          </a:stretch>
        </p:blipFill>
        <p:spPr>
          <a:xfrm>
            <a:off x="0" y="2837116"/>
            <a:ext cx="3652538" cy="2735878"/>
          </a:xfrm>
          <a:prstGeom prst="rect">
            <a:avLst/>
          </a:prstGeom>
        </p:spPr>
      </p:pic>
      <p:sp>
        <p:nvSpPr>
          <p:cNvPr id="8" name="Rectangle 7"/>
          <p:cNvSpPr/>
          <p:nvPr/>
        </p:nvSpPr>
        <p:spPr>
          <a:xfrm>
            <a:off x="252575" y="5642154"/>
            <a:ext cx="2879266" cy="923330"/>
          </a:xfrm>
          <a:prstGeom prst="rect">
            <a:avLst/>
          </a:prstGeom>
        </p:spPr>
        <p:txBody>
          <a:bodyPr wrap="square">
            <a:spAutoFit/>
          </a:bodyPr>
          <a:lstStyle/>
          <a:p>
            <a:r>
              <a:rPr lang="en-US" dirty="0" smtClean="0">
                <a:solidFill>
                  <a:prstClr val="black"/>
                </a:solidFill>
              </a:rPr>
              <a:t>Depiction of Washington-Roosevelt dinner at White House, 1901</a:t>
            </a:r>
            <a:endParaRPr lang="en-US" dirty="0" smtClean="0">
              <a:solidFill>
                <a:prstClr val="black"/>
              </a:solidFill>
            </a:endParaRPr>
          </a:p>
        </p:txBody>
      </p:sp>
      <p:sp>
        <p:nvSpPr>
          <p:cNvPr id="9" name="Rectangle 8"/>
          <p:cNvSpPr/>
          <p:nvPr/>
        </p:nvSpPr>
        <p:spPr>
          <a:xfrm>
            <a:off x="-1" y="7937"/>
            <a:ext cx="6372201" cy="1281029"/>
          </a:xfrm>
          <a:prstGeom prst="rect">
            <a:avLst/>
          </a:prstGeom>
        </p:spPr>
        <p:txBody>
          <a:bodyPr wrap="square" lIns="540000" tIns="360000" rIns="540000" bIns="360000">
            <a:spAutoFit/>
          </a:bodyPr>
          <a:lstStyle/>
          <a:p>
            <a:pPr algn="just"/>
            <a:r>
              <a:rPr lang="en-GB" sz="2400" b="1" u="sng" dirty="0">
                <a:solidFill>
                  <a:prstClr val="black"/>
                </a:solidFill>
              </a:rPr>
              <a:t>2. Jim Crow: </a:t>
            </a:r>
            <a:r>
              <a:rPr lang="en-GB" sz="2400" b="1" u="sng" dirty="0" smtClean="0">
                <a:solidFill>
                  <a:prstClr val="black"/>
                </a:solidFill>
              </a:rPr>
              <a:t>Booker T Washington</a:t>
            </a:r>
          </a:p>
          <a:p>
            <a:pPr algn="just"/>
            <a:endParaRPr lang="en-GB" sz="1200" b="1" u="sng" dirty="0">
              <a:solidFill>
                <a:prstClr val="black"/>
              </a:solidFill>
            </a:endParaRPr>
          </a:p>
        </p:txBody>
      </p:sp>
    </p:spTree>
    <p:extLst>
      <p:ext uri="{BB962C8B-B14F-4D97-AF65-F5344CB8AC3E}">
        <p14:creationId xmlns:p14="http://schemas.microsoft.com/office/powerpoint/2010/main" val="378416488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5580113" cy="2819912"/>
          </a:xfrm>
          <a:prstGeom prst="rect">
            <a:avLst/>
          </a:prstGeom>
        </p:spPr>
        <p:txBody>
          <a:bodyPr wrap="square" lIns="540000" tIns="360000" rIns="540000" bIns="360000">
            <a:spAutoFit/>
          </a:bodyPr>
          <a:lstStyle/>
          <a:p>
            <a:pPr algn="just"/>
            <a:r>
              <a:rPr lang="en-GB" sz="2400" b="1" u="sng" dirty="0">
                <a:solidFill>
                  <a:prstClr val="black"/>
                </a:solidFill>
              </a:rPr>
              <a:t>2. Jim </a:t>
            </a:r>
            <a:r>
              <a:rPr lang="en-GB" sz="2400" b="1" u="sng" dirty="0" smtClean="0">
                <a:solidFill>
                  <a:prstClr val="black"/>
                </a:solidFill>
              </a:rPr>
              <a:t>Crow: Atlanta Compromise</a:t>
            </a:r>
          </a:p>
          <a:p>
            <a:pPr algn="just"/>
            <a:endParaRPr lang="en-GB" sz="1200" b="1" u="sng" dirty="0">
              <a:solidFill>
                <a:prstClr val="black"/>
              </a:solidFill>
            </a:endParaRPr>
          </a:p>
          <a:p>
            <a:pPr marL="342900" indent="-342900" algn="just">
              <a:buFont typeface="Arial" panose="020B0604020202020204" pitchFamily="34" charset="0"/>
              <a:buChar char="•"/>
            </a:pPr>
            <a:r>
              <a:rPr lang="en-GB" sz="2000" dirty="0" smtClean="0"/>
              <a:t>Context of Progressive movement</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On September 18 1895, Washington delivered a speech at the Cotton States and International Exposition, Atlanta</a:t>
            </a:r>
            <a:endParaRPr lang="en-GB" sz="2000"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7170" name="Picture 2" descr="http://www.myblackhistory.net/atlanta%20speec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7825" y="10463"/>
            <a:ext cx="3686175" cy="2762251"/>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41564" y="2564904"/>
            <a:ext cx="9144000" cy="4420350"/>
          </a:xfrm>
          <a:prstGeom prst="rect">
            <a:avLst/>
          </a:prstGeom>
        </p:spPr>
        <p:txBody>
          <a:bodyPr wrap="square" lIns="540000" tIns="360000" rIns="540000" bIns="360000">
            <a:spAutoFit/>
          </a:bodyPr>
          <a:lstStyle/>
          <a:p>
            <a:pPr algn="just"/>
            <a:r>
              <a:rPr lang="en-GB" sz="2000" dirty="0" smtClean="0"/>
              <a:t>“One-third </a:t>
            </a:r>
            <a:r>
              <a:rPr lang="en-GB" sz="2000" dirty="0"/>
              <a:t>of the population of the South is of the Negro race. No enterprise seeking the material, </a:t>
            </a:r>
            <a:r>
              <a:rPr lang="en-GB" sz="2000" dirty="0" smtClean="0"/>
              <a:t>civil </a:t>
            </a:r>
            <a:r>
              <a:rPr lang="en-GB" sz="2000" dirty="0"/>
              <a:t>or moral welfare of this section can disregard this element of our population and reach the highest success. I </a:t>
            </a:r>
            <a:r>
              <a:rPr lang="en-GB" sz="2000" dirty="0" smtClean="0"/>
              <a:t>convey </a:t>
            </a:r>
            <a:r>
              <a:rPr lang="en-GB" sz="2000" dirty="0"/>
              <a:t>to </a:t>
            </a:r>
            <a:r>
              <a:rPr lang="en-GB" sz="2000" dirty="0" smtClean="0"/>
              <a:t>you… that </a:t>
            </a:r>
            <a:r>
              <a:rPr lang="en-GB" sz="2000" dirty="0"/>
              <a:t>in no way have the value and manhood of the American Negro been more fittingly and generously recognized than by the managers of this magnificent Exposition at every stage of its progress. </a:t>
            </a:r>
            <a:endParaRPr lang="en-GB" sz="2000" dirty="0" smtClean="0"/>
          </a:p>
          <a:p>
            <a:pPr algn="just"/>
            <a:r>
              <a:rPr lang="en-GB" sz="2000" dirty="0"/>
              <a:t>	</a:t>
            </a:r>
            <a:r>
              <a:rPr lang="en-GB" sz="2000" dirty="0" smtClean="0"/>
              <a:t>“</a:t>
            </a:r>
            <a:r>
              <a:rPr lang="en-GB" sz="2000" dirty="0"/>
              <a:t> </a:t>
            </a:r>
            <a:r>
              <a:rPr lang="en-GB" sz="2000" dirty="0" smtClean="0"/>
              <a:t>… Not </a:t>
            </a:r>
            <a:r>
              <a:rPr lang="en-GB" sz="2000" dirty="0"/>
              <a:t>only this, but the opportunity here afforded will awaken among us </a:t>
            </a:r>
            <a:r>
              <a:rPr lang="en-GB" sz="2000" b="1" dirty="0"/>
              <a:t>a new era of industrial progress</a:t>
            </a:r>
            <a:r>
              <a:rPr lang="en-GB" sz="2000" dirty="0"/>
              <a:t>. Ignorant and inexperienced, it is </a:t>
            </a:r>
            <a:r>
              <a:rPr lang="en-GB" sz="2000" dirty="0" smtClean="0"/>
              <a:t>strange </a:t>
            </a:r>
            <a:r>
              <a:rPr lang="en-GB" sz="2000" dirty="0"/>
              <a:t>that </a:t>
            </a:r>
            <a:r>
              <a:rPr lang="en-GB" sz="2000" i="1" dirty="0">
                <a:solidFill>
                  <a:srgbClr val="FF0000"/>
                </a:solidFill>
              </a:rPr>
              <a:t>in the first years of our new life we began at the top instead of at the bottom</a:t>
            </a:r>
            <a:r>
              <a:rPr lang="en-GB" sz="2000" dirty="0">
                <a:solidFill>
                  <a:srgbClr val="FF0000"/>
                </a:solidFill>
              </a:rPr>
              <a:t>; that </a:t>
            </a:r>
            <a:r>
              <a:rPr lang="en-GB" sz="2000" i="1" dirty="0">
                <a:solidFill>
                  <a:srgbClr val="FF0000"/>
                </a:solidFill>
              </a:rPr>
              <a:t>a seat in Congress or the state legislature was more sought than real estate or industrial skill</a:t>
            </a:r>
            <a:r>
              <a:rPr lang="en-GB" sz="2000" dirty="0"/>
              <a:t>; that the political convention or stump speaking had more attractions than starting a dairy farm or truck </a:t>
            </a:r>
            <a:r>
              <a:rPr lang="en-GB" sz="2000" dirty="0" smtClean="0"/>
              <a:t>garden</a:t>
            </a:r>
            <a:r>
              <a:rPr lang="en-GB" sz="2000" dirty="0"/>
              <a:t> </a:t>
            </a:r>
            <a:r>
              <a:rPr lang="en-GB" sz="2000" dirty="0" smtClean="0"/>
              <a:t>…”</a:t>
            </a:r>
          </a:p>
        </p:txBody>
      </p:sp>
    </p:spTree>
    <p:extLst>
      <p:ext uri="{BB962C8B-B14F-4D97-AF65-F5344CB8AC3E}">
        <p14:creationId xmlns:p14="http://schemas.microsoft.com/office/powerpoint/2010/main" val="262387228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9185565" cy="6851785"/>
          </a:xfrm>
          <a:prstGeom prst="rect">
            <a:avLst/>
          </a:prstGeom>
        </p:spPr>
        <p:txBody>
          <a:bodyPr wrap="square" lIns="540000" tIns="360000" rIns="540000" bIns="360000">
            <a:spAutoFit/>
          </a:bodyPr>
          <a:lstStyle/>
          <a:p>
            <a:pPr algn="just"/>
            <a:r>
              <a:rPr lang="en-GB" sz="2400" b="1" u="sng" dirty="0">
                <a:solidFill>
                  <a:prstClr val="black"/>
                </a:solidFill>
              </a:rPr>
              <a:t>2. Jim </a:t>
            </a:r>
            <a:r>
              <a:rPr lang="en-GB" sz="2400" b="1" u="sng" dirty="0" smtClean="0">
                <a:solidFill>
                  <a:prstClr val="black"/>
                </a:solidFill>
              </a:rPr>
              <a:t>Crow: Atlanta Compromise</a:t>
            </a:r>
          </a:p>
          <a:p>
            <a:pPr algn="just"/>
            <a:endParaRPr lang="en-GB" sz="1000" b="1" u="sng" dirty="0">
              <a:solidFill>
                <a:prstClr val="black"/>
              </a:solidFill>
            </a:endParaRPr>
          </a:p>
          <a:p>
            <a:pPr algn="just"/>
            <a:r>
              <a:rPr lang="en-GB" sz="2000" dirty="0" smtClean="0"/>
              <a:t>“To those of the white race who look to the incoming of those of </a:t>
            </a:r>
            <a:r>
              <a:rPr lang="en-GB" sz="2000" b="1" dirty="0" smtClean="0"/>
              <a:t>foreign birth </a:t>
            </a:r>
            <a:r>
              <a:rPr lang="en-GB" sz="2000" dirty="0" smtClean="0"/>
              <a:t>for the prosperity of the South, were I permitted I would repeat what I say to my own race: ‘Cast down your bucket where you are’ … As we have proved our </a:t>
            </a:r>
            <a:r>
              <a:rPr lang="en-GB" sz="2000" b="1" dirty="0" smtClean="0"/>
              <a:t>loyalty</a:t>
            </a:r>
            <a:r>
              <a:rPr lang="en-GB" sz="2000" dirty="0" smtClean="0"/>
              <a:t> to you in the past, in nursing your children, watching by the sickbed of your mothers and fathers, so in the future we shall </a:t>
            </a:r>
            <a:r>
              <a:rPr lang="en-GB" sz="2000" i="1" dirty="0" smtClean="0"/>
              <a:t>stand by you</a:t>
            </a:r>
            <a:r>
              <a:rPr lang="en-GB" sz="2000" dirty="0" smtClean="0"/>
              <a:t> with a </a:t>
            </a:r>
            <a:r>
              <a:rPr lang="en-GB" sz="2000" i="1" dirty="0" smtClean="0"/>
              <a:t>devotion</a:t>
            </a:r>
            <a:r>
              <a:rPr lang="en-GB" sz="2000" dirty="0" smtClean="0"/>
              <a:t> that no foreigner can approach, ready to lay down our lives, in defense of yours, interlacing our industrial, commercial, civil, and religious life with yours in a way that shall </a:t>
            </a:r>
            <a:r>
              <a:rPr lang="en-GB" sz="2000" b="1" dirty="0" smtClean="0"/>
              <a:t>make the interests of both races one. </a:t>
            </a:r>
          </a:p>
          <a:p>
            <a:pPr algn="just"/>
            <a:r>
              <a:rPr lang="en-GB" sz="2800" b="1" dirty="0" smtClean="0">
                <a:effectLst>
                  <a:outerShdw blurRad="38100" dist="38100" dir="2700000" algn="tl">
                    <a:srgbClr val="000000">
                      <a:alpha val="43137"/>
                    </a:srgbClr>
                  </a:outerShdw>
                </a:effectLst>
              </a:rPr>
              <a:t>	</a:t>
            </a:r>
            <a:r>
              <a:rPr lang="en-GB" sz="2000" dirty="0">
                <a:solidFill>
                  <a:prstClr val="black"/>
                </a:solidFill>
              </a:rPr>
              <a:t> “ </a:t>
            </a:r>
            <a:r>
              <a:rPr lang="en-GB" sz="2800" b="1" dirty="0" smtClean="0">
                <a:effectLst>
                  <a:outerShdw blurRad="38100" dist="38100" dir="2700000" algn="tl">
                    <a:srgbClr val="000000">
                      <a:alpha val="43137"/>
                    </a:srgbClr>
                  </a:outerShdw>
                </a:effectLst>
              </a:rPr>
              <a:t>In all things that are purely </a:t>
            </a:r>
            <a:r>
              <a:rPr lang="en-GB" sz="2800" b="1" dirty="0" smtClean="0">
                <a:solidFill>
                  <a:srgbClr val="FF0000"/>
                </a:solidFill>
                <a:effectLst>
                  <a:outerShdw blurRad="38100" dist="38100" dir="2700000" algn="tl">
                    <a:srgbClr val="000000">
                      <a:alpha val="43137"/>
                    </a:srgbClr>
                  </a:outerShdw>
                </a:effectLst>
              </a:rPr>
              <a:t>social</a:t>
            </a:r>
            <a:r>
              <a:rPr lang="en-GB" sz="2800" b="1" dirty="0" smtClean="0">
                <a:effectLst>
                  <a:outerShdw blurRad="38100" dist="38100" dir="2700000" algn="tl">
                    <a:srgbClr val="000000">
                      <a:alpha val="43137"/>
                    </a:srgbClr>
                  </a:outerShdw>
                </a:effectLst>
              </a:rPr>
              <a:t> we can be as </a:t>
            </a:r>
            <a:r>
              <a:rPr lang="en-GB" sz="2800" b="1" dirty="0" smtClean="0">
                <a:solidFill>
                  <a:srgbClr val="FF0000"/>
                </a:solidFill>
                <a:effectLst>
                  <a:outerShdw blurRad="38100" dist="38100" dir="2700000" algn="tl">
                    <a:srgbClr val="000000">
                      <a:alpha val="43137"/>
                    </a:srgbClr>
                  </a:outerShdw>
                </a:effectLst>
              </a:rPr>
              <a:t>separate as the fingers</a:t>
            </a:r>
            <a:r>
              <a:rPr lang="en-GB" sz="2800" b="1" dirty="0" smtClean="0">
                <a:effectLst>
                  <a:outerShdw blurRad="38100" dist="38100" dir="2700000" algn="tl">
                    <a:srgbClr val="000000">
                      <a:alpha val="43137"/>
                    </a:srgbClr>
                  </a:outerShdw>
                </a:effectLst>
              </a:rPr>
              <a:t>, yet </a:t>
            </a:r>
            <a:r>
              <a:rPr lang="en-GB" sz="2800" b="1" dirty="0" smtClean="0">
                <a:solidFill>
                  <a:srgbClr val="0000FF"/>
                </a:solidFill>
                <a:effectLst>
                  <a:outerShdw blurRad="38100" dist="38100" dir="2700000" algn="tl">
                    <a:srgbClr val="000000">
                      <a:alpha val="43137"/>
                    </a:srgbClr>
                  </a:outerShdw>
                </a:effectLst>
              </a:rPr>
              <a:t>one as the hand </a:t>
            </a:r>
            <a:r>
              <a:rPr lang="en-GB" sz="2800" b="1" dirty="0" smtClean="0">
                <a:effectLst>
                  <a:outerShdw blurRad="38100" dist="38100" dir="2700000" algn="tl">
                    <a:srgbClr val="000000">
                      <a:alpha val="43137"/>
                    </a:srgbClr>
                  </a:outerShdw>
                </a:effectLst>
              </a:rPr>
              <a:t>in all things essential to </a:t>
            </a:r>
            <a:r>
              <a:rPr lang="en-GB" sz="2800" b="1" dirty="0" smtClean="0">
                <a:solidFill>
                  <a:srgbClr val="0000FF"/>
                </a:solidFill>
                <a:effectLst>
                  <a:outerShdw blurRad="38100" dist="38100" dir="2700000" algn="tl">
                    <a:srgbClr val="000000">
                      <a:alpha val="43137"/>
                    </a:srgbClr>
                  </a:outerShdw>
                </a:effectLst>
              </a:rPr>
              <a:t>mutual progress</a:t>
            </a:r>
            <a:r>
              <a:rPr lang="en-GB" sz="2000" dirty="0" smtClean="0">
                <a:effectLst>
                  <a:outerShdw blurRad="38100" dist="38100" dir="2700000" algn="tl">
                    <a:srgbClr val="000000">
                      <a:alpha val="43137"/>
                    </a:srgbClr>
                  </a:outerShdw>
                </a:effectLst>
              </a:rPr>
              <a:t>.</a:t>
            </a:r>
          </a:p>
          <a:p>
            <a:pPr algn="just"/>
            <a:r>
              <a:rPr lang="en-GB" sz="2000" dirty="0" smtClean="0"/>
              <a:t>	“ … The wisest among my race understand that the </a:t>
            </a:r>
            <a:r>
              <a:rPr lang="en-GB" sz="2000" b="1" i="1" dirty="0" smtClean="0"/>
              <a:t>agitation of questions of social equality is the extremest folly </a:t>
            </a:r>
            <a:r>
              <a:rPr lang="en-GB" sz="2000" dirty="0" smtClean="0"/>
              <a:t>.. It is important and right that all privileges of the law be ours, but vastly more important that we be prepared for the exercise of these privileges. </a:t>
            </a:r>
            <a:r>
              <a:rPr lang="en-GB" sz="2000" b="1" dirty="0" smtClean="0"/>
              <a:t>The opportunity to earn a dollar in a factory just now is worth infinitely more than the opportunity to spend a dollar in an opera-house</a:t>
            </a:r>
            <a:r>
              <a:rPr lang="en-GB" sz="2000" dirty="0" smtClean="0"/>
              <a:t>.”</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Tree>
    <p:extLst>
      <p:ext uri="{BB962C8B-B14F-4D97-AF65-F5344CB8AC3E}">
        <p14:creationId xmlns:p14="http://schemas.microsoft.com/office/powerpoint/2010/main" val="141014002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707260"/>
            <a:ext cx="6318727" cy="6143899"/>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000" dirty="0" smtClean="0"/>
              <a:t>Du Bois (1868–1963) a key alternative voice in black politics </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b</a:t>
            </a:r>
            <a:r>
              <a:rPr lang="en-GB" sz="2000" dirty="0" smtClean="0"/>
              <a:t>. into free black family in Massachusetts </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smtClean="0"/>
              <a:t>Attended Fisk University, a historically black college in Nashville, Tennessee, 1885–1888 – first direct contact with Jim Crow system</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Graduate student at  the University of Berlin and Harvard, where he was the first African American to earn a doctorate – a study of the African slave trade</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Brought sociological (e.g. </a:t>
            </a:r>
            <a:r>
              <a:rPr lang="en-GB" sz="2000" i="1" dirty="0" smtClean="0"/>
              <a:t>The Philadelphia Negro</a:t>
            </a:r>
            <a:r>
              <a:rPr lang="en-GB" sz="2000" dirty="0" smtClean="0"/>
              <a:t>, 1899) and philosophical/psychological theory to analysis of African American society</a:t>
            </a:r>
            <a:endParaRPr lang="en-GB"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1268" name="Picture 4" descr="http://a5.files.biography.com/image/upload/c_fill,cs_srgb,dpr_1.0,g_face,h_300,q_80,w_300/MTE5NTU2MzE2MjA2MDQwNTg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7544" y="1052736"/>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3690" y="7937"/>
            <a:ext cx="9116889" cy="1373362"/>
          </a:xfrm>
          <a:prstGeom prst="rect">
            <a:avLst/>
          </a:prstGeom>
        </p:spPr>
        <p:txBody>
          <a:bodyPr wrap="square" lIns="540000" tIns="360000" rIns="540000" bIns="360000">
            <a:spAutoFit/>
          </a:bodyPr>
          <a:lstStyle/>
          <a:p>
            <a:pPr algn="just"/>
            <a:r>
              <a:rPr lang="en-GB" sz="2400" b="1" u="sng" dirty="0" smtClean="0">
                <a:solidFill>
                  <a:prstClr val="black"/>
                </a:solidFill>
              </a:rPr>
              <a:t>3. Washington–Du Bois Debates: WEB Du Bois</a:t>
            </a:r>
          </a:p>
          <a:p>
            <a:pPr algn="just"/>
            <a:endParaRPr lang="en-GB" dirty="0"/>
          </a:p>
        </p:txBody>
      </p:sp>
    </p:spTree>
    <p:extLst>
      <p:ext uri="{BB962C8B-B14F-4D97-AF65-F5344CB8AC3E}">
        <p14:creationId xmlns:p14="http://schemas.microsoft.com/office/powerpoint/2010/main" val="91996378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9185565" cy="6836396"/>
          </a:xfrm>
          <a:prstGeom prst="rect">
            <a:avLst/>
          </a:prstGeom>
        </p:spPr>
        <p:txBody>
          <a:bodyPr wrap="square" lIns="540000" tIns="360000" rIns="540000" bIns="360000">
            <a:spAutoFit/>
          </a:bodyPr>
          <a:lstStyle/>
          <a:p>
            <a:pPr algn="just"/>
            <a:r>
              <a:rPr lang="en-GB" sz="2400" b="1" u="sng" dirty="0">
                <a:solidFill>
                  <a:prstClr val="black"/>
                </a:solidFill>
              </a:rPr>
              <a:t>3. Washington–Du Bois Debates: WEB Du Bois</a:t>
            </a:r>
          </a:p>
          <a:p>
            <a:pPr algn="just"/>
            <a:endParaRPr lang="en-GB" sz="1000" b="1" u="sng" dirty="0">
              <a:solidFill>
                <a:prstClr val="black"/>
              </a:solidFill>
            </a:endParaRPr>
          </a:p>
          <a:p>
            <a:pPr algn="just"/>
            <a:r>
              <a:rPr lang="en-GB" sz="2300" dirty="0" smtClean="0"/>
              <a:t>“Mr Washington represents in Negro thought the old attitude of adjustment and submission; but adjustment at such a peculiar time as to make his programme unique. This is an age of unusual economic development, and Mr Washington’s programme naturally takes an economic cast, becoming </a:t>
            </a:r>
            <a:r>
              <a:rPr lang="en-GB" sz="2300" b="1" dirty="0" smtClean="0">
                <a:solidFill>
                  <a:srgbClr val="FF0000"/>
                </a:solidFill>
              </a:rPr>
              <a:t>a gospel of Work and Money </a:t>
            </a:r>
            <a:r>
              <a:rPr lang="en-GB" sz="2300" dirty="0" smtClean="0"/>
              <a:t>to such an extent as apparently almost completely to overshadow the higher aims of life </a:t>
            </a:r>
          </a:p>
          <a:p>
            <a:pPr algn="just"/>
            <a:r>
              <a:rPr lang="en-GB" sz="2300" dirty="0"/>
              <a:t>	</a:t>
            </a:r>
            <a:r>
              <a:rPr lang="en-GB" sz="2300" dirty="0" smtClean="0"/>
              <a:t>… Mr Washington distinctly asks that black people give up, at least for the present, three things— </a:t>
            </a:r>
          </a:p>
          <a:p>
            <a:pPr algn="just"/>
            <a:r>
              <a:rPr lang="en-GB" sz="2300" dirty="0" smtClean="0"/>
              <a:t>        First, political power, </a:t>
            </a:r>
          </a:p>
          <a:p>
            <a:pPr algn="just"/>
            <a:r>
              <a:rPr lang="en-GB" sz="2300" dirty="0" smtClean="0"/>
              <a:t>        Second, insistence on civil rights, </a:t>
            </a:r>
          </a:p>
          <a:p>
            <a:pPr algn="just"/>
            <a:r>
              <a:rPr lang="en-GB" sz="2300" dirty="0" smtClean="0"/>
              <a:t>        Third, higher education of Negro youth — </a:t>
            </a:r>
          </a:p>
          <a:p>
            <a:pPr algn="just"/>
            <a:r>
              <a:rPr lang="en-GB" sz="2300" dirty="0" smtClean="0"/>
              <a:t>and concentrate all their energies on industrial education, the accumulation of wealth, and the conciliation of the South …”</a:t>
            </a:r>
          </a:p>
          <a:p>
            <a:pPr algn="just"/>
            <a:endParaRPr lang="en-GB" sz="2300" dirty="0" smtClean="0"/>
          </a:p>
          <a:p>
            <a:pPr marL="342900" indent="-342900" algn="r">
              <a:buFontTx/>
              <a:buChar char="-"/>
            </a:pPr>
            <a:r>
              <a:rPr lang="en-GB" dirty="0" smtClean="0"/>
              <a:t>Du Bois, ‘Of Mr Booker T Washington and Others,’</a:t>
            </a:r>
            <a:r>
              <a:rPr lang="en-GB" i="1" dirty="0" smtClean="0"/>
              <a:t> The Souls of Black Folk </a:t>
            </a:r>
            <a:r>
              <a:rPr lang="en-GB" dirty="0" smtClean="0"/>
              <a:t>(1903)</a:t>
            </a:r>
            <a:endParaRPr lang="en-GB" sz="2000" dirty="0" smtClean="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Tree>
    <p:extLst>
      <p:ext uri="{BB962C8B-B14F-4D97-AF65-F5344CB8AC3E}">
        <p14:creationId xmlns:p14="http://schemas.microsoft.com/office/powerpoint/2010/main" val="227090807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9185565" cy="7098006"/>
          </a:xfrm>
          <a:prstGeom prst="rect">
            <a:avLst/>
          </a:prstGeom>
        </p:spPr>
        <p:txBody>
          <a:bodyPr wrap="square" lIns="540000" tIns="360000" rIns="540000" bIns="360000">
            <a:spAutoFit/>
          </a:bodyPr>
          <a:lstStyle/>
          <a:p>
            <a:pPr algn="just"/>
            <a:r>
              <a:rPr lang="en-GB" sz="2400" b="1" u="sng" dirty="0">
                <a:solidFill>
                  <a:prstClr val="black"/>
                </a:solidFill>
              </a:rPr>
              <a:t>3. Washington–Du Bois Debates: WEB Du Bois</a:t>
            </a:r>
          </a:p>
          <a:p>
            <a:pPr algn="just"/>
            <a:endParaRPr lang="en-GB" sz="1000" b="1" u="sng" dirty="0">
              <a:solidFill>
                <a:prstClr val="black"/>
              </a:solidFill>
            </a:endParaRPr>
          </a:p>
          <a:p>
            <a:pPr algn="just"/>
            <a:r>
              <a:rPr lang="en-GB" sz="2000" dirty="0" smtClean="0"/>
              <a:t>“This policy has been courageously and insistently advocated for over 15 years. As a result of this tender of the palm-branch, what has been the return? </a:t>
            </a:r>
            <a:r>
              <a:rPr lang="en-GB" sz="2000" dirty="0"/>
              <a:t>	</a:t>
            </a:r>
            <a:r>
              <a:rPr lang="en-GB" sz="2000" dirty="0" smtClean="0"/>
              <a:t>… The disfranchisement of the Negro.</a:t>
            </a:r>
          </a:p>
          <a:p>
            <a:pPr lvl="1" algn="just"/>
            <a:r>
              <a:rPr lang="en-GB" sz="2000" dirty="0" smtClean="0"/>
              <a:t>The legal creation of a distinct status of civil inferiority for the Negro.</a:t>
            </a:r>
          </a:p>
          <a:p>
            <a:pPr lvl="1" algn="just"/>
            <a:r>
              <a:rPr lang="en-GB" sz="2000" dirty="0" smtClean="0"/>
              <a:t>The steady withdrawal of aid from institutions for the higher training of the Negro.</a:t>
            </a:r>
          </a:p>
          <a:p>
            <a:pPr algn="just"/>
            <a:r>
              <a:rPr lang="en-GB" sz="2000" dirty="0" smtClean="0"/>
              <a:t>	These movements are not, to be sure, direct results of Mr. Washington’s teachings; but his propaganda has, without a shadow of doubt, helped their speedier accomplishment. The question then comes: Is it possible, and probable, that </a:t>
            </a:r>
            <a:r>
              <a:rPr lang="en-GB" sz="2000" b="1" dirty="0" smtClean="0"/>
              <a:t>nine millions of men can make effective progress in economic lines if they are deprived of political rights, made a servile caste, and allowed only the most meagre chance for developing their </a:t>
            </a:r>
            <a:r>
              <a:rPr lang="en-GB" sz="2000" b="1" i="1" dirty="0" smtClean="0">
                <a:solidFill>
                  <a:srgbClr val="FF0000"/>
                </a:solidFill>
              </a:rPr>
              <a:t>exceptional men</a:t>
            </a:r>
            <a:r>
              <a:rPr lang="en-GB" sz="2000" b="1" dirty="0" smtClean="0"/>
              <a:t>?</a:t>
            </a:r>
            <a:r>
              <a:rPr lang="en-GB" sz="2000" dirty="0" smtClean="0"/>
              <a:t> If history and reason give any distinct answer to these questions, it is an emphatic ‘No.’ And Mr Washington thus faces the triple paradox of his career: </a:t>
            </a:r>
            <a:r>
              <a:rPr lang="en-GB" sz="2000" b="1" dirty="0" smtClean="0"/>
              <a:t>He is striving nobly to make Negro artisans business men and property-owners; but it is </a:t>
            </a:r>
            <a:r>
              <a:rPr lang="en-GB" sz="2000" b="1" dirty="0" smtClean="0">
                <a:solidFill>
                  <a:srgbClr val="0000FF"/>
                </a:solidFill>
              </a:rPr>
              <a:t>utterly impossible for workingmen and property-owners to defend their rights and exist without the right of suffrage</a:t>
            </a:r>
            <a:r>
              <a:rPr lang="en-GB" sz="2000" dirty="0" smtClean="0"/>
              <a:t>.”</a:t>
            </a:r>
          </a:p>
          <a:p>
            <a:pPr algn="just"/>
            <a:endParaRPr lang="en-GB" sz="1000" dirty="0" smtClean="0"/>
          </a:p>
          <a:p>
            <a:pPr marL="342900" indent="-342900" algn="r">
              <a:buFontTx/>
              <a:buChar char="-"/>
            </a:pPr>
            <a:r>
              <a:rPr lang="en-GB" dirty="0" smtClean="0"/>
              <a:t>Du Bois, ‘Of Mr. Booker T Washington and Others,’</a:t>
            </a:r>
            <a:r>
              <a:rPr lang="en-GB" i="1" dirty="0" smtClean="0"/>
              <a:t> The Souls of Black Folk </a:t>
            </a:r>
            <a:r>
              <a:rPr lang="en-GB" dirty="0" smtClean="0"/>
              <a:t>(1903</a:t>
            </a:r>
            <a:r>
              <a:rPr lang="en-GB" sz="2000" dirty="0" smtClean="0"/>
              <a:t>)</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Tree>
    <p:extLst>
      <p:ext uri="{BB962C8B-B14F-4D97-AF65-F5344CB8AC3E}">
        <p14:creationId xmlns:p14="http://schemas.microsoft.com/office/powerpoint/2010/main" val="317287945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318727" cy="3466243"/>
          </a:xfrm>
          <a:prstGeom prst="rect">
            <a:avLst/>
          </a:prstGeom>
        </p:spPr>
        <p:txBody>
          <a:bodyPr wrap="square" lIns="540000" tIns="360000" rIns="540000" bIns="360000">
            <a:spAutoFit/>
          </a:bodyPr>
          <a:lstStyle/>
          <a:p>
            <a:pPr algn="just"/>
            <a:r>
              <a:rPr lang="en-GB" sz="2400" b="1" u="sng" dirty="0">
                <a:solidFill>
                  <a:prstClr val="black"/>
                </a:solidFill>
              </a:rPr>
              <a:t>3. Washington–Du Bois Debates:</a:t>
            </a:r>
          </a:p>
          <a:p>
            <a:pPr algn="just"/>
            <a:r>
              <a:rPr lang="en-GB" sz="2400" b="1" u="sng" dirty="0" smtClean="0">
                <a:solidFill>
                  <a:prstClr val="black"/>
                </a:solidFill>
              </a:rPr>
              <a:t>Talented Tenth</a:t>
            </a:r>
          </a:p>
          <a:p>
            <a:pPr algn="just"/>
            <a:endParaRPr lang="en-GB" sz="1200" b="1" u="sng" dirty="0">
              <a:solidFill>
                <a:prstClr val="black"/>
              </a:solidFill>
            </a:endParaRPr>
          </a:p>
          <a:p>
            <a:pPr marL="342900" indent="-342900" algn="just">
              <a:buFont typeface="Arial" panose="020B0604020202020204" pitchFamily="34" charset="0"/>
              <a:buChar char="•"/>
            </a:pPr>
            <a:r>
              <a:rPr lang="en-GB" sz="2000" dirty="0" smtClean="0"/>
              <a:t>Brought sociological (e.g. </a:t>
            </a:r>
            <a:r>
              <a:rPr lang="en-GB" sz="2000" i="1" dirty="0" smtClean="0"/>
              <a:t>The Philadelphia Negro</a:t>
            </a:r>
            <a:r>
              <a:rPr lang="en-GB" sz="2000" dirty="0" smtClean="0"/>
              <a:t>, 1899) and philosophical/psychological theory to analysis of African American society</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smtClean="0"/>
              <a:t>Advocated leadership by higher-educated elite</a:t>
            </a:r>
          </a:p>
          <a:p>
            <a:pPr algn="just"/>
            <a:endParaRPr lang="en-GB" dirty="0" smtClean="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1268" name="Picture 4" descr="http://a5.files.biography.com/image/upload/c_fill,cs_srgb,dpr_1.0,g_face,h_300,q_80,w_300/MTE5NTU2MzE2MjA2MDQwNTg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8726" y="174193"/>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 y="3104848"/>
            <a:ext cx="9176228" cy="3127688"/>
          </a:xfrm>
          <a:prstGeom prst="rect">
            <a:avLst/>
          </a:prstGeom>
        </p:spPr>
        <p:txBody>
          <a:bodyPr wrap="square" lIns="540000" tIns="360000" rIns="540000" bIns="360000">
            <a:spAutoFit/>
          </a:bodyPr>
          <a:lstStyle/>
          <a:p>
            <a:pPr algn="just"/>
            <a:r>
              <a:rPr lang="en-GB" sz="2400" dirty="0" smtClean="0"/>
              <a:t>“The Negro race, like all races, is going to be saved by its </a:t>
            </a:r>
            <a:r>
              <a:rPr lang="en-GB" sz="2400" b="1" dirty="0" smtClean="0"/>
              <a:t>exceptional men</a:t>
            </a:r>
            <a:r>
              <a:rPr lang="en-GB" sz="2400" dirty="0" smtClean="0"/>
              <a:t>. The problem of education, then, among Negroes must first of all deal with the </a:t>
            </a:r>
            <a:r>
              <a:rPr lang="en-GB" sz="2400" b="1" dirty="0" smtClean="0"/>
              <a:t>Talented Tenth</a:t>
            </a:r>
            <a:r>
              <a:rPr lang="en-GB" sz="2400" dirty="0" smtClean="0"/>
              <a:t>; it is the problem of developing the Best of this race that they may guide the Mass away from the contamination and death of the Worst.”</a:t>
            </a:r>
          </a:p>
          <a:p>
            <a:pPr algn="just"/>
            <a:endParaRPr lang="en-GB" dirty="0"/>
          </a:p>
          <a:p>
            <a:pPr marL="285750" indent="-285750" algn="just">
              <a:buFontTx/>
              <a:buChar char="-"/>
            </a:pPr>
            <a:r>
              <a:rPr lang="en-GB" dirty="0" smtClean="0"/>
              <a:t>Du Bois, ‘The Talented Tenth,’ in Washington, ed., </a:t>
            </a:r>
            <a:r>
              <a:rPr lang="en-GB" i="1" dirty="0" smtClean="0"/>
              <a:t>The Negro Problem </a:t>
            </a:r>
            <a:r>
              <a:rPr lang="en-GB" dirty="0" smtClean="0"/>
              <a:t>(1903)</a:t>
            </a:r>
            <a:endParaRPr lang="en-GB" i="1" dirty="0" smtClean="0"/>
          </a:p>
        </p:txBody>
      </p:sp>
    </p:spTree>
    <p:extLst>
      <p:ext uri="{BB962C8B-B14F-4D97-AF65-F5344CB8AC3E}">
        <p14:creationId xmlns:p14="http://schemas.microsoft.com/office/powerpoint/2010/main" val="350664205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318727" cy="7067228"/>
          </a:xfrm>
          <a:prstGeom prst="rect">
            <a:avLst/>
          </a:prstGeom>
        </p:spPr>
        <p:txBody>
          <a:bodyPr wrap="square" lIns="540000" tIns="360000" rIns="540000" bIns="360000">
            <a:spAutoFit/>
          </a:bodyPr>
          <a:lstStyle/>
          <a:p>
            <a:pPr algn="just"/>
            <a:r>
              <a:rPr lang="en-GB" sz="2400" b="1" u="sng" dirty="0">
                <a:solidFill>
                  <a:prstClr val="black"/>
                </a:solidFill>
              </a:rPr>
              <a:t>3. Washington–Du Bois Debates</a:t>
            </a:r>
            <a:r>
              <a:rPr lang="en-GB" sz="2400" b="1" u="sng" dirty="0" smtClean="0">
                <a:solidFill>
                  <a:prstClr val="black"/>
                </a:solidFill>
              </a:rPr>
              <a:t>:</a:t>
            </a:r>
          </a:p>
          <a:p>
            <a:pPr algn="just"/>
            <a:r>
              <a:rPr lang="en-GB" sz="2400" b="1" u="sng" dirty="0" smtClean="0">
                <a:solidFill>
                  <a:prstClr val="black"/>
                </a:solidFill>
              </a:rPr>
              <a:t>Double Consciousness</a:t>
            </a:r>
          </a:p>
          <a:p>
            <a:pPr algn="just"/>
            <a:endParaRPr lang="en-GB" sz="1200" b="1" u="sng" dirty="0">
              <a:solidFill>
                <a:prstClr val="black"/>
              </a:solidFill>
            </a:endParaRPr>
          </a:p>
          <a:p>
            <a:pPr algn="just"/>
            <a:r>
              <a:rPr lang="en-GB" sz="2400" i="1" dirty="0" smtClean="0"/>
              <a:t>“</a:t>
            </a:r>
            <a:r>
              <a:rPr lang="en-GB" sz="2400" dirty="0" smtClean="0"/>
              <a:t>The Negro is … born with a veil and gifted with a second sight in this American world – a world which yields him no true self-consciousness. It </a:t>
            </a:r>
            <a:r>
              <a:rPr lang="en-GB" sz="2400" dirty="0"/>
              <a:t>is a peculiar sensation, this </a:t>
            </a:r>
            <a:r>
              <a:rPr lang="en-GB" sz="2400" b="1" dirty="0"/>
              <a:t>double-consciousness</a:t>
            </a:r>
            <a:r>
              <a:rPr lang="en-GB" sz="2400" dirty="0"/>
              <a:t>, this sense of </a:t>
            </a:r>
            <a:r>
              <a:rPr lang="en-GB" sz="2400" b="1" dirty="0"/>
              <a:t>always looking at one’s self through the eyes of </a:t>
            </a:r>
            <a:r>
              <a:rPr lang="en-GB" sz="2400" b="1" dirty="0" smtClean="0"/>
              <a:t>others</a:t>
            </a:r>
            <a:r>
              <a:rPr lang="en-GB" sz="2400" dirty="0" smtClean="0"/>
              <a:t>. </a:t>
            </a:r>
            <a:r>
              <a:rPr lang="en-GB" sz="2400" dirty="0"/>
              <a:t>One ever feels his </a:t>
            </a:r>
            <a:r>
              <a:rPr lang="en-GB" sz="2400" dirty="0" smtClean="0"/>
              <a:t>two-ness –an </a:t>
            </a:r>
            <a:r>
              <a:rPr lang="en-GB" sz="2400" dirty="0"/>
              <a:t>American, a Negro; two souls, two thoughts, two unreconciled strivings; two warring ideals in one dark body, whose dogged strength alone keeps it from being torn asunder</a:t>
            </a:r>
            <a:r>
              <a:rPr lang="en-GB" sz="2400" dirty="0" smtClean="0"/>
              <a:t>.”</a:t>
            </a:r>
          </a:p>
          <a:p>
            <a:pPr algn="just"/>
            <a:endParaRPr lang="en-GB" sz="1000" dirty="0" smtClean="0"/>
          </a:p>
          <a:p>
            <a:pPr marL="285750" indent="-285750" algn="r">
              <a:buFontTx/>
              <a:buChar char="-"/>
            </a:pPr>
            <a:r>
              <a:rPr lang="en-GB" sz="2000" dirty="0" smtClean="0"/>
              <a:t>Du Bois, ‘Of </a:t>
            </a:r>
            <a:r>
              <a:rPr lang="en-GB" sz="2000" dirty="0"/>
              <a:t>Our Spiritual </a:t>
            </a:r>
            <a:r>
              <a:rPr lang="en-GB" sz="2000" dirty="0" smtClean="0"/>
              <a:t>Strivings,’ </a:t>
            </a:r>
            <a:r>
              <a:rPr lang="en-GB" sz="2000" i="1" dirty="0" smtClean="0"/>
              <a:t>Souls of Black Folk </a:t>
            </a:r>
            <a:r>
              <a:rPr lang="en-GB" sz="2000" dirty="0" smtClean="0"/>
              <a:t>(1903)</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1268" name="Picture 4" descr="http://a5.files.biography.com/image/upload/c_fill,cs_srgb,dpr_1.0,g_face,h_300,q_80,w_300/MTE5NTU2MzE2MjA2MDQwNTg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8726" y="174193"/>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011094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318727" cy="6728674"/>
          </a:xfrm>
          <a:prstGeom prst="rect">
            <a:avLst/>
          </a:prstGeom>
        </p:spPr>
        <p:txBody>
          <a:bodyPr wrap="square" lIns="540000" tIns="360000" rIns="540000" bIns="360000">
            <a:spAutoFit/>
          </a:bodyPr>
          <a:lstStyle/>
          <a:p>
            <a:pPr algn="just"/>
            <a:r>
              <a:rPr lang="en-GB" sz="2400" b="1" u="sng" dirty="0">
                <a:solidFill>
                  <a:prstClr val="black"/>
                </a:solidFill>
              </a:rPr>
              <a:t>3. Washington–Du Bois Debates:</a:t>
            </a:r>
          </a:p>
          <a:p>
            <a:pPr algn="just"/>
            <a:r>
              <a:rPr lang="en-GB" sz="2400" b="1" u="sng" dirty="0">
                <a:solidFill>
                  <a:prstClr val="black"/>
                </a:solidFill>
              </a:rPr>
              <a:t>Double Consciousness</a:t>
            </a:r>
          </a:p>
          <a:p>
            <a:pPr algn="just"/>
            <a:endParaRPr lang="en-GB" sz="1200" b="1" u="sng" dirty="0">
              <a:solidFill>
                <a:prstClr val="black"/>
              </a:solidFill>
            </a:endParaRPr>
          </a:p>
          <a:p>
            <a:pPr algn="just"/>
            <a:endParaRPr lang="en-GB" sz="1000" i="1" dirty="0" smtClean="0"/>
          </a:p>
          <a:p>
            <a:pPr marL="285750" indent="-285750" algn="just">
              <a:buFont typeface="Arial" panose="020B0604020202020204" pitchFamily="34" charset="0"/>
              <a:buChar char="•"/>
            </a:pPr>
            <a:r>
              <a:rPr lang="en-GB" sz="2000" dirty="0" smtClean="0"/>
              <a:t>Du Bois </a:t>
            </a:r>
            <a:r>
              <a:rPr lang="en-GB" sz="2000" dirty="0"/>
              <a:t>(1868–1963</a:t>
            </a:r>
            <a:r>
              <a:rPr lang="en-GB" sz="2000" dirty="0" smtClean="0"/>
              <a:t>) a founder member of the  National Association for the Advancement of Colored People (NAACP), 1909, and editor of its journal </a:t>
            </a:r>
            <a:r>
              <a:rPr lang="en-GB" sz="2000" i="1" dirty="0" smtClean="0"/>
              <a:t>The Crisis</a:t>
            </a:r>
          </a:p>
          <a:p>
            <a:pPr marL="285750" indent="-285750" algn="just">
              <a:buFont typeface="Arial" panose="020B0604020202020204" pitchFamily="34" charset="0"/>
              <a:buChar char="•"/>
            </a:pPr>
            <a:endParaRPr lang="en-GB" sz="2000" i="1" dirty="0"/>
          </a:p>
          <a:p>
            <a:pPr marL="285750" indent="-285750" algn="just">
              <a:buFont typeface="Arial" panose="020B0604020202020204" pitchFamily="34" charset="0"/>
              <a:buChar char="•"/>
            </a:pPr>
            <a:r>
              <a:rPr lang="en-GB" sz="2000" dirty="0" smtClean="0"/>
              <a:t>Advocate of Pan-Africanism: anti-imperialist and sense that African diaspora shared interests and goals irrespective of their current homeland</a:t>
            </a:r>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r>
              <a:rPr lang="en-GB" sz="2000" dirty="0" smtClean="0"/>
              <a:t>In later life, embraced Communism (see pictures); died after settling in independent Ghana</a:t>
            </a:r>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r>
              <a:rPr lang="en-GB" sz="2000" dirty="0" smtClean="0"/>
              <a:t>Ideas influence postcolonial theorists – e.g. Frantz Fanon</a:t>
            </a:r>
            <a:endParaRPr lang="en-GB" dirty="0" smtClean="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126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6579" y="476672"/>
            <a:ext cx="2676525"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78503" y="3501008"/>
            <a:ext cx="2232676" cy="27071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3574939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9144001" cy="6882563"/>
          </a:xfrm>
          <a:prstGeom prst="rect">
            <a:avLst/>
          </a:prstGeom>
        </p:spPr>
        <p:txBody>
          <a:bodyPr wrap="square" lIns="540000" tIns="360000" rIns="540000" bIns="360000">
            <a:spAutoFit/>
          </a:bodyPr>
          <a:lstStyle/>
          <a:p>
            <a:pPr algn="just"/>
            <a:r>
              <a:rPr lang="en-GB" sz="2400" b="1" u="sng" dirty="0" smtClean="0">
                <a:solidFill>
                  <a:prstClr val="black"/>
                </a:solidFill>
              </a:rPr>
              <a:t>4. The Great Migration: Marcus Garvey (1887–1940)</a:t>
            </a:r>
          </a:p>
          <a:p>
            <a:pPr algn="just"/>
            <a:endParaRPr lang="en-GB" sz="2400" b="1" u="sng" dirty="0" smtClean="0">
              <a:solidFill>
                <a:prstClr val="black"/>
              </a:solidFill>
            </a:endParaRPr>
          </a:p>
          <a:p>
            <a:pPr algn="just"/>
            <a:endParaRPr lang="en-GB" sz="2400" b="1" u="sng" dirty="0">
              <a:solidFill>
                <a:prstClr val="black"/>
              </a:solidFill>
            </a:endParaRPr>
          </a:p>
          <a:p>
            <a:pPr algn="just"/>
            <a:endParaRPr lang="en-GB" sz="2400" b="1" u="sng" dirty="0" smtClean="0">
              <a:solidFill>
                <a:prstClr val="black"/>
              </a:solidFill>
            </a:endParaRPr>
          </a:p>
          <a:p>
            <a:pPr algn="just"/>
            <a:endParaRPr lang="en-GB" sz="2400" b="1" u="sng" dirty="0">
              <a:solidFill>
                <a:prstClr val="black"/>
              </a:solidFill>
            </a:endParaRPr>
          </a:p>
          <a:p>
            <a:pPr algn="just"/>
            <a:endParaRPr lang="en-GB" sz="2400" b="1" u="sng" dirty="0" smtClean="0">
              <a:solidFill>
                <a:prstClr val="black"/>
              </a:solidFill>
            </a:endParaRPr>
          </a:p>
          <a:p>
            <a:pPr algn="just"/>
            <a:endParaRPr lang="en-GB" sz="2400" b="1" u="sng" dirty="0">
              <a:solidFill>
                <a:prstClr val="black"/>
              </a:solidFill>
            </a:endParaRPr>
          </a:p>
          <a:p>
            <a:pPr algn="just"/>
            <a:endParaRPr lang="en-GB" sz="2400" b="1" u="sng" dirty="0" smtClean="0">
              <a:solidFill>
                <a:prstClr val="black"/>
              </a:solidFill>
            </a:endParaRPr>
          </a:p>
          <a:p>
            <a:pPr algn="just"/>
            <a:endParaRPr lang="en-GB" sz="2400" b="1" u="sng" dirty="0" smtClean="0">
              <a:solidFill>
                <a:prstClr val="black"/>
              </a:solidFill>
            </a:endParaRPr>
          </a:p>
          <a:p>
            <a:pPr algn="just"/>
            <a:endParaRPr lang="en-GB" sz="2400" b="1" u="sng" dirty="0">
              <a:solidFill>
                <a:prstClr val="black"/>
              </a:solidFill>
            </a:endParaRPr>
          </a:p>
          <a:p>
            <a:pPr algn="just"/>
            <a:endParaRPr lang="en-GB" sz="2000" b="1" u="sng" dirty="0">
              <a:solidFill>
                <a:prstClr val="black"/>
              </a:solidFill>
            </a:endParaRPr>
          </a:p>
          <a:p>
            <a:pPr marL="342900" indent="-342900" algn="just">
              <a:buFont typeface="Arial" panose="020B0604020202020204" pitchFamily="34" charset="0"/>
              <a:buChar char="•"/>
            </a:pPr>
            <a:r>
              <a:rPr lang="en-GB" sz="2000" dirty="0" smtClean="0">
                <a:solidFill>
                  <a:prstClr val="black"/>
                </a:solidFill>
              </a:rPr>
              <a:t>Garvey (pictured) a Jamaican migrant who settled in New York in 1910s, 1920s</a:t>
            </a:r>
          </a:p>
          <a:p>
            <a:pPr marL="342900" indent="-342900" algn="just">
              <a:buFont typeface="Arial" panose="020B0604020202020204" pitchFamily="34" charset="0"/>
              <a:buChar char="•"/>
            </a:pPr>
            <a:r>
              <a:rPr lang="en-GB" sz="2000" dirty="0" smtClean="0">
                <a:solidFill>
                  <a:prstClr val="black"/>
                </a:solidFill>
              </a:rPr>
              <a:t>Black Nationalism and Pan-Africanism: emphasis on economic self-sufficiency (e.g. Black </a:t>
            </a:r>
            <a:r>
              <a:rPr lang="en-GB" sz="2000" dirty="0">
                <a:solidFill>
                  <a:prstClr val="black"/>
                </a:solidFill>
              </a:rPr>
              <a:t>Star </a:t>
            </a:r>
            <a:r>
              <a:rPr lang="en-GB" sz="2000" dirty="0" smtClean="0">
                <a:solidFill>
                  <a:prstClr val="black"/>
                </a:solidFill>
              </a:rPr>
              <a:t>Line, 1919</a:t>
            </a:r>
            <a:r>
              <a:rPr lang="en-GB" sz="2000" dirty="0">
                <a:solidFill>
                  <a:prstClr val="black"/>
                </a:solidFill>
              </a:rPr>
              <a:t>−</a:t>
            </a:r>
            <a:r>
              <a:rPr lang="en-GB" sz="2000" dirty="0" smtClean="0">
                <a:solidFill>
                  <a:prstClr val="black"/>
                </a:solidFill>
              </a:rPr>
              <a:t>1922) and a return to African roots (literally and culturally)</a:t>
            </a:r>
          </a:p>
          <a:p>
            <a:pPr marL="342900" indent="-342900" algn="just">
              <a:buFont typeface="Arial" panose="020B0604020202020204" pitchFamily="34" charset="0"/>
              <a:buChar char="•"/>
            </a:pPr>
            <a:r>
              <a:rPr lang="en-GB" sz="2000" dirty="0" smtClean="0">
                <a:solidFill>
                  <a:prstClr val="black"/>
                </a:solidFill>
              </a:rPr>
              <a:t>Regarded as progenitor of </a:t>
            </a:r>
            <a:r>
              <a:rPr lang="en-GB" sz="2000" smtClean="0">
                <a:solidFill>
                  <a:prstClr val="black"/>
                </a:solidFill>
              </a:rPr>
              <a:t>Rastafari religion </a:t>
            </a:r>
            <a:r>
              <a:rPr lang="en-GB" sz="2000" dirty="0" smtClean="0">
                <a:solidFill>
                  <a:prstClr val="black"/>
                </a:solidFill>
              </a:rPr>
              <a:t>(said to have predicted coronation of Ethiopian Emperor Haile Selassie [Ras Tafari])</a:t>
            </a:r>
            <a:endParaRPr lang="en-GB" sz="20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317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8" y="844598"/>
            <a:ext cx="2383364" cy="33843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174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033857" y="834576"/>
            <a:ext cx="2502940" cy="33943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2274478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9144001" cy="7405783"/>
          </a:xfrm>
          <a:prstGeom prst="rect">
            <a:avLst/>
          </a:prstGeom>
        </p:spPr>
        <p:txBody>
          <a:bodyPr wrap="square" lIns="540000" tIns="360000" rIns="540000" bIns="360000">
            <a:spAutoFit/>
          </a:bodyPr>
          <a:lstStyle/>
          <a:p>
            <a:pPr algn="just"/>
            <a:r>
              <a:rPr lang="en-GB" sz="2400" b="1" u="sng" dirty="0" smtClean="0">
                <a:solidFill>
                  <a:prstClr val="black"/>
                </a:solidFill>
              </a:rPr>
              <a:t>4. The Great Migration</a:t>
            </a:r>
          </a:p>
          <a:p>
            <a:pPr algn="just"/>
            <a:endParaRPr lang="en-GB" sz="2400" b="1" u="sng" dirty="0">
              <a:solidFill>
                <a:prstClr val="black"/>
              </a:solidFill>
            </a:endParaRPr>
          </a:p>
          <a:p>
            <a:pPr algn="just"/>
            <a:endParaRPr lang="en-GB" sz="2400" b="1" u="sng" dirty="0" smtClean="0">
              <a:solidFill>
                <a:prstClr val="black"/>
              </a:solidFill>
            </a:endParaRPr>
          </a:p>
          <a:p>
            <a:pPr algn="just"/>
            <a:endParaRPr lang="en-GB" sz="2400" b="1" u="sng" dirty="0">
              <a:solidFill>
                <a:prstClr val="black"/>
              </a:solidFill>
            </a:endParaRPr>
          </a:p>
          <a:p>
            <a:pPr algn="just"/>
            <a:endParaRPr lang="en-GB" sz="2400" b="1" u="sng" dirty="0" smtClean="0">
              <a:solidFill>
                <a:prstClr val="black"/>
              </a:solidFill>
            </a:endParaRPr>
          </a:p>
          <a:p>
            <a:pPr algn="just"/>
            <a:endParaRPr lang="en-GB" sz="2400" b="1" u="sng" dirty="0">
              <a:solidFill>
                <a:prstClr val="black"/>
              </a:solidFill>
            </a:endParaRPr>
          </a:p>
          <a:p>
            <a:pPr algn="just"/>
            <a:endParaRPr lang="en-GB" sz="2400" b="1" u="sng" dirty="0" smtClean="0">
              <a:solidFill>
                <a:prstClr val="black"/>
              </a:solidFill>
            </a:endParaRPr>
          </a:p>
          <a:p>
            <a:pPr algn="just"/>
            <a:endParaRPr lang="en-GB" sz="2400" b="1" u="sng" dirty="0">
              <a:solidFill>
                <a:prstClr val="black"/>
              </a:solidFill>
            </a:endParaRPr>
          </a:p>
          <a:p>
            <a:pPr algn="just"/>
            <a:endParaRPr lang="en-GB" sz="2400" b="1" u="sng" dirty="0" smtClean="0">
              <a:solidFill>
                <a:prstClr val="black"/>
              </a:solidFill>
            </a:endParaRPr>
          </a:p>
          <a:p>
            <a:pPr algn="just"/>
            <a:endParaRPr lang="en-GB" sz="2400" b="1" u="sng" dirty="0">
              <a:solidFill>
                <a:prstClr val="black"/>
              </a:solidFill>
            </a:endParaRPr>
          </a:p>
          <a:p>
            <a:pPr algn="just"/>
            <a:endParaRPr lang="en-GB" sz="2400" b="1" u="sng" dirty="0" smtClean="0">
              <a:solidFill>
                <a:prstClr val="black"/>
              </a:solidFill>
            </a:endParaRPr>
          </a:p>
          <a:p>
            <a:pPr algn="just"/>
            <a:endParaRPr lang="en-GB" sz="1000" b="1" u="sng" dirty="0">
              <a:solidFill>
                <a:prstClr val="black"/>
              </a:solidFill>
            </a:endParaRPr>
          </a:p>
          <a:p>
            <a:pPr algn="just"/>
            <a:r>
              <a:rPr lang="en-GB" sz="2400" b="1" u="sng" dirty="0" smtClean="0">
                <a:solidFill>
                  <a:prstClr val="black"/>
                </a:solidFill>
              </a:rPr>
              <a:t>Two periodizations:</a:t>
            </a:r>
          </a:p>
          <a:p>
            <a:pPr marL="457200" indent="-457200" algn="just">
              <a:buAutoNum type="arabicPeriod"/>
            </a:pPr>
            <a:r>
              <a:rPr lang="en-GB" sz="2400" b="1" dirty="0">
                <a:solidFill>
                  <a:prstClr val="black"/>
                </a:solidFill>
              </a:rPr>
              <a:t>c</a:t>
            </a:r>
            <a:r>
              <a:rPr lang="en-GB" sz="2400" b="1" dirty="0" smtClean="0">
                <a:solidFill>
                  <a:prstClr val="black"/>
                </a:solidFill>
              </a:rPr>
              <a:t>. 1910s–1940</a:t>
            </a:r>
          </a:p>
          <a:p>
            <a:pPr marL="457200" indent="-457200" algn="just">
              <a:buAutoNum type="arabicPeriod"/>
            </a:pPr>
            <a:r>
              <a:rPr lang="en-GB" sz="2400" b="1" dirty="0" smtClean="0">
                <a:solidFill>
                  <a:prstClr val="black"/>
                </a:solidFill>
              </a:rPr>
              <a:t>c. 1940–1980</a:t>
            </a:r>
          </a:p>
          <a:p>
            <a:pPr marL="457200" indent="-457200" algn="just">
              <a:buAutoNum type="arabicPeriod"/>
            </a:pPr>
            <a:endParaRPr lang="en-GB" sz="1000" b="1" dirty="0" smtClean="0">
              <a:solidFill>
                <a:prstClr val="black"/>
              </a:solidFill>
            </a:endParaRPr>
          </a:p>
          <a:p>
            <a:pPr algn="just"/>
            <a:r>
              <a:rPr lang="en-GB" sz="1600" dirty="0" smtClean="0">
                <a:solidFill>
                  <a:prstClr val="black"/>
                </a:solidFill>
              </a:rPr>
              <a:t>See: </a:t>
            </a:r>
            <a:r>
              <a:rPr lang="en-GB" sz="1600" dirty="0" smtClean="0">
                <a:solidFill>
                  <a:prstClr val="black"/>
                </a:solidFill>
                <a:hlinkClick r:id="rId3"/>
              </a:rPr>
              <a:t>http</a:t>
            </a:r>
            <a:r>
              <a:rPr lang="en-GB" sz="1600" dirty="0">
                <a:solidFill>
                  <a:prstClr val="black"/>
                </a:solidFill>
                <a:hlinkClick r:id="rId3"/>
              </a:rPr>
              <a:t>://www.moma.org/interactives/exhibitions/2015/onewayticket/visualizing-the-great-migration</a:t>
            </a:r>
            <a:r>
              <a:rPr lang="en-GB" sz="1600" dirty="0" smtClean="0">
                <a:solidFill>
                  <a:prstClr val="black"/>
                </a:solidFill>
                <a:hlinkClick r:id="rId3"/>
              </a:rPr>
              <a:t>/</a:t>
            </a:r>
            <a:endParaRPr lang="en-GB" sz="1600" dirty="0" smtClean="0">
              <a:solidFill>
                <a:prstClr val="black"/>
              </a:solidFill>
            </a:endParaRPr>
          </a:p>
          <a:p>
            <a:pPr algn="just"/>
            <a:r>
              <a:rPr lang="en-GB" sz="1600" dirty="0" smtClean="0">
                <a:solidFill>
                  <a:prstClr val="black"/>
                </a:solidFill>
              </a:rPr>
              <a:t> </a:t>
            </a:r>
          </a:p>
          <a:p>
            <a:pPr algn="just"/>
            <a:endParaRPr lang="en-GB" sz="16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331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32" y="830151"/>
            <a:ext cx="4596712" cy="35911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10715" y="836712"/>
            <a:ext cx="4565578" cy="3584620"/>
          </a:xfrm>
          <a:prstGeom prst="rect">
            <a:avLst/>
          </a:prstGeom>
        </p:spPr>
      </p:pic>
      <p:sp>
        <p:nvSpPr>
          <p:cNvPr id="5" name="Rectangle 4"/>
          <p:cNvSpPr/>
          <p:nvPr/>
        </p:nvSpPr>
        <p:spPr>
          <a:xfrm>
            <a:off x="4640268" y="836712"/>
            <a:ext cx="4317261" cy="246221"/>
          </a:xfrm>
          <a:prstGeom prst="rect">
            <a:avLst/>
          </a:prstGeom>
        </p:spPr>
        <p:txBody>
          <a:bodyPr wrap="square">
            <a:spAutoFit/>
          </a:bodyPr>
          <a:lstStyle/>
          <a:p>
            <a:r>
              <a:rPr lang="en-GB" sz="1000" dirty="0" smtClean="0"/>
              <a:t>Nos. of African Americans migrating from the South</a:t>
            </a:r>
          </a:p>
        </p:txBody>
      </p:sp>
    </p:spTree>
    <p:extLst>
      <p:ext uri="{BB962C8B-B14F-4D97-AF65-F5344CB8AC3E}">
        <p14:creationId xmlns:p14="http://schemas.microsoft.com/office/powerpoint/2010/main" val="118933079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9144001" cy="1588806"/>
          </a:xfrm>
          <a:prstGeom prst="rect">
            <a:avLst/>
          </a:prstGeom>
        </p:spPr>
        <p:txBody>
          <a:bodyPr wrap="square" lIns="540000" tIns="360000" rIns="540000" bIns="360000">
            <a:spAutoFit/>
          </a:bodyPr>
          <a:lstStyle/>
          <a:p>
            <a:pPr algn="just"/>
            <a:r>
              <a:rPr lang="en-GB" sz="2400" b="1" u="sng" dirty="0" smtClean="0">
                <a:solidFill>
                  <a:prstClr val="black"/>
                </a:solidFill>
              </a:rPr>
              <a:t>4. The Great Migration</a:t>
            </a:r>
          </a:p>
          <a:p>
            <a:pPr algn="just"/>
            <a:endParaRPr lang="en-GB" sz="1600" dirty="0" smtClean="0">
              <a:solidFill>
                <a:prstClr val="black"/>
              </a:solidFill>
            </a:endParaRPr>
          </a:p>
          <a:p>
            <a:pPr algn="just"/>
            <a:endParaRPr lang="en-GB" sz="1600" dirty="0">
              <a:solidFill>
                <a:prstClr val="black"/>
              </a:solidFill>
            </a:endParaRPr>
          </a:p>
        </p:txBody>
      </p:sp>
      <p:sp>
        <p:nvSpPr>
          <p:cNvPr id="3" name="AutoShape 5" descr="https://upload.wikimedia.org/wikipedia/commons/thumb/1/1c/GreatMigration1910to1970-UrbanPopulation.png/800px-GreatMigration1910to1970-UrbanPopulation.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3078"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88" y="1052736"/>
            <a:ext cx="8977621" cy="518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8001808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331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22278" y="764704"/>
            <a:ext cx="4963538" cy="33123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38"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54" y="4077072"/>
            <a:ext cx="4193917" cy="27809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39"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004047" y="4090922"/>
            <a:ext cx="4160775" cy="27670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7236296" y="788429"/>
            <a:ext cx="1656184" cy="3293209"/>
          </a:xfrm>
          <a:prstGeom prst="rect">
            <a:avLst/>
          </a:prstGeom>
        </p:spPr>
        <p:txBody>
          <a:bodyPr wrap="square">
            <a:spAutoFit/>
          </a:bodyPr>
          <a:lstStyle/>
          <a:p>
            <a:r>
              <a:rPr lang="en-GB" sz="1600" dirty="0" smtClean="0"/>
              <a:t>No.1  During </a:t>
            </a:r>
            <a:r>
              <a:rPr lang="en-GB" sz="1600" dirty="0"/>
              <a:t>the World War there was a great migration North by Southern Negroes</a:t>
            </a:r>
            <a:r>
              <a:rPr lang="en-GB" sz="1600" dirty="0" smtClean="0"/>
              <a:t>.</a:t>
            </a:r>
          </a:p>
          <a:p>
            <a:endParaRPr lang="en-GB" sz="1600" dirty="0"/>
          </a:p>
          <a:p>
            <a:pPr algn="r"/>
            <a:r>
              <a:rPr lang="en-GB" sz="1600" dirty="0" smtClean="0"/>
              <a:t>45. They </a:t>
            </a:r>
            <a:r>
              <a:rPr lang="en-GB" sz="1600" dirty="0"/>
              <a:t>arrived in Pittsburgh, one of the great industrial centers of the North, in large numbers.</a:t>
            </a:r>
          </a:p>
        </p:txBody>
      </p:sp>
      <p:sp>
        <p:nvSpPr>
          <p:cNvPr id="6" name="Rectangle 5"/>
          <p:cNvSpPr/>
          <p:nvPr/>
        </p:nvSpPr>
        <p:spPr>
          <a:xfrm>
            <a:off x="307975" y="2261190"/>
            <a:ext cx="1492355" cy="1815882"/>
          </a:xfrm>
          <a:prstGeom prst="rect">
            <a:avLst/>
          </a:prstGeom>
        </p:spPr>
        <p:txBody>
          <a:bodyPr wrap="square">
            <a:spAutoFit/>
          </a:bodyPr>
          <a:lstStyle/>
          <a:p>
            <a:r>
              <a:rPr lang="en-GB" sz="1600" b="0" i="0" dirty="0" smtClean="0">
                <a:effectLst/>
              </a:rPr>
              <a:t>No. 17 The migration was spurred on by the treatment of the tenant farmers by the planter.</a:t>
            </a:r>
            <a:endParaRPr lang="en-GB" sz="1600" dirty="0"/>
          </a:p>
        </p:txBody>
      </p:sp>
      <p:sp>
        <p:nvSpPr>
          <p:cNvPr id="12" name="Rectangle 11"/>
          <p:cNvSpPr/>
          <p:nvPr/>
        </p:nvSpPr>
        <p:spPr>
          <a:xfrm>
            <a:off x="-1" y="7937"/>
            <a:ext cx="9144001" cy="2696801"/>
          </a:xfrm>
          <a:prstGeom prst="rect">
            <a:avLst/>
          </a:prstGeom>
        </p:spPr>
        <p:txBody>
          <a:bodyPr wrap="square" lIns="540000" tIns="360000" rIns="540000" bIns="360000">
            <a:spAutoFit/>
          </a:bodyPr>
          <a:lstStyle/>
          <a:p>
            <a:pPr algn="just"/>
            <a:r>
              <a:rPr lang="en-GB" sz="2400" b="1" u="sng" dirty="0" smtClean="0">
                <a:solidFill>
                  <a:prstClr val="black"/>
                </a:solidFill>
              </a:rPr>
              <a:t>4. The </a:t>
            </a:r>
            <a:r>
              <a:rPr lang="en-GB" sz="2400" b="1" u="sng" dirty="0">
                <a:solidFill>
                  <a:prstClr val="black"/>
                </a:solidFill>
              </a:rPr>
              <a:t>Great Migration</a:t>
            </a:r>
            <a:r>
              <a:rPr lang="en-GB" sz="2400" b="1" u="sng" dirty="0" smtClean="0">
                <a:solidFill>
                  <a:prstClr val="black"/>
                </a:solidFill>
              </a:rPr>
              <a:t>: Jacob </a:t>
            </a:r>
            <a:r>
              <a:rPr lang="en-GB" sz="2400" b="1" u="sng" dirty="0">
                <a:solidFill>
                  <a:prstClr val="black"/>
                </a:solidFill>
              </a:rPr>
              <a:t>Lawrence’s </a:t>
            </a:r>
            <a:r>
              <a:rPr lang="en-GB" sz="2400" b="1" i="1" u="sng" dirty="0">
                <a:solidFill>
                  <a:prstClr val="black"/>
                </a:solidFill>
              </a:rPr>
              <a:t>Migration</a:t>
            </a:r>
            <a:r>
              <a:rPr lang="en-GB" sz="2400" b="1" u="sng" dirty="0">
                <a:solidFill>
                  <a:prstClr val="black"/>
                </a:solidFill>
              </a:rPr>
              <a:t> </a:t>
            </a:r>
            <a:r>
              <a:rPr lang="en-GB" sz="2400" b="1" u="sng" dirty="0" smtClean="0">
                <a:solidFill>
                  <a:prstClr val="black"/>
                </a:solidFill>
              </a:rPr>
              <a:t>Series</a:t>
            </a:r>
          </a:p>
          <a:p>
            <a:pPr algn="just"/>
            <a:r>
              <a:rPr lang="en-GB" sz="1600" b="1" u="sng" dirty="0" smtClean="0">
                <a:solidFill>
                  <a:srgbClr val="FFFF00"/>
                </a:solidFill>
              </a:rPr>
              <a:t>See: </a:t>
            </a:r>
            <a:r>
              <a:rPr lang="en-GB" sz="1600" b="1" u="sng" dirty="0" smtClean="0">
                <a:solidFill>
                  <a:srgbClr val="FFFF00"/>
                </a:solidFill>
                <a:hlinkClick r:id="rId6"/>
              </a:rPr>
              <a:t>http</a:t>
            </a:r>
            <a:r>
              <a:rPr lang="en-GB" sz="1600" b="1" u="sng" dirty="0">
                <a:solidFill>
                  <a:srgbClr val="FFFF00"/>
                </a:solidFill>
                <a:hlinkClick r:id="rId6"/>
              </a:rPr>
              <a:t>://www.moma.org/interactives/exhibitions/2015/onewayticket</a:t>
            </a:r>
            <a:r>
              <a:rPr lang="en-GB" sz="1600" b="1" u="sng" dirty="0" smtClean="0">
                <a:solidFill>
                  <a:srgbClr val="FFFF00"/>
                </a:solidFill>
                <a:hlinkClick r:id="rId6"/>
              </a:rPr>
              <a:t>/</a:t>
            </a:r>
            <a:endParaRPr lang="en-GB" sz="1600" b="1" u="sng" dirty="0" smtClean="0">
              <a:solidFill>
                <a:srgbClr val="FFFF00"/>
              </a:solidFill>
            </a:endParaRPr>
          </a:p>
          <a:p>
            <a:pPr algn="just"/>
            <a:endParaRPr lang="en-GB" sz="1600" b="1" u="sng" dirty="0">
              <a:solidFill>
                <a:srgbClr val="FFFF00"/>
              </a:solidFill>
            </a:endParaRPr>
          </a:p>
          <a:p>
            <a:r>
              <a:rPr lang="en-GB" sz="1600" dirty="0" smtClean="0">
                <a:solidFill>
                  <a:srgbClr val="FF0000"/>
                </a:solidFill>
              </a:rPr>
              <a:t>First exhibited at </a:t>
            </a:r>
          </a:p>
          <a:p>
            <a:r>
              <a:rPr lang="en-GB" sz="1600" dirty="0" smtClean="0">
                <a:solidFill>
                  <a:srgbClr val="FF0000"/>
                </a:solidFill>
              </a:rPr>
              <a:t>Downtown Gallery,</a:t>
            </a:r>
          </a:p>
          <a:p>
            <a:r>
              <a:rPr lang="en-GB" sz="1600" dirty="0" smtClean="0">
                <a:solidFill>
                  <a:srgbClr val="FF0000"/>
                </a:solidFill>
              </a:rPr>
              <a:t>Manhattan,1941</a:t>
            </a:r>
            <a:endParaRPr lang="en-GB" sz="1600" dirty="0">
              <a:solidFill>
                <a:srgbClr val="FF0000"/>
              </a:solidFill>
            </a:endParaRPr>
          </a:p>
          <a:p>
            <a:pPr algn="just"/>
            <a:r>
              <a:rPr lang="en-GB" sz="2400" b="1" u="sng" dirty="0" smtClean="0">
                <a:solidFill>
                  <a:prstClr val="black"/>
                </a:solidFill>
              </a:rPr>
              <a:t>   </a:t>
            </a:r>
            <a:endParaRPr lang="en-GB" sz="2400" b="1" u="sng" dirty="0">
              <a:solidFill>
                <a:prstClr val="black"/>
              </a:solidFill>
            </a:endParaRPr>
          </a:p>
        </p:txBody>
      </p:sp>
    </p:spTree>
    <p:extLst>
      <p:ext uri="{BB962C8B-B14F-4D97-AF65-F5344CB8AC3E}">
        <p14:creationId xmlns:p14="http://schemas.microsoft.com/office/powerpoint/2010/main" val="356679579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9144001" cy="1096363"/>
          </a:xfrm>
          <a:prstGeom prst="rect">
            <a:avLst/>
          </a:prstGeom>
        </p:spPr>
        <p:txBody>
          <a:bodyPr wrap="square" lIns="540000" tIns="360000" rIns="540000" bIns="360000">
            <a:spAutoFit/>
          </a:bodyPr>
          <a:lstStyle/>
          <a:p>
            <a:pPr algn="just"/>
            <a:r>
              <a:rPr lang="en-GB" sz="2400" b="1" u="sng" dirty="0" smtClean="0">
                <a:solidFill>
                  <a:prstClr val="black"/>
                </a:solidFill>
              </a:rPr>
              <a:t>4. The </a:t>
            </a:r>
            <a:r>
              <a:rPr lang="en-GB" sz="2400" b="1" u="sng" dirty="0">
                <a:solidFill>
                  <a:prstClr val="black"/>
                </a:solidFill>
              </a:rPr>
              <a:t>Great Migration</a:t>
            </a:r>
            <a:r>
              <a:rPr lang="en-GB" sz="2400" b="1" u="sng" dirty="0" smtClean="0">
                <a:solidFill>
                  <a:prstClr val="black"/>
                </a:solidFill>
              </a:rPr>
              <a:t>: Jacob </a:t>
            </a:r>
            <a:r>
              <a:rPr lang="en-GB" sz="2400" b="1" u="sng" dirty="0">
                <a:solidFill>
                  <a:prstClr val="black"/>
                </a:solidFill>
              </a:rPr>
              <a:t>Lawrence’s </a:t>
            </a:r>
            <a:r>
              <a:rPr lang="en-GB" sz="2400" b="1" i="1" u="sng" dirty="0">
                <a:solidFill>
                  <a:prstClr val="black"/>
                </a:solidFill>
              </a:rPr>
              <a:t>Migration</a:t>
            </a:r>
            <a:r>
              <a:rPr lang="en-GB" sz="2400" b="1" u="sng" dirty="0">
                <a:solidFill>
                  <a:prstClr val="black"/>
                </a:solidFill>
              </a:rPr>
              <a:t> Series   </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843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9" y="811378"/>
            <a:ext cx="3302081" cy="49218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155575" y="980728"/>
            <a:ext cx="2976265" cy="584775"/>
          </a:xfrm>
          <a:prstGeom prst="rect">
            <a:avLst/>
          </a:prstGeom>
        </p:spPr>
        <p:txBody>
          <a:bodyPr wrap="square">
            <a:spAutoFit/>
          </a:bodyPr>
          <a:lstStyle/>
          <a:p>
            <a:r>
              <a:rPr lang="en-GB" sz="1600" dirty="0" smtClean="0">
                <a:solidFill>
                  <a:srgbClr val="FFFF00"/>
                </a:solidFill>
              </a:rPr>
              <a:t>No. 48 Housing for the Negroes was a very difficult problem.</a:t>
            </a:r>
            <a:endParaRPr lang="en-GB" sz="1600" dirty="0">
              <a:solidFill>
                <a:srgbClr val="FFFF00"/>
              </a:solidFill>
            </a:endParaRPr>
          </a:p>
        </p:txBody>
      </p:sp>
      <p:pic>
        <p:nvPicPr>
          <p:cNvPr id="1843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65569" y="811379"/>
            <a:ext cx="3287661" cy="49218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6796188" y="811378"/>
            <a:ext cx="1753985" cy="2308324"/>
          </a:xfrm>
          <a:prstGeom prst="rect">
            <a:avLst/>
          </a:prstGeom>
        </p:spPr>
        <p:txBody>
          <a:bodyPr wrap="square">
            <a:spAutoFit/>
          </a:bodyPr>
          <a:lstStyle/>
          <a:p>
            <a:r>
              <a:rPr lang="en-GB" sz="1600" dirty="0" smtClean="0"/>
              <a:t>No. 49</a:t>
            </a:r>
          </a:p>
          <a:p>
            <a:r>
              <a:rPr lang="en-GB" sz="1600" dirty="0" smtClean="0"/>
              <a:t>They </a:t>
            </a:r>
            <a:r>
              <a:rPr lang="en-GB" sz="1600" dirty="0"/>
              <a:t>also found discrimination in the North although it was much different from that which they had known in the </a:t>
            </a:r>
            <a:r>
              <a:rPr lang="en-GB" sz="1600" dirty="0" smtClean="0"/>
              <a:t>South</a:t>
            </a:r>
            <a:endParaRPr lang="en-GB" sz="1600" dirty="0"/>
          </a:p>
        </p:txBody>
      </p:sp>
      <p:pic>
        <p:nvPicPr>
          <p:cNvPr id="18439"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732240" y="3272318"/>
            <a:ext cx="2411760" cy="3610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13"/>
          <p:cNvSpPr/>
          <p:nvPr/>
        </p:nvSpPr>
        <p:spPr>
          <a:xfrm>
            <a:off x="-6379" y="5301208"/>
            <a:ext cx="6848977" cy="1711916"/>
          </a:xfrm>
          <a:prstGeom prst="rect">
            <a:avLst/>
          </a:prstGeom>
        </p:spPr>
        <p:txBody>
          <a:bodyPr wrap="square" lIns="360000" tIns="360000" rIns="360000" bIns="360000">
            <a:spAutoFit/>
          </a:bodyPr>
          <a:lstStyle/>
          <a:p>
            <a:pPr algn="just"/>
            <a:endParaRPr lang="en-GB" sz="1600" dirty="0" smtClean="0"/>
          </a:p>
          <a:p>
            <a:pPr algn="just"/>
            <a:r>
              <a:rPr lang="en-GB" sz="1600" dirty="0" smtClean="0"/>
              <a:t>No. 51 In </a:t>
            </a:r>
            <a:r>
              <a:rPr lang="en-GB" sz="1600" dirty="0"/>
              <a:t>many cities in the North where the Negroes had been overcrowded in their own living quarters they attempted to spread out. This resulted in many of the race riots and the bombings of Negro homes</a:t>
            </a:r>
          </a:p>
        </p:txBody>
      </p:sp>
    </p:spTree>
    <p:extLst>
      <p:ext uri="{BB962C8B-B14F-4D97-AF65-F5344CB8AC3E}">
        <p14:creationId xmlns:p14="http://schemas.microsoft.com/office/powerpoint/2010/main" val="317280386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01" y="4215078"/>
            <a:ext cx="1728192" cy="26636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11691" y="-30832"/>
            <a:ext cx="4649637" cy="38824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6"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82" y="1969625"/>
            <a:ext cx="1712109" cy="2448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7" name="Picture 9"/>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329232" y="3997926"/>
            <a:ext cx="1814768" cy="28600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8" name="Picture 10"/>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012160" y="-30832"/>
            <a:ext cx="3131840" cy="38824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TextBox 17"/>
          <p:cNvSpPr txBox="1"/>
          <p:nvPr/>
        </p:nvSpPr>
        <p:spPr>
          <a:xfrm>
            <a:off x="-9101" y="-30832"/>
            <a:ext cx="3366120" cy="2937206"/>
          </a:xfrm>
          <a:prstGeom prst="rect">
            <a:avLst/>
          </a:prstGeom>
          <a:noFill/>
        </p:spPr>
        <p:txBody>
          <a:bodyPr wrap="square" lIns="540000" tIns="540000" rIns="540000" bIns="540000" rtlCol="0">
            <a:spAutoFit/>
          </a:bodyPr>
          <a:lstStyle/>
          <a:p>
            <a:r>
              <a:rPr lang="en-GB" sz="2400" b="1" u="sng" dirty="0" smtClean="0">
                <a:solidFill>
                  <a:srgbClr val="FF0000"/>
                </a:solidFill>
              </a:rPr>
              <a:t>4. </a:t>
            </a:r>
            <a:r>
              <a:rPr lang="en-GB" sz="2400" b="1" u="sng" dirty="0">
                <a:solidFill>
                  <a:srgbClr val="FF0000"/>
                </a:solidFill>
              </a:rPr>
              <a:t>The Great </a:t>
            </a:r>
            <a:r>
              <a:rPr lang="en-GB" sz="2400" b="1" u="sng" dirty="0" smtClean="0">
                <a:solidFill>
                  <a:srgbClr val="FF0000"/>
                </a:solidFill>
              </a:rPr>
              <a:t>Migration:</a:t>
            </a:r>
          </a:p>
          <a:p>
            <a:r>
              <a:rPr lang="en-GB" sz="2400" b="1" u="sng" dirty="0" smtClean="0">
                <a:solidFill>
                  <a:srgbClr val="FF0000"/>
                </a:solidFill>
              </a:rPr>
              <a:t>Harlem Renaissance</a:t>
            </a:r>
          </a:p>
          <a:p>
            <a:endParaRPr lang="en-GB" sz="2400" b="1" dirty="0" smtClean="0">
              <a:solidFill>
                <a:srgbClr val="FFFF00"/>
              </a:solidFill>
              <a:effectLst>
                <a:outerShdw blurRad="38100" dist="38100" dir="2700000" algn="tl">
                  <a:srgbClr val="000000">
                    <a:alpha val="43137"/>
                  </a:srgbClr>
                </a:outerShdw>
              </a:effectLst>
            </a:endParaRPr>
          </a:p>
        </p:txBody>
      </p:sp>
      <p:sp>
        <p:nvSpPr>
          <p:cNvPr id="2" name="Rectangle 1"/>
          <p:cNvSpPr/>
          <p:nvPr/>
        </p:nvSpPr>
        <p:spPr>
          <a:xfrm>
            <a:off x="5614947" y="3826809"/>
            <a:ext cx="1694069" cy="1477328"/>
          </a:xfrm>
          <a:prstGeom prst="rect">
            <a:avLst/>
          </a:prstGeom>
        </p:spPr>
        <p:txBody>
          <a:bodyPr wrap="square">
            <a:spAutoFit/>
          </a:bodyPr>
          <a:lstStyle/>
          <a:p>
            <a:r>
              <a:rPr lang="en-GB" dirty="0" smtClean="0">
                <a:solidFill>
                  <a:srgbClr val="FFFF00"/>
                </a:solidFill>
              </a:rPr>
              <a:t>Palmer Hayden, </a:t>
            </a:r>
            <a:r>
              <a:rPr lang="en-GB" i="1" dirty="0" smtClean="0">
                <a:solidFill>
                  <a:srgbClr val="FFFF00"/>
                </a:solidFill>
              </a:rPr>
              <a:t>The Subway </a:t>
            </a:r>
            <a:r>
              <a:rPr lang="en-GB" dirty="0" smtClean="0">
                <a:solidFill>
                  <a:srgbClr val="FFFF00"/>
                </a:solidFill>
              </a:rPr>
              <a:t>(</a:t>
            </a:r>
            <a:r>
              <a:rPr lang="en-GB" dirty="0">
                <a:solidFill>
                  <a:srgbClr val="FFFF00"/>
                </a:solidFill>
              </a:rPr>
              <a:t>1930); </a:t>
            </a:r>
            <a:r>
              <a:rPr lang="en-GB" i="1" dirty="0" smtClean="0">
                <a:solidFill>
                  <a:srgbClr val="FFFF00"/>
                </a:solidFill>
              </a:rPr>
              <a:t>Jeunesse </a:t>
            </a:r>
            <a:r>
              <a:rPr lang="en-GB" dirty="0" smtClean="0">
                <a:solidFill>
                  <a:srgbClr val="FFFF00"/>
                </a:solidFill>
              </a:rPr>
              <a:t>(no date)</a:t>
            </a:r>
            <a:r>
              <a:rPr lang="en-GB" i="1" dirty="0" smtClean="0">
                <a:solidFill>
                  <a:srgbClr val="FFFF00"/>
                </a:solidFill>
              </a:rPr>
              <a:t> </a:t>
            </a:r>
            <a:r>
              <a:rPr lang="en-GB" dirty="0" smtClean="0">
                <a:solidFill>
                  <a:srgbClr val="FFFF00"/>
                </a:solidFill>
              </a:rPr>
              <a:t>  </a:t>
            </a:r>
            <a:endParaRPr lang="en-GB" dirty="0">
              <a:solidFill>
                <a:srgbClr val="FFFF00"/>
              </a:solidFill>
            </a:endParaRPr>
          </a:p>
        </p:txBody>
      </p:sp>
      <p:sp>
        <p:nvSpPr>
          <p:cNvPr id="4" name="Rectangle 3"/>
          <p:cNvSpPr/>
          <p:nvPr/>
        </p:nvSpPr>
        <p:spPr>
          <a:xfrm>
            <a:off x="5679082" y="5380672"/>
            <a:ext cx="1629934" cy="1477328"/>
          </a:xfrm>
          <a:prstGeom prst="rect">
            <a:avLst/>
          </a:prstGeom>
        </p:spPr>
        <p:txBody>
          <a:bodyPr wrap="square">
            <a:spAutoFit/>
          </a:bodyPr>
          <a:lstStyle/>
          <a:p>
            <a:pPr algn="r"/>
            <a:r>
              <a:rPr lang="en-GB" dirty="0">
                <a:solidFill>
                  <a:srgbClr val="FFFF00"/>
                </a:solidFill>
              </a:rPr>
              <a:t>Aaron Douglas, </a:t>
            </a:r>
            <a:r>
              <a:rPr lang="en-GB" i="1" dirty="0">
                <a:solidFill>
                  <a:srgbClr val="FFFF00"/>
                </a:solidFill>
              </a:rPr>
              <a:t>Rebirth, </a:t>
            </a:r>
            <a:r>
              <a:rPr lang="en-GB" dirty="0" smtClean="0">
                <a:solidFill>
                  <a:srgbClr val="FFFF00"/>
                </a:solidFill>
              </a:rPr>
              <a:t>1927; Archibald Motley, </a:t>
            </a:r>
            <a:r>
              <a:rPr lang="en-GB" i="1" dirty="0" smtClean="0">
                <a:solidFill>
                  <a:srgbClr val="FFFF00"/>
                </a:solidFill>
              </a:rPr>
              <a:t>Blues </a:t>
            </a:r>
            <a:r>
              <a:rPr lang="en-GB" dirty="0" smtClean="0">
                <a:solidFill>
                  <a:srgbClr val="FFFF00"/>
                </a:solidFill>
              </a:rPr>
              <a:t>(1929)</a:t>
            </a:r>
            <a:endParaRPr lang="en-GB" dirty="0">
              <a:solidFill>
                <a:srgbClr val="FFFF00"/>
              </a:solidFill>
            </a:endParaRPr>
          </a:p>
        </p:txBody>
      </p:sp>
      <p:pic>
        <p:nvPicPr>
          <p:cNvPr id="7179" name="Picture 1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719804" y="3820736"/>
            <a:ext cx="3838475" cy="30732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854995" y="3810558"/>
            <a:ext cx="810344" cy="369332"/>
          </a:xfrm>
          <a:prstGeom prst="rect">
            <a:avLst/>
          </a:prstGeom>
        </p:spPr>
        <p:txBody>
          <a:bodyPr wrap="square">
            <a:spAutoFit/>
          </a:bodyPr>
          <a:lstStyle/>
          <a:p>
            <a:r>
              <a:rPr lang="en-GB" dirty="0">
                <a:solidFill>
                  <a:srgbClr val="FFFF00"/>
                </a:solidFill>
              </a:rPr>
              <a:t>(</a:t>
            </a:r>
            <a:r>
              <a:rPr lang="en-GB" dirty="0" smtClean="0">
                <a:solidFill>
                  <a:srgbClr val="FFFF00"/>
                </a:solidFill>
              </a:rPr>
              <a:t>1923)</a:t>
            </a:r>
            <a:endParaRPr lang="en-GB" dirty="0"/>
          </a:p>
        </p:txBody>
      </p:sp>
      <p:sp>
        <p:nvSpPr>
          <p:cNvPr id="14" name="Rectangle 13"/>
          <p:cNvSpPr/>
          <p:nvPr/>
        </p:nvSpPr>
        <p:spPr>
          <a:xfrm>
            <a:off x="961796" y="4445515"/>
            <a:ext cx="793807" cy="369332"/>
          </a:xfrm>
          <a:prstGeom prst="rect">
            <a:avLst/>
          </a:prstGeom>
        </p:spPr>
        <p:txBody>
          <a:bodyPr wrap="none">
            <a:spAutoFit/>
          </a:bodyPr>
          <a:lstStyle/>
          <a:p>
            <a:r>
              <a:rPr lang="en-GB" dirty="0">
                <a:solidFill>
                  <a:srgbClr val="FFFF00"/>
                </a:solidFill>
              </a:rPr>
              <a:t>(</a:t>
            </a:r>
            <a:r>
              <a:rPr lang="en-GB" dirty="0" smtClean="0">
                <a:solidFill>
                  <a:srgbClr val="FFFF00"/>
                </a:solidFill>
              </a:rPr>
              <a:t>1925)</a:t>
            </a:r>
            <a:endParaRPr lang="en-GB" dirty="0"/>
          </a:p>
        </p:txBody>
      </p:sp>
    </p:spTree>
    <p:extLst>
      <p:ext uri="{BB962C8B-B14F-4D97-AF65-F5344CB8AC3E}">
        <p14:creationId xmlns:p14="http://schemas.microsoft.com/office/powerpoint/2010/main" val="243851671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281" y="-1191"/>
            <a:ext cx="3923927" cy="30920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41565" y="556118"/>
            <a:ext cx="4877119" cy="6636341"/>
          </a:xfrm>
          <a:prstGeom prst="rect">
            <a:avLst/>
          </a:prstGeom>
        </p:spPr>
        <p:txBody>
          <a:bodyPr wrap="square" lIns="540000" tIns="360000" rIns="540000" bIns="360000">
            <a:spAutoFit/>
          </a:bodyPr>
          <a:lstStyle/>
          <a:p>
            <a:pPr algn="just"/>
            <a:r>
              <a:rPr lang="en-GB" sz="2000" dirty="0" smtClean="0">
                <a:solidFill>
                  <a:prstClr val="black"/>
                </a:solidFill>
              </a:rPr>
              <a:t>“The 1920s were the years of Manhattan’s black Renaissance … White people began to come to Harlem in droves … They packed the expensive Cotton Club … But </a:t>
            </a:r>
            <a:r>
              <a:rPr lang="en-GB" sz="2000" b="1" dirty="0" smtClean="0">
                <a:solidFill>
                  <a:prstClr val="black"/>
                </a:solidFill>
              </a:rPr>
              <a:t>I was never there, because the Cotton Club was a Jim Crow club for gangsters and monied</a:t>
            </a:r>
            <a:r>
              <a:rPr lang="en-GB" sz="2000" dirty="0">
                <a:solidFill>
                  <a:prstClr val="black"/>
                </a:solidFill>
              </a:rPr>
              <a:t>.</a:t>
            </a:r>
            <a:r>
              <a:rPr lang="en-GB" sz="2000" dirty="0" smtClean="0">
                <a:solidFill>
                  <a:prstClr val="black"/>
                </a:solidFill>
              </a:rPr>
              <a:t> </a:t>
            </a:r>
          </a:p>
          <a:p>
            <a:pPr algn="just"/>
            <a:r>
              <a:rPr lang="en-GB" sz="2000" dirty="0">
                <a:solidFill>
                  <a:prstClr val="black"/>
                </a:solidFill>
              </a:rPr>
              <a:t>	</a:t>
            </a:r>
            <a:r>
              <a:rPr lang="en-GB" sz="2000" dirty="0" smtClean="0">
                <a:solidFill>
                  <a:prstClr val="black"/>
                </a:solidFill>
              </a:rPr>
              <a:t>“… Nor did ordinary Negroes like the </a:t>
            </a:r>
            <a:r>
              <a:rPr lang="en-GB" sz="2000" dirty="0">
                <a:solidFill>
                  <a:prstClr val="black"/>
                </a:solidFill>
              </a:rPr>
              <a:t>i</a:t>
            </a:r>
            <a:r>
              <a:rPr lang="en-GB" sz="2000" dirty="0" smtClean="0">
                <a:solidFill>
                  <a:prstClr val="black"/>
                </a:solidFill>
              </a:rPr>
              <a:t>nflux of whites toward Harlem after sundown, flooding the cabarets and bars where formerly only colored people laughed and sang, and w</a:t>
            </a:r>
            <a:r>
              <a:rPr lang="en-GB" sz="2000" b="1" dirty="0" smtClean="0">
                <a:solidFill>
                  <a:prstClr val="black"/>
                </a:solidFill>
              </a:rPr>
              <a:t>here now the strangers were given the best ringside tables to sit and stare at the Negro customers like amusing animals in a zoo</a:t>
            </a:r>
            <a:r>
              <a:rPr lang="en-GB" sz="2000" dirty="0" smtClean="0">
                <a:solidFill>
                  <a:prstClr val="black"/>
                </a:solidFill>
              </a:rPr>
              <a:t>.”</a:t>
            </a:r>
          </a:p>
          <a:p>
            <a:pPr algn="just"/>
            <a:r>
              <a:rPr lang="en-GB" sz="2400" dirty="0" smtClean="0">
                <a:solidFill>
                  <a:prstClr val="black"/>
                </a:solidFill>
              </a:rPr>
              <a:t>	</a:t>
            </a:r>
            <a:endParaRPr lang="en-GB" sz="1600" dirty="0">
              <a:solidFill>
                <a:prstClr val="black"/>
              </a:solidFill>
            </a:endParaRPr>
          </a:p>
        </p:txBody>
      </p:sp>
      <p:sp>
        <p:nvSpPr>
          <p:cNvPr id="9" name="Rectangle 8"/>
          <p:cNvSpPr/>
          <p:nvPr/>
        </p:nvSpPr>
        <p:spPr>
          <a:xfrm>
            <a:off x="4182555" y="2924944"/>
            <a:ext cx="5040560" cy="4112573"/>
          </a:xfrm>
          <a:prstGeom prst="rect">
            <a:avLst/>
          </a:prstGeom>
        </p:spPr>
        <p:txBody>
          <a:bodyPr wrap="square" lIns="540000" tIns="360000" rIns="540000" bIns="360000">
            <a:spAutoFit/>
          </a:bodyPr>
          <a:lstStyle/>
          <a:p>
            <a:pPr algn="just"/>
            <a:r>
              <a:rPr lang="en-GB" sz="2000" dirty="0" smtClean="0">
                <a:solidFill>
                  <a:prstClr val="black"/>
                </a:solidFill>
              </a:rPr>
              <a:t>	“… The </a:t>
            </a:r>
            <a:r>
              <a:rPr lang="en-GB" sz="2000" dirty="0">
                <a:solidFill>
                  <a:prstClr val="black"/>
                </a:solidFill>
              </a:rPr>
              <a:t>Negroes said: ‘</a:t>
            </a:r>
            <a:r>
              <a:rPr lang="en-GB" sz="2000" b="1" dirty="0">
                <a:solidFill>
                  <a:prstClr val="black"/>
                </a:solidFill>
              </a:rPr>
              <a:t>We can’t go </a:t>
            </a:r>
            <a:r>
              <a:rPr lang="en-GB" sz="2000" b="1" dirty="0" smtClean="0">
                <a:solidFill>
                  <a:prstClr val="black"/>
                </a:solidFill>
              </a:rPr>
              <a:t>downtown … You </a:t>
            </a:r>
            <a:r>
              <a:rPr lang="en-GB" sz="2000" b="1" dirty="0">
                <a:solidFill>
                  <a:prstClr val="black"/>
                </a:solidFill>
              </a:rPr>
              <a:t>won’t even let us in your clubs</a:t>
            </a:r>
            <a:r>
              <a:rPr lang="en-GB" sz="2000" dirty="0">
                <a:solidFill>
                  <a:prstClr val="black"/>
                </a:solidFill>
              </a:rPr>
              <a:t>.’ But they didn’t say it out </a:t>
            </a:r>
            <a:r>
              <a:rPr lang="en-GB" sz="2000" dirty="0" smtClean="0">
                <a:solidFill>
                  <a:prstClr val="black"/>
                </a:solidFill>
              </a:rPr>
              <a:t>loud – for </a:t>
            </a:r>
            <a:r>
              <a:rPr lang="en-GB" sz="2000" dirty="0">
                <a:solidFill>
                  <a:prstClr val="black"/>
                </a:solidFill>
              </a:rPr>
              <a:t>Negroes are practically never rude to white people. So thousands of whites came to Harlem night after night, thinking the Negroes loved to have them there, and </a:t>
            </a:r>
            <a:r>
              <a:rPr lang="en-GB" sz="2000" dirty="0" smtClean="0">
                <a:solidFill>
                  <a:prstClr val="black"/>
                </a:solidFill>
              </a:rPr>
              <a:t>that </a:t>
            </a:r>
            <a:r>
              <a:rPr lang="en-GB" sz="2000" dirty="0">
                <a:solidFill>
                  <a:prstClr val="black"/>
                </a:solidFill>
              </a:rPr>
              <a:t>all Harlemites left their houses at sundown to sing and dance in </a:t>
            </a:r>
            <a:r>
              <a:rPr lang="en-GB" sz="2000" dirty="0" smtClean="0">
                <a:solidFill>
                  <a:prstClr val="black"/>
                </a:solidFill>
              </a:rPr>
              <a:t>cabarets.” </a:t>
            </a:r>
            <a:endParaRPr lang="en-GB" sz="1600" dirty="0">
              <a:solidFill>
                <a:prstClr val="black"/>
              </a:solidFill>
            </a:endParaRPr>
          </a:p>
        </p:txBody>
      </p:sp>
      <p:sp>
        <p:nvSpPr>
          <p:cNvPr id="10" name="Rectangle 9"/>
          <p:cNvSpPr/>
          <p:nvPr/>
        </p:nvSpPr>
        <p:spPr>
          <a:xfrm>
            <a:off x="-1" y="7937"/>
            <a:ext cx="9143999" cy="1096363"/>
          </a:xfrm>
          <a:prstGeom prst="rect">
            <a:avLst/>
          </a:prstGeom>
        </p:spPr>
        <p:txBody>
          <a:bodyPr wrap="square" lIns="540000" tIns="360000" rIns="540000" bIns="360000">
            <a:spAutoFit/>
          </a:bodyPr>
          <a:lstStyle/>
          <a:p>
            <a:pPr algn="just"/>
            <a:r>
              <a:rPr lang="en-GB" sz="2400" b="1" u="sng" dirty="0">
                <a:solidFill>
                  <a:srgbClr val="FFFF00"/>
                </a:solidFill>
              </a:rPr>
              <a:t>4. The Great </a:t>
            </a:r>
            <a:r>
              <a:rPr lang="en-GB" sz="2400" b="1" u="sng" dirty="0" smtClean="0">
                <a:solidFill>
                  <a:srgbClr val="FFFF00"/>
                </a:solidFill>
              </a:rPr>
              <a:t>Migration:  Harlem Renaissance</a:t>
            </a:r>
            <a:endParaRPr lang="en-GB" sz="2400" b="1" u="sng" dirty="0">
              <a:solidFill>
                <a:prstClr val="black"/>
              </a:solidFill>
            </a:endParaRPr>
          </a:p>
        </p:txBody>
      </p:sp>
      <p:sp>
        <p:nvSpPr>
          <p:cNvPr id="6" name="Rectangle 5"/>
          <p:cNvSpPr/>
          <p:nvPr/>
        </p:nvSpPr>
        <p:spPr>
          <a:xfrm>
            <a:off x="4344891" y="1167466"/>
            <a:ext cx="1316174" cy="1938992"/>
          </a:xfrm>
          <a:prstGeom prst="rect">
            <a:avLst/>
          </a:prstGeom>
        </p:spPr>
        <p:txBody>
          <a:bodyPr wrap="square">
            <a:spAutoFit/>
          </a:bodyPr>
          <a:lstStyle/>
          <a:p>
            <a:r>
              <a:rPr lang="en-GB" sz="2000" b="1" dirty="0" smtClean="0">
                <a:solidFill>
                  <a:srgbClr val="FF0000"/>
                </a:solidFill>
              </a:rPr>
              <a:t>Langston Hughes, ‘When the Negro was in Vogue’ (1940)</a:t>
            </a:r>
            <a:endParaRPr lang="en-GB" sz="2000" dirty="0">
              <a:solidFill>
                <a:srgbClr val="FFFF00"/>
              </a:solidFill>
            </a:endParaRPr>
          </a:p>
        </p:txBody>
      </p:sp>
    </p:spTree>
    <p:extLst>
      <p:ext uri="{BB962C8B-B14F-4D97-AF65-F5344CB8AC3E}">
        <p14:creationId xmlns:p14="http://schemas.microsoft.com/office/powerpoint/2010/main" val="46977428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402626" cy="4143351"/>
          </a:xfrm>
          <a:prstGeom prst="rect">
            <a:avLst/>
          </a:prstGeom>
        </p:spPr>
        <p:txBody>
          <a:bodyPr wrap="square" lIns="540000" tIns="360000" rIns="540000" bIns="360000">
            <a:spAutoFit/>
          </a:bodyPr>
          <a:lstStyle/>
          <a:p>
            <a:pPr algn="just"/>
            <a:r>
              <a:rPr lang="en-GB" sz="2400" b="1" u="sng" dirty="0" smtClean="0">
                <a:solidFill>
                  <a:prstClr val="black"/>
                </a:solidFill>
              </a:rPr>
              <a:t>5. African Americans and the World Wars</a:t>
            </a:r>
          </a:p>
          <a:p>
            <a:pPr algn="just"/>
            <a:endParaRPr lang="en-GB" sz="1000" b="1" u="sng" dirty="0">
              <a:solidFill>
                <a:prstClr val="black"/>
              </a:solidFill>
            </a:endParaRPr>
          </a:p>
          <a:p>
            <a:pPr marL="285750" indent="-285750" algn="just">
              <a:buFont typeface="Arial" panose="020B0604020202020204" pitchFamily="34" charset="0"/>
              <a:buChar char="•"/>
            </a:pPr>
            <a:r>
              <a:rPr lang="en-GB" sz="2400" dirty="0" smtClean="0">
                <a:solidFill>
                  <a:prstClr val="black"/>
                </a:solidFill>
              </a:rPr>
              <a:t>Driver of the Great Migration</a:t>
            </a:r>
          </a:p>
          <a:p>
            <a:pPr marL="285750" indent="-285750" algn="just">
              <a:buFont typeface="Arial" panose="020B0604020202020204" pitchFamily="34" charset="0"/>
              <a:buChar char="•"/>
            </a:pPr>
            <a:endParaRPr lang="en-GB" sz="1000" dirty="0">
              <a:solidFill>
                <a:prstClr val="black"/>
              </a:solidFill>
            </a:endParaRPr>
          </a:p>
          <a:p>
            <a:pPr marL="285750" indent="-285750" algn="just">
              <a:buFont typeface="Arial" panose="020B0604020202020204" pitchFamily="34" charset="0"/>
              <a:buChar char="•"/>
            </a:pPr>
            <a:r>
              <a:rPr lang="en-GB" sz="2400" dirty="0" smtClean="0">
                <a:solidFill>
                  <a:prstClr val="black"/>
                </a:solidFill>
              </a:rPr>
              <a:t>Conscripts’ exposure to European society – and its (relative) lack of overt racism and discrimination – disillusioned African Americans about US society</a:t>
            </a:r>
          </a:p>
          <a:p>
            <a:pPr marL="285750" indent="-285750" algn="just">
              <a:buFont typeface="Arial" panose="020B0604020202020204" pitchFamily="34" charset="0"/>
              <a:buChar char="•"/>
            </a:pPr>
            <a:endParaRPr lang="en-GB" sz="1000" dirty="0">
              <a:solidFill>
                <a:prstClr val="black"/>
              </a:solidFill>
            </a:endParaRPr>
          </a:p>
          <a:p>
            <a:pPr marL="285750" indent="-285750" algn="just">
              <a:buFont typeface="Arial" panose="020B0604020202020204" pitchFamily="34" charset="0"/>
              <a:buChar char="•"/>
            </a:pPr>
            <a:r>
              <a:rPr lang="en-GB" sz="2400" dirty="0" smtClean="0">
                <a:solidFill>
                  <a:prstClr val="black"/>
                </a:solidFill>
              </a:rPr>
              <a:t>1920s period </a:t>
            </a:r>
            <a:r>
              <a:rPr lang="en-GB" sz="2400" dirty="0">
                <a:solidFill>
                  <a:prstClr val="black"/>
                </a:solidFill>
              </a:rPr>
              <a:t>of </a:t>
            </a:r>
            <a:r>
              <a:rPr lang="en-GB" sz="2400" i="1" dirty="0" smtClean="0">
                <a:solidFill>
                  <a:prstClr val="black"/>
                </a:solidFill>
              </a:rPr>
              <a:t>Negrophilia </a:t>
            </a:r>
            <a:r>
              <a:rPr lang="en-GB" sz="2400" dirty="0">
                <a:solidFill>
                  <a:prstClr val="black"/>
                </a:solidFill>
              </a:rPr>
              <a:t>(</a:t>
            </a:r>
            <a:r>
              <a:rPr lang="en-GB" sz="2400" i="1" dirty="0" smtClean="0">
                <a:solidFill>
                  <a:prstClr val="black"/>
                </a:solidFill>
              </a:rPr>
              <a:t>l'age nègre</a:t>
            </a:r>
            <a:r>
              <a:rPr lang="en-GB" sz="2400" dirty="0" smtClean="0">
                <a:solidFill>
                  <a:prstClr val="black"/>
                </a:solidFill>
              </a:rPr>
              <a:t>) in France</a:t>
            </a:r>
            <a:endParaRPr lang="en-GB" i="1" dirty="0" smtClean="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2048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2054" y="3933055"/>
            <a:ext cx="3256792" cy="25569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483"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03720" y="3369166"/>
            <a:ext cx="2537012" cy="3380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3533463" y="3702758"/>
            <a:ext cx="2694721" cy="1754326"/>
          </a:xfrm>
          <a:prstGeom prst="rect">
            <a:avLst/>
          </a:prstGeom>
        </p:spPr>
        <p:txBody>
          <a:bodyPr wrap="square">
            <a:spAutoFit/>
          </a:bodyPr>
          <a:lstStyle/>
          <a:p>
            <a:endParaRPr lang="en-GB" u="sng" dirty="0" smtClean="0">
              <a:hlinkClick r:id="rId5" tooltip="Josephine Baker"/>
            </a:endParaRPr>
          </a:p>
          <a:p>
            <a:r>
              <a:rPr lang="en-GB" i="1" dirty="0" smtClean="0"/>
              <a:t>Josephine Baker, at </a:t>
            </a:r>
            <a:r>
              <a:rPr lang="en-GB" i="1" dirty="0"/>
              <a:t>the Folies Bergère, Paris, in </a:t>
            </a:r>
            <a:r>
              <a:rPr lang="en-GB" i="1" dirty="0" smtClean="0"/>
              <a:t>1926; 369th Infantry Regiment ‘Hellfighters’ band </a:t>
            </a:r>
            <a:endParaRPr lang="en-GB" i="1" dirty="0"/>
          </a:p>
        </p:txBody>
      </p:sp>
      <p:pic>
        <p:nvPicPr>
          <p:cNvPr id="20484"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28184" y="165287"/>
            <a:ext cx="2617550" cy="34593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5" name="Picture 5"/>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824536" y="5696998"/>
            <a:ext cx="1403648" cy="10527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4850880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0056"/>
            <a:ext cx="6739526" cy="7190339"/>
          </a:xfrm>
          <a:prstGeom prst="rect">
            <a:avLst/>
          </a:prstGeom>
          <a:noFill/>
        </p:spPr>
        <p:txBody>
          <a:bodyPr wrap="square" lIns="360000" tIns="360000" rIns="360000" bIns="360000" rtlCol="0">
            <a:spAutoFit/>
          </a:bodyPr>
          <a:lstStyle/>
          <a:p>
            <a:pPr lvl="1"/>
            <a:r>
              <a:rPr lang="en-GB" sz="2400" b="1" u="sng" dirty="0">
                <a:solidFill>
                  <a:prstClr val="black"/>
                </a:solidFill>
              </a:rPr>
              <a:t>5. African Americans and the World Wars</a:t>
            </a:r>
          </a:p>
          <a:p>
            <a:pPr lvl="1"/>
            <a:endParaRPr lang="pt-BR" b="1" dirty="0" smtClean="0">
              <a:cs typeface="Arial" pitchFamily="34" charset="0"/>
            </a:endParaRPr>
          </a:p>
          <a:p>
            <a:pPr lvl="1"/>
            <a:endParaRPr lang="pt-BR" b="1" dirty="0">
              <a:cs typeface="Arial" pitchFamily="34" charset="0"/>
            </a:endParaRPr>
          </a:p>
          <a:p>
            <a:pPr lvl="1"/>
            <a:endParaRPr lang="pt-BR" b="1" dirty="0" smtClean="0">
              <a:cs typeface="Arial" pitchFamily="34" charset="0"/>
            </a:endParaRPr>
          </a:p>
          <a:p>
            <a:pPr lvl="1"/>
            <a:endParaRPr lang="pt-BR" b="1" dirty="0">
              <a:cs typeface="Arial" pitchFamily="34" charset="0"/>
            </a:endParaRPr>
          </a:p>
          <a:p>
            <a:pPr lvl="1"/>
            <a:endParaRPr lang="pt-BR" b="1" dirty="0" smtClean="0">
              <a:cs typeface="Arial" pitchFamily="34" charset="0"/>
            </a:endParaRPr>
          </a:p>
          <a:p>
            <a:pPr lvl="1"/>
            <a:endParaRPr lang="pt-BR" b="1" dirty="0">
              <a:cs typeface="Arial" pitchFamily="34" charset="0"/>
            </a:endParaRPr>
          </a:p>
          <a:p>
            <a:pPr lvl="1"/>
            <a:endParaRPr lang="pt-BR" b="1" dirty="0" smtClean="0">
              <a:cs typeface="Arial" pitchFamily="34" charset="0"/>
            </a:endParaRPr>
          </a:p>
          <a:p>
            <a:pPr lvl="1"/>
            <a:endParaRPr lang="pt-BR" b="1" dirty="0">
              <a:cs typeface="Arial" pitchFamily="34" charset="0"/>
            </a:endParaRPr>
          </a:p>
          <a:p>
            <a:pPr lvl="1"/>
            <a:endParaRPr lang="pt-BR" b="1" dirty="0" smtClean="0">
              <a:cs typeface="Arial" pitchFamily="34" charset="0"/>
            </a:endParaRPr>
          </a:p>
          <a:p>
            <a:pPr lvl="1"/>
            <a:endParaRPr lang="pt-BR" b="1" dirty="0">
              <a:cs typeface="Arial" pitchFamily="34" charset="0"/>
            </a:endParaRPr>
          </a:p>
          <a:p>
            <a:pPr marL="285750" indent="-285750" algn="just">
              <a:buFont typeface="Arial" panose="020B0604020202020204" pitchFamily="34" charset="0"/>
              <a:buChar char="•"/>
            </a:pPr>
            <a:endParaRPr lang="en-GB" dirty="0" smtClean="0">
              <a:cs typeface="Arial" pitchFamily="34" charset="0"/>
            </a:endParaRPr>
          </a:p>
          <a:p>
            <a:pPr marL="285750" indent="-285750" algn="just">
              <a:buFont typeface="Arial" panose="020B0604020202020204" pitchFamily="34" charset="0"/>
              <a:buChar char="•"/>
            </a:pPr>
            <a:r>
              <a:rPr lang="en-GB" dirty="0" smtClean="0">
                <a:cs typeface="Arial" pitchFamily="34" charset="0"/>
              </a:rPr>
              <a:t>African Americans  accorded prominence in WWII media reports and propaganda;  e.g. the well-publicised role of African Americans in the Red Bull Express military supply system in Europe; the celebrated feats of the Tuskegee airmen; role of black celebrity recruits such as heavyweight boxing champion Joe Louis (pictured)</a:t>
            </a:r>
          </a:p>
          <a:p>
            <a:pPr algn="just"/>
            <a:endParaRPr lang="en-GB" sz="1000" dirty="0" smtClean="0">
              <a:cs typeface="Arial" pitchFamily="34" charset="0"/>
            </a:endParaRPr>
          </a:p>
          <a:p>
            <a:pPr marL="285750" indent="-285750" algn="just">
              <a:buFont typeface="Arial" panose="020B0604020202020204" pitchFamily="34" charset="0"/>
              <a:buChar char="•"/>
            </a:pPr>
            <a:r>
              <a:rPr lang="en-GB" dirty="0" smtClean="0">
                <a:cs typeface="Arial" pitchFamily="34" charset="0"/>
              </a:rPr>
              <a:t>US military still segregated during WWII</a:t>
            </a:r>
          </a:p>
          <a:p>
            <a:pPr algn="just"/>
            <a:endParaRPr lang="en-GB" sz="1000" dirty="0" smtClean="0">
              <a:cs typeface="Arial" pitchFamily="34" charset="0"/>
            </a:endParaRPr>
          </a:p>
          <a:p>
            <a:pPr marL="285750" indent="-285750" algn="just">
              <a:buFont typeface="Arial" panose="020B0604020202020204" pitchFamily="34" charset="0"/>
              <a:buChar char="•"/>
            </a:pPr>
            <a:r>
              <a:rPr lang="en-GB" altLang="en-US" dirty="0" smtClean="0"/>
              <a:t>Executive Order by President Truman officially desegregated the US armed forces in 1948</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16852"/>
            <a:ext cx="3396276" cy="27226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49716" y="816852"/>
            <a:ext cx="3089809" cy="27226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64322" y="144372"/>
            <a:ext cx="2436689" cy="33707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9"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39526" y="3515125"/>
            <a:ext cx="2404474" cy="33302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3534832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 y="7937"/>
            <a:ext cx="9144001" cy="6882563"/>
          </a:xfrm>
          <a:prstGeom prst="rect">
            <a:avLst/>
          </a:prstGeom>
        </p:spPr>
        <p:txBody>
          <a:bodyPr wrap="square" lIns="540000" tIns="360000" rIns="540000" bIns="360000">
            <a:spAutoFit/>
          </a:bodyPr>
          <a:lstStyle/>
          <a:p>
            <a:pPr algn="just"/>
            <a:r>
              <a:rPr lang="en-GB" sz="2400" b="1" u="sng" dirty="0" smtClean="0">
                <a:solidFill>
                  <a:prstClr val="black"/>
                </a:solidFill>
              </a:rPr>
              <a:t>6. Civil Rights: NAACP campaigns</a:t>
            </a:r>
          </a:p>
          <a:p>
            <a:pPr algn="just"/>
            <a:endParaRPr lang="en-GB" sz="1000" b="1" u="sng" dirty="0">
              <a:solidFill>
                <a:prstClr val="black"/>
              </a:solidFill>
            </a:endParaRPr>
          </a:p>
          <a:p>
            <a:pPr marL="342900" indent="-342900" algn="just">
              <a:buFont typeface="Arial" panose="020B0604020202020204" pitchFamily="34" charset="0"/>
              <a:buChar char="•"/>
            </a:pPr>
            <a:r>
              <a:rPr lang="en-GB" sz="2100" dirty="0" smtClean="0">
                <a:solidFill>
                  <a:prstClr val="black"/>
                </a:solidFill>
              </a:rPr>
              <a:t>In </a:t>
            </a:r>
            <a:r>
              <a:rPr lang="en-GB" sz="2100" dirty="0">
                <a:solidFill>
                  <a:prstClr val="black"/>
                </a:solidFill>
              </a:rPr>
              <a:t>1913, the NAACP organized opposition to President Woodrow Wilson's introduction of racial segregation into federal government policy, </a:t>
            </a:r>
            <a:r>
              <a:rPr lang="en-GB" sz="2100" dirty="0" smtClean="0">
                <a:solidFill>
                  <a:prstClr val="black"/>
                </a:solidFill>
              </a:rPr>
              <a:t>offices </a:t>
            </a:r>
            <a:r>
              <a:rPr lang="en-GB" sz="2100" dirty="0">
                <a:solidFill>
                  <a:prstClr val="black"/>
                </a:solidFill>
              </a:rPr>
              <a:t>and </a:t>
            </a:r>
            <a:r>
              <a:rPr lang="en-GB" sz="2100" dirty="0" smtClean="0">
                <a:solidFill>
                  <a:prstClr val="black"/>
                </a:solidFill>
              </a:rPr>
              <a:t>hiring</a:t>
            </a:r>
          </a:p>
          <a:p>
            <a:pPr marL="342900" indent="-342900" algn="just">
              <a:buFont typeface="Arial" panose="020B0604020202020204" pitchFamily="34" charset="0"/>
              <a:buChar char="•"/>
            </a:pPr>
            <a:endParaRPr lang="en-GB" sz="1000" dirty="0" smtClean="0">
              <a:solidFill>
                <a:prstClr val="black"/>
              </a:solidFill>
            </a:endParaRPr>
          </a:p>
          <a:p>
            <a:pPr marL="342900" indent="-342900" algn="just">
              <a:buFont typeface="Arial" panose="020B0604020202020204" pitchFamily="34" charset="0"/>
              <a:buChar char="•"/>
            </a:pPr>
            <a:r>
              <a:rPr lang="en-GB" sz="2100" dirty="0" smtClean="0">
                <a:solidFill>
                  <a:prstClr val="black"/>
                </a:solidFill>
              </a:rPr>
              <a:t>NAACP organised protests against DW Griffith </a:t>
            </a:r>
            <a:r>
              <a:rPr lang="en-GB" sz="2100" i="1" dirty="0" smtClean="0">
                <a:solidFill>
                  <a:prstClr val="black"/>
                </a:solidFill>
              </a:rPr>
              <a:t>Birth of a Nation </a:t>
            </a:r>
            <a:r>
              <a:rPr lang="en-GB" sz="2100" dirty="0" smtClean="0">
                <a:solidFill>
                  <a:prstClr val="black"/>
                </a:solidFill>
              </a:rPr>
              <a:t>(1915) – a film which glamorised the Ku Klux Klan and the end of reconstruction</a:t>
            </a:r>
          </a:p>
          <a:p>
            <a:pPr algn="just"/>
            <a:endParaRPr lang="en-GB" sz="1000" b="1" dirty="0">
              <a:solidFill>
                <a:prstClr val="black"/>
              </a:solidFill>
            </a:endParaRPr>
          </a:p>
          <a:p>
            <a:pPr marL="342900" indent="-342900" algn="just">
              <a:buFont typeface="Arial" panose="020B0604020202020204" pitchFamily="34" charset="0"/>
              <a:buChar char="•"/>
            </a:pPr>
            <a:r>
              <a:rPr lang="en-GB" sz="2100" dirty="0" smtClean="0">
                <a:solidFill>
                  <a:prstClr val="black"/>
                </a:solidFill>
              </a:rPr>
              <a:t>NAACP campaigns against lynching throughout 1900s–1950s</a:t>
            </a:r>
          </a:p>
          <a:p>
            <a:pPr algn="just"/>
            <a:endParaRPr lang="en-GB" sz="1000" i="1" u="sng" dirty="0">
              <a:solidFill>
                <a:prstClr val="black"/>
              </a:solidFill>
            </a:endParaRPr>
          </a:p>
          <a:p>
            <a:pPr marL="342900" indent="-342900" algn="just">
              <a:buFont typeface="Arial" panose="020B0604020202020204" pitchFamily="34" charset="0"/>
              <a:buChar char="•"/>
            </a:pPr>
            <a:r>
              <a:rPr lang="en-GB" sz="2100" dirty="0" smtClean="0">
                <a:solidFill>
                  <a:prstClr val="black"/>
                </a:solidFill>
              </a:rPr>
              <a:t>FDR mixed record on Civil Rights: wanted to appease Democrats’ southern base – but also drew unionised, urban black vote in the north</a:t>
            </a:r>
          </a:p>
          <a:p>
            <a:pPr marL="800100" lvl="1" indent="-342900" algn="just">
              <a:buFontTx/>
              <a:buChar char="-"/>
            </a:pPr>
            <a:r>
              <a:rPr lang="en-GB" sz="2100" dirty="0" smtClean="0">
                <a:solidFill>
                  <a:prstClr val="black"/>
                </a:solidFill>
              </a:rPr>
              <a:t>New </a:t>
            </a:r>
            <a:r>
              <a:rPr lang="en-GB" sz="2100" dirty="0">
                <a:solidFill>
                  <a:prstClr val="black"/>
                </a:solidFill>
              </a:rPr>
              <a:t>Deal </a:t>
            </a:r>
            <a:r>
              <a:rPr lang="en-GB" sz="2100" dirty="0" smtClean="0">
                <a:solidFill>
                  <a:prstClr val="black"/>
                </a:solidFill>
              </a:rPr>
              <a:t>initiatives (Federal Music, Theatre </a:t>
            </a:r>
            <a:r>
              <a:rPr lang="en-GB" sz="2100" dirty="0">
                <a:solidFill>
                  <a:prstClr val="black"/>
                </a:solidFill>
              </a:rPr>
              <a:t>and Writing </a:t>
            </a:r>
            <a:r>
              <a:rPr lang="en-GB" sz="2100" dirty="0" smtClean="0">
                <a:solidFill>
                  <a:prstClr val="black"/>
                </a:solidFill>
              </a:rPr>
              <a:t>Projects) inclusive of African Americans </a:t>
            </a:r>
            <a:r>
              <a:rPr lang="en-GB" sz="2100" b="1" i="1" dirty="0" smtClean="0">
                <a:solidFill>
                  <a:prstClr val="black"/>
                </a:solidFill>
              </a:rPr>
              <a:t>but </a:t>
            </a:r>
            <a:r>
              <a:rPr lang="en-GB" sz="2100" dirty="0" smtClean="0">
                <a:solidFill>
                  <a:prstClr val="black"/>
                </a:solidFill>
              </a:rPr>
              <a:t>Works Progress Administration programmes typically </a:t>
            </a:r>
            <a:r>
              <a:rPr lang="en-GB" sz="2100" b="1" dirty="0" smtClean="0">
                <a:solidFill>
                  <a:prstClr val="black"/>
                </a:solidFill>
              </a:rPr>
              <a:t>segregated</a:t>
            </a:r>
            <a:endParaRPr lang="en-GB" sz="2100" b="1" dirty="0">
              <a:solidFill>
                <a:prstClr val="black"/>
              </a:solidFill>
            </a:endParaRPr>
          </a:p>
          <a:p>
            <a:pPr marL="800100" lvl="1" indent="-342900" algn="just">
              <a:buFontTx/>
              <a:buChar char="-"/>
            </a:pPr>
            <a:r>
              <a:rPr lang="en-GB" sz="2100" dirty="0" smtClean="0"/>
              <a:t>Executive Order 8802, June 25 1941, prohibited racial discrimination in the national defence industry and government appointments: campaign led by NAACP and African American trade unionists</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Tree>
    <p:extLst>
      <p:ext uri="{BB962C8B-B14F-4D97-AF65-F5344CB8AC3E}">
        <p14:creationId xmlns:p14="http://schemas.microsoft.com/office/powerpoint/2010/main" val="367478729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7020273" cy="7098006"/>
          </a:xfrm>
          <a:prstGeom prst="rect">
            <a:avLst/>
          </a:prstGeom>
        </p:spPr>
        <p:txBody>
          <a:bodyPr wrap="square" lIns="540000" tIns="360000" rIns="540000" bIns="360000">
            <a:spAutoFit/>
          </a:bodyPr>
          <a:lstStyle/>
          <a:p>
            <a:pPr algn="just"/>
            <a:r>
              <a:rPr lang="en-GB" sz="2400" b="1" u="sng" dirty="0" smtClean="0">
                <a:solidFill>
                  <a:prstClr val="black"/>
                </a:solidFill>
              </a:rPr>
              <a:t>6. Civil Rights: NAACP campaigns</a:t>
            </a:r>
          </a:p>
          <a:p>
            <a:pPr algn="just"/>
            <a:endParaRPr lang="en-GB" sz="1000" b="1" u="sng" dirty="0" smtClean="0">
              <a:solidFill>
                <a:prstClr val="black"/>
              </a:solidFill>
            </a:endParaRPr>
          </a:p>
          <a:p>
            <a:pPr marL="342900" indent="-342900" algn="just">
              <a:buFont typeface="Arial" panose="020B0604020202020204" pitchFamily="34" charset="0"/>
              <a:buChar char="•"/>
            </a:pPr>
            <a:r>
              <a:rPr lang="en-GB" sz="2400" dirty="0" smtClean="0">
                <a:solidFill>
                  <a:prstClr val="black"/>
                </a:solidFill>
              </a:rPr>
              <a:t>NAACP activity concentrated particularly on its robust legal department – and funding training of African Americans for the legal profession</a:t>
            </a:r>
          </a:p>
          <a:p>
            <a:pPr marL="342900" indent="-342900" algn="just">
              <a:buFont typeface="Arial" panose="020B0604020202020204" pitchFamily="34" charset="0"/>
              <a:buChar char="•"/>
            </a:pPr>
            <a:endParaRPr lang="en-GB" sz="1000" dirty="0">
              <a:solidFill>
                <a:prstClr val="black"/>
              </a:solidFill>
            </a:endParaRPr>
          </a:p>
          <a:p>
            <a:pPr marL="342900" indent="-342900" algn="just">
              <a:buFont typeface="Arial" panose="020B0604020202020204" pitchFamily="34" charset="0"/>
              <a:buChar char="•"/>
            </a:pPr>
            <a:r>
              <a:rPr lang="en-GB" sz="2400" dirty="0" smtClean="0">
                <a:solidFill>
                  <a:prstClr val="black"/>
                </a:solidFill>
              </a:rPr>
              <a:t>From 1930s</a:t>
            </a:r>
            <a:r>
              <a:rPr lang="en-GB" sz="2400" dirty="0">
                <a:solidFill>
                  <a:prstClr val="black"/>
                </a:solidFill>
              </a:rPr>
              <a:t>, Charles Hamilton </a:t>
            </a:r>
            <a:r>
              <a:rPr lang="en-GB" sz="2400" dirty="0" smtClean="0">
                <a:solidFill>
                  <a:prstClr val="black"/>
                </a:solidFill>
              </a:rPr>
              <a:t>Houston (1895–1950, pictured top) developed a strategy for systematically challenging ‘separate but equal’ in state and federal courts</a:t>
            </a:r>
          </a:p>
          <a:p>
            <a:pPr marL="342900" indent="-342900" algn="just">
              <a:buFont typeface="Arial" panose="020B0604020202020204" pitchFamily="34" charset="0"/>
              <a:buChar char="•"/>
            </a:pPr>
            <a:endParaRPr lang="en-GB" sz="1000" dirty="0" smtClean="0">
              <a:solidFill>
                <a:prstClr val="black"/>
              </a:solidFill>
            </a:endParaRPr>
          </a:p>
          <a:p>
            <a:pPr marL="342900" indent="-342900" algn="just">
              <a:buFont typeface="Arial" panose="020B0604020202020204" pitchFamily="34" charset="0"/>
              <a:buChar char="•"/>
            </a:pPr>
            <a:r>
              <a:rPr lang="en-GB" sz="2400" dirty="0" smtClean="0">
                <a:solidFill>
                  <a:prstClr val="black"/>
                </a:solidFill>
              </a:rPr>
              <a:t>Houston trained Thurgood Marshall (1903–1993, pictured bottom), who </a:t>
            </a:r>
            <a:r>
              <a:rPr lang="en-GB" sz="2400" dirty="0">
                <a:solidFill>
                  <a:prstClr val="black"/>
                </a:solidFill>
              </a:rPr>
              <a:t>became Chief Counsel for the NAACP Legal Defense and Educational </a:t>
            </a:r>
            <a:r>
              <a:rPr lang="en-GB" sz="2400" dirty="0" smtClean="0">
                <a:solidFill>
                  <a:prstClr val="black"/>
                </a:solidFill>
              </a:rPr>
              <a:t>Fund (and later the first African American Supreme Court Justice)</a:t>
            </a:r>
          </a:p>
          <a:p>
            <a:pPr marL="342900" indent="-342900" algn="just">
              <a:buFont typeface="Arial" panose="020B0604020202020204" pitchFamily="34" charset="0"/>
              <a:buChar char="•"/>
            </a:pPr>
            <a:endParaRPr lang="en-GB" sz="24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215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6492" y="692696"/>
            <a:ext cx="2372228" cy="30082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150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00006" y="3700956"/>
            <a:ext cx="1907704" cy="28593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9028977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7020273" cy="7682782"/>
          </a:xfrm>
          <a:prstGeom prst="rect">
            <a:avLst/>
          </a:prstGeom>
        </p:spPr>
        <p:txBody>
          <a:bodyPr wrap="square" lIns="540000" tIns="360000" rIns="540000" bIns="360000">
            <a:spAutoFit/>
          </a:bodyPr>
          <a:lstStyle/>
          <a:p>
            <a:pPr algn="just"/>
            <a:r>
              <a:rPr lang="en-GB" sz="2400" b="1" u="sng" dirty="0" smtClean="0">
                <a:solidFill>
                  <a:prstClr val="black"/>
                </a:solidFill>
              </a:rPr>
              <a:t>6. Civil Rights: </a:t>
            </a:r>
            <a:r>
              <a:rPr lang="en-GB" sz="2400" b="1" i="1" u="sng" dirty="0" smtClean="0">
                <a:solidFill>
                  <a:prstClr val="black"/>
                </a:solidFill>
              </a:rPr>
              <a:t>Brown v. The Board of Education</a:t>
            </a:r>
          </a:p>
          <a:p>
            <a:pPr algn="just"/>
            <a:endParaRPr lang="en-GB" sz="1000" b="1" u="sng" dirty="0" smtClean="0">
              <a:solidFill>
                <a:prstClr val="black"/>
              </a:solidFill>
            </a:endParaRPr>
          </a:p>
          <a:p>
            <a:pPr marL="342900" indent="-342900" algn="just">
              <a:buFont typeface="Arial" panose="020B0604020202020204" pitchFamily="34" charset="0"/>
              <a:buChar char="•"/>
            </a:pPr>
            <a:r>
              <a:rPr lang="en-GB" sz="2200" dirty="0" smtClean="0">
                <a:solidFill>
                  <a:prstClr val="black"/>
                </a:solidFill>
              </a:rPr>
              <a:t>In 1951, NAACP case brought against segregated education in Topeka, Kansas on behalf of schoolchildren </a:t>
            </a:r>
            <a:r>
              <a:rPr lang="en-GB" sz="1400" dirty="0" smtClean="0">
                <a:solidFill>
                  <a:prstClr val="black"/>
                </a:solidFill>
              </a:rPr>
              <a:t>(pictured)</a:t>
            </a:r>
          </a:p>
          <a:p>
            <a:pPr marL="342900" indent="-342900" algn="just">
              <a:buFont typeface="Arial" panose="020B0604020202020204" pitchFamily="34" charset="0"/>
              <a:buChar char="•"/>
            </a:pPr>
            <a:endParaRPr lang="en-GB" sz="1000" dirty="0" smtClean="0">
              <a:solidFill>
                <a:prstClr val="black"/>
              </a:solidFill>
            </a:endParaRPr>
          </a:p>
          <a:p>
            <a:pPr marL="342900" indent="-342900" algn="just">
              <a:buFont typeface="Arial" panose="020B0604020202020204" pitchFamily="34" charset="0"/>
              <a:buChar char="•"/>
            </a:pPr>
            <a:r>
              <a:rPr lang="en-GB" sz="2200" dirty="0" smtClean="0">
                <a:solidFill>
                  <a:prstClr val="black"/>
                </a:solidFill>
              </a:rPr>
              <a:t>Marshall led successful campaign to have case heard in US Supreme Court in 1954</a:t>
            </a:r>
          </a:p>
          <a:p>
            <a:pPr marL="342900" indent="-342900" algn="just">
              <a:buFont typeface="Arial" panose="020B0604020202020204" pitchFamily="34" charset="0"/>
              <a:buChar char="•"/>
            </a:pPr>
            <a:endParaRPr lang="en-GB" sz="1000" dirty="0">
              <a:solidFill>
                <a:prstClr val="black"/>
              </a:solidFill>
            </a:endParaRPr>
          </a:p>
          <a:p>
            <a:pPr marL="342900" indent="-342900" algn="just">
              <a:buFont typeface="Arial" panose="020B0604020202020204" pitchFamily="34" charset="0"/>
              <a:buChar char="•"/>
            </a:pPr>
            <a:r>
              <a:rPr lang="en-GB" sz="2200" dirty="0" smtClean="0">
                <a:solidFill>
                  <a:prstClr val="black"/>
                </a:solidFill>
              </a:rPr>
              <a:t>Unanimous decision for the plaintiffs effectively overturned principles of the </a:t>
            </a:r>
            <a:r>
              <a:rPr lang="en-GB" sz="2200" i="1" dirty="0" smtClean="0">
                <a:solidFill>
                  <a:prstClr val="black"/>
                </a:solidFill>
              </a:rPr>
              <a:t>Plessy </a:t>
            </a:r>
            <a:r>
              <a:rPr lang="en-GB" sz="2200" dirty="0" smtClean="0">
                <a:solidFill>
                  <a:prstClr val="black"/>
                </a:solidFill>
              </a:rPr>
              <a:t>verdict</a:t>
            </a:r>
          </a:p>
          <a:p>
            <a:pPr algn="just"/>
            <a:endParaRPr lang="en-GB" sz="1000" dirty="0" smtClean="0">
              <a:solidFill>
                <a:prstClr val="black"/>
              </a:solidFill>
            </a:endParaRPr>
          </a:p>
          <a:p>
            <a:pPr algn="just"/>
            <a:r>
              <a:rPr lang="en-GB" sz="2200" dirty="0" smtClean="0">
                <a:solidFill>
                  <a:prstClr val="black"/>
                </a:solidFill>
              </a:rPr>
              <a:t>“</a:t>
            </a:r>
            <a:r>
              <a:rPr lang="en-GB" sz="2200" dirty="0"/>
              <a:t>We conclude that, in the field of public education, </a:t>
            </a:r>
            <a:r>
              <a:rPr lang="en-GB" sz="2200" b="1" dirty="0">
                <a:solidFill>
                  <a:srgbClr val="0000FF"/>
                </a:solidFill>
              </a:rPr>
              <a:t>the doctrine of </a:t>
            </a:r>
            <a:r>
              <a:rPr lang="en-GB" sz="2200" b="1" dirty="0" smtClean="0">
                <a:solidFill>
                  <a:srgbClr val="0000FF"/>
                </a:solidFill>
              </a:rPr>
              <a:t>‘separate </a:t>
            </a:r>
            <a:r>
              <a:rPr lang="en-GB" sz="2200" b="1" dirty="0">
                <a:solidFill>
                  <a:srgbClr val="0000FF"/>
                </a:solidFill>
              </a:rPr>
              <a:t>but </a:t>
            </a:r>
            <a:r>
              <a:rPr lang="en-GB" sz="2200" b="1" dirty="0" smtClean="0">
                <a:solidFill>
                  <a:srgbClr val="0000FF"/>
                </a:solidFill>
              </a:rPr>
              <a:t>equal’ </a:t>
            </a:r>
            <a:r>
              <a:rPr lang="en-GB" sz="2200" b="1" dirty="0">
                <a:solidFill>
                  <a:srgbClr val="0000FF"/>
                </a:solidFill>
              </a:rPr>
              <a:t>has no place</a:t>
            </a:r>
            <a:r>
              <a:rPr lang="en-GB" sz="2200" dirty="0"/>
              <a:t>. </a:t>
            </a:r>
            <a:r>
              <a:rPr lang="en-GB" sz="2200" b="1" i="1" dirty="0"/>
              <a:t>Separate educational facilities are inherently unequal</a:t>
            </a:r>
            <a:r>
              <a:rPr lang="en-GB" sz="2200" dirty="0"/>
              <a:t>. Therefore, we hold that the plaintiffs and others similarly situated for whom the actions have been brought are, by reason of the segregation complained of, </a:t>
            </a:r>
            <a:r>
              <a:rPr lang="en-GB" sz="2200" b="1" dirty="0"/>
              <a:t>deprived of the equal protection of the laws guaranteed by the </a:t>
            </a:r>
            <a:r>
              <a:rPr lang="en-GB" sz="2200" b="1" dirty="0" smtClean="0"/>
              <a:t>14</a:t>
            </a:r>
            <a:r>
              <a:rPr lang="en-GB" sz="2200" b="1" baseline="30000" dirty="0" smtClean="0"/>
              <a:t>th</a:t>
            </a:r>
            <a:r>
              <a:rPr lang="en-GB" sz="2200" b="1" dirty="0" smtClean="0"/>
              <a:t> Amendment</a:t>
            </a:r>
            <a:r>
              <a:rPr lang="en-GB" sz="2200" dirty="0" smtClean="0"/>
              <a:t>.”</a:t>
            </a:r>
          </a:p>
          <a:p>
            <a:pPr marL="342900" indent="-342900" algn="r">
              <a:buFontTx/>
              <a:buChar char="-"/>
            </a:pPr>
            <a:r>
              <a:rPr lang="en-GB" dirty="0" smtClean="0">
                <a:solidFill>
                  <a:prstClr val="black"/>
                </a:solidFill>
              </a:rPr>
              <a:t>Chief Justice Earl Warren, May 17 1954</a:t>
            </a:r>
          </a:p>
          <a:p>
            <a:pPr marL="342900" indent="-342900" algn="just">
              <a:buFontTx/>
              <a:buChar char="-"/>
            </a:pPr>
            <a:endParaRPr lang="en-GB" sz="2000" dirty="0" smtClean="0">
              <a:solidFill>
                <a:prstClr val="black"/>
              </a:solidFill>
            </a:endParaRPr>
          </a:p>
          <a:p>
            <a:pPr marL="342900" indent="-342900" algn="just">
              <a:buFont typeface="Arial" panose="020B0604020202020204" pitchFamily="34" charset="0"/>
              <a:buChar char="•"/>
            </a:pPr>
            <a:endParaRPr lang="en-GB" sz="24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512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20240" y="3819628"/>
            <a:ext cx="2394269" cy="15951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4285" r="51322"/>
          <a:stretch/>
        </p:blipFill>
        <p:spPr bwMode="auto">
          <a:xfrm>
            <a:off x="6963065" y="764704"/>
            <a:ext cx="1963768" cy="29472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1546004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0648" y="3145536"/>
            <a:ext cx="9119220" cy="3712464"/>
          </a:xfrm>
          <a:prstGeom prst="rect">
            <a:avLst/>
          </a:prstGeom>
        </p:spPr>
        <p:txBody>
          <a:bodyPr wrap="square" lIns="540000" tIns="360000" rIns="540000" bIns="360000">
            <a:spAutoFit/>
          </a:bodyPr>
          <a:lstStyle/>
          <a:p>
            <a:pPr algn="just"/>
            <a:endParaRPr lang="en-GB" sz="1000" b="1" u="sng" dirty="0" smtClean="0">
              <a:solidFill>
                <a:prstClr val="black"/>
              </a:solidFill>
            </a:endParaRPr>
          </a:p>
          <a:p>
            <a:pPr marL="342900" indent="-342900" algn="just">
              <a:buFont typeface="Arial" panose="020B0604020202020204" pitchFamily="34" charset="0"/>
              <a:buChar char="•"/>
            </a:pPr>
            <a:r>
              <a:rPr lang="en-GB" sz="2200" dirty="0">
                <a:solidFill>
                  <a:prstClr val="black"/>
                </a:solidFill>
              </a:rPr>
              <a:t>In Montgomery</a:t>
            </a:r>
            <a:r>
              <a:rPr lang="en-GB" sz="2200" dirty="0" smtClean="0">
                <a:solidFill>
                  <a:prstClr val="black"/>
                </a:solidFill>
              </a:rPr>
              <a:t>, Alabama the </a:t>
            </a:r>
            <a:r>
              <a:rPr lang="en-GB" sz="2200" dirty="0">
                <a:solidFill>
                  <a:prstClr val="black"/>
                </a:solidFill>
              </a:rPr>
              <a:t>Women’s Political Council, led by Jo Ann Robinson, initiated a bus boycott of city buses for 12 months from December </a:t>
            </a:r>
            <a:r>
              <a:rPr lang="en-GB" sz="2200" dirty="0" smtClean="0">
                <a:solidFill>
                  <a:prstClr val="black"/>
                </a:solidFill>
              </a:rPr>
              <a:t>1 1955</a:t>
            </a:r>
            <a:endParaRPr lang="en-GB" sz="2200" dirty="0">
              <a:solidFill>
                <a:prstClr val="black"/>
              </a:solidFill>
            </a:endParaRPr>
          </a:p>
          <a:p>
            <a:pPr marL="342900" indent="-342900" algn="just">
              <a:buFont typeface="Arial" panose="020B0604020202020204" pitchFamily="34" charset="0"/>
              <a:buChar char="•"/>
            </a:pPr>
            <a:endParaRPr lang="en-GB" sz="1000" dirty="0">
              <a:solidFill>
                <a:prstClr val="black"/>
              </a:solidFill>
            </a:endParaRPr>
          </a:p>
          <a:p>
            <a:pPr marL="342900" indent="-342900" algn="just">
              <a:buFont typeface="Arial" panose="020B0604020202020204" pitchFamily="34" charset="0"/>
              <a:buChar char="•"/>
            </a:pPr>
            <a:r>
              <a:rPr lang="en-GB" sz="2200" dirty="0" smtClean="0">
                <a:solidFill>
                  <a:prstClr val="black"/>
                </a:solidFill>
              </a:rPr>
              <a:t>The </a:t>
            </a:r>
            <a:r>
              <a:rPr lang="en-GB" sz="2200" dirty="0">
                <a:solidFill>
                  <a:prstClr val="black"/>
                </a:solidFill>
              </a:rPr>
              <a:t>boycott began when Rosa Parks, </a:t>
            </a:r>
            <a:r>
              <a:rPr lang="en-GB" sz="2200" dirty="0" smtClean="0">
                <a:solidFill>
                  <a:prstClr val="black"/>
                </a:solidFill>
              </a:rPr>
              <a:t>an NAACP refused </a:t>
            </a:r>
            <a:r>
              <a:rPr lang="en-GB" sz="2200" dirty="0">
                <a:solidFill>
                  <a:prstClr val="black"/>
                </a:solidFill>
              </a:rPr>
              <a:t>to give up her seat to a white man who had boarded the bus after her.</a:t>
            </a:r>
          </a:p>
          <a:p>
            <a:pPr marL="342900" indent="-342900" algn="just">
              <a:buFont typeface="Arial" panose="020B0604020202020204" pitchFamily="34" charset="0"/>
              <a:buChar char="•"/>
            </a:pPr>
            <a:endParaRPr lang="en-GB" sz="1000" dirty="0">
              <a:solidFill>
                <a:prstClr val="black"/>
              </a:solidFill>
            </a:endParaRPr>
          </a:p>
          <a:p>
            <a:pPr marL="342900" indent="-342900" algn="just">
              <a:buFont typeface="Arial" panose="020B0604020202020204" pitchFamily="34" charset="0"/>
              <a:buChar char="•"/>
            </a:pPr>
            <a:r>
              <a:rPr lang="en-GB" sz="2200" dirty="0" smtClean="0">
                <a:solidFill>
                  <a:prstClr val="black"/>
                </a:solidFill>
              </a:rPr>
              <a:t>Supreme </a:t>
            </a:r>
            <a:r>
              <a:rPr lang="en-GB" sz="2200" dirty="0">
                <a:solidFill>
                  <a:prstClr val="black"/>
                </a:solidFill>
              </a:rPr>
              <a:t>Court ruled on November 13th, 1956 that segregation on Montgomery’s buses was </a:t>
            </a:r>
            <a:r>
              <a:rPr lang="en-GB" sz="2200" dirty="0" smtClean="0">
                <a:solidFill>
                  <a:prstClr val="black"/>
                </a:solidFill>
              </a:rPr>
              <a:t>unconstitutional</a:t>
            </a:r>
            <a:endParaRPr lang="en-GB" sz="2200" dirty="0">
              <a:solidFill>
                <a:prstClr val="black"/>
              </a:solidFill>
            </a:endParaRPr>
          </a:p>
          <a:p>
            <a:pPr algn="just"/>
            <a:endParaRPr lang="en-GB" sz="1000" dirty="0" smtClean="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9" name="Rectangle 8"/>
          <p:cNvSpPr/>
          <p:nvPr/>
        </p:nvSpPr>
        <p:spPr>
          <a:xfrm>
            <a:off x="-1" y="-5680"/>
            <a:ext cx="9119221" cy="1096363"/>
          </a:xfrm>
          <a:prstGeom prst="rect">
            <a:avLst/>
          </a:prstGeom>
        </p:spPr>
        <p:txBody>
          <a:bodyPr wrap="square" lIns="540000" tIns="360000" rIns="540000" bIns="360000">
            <a:spAutoFit/>
          </a:bodyPr>
          <a:lstStyle/>
          <a:p>
            <a:pPr algn="just"/>
            <a:r>
              <a:rPr lang="en-GB" sz="2400" b="1" u="sng" dirty="0" smtClean="0">
                <a:solidFill>
                  <a:prstClr val="black"/>
                </a:solidFill>
              </a:rPr>
              <a:t>6. Civil Rights: Southern campaigns</a:t>
            </a:r>
            <a:endParaRPr lang="en-GB" sz="2400" b="1" i="1" u="sng" dirty="0" smtClean="0">
              <a:solidFill>
                <a:prstClr val="black"/>
              </a:solidFill>
            </a:endParaRPr>
          </a:p>
        </p:txBody>
      </p:sp>
      <p:pic>
        <p:nvPicPr>
          <p:cNvPr id="2253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056" y="366986"/>
            <a:ext cx="3811141" cy="30786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1691679" y="890628"/>
            <a:ext cx="3249305" cy="1015663"/>
          </a:xfrm>
          <a:prstGeom prst="rect">
            <a:avLst/>
          </a:prstGeom>
        </p:spPr>
        <p:txBody>
          <a:bodyPr wrap="square">
            <a:spAutoFit/>
          </a:bodyPr>
          <a:lstStyle/>
          <a:p>
            <a:r>
              <a:rPr lang="en-GB" sz="2000" i="1" dirty="0" smtClean="0"/>
              <a:t>Rosa Parks being finger-printed after being arrested for her protest</a:t>
            </a:r>
            <a:endParaRPr lang="en-GB" sz="2000" i="1" dirty="0"/>
          </a:p>
        </p:txBody>
      </p:sp>
    </p:spTree>
    <p:extLst>
      <p:ext uri="{BB962C8B-B14F-4D97-AF65-F5344CB8AC3E}">
        <p14:creationId xmlns:p14="http://schemas.microsoft.com/office/powerpoint/2010/main" val="225044861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2849053"/>
            <a:ext cx="9119220" cy="3897130"/>
          </a:xfrm>
          <a:prstGeom prst="rect">
            <a:avLst/>
          </a:prstGeom>
        </p:spPr>
        <p:txBody>
          <a:bodyPr wrap="square" lIns="540000" tIns="360000" rIns="540000" bIns="360000">
            <a:spAutoFit/>
          </a:bodyPr>
          <a:lstStyle/>
          <a:p>
            <a:pPr algn="just"/>
            <a:endParaRPr lang="en-GB" sz="1000" b="1" u="sng" dirty="0" smtClean="0">
              <a:solidFill>
                <a:prstClr val="black"/>
              </a:solidFill>
            </a:endParaRPr>
          </a:p>
          <a:p>
            <a:pPr marL="342900" indent="-342900" algn="just">
              <a:buFont typeface="Arial" panose="020B0604020202020204" pitchFamily="34" charset="0"/>
              <a:buChar char="•"/>
            </a:pPr>
            <a:r>
              <a:rPr lang="en-GB" sz="2200" dirty="0" smtClean="0">
                <a:solidFill>
                  <a:prstClr val="black"/>
                </a:solidFill>
              </a:rPr>
              <a:t>The Reverend Dr Martin Luther King jr. (1929–1968) rose to prominence in bus boycott – est. nonviolent </a:t>
            </a:r>
            <a:r>
              <a:rPr lang="en-GB" sz="2200" dirty="0" smtClean="0"/>
              <a:t>Southern </a:t>
            </a:r>
            <a:r>
              <a:rPr lang="en-GB" sz="2200" dirty="0"/>
              <a:t>Christian Leadership </a:t>
            </a:r>
            <a:r>
              <a:rPr lang="en-GB" sz="2200" dirty="0" smtClean="0"/>
              <a:t>Conference, 1957</a:t>
            </a:r>
          </a:p>
          <a:p>
            <a:pPr marL="342900" indent="-342900" algn="just">
              <a:buFont typeface="Arial" panose="020B0604020202020204" pitchFamily="34" charset="0"/>
              <a:buChar char="•"/>
            </a:pPr>
            <a:endParaRPr lang="en-GB" sz="1000" dirty="0" smtClean="0"/>
          </a:p>
          <a:p>
            <a:pPr marL="342900" indent="-342900" algn="just">
              <a:buFont typeface="Arial" panose="020B0604020202020204" pitchFamily="34" charset="0"/>
              <a:buChar char="•"/>
            </a:pPr>
            <a:r>
              <a:rPr lang="en-GB" sz="2200" dirty="0" smtClean="0">
                <a:solidFill>
                  <a:prstClr val="black"/>
                </a:solidFill>
              </a:rPr>
              <a:t>Sit-ins, picketing, Freedom Riders (successful </a:t>
            </a:r>
            <a:r>
              <a:rPr lang="en-GB" sz="2200" dirty="0">
                <a:solidFill>
                  <a:prstClr val="black"/>
                </a:solidFill>
              </a:rPr>
              <a:t>campaign to end segregation on interstate </a:t>
            </a:r>
            <a:r>
              <a:rPr lang="en-GB" sz="2200" dirty="0" smtClean="0">
                <a:solidFill>
                  <a:prstClr val="black"/>
                </a:solidFill>
              </a:rPr>
              <a:t>transport), campaigns against economic injustice (e.g. in Birmingham, Alabama – see police image)</a:t>
            </a:r>
          </a:p>
          <a:p>
            <a:pPr algn="just"/>
            <a:endParaRPr lang="en-GB" sz="1000" dirty="0" smtClean="0">
              <a:solidFill>
                <a:prstClr val="black"/>
              </a:solidFill>
            </a:endParaRPr>
          </a:p>
          <a:p>
            <a:pPr marL="342900" indent="-342900" algn="just">
              <a:buFont typeface="Arial" panose="020B0604020202020204" pitchFamily="34" charset="0"/>
              <a:buChar char="•"/>
            </a:pPr>
            <a:r>
              <a:rPr lang="en-GB" sz="2200" dirty="0" smtClean="0">
                <a:solidFill>
                  <a:prstClr val="black"/>
                </a:solidFill>
              </a:rPr>
              <a:t>March </a:t>
            </a:r>
            <a:r>
              <a:rPr lang="en-GB" sz="2200" dirty="0">
                <a:solidFill>
                  <a:prstClr val="black"/>
                </a:solidFill>
              </a:rPr>
              <a:t>on </a:t>
            </a:r>
            <a:r>
              <a:rPr lang="en-GB" sz="2200" dirty="0" smtClean="0">
                <a:solidFill>
                  <a:prstClr val="black"/>
                </a:solidFill>
              </a:rPr>
              <a:t>Washington for </a:t>
            </a:r>
            <a:r>
              <a:rPr lang="en-GB" sz="2200" dirty="0">
                <a:solidFill>
                  <a:prstClr val="black"/>
                </a:solidFill>
              </a:rPr>
              <a:t>Jobs and </a:t>
            </a:r>
            <a:r>
              <a:rPr lang="en-GB" sz="2200" dirty="0" smtClean="0">
                <a:solidFill>
                  <a:prstClr val="black"/>
                </a:solidFill>
              </a:rPr>
              <a:t>Freedom, August 1963 – delivers ‘I Have a Dream Speech’ (pictured)</a:t>
            </a:r>
            <a:endParaRPr lang="en-GB" sz="2200" dirty="0" smtClean="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2355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827168"/>
            <a:ext cx="3467100" cy="22752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3556"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49738" y="286658"/>
            <a:ext cx="4240510" cy="28835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1" y="-5680"/>
            <a:ext cx="9119221" cy="1096363"/>
          </a:xfrm>
          <a:prstGeom prst="rect">
            <a:avLst/>
          </a:prstGeom>
        </p:spPr>
        <p:txBody>
          <a:bodyPr wrap="square" lIns="540000" tIns="360000" rIns="540000" bIns="360000">
            <a:spAutoFit/>
          </a:bodyPr>
          <a:lstStyle/>
          <a:p>
            <a:pPr algn="just"/>
            <a:r>
              <a:rPr lang="en-GB" sz="2400" b="1" u="sng" dirty="0" smtClean="0">
                <a:solidFill>
                  <a:prstClr val="black"/>
                </a:solidFill>
              </a:rPr>
              <a:t>6. Civil Rights: Southern campaigns</a:t>
            </a:r>
            <a:endParaRPr lang="en-GB" sz="2400" b="1" i="1" u="sng" dirty="0" smtClean="0">
              <a:solidFill>
                <a:prstClr val="black"/>
              </a:solidFill>
            </a:endParaRPr>
          </a:p>
        </p:txBody>
      </p:sp>
    </p:spTree>
    <p:extLst>
      <p:ext uri="{BB962C8B-B14F-4D97-AF65-F5344CB8AC3E}">
        <p14:creationId xmlns:p14="http://schemas.microsoft.com/office/powerpoint/2010/main" val="388781227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134" y="764704"/>
            <a:ext cx="9178134" cy="6020788"/>
          </a:xfrm>
          <a:prstGeom prst="rect">
            <a:avLst/>
          </a:prstGeom>
        </p:spPr>
        <p:txBody>
          <a:bodyPr wrap="square" lIns="540000" tIns="360000" rIns="540000" bIns="360000">
            <a:spAutoFit/>
          </a:bodyPr>
          <a:lstStyle/>
          <a:p>
            <a:pPr algn="just"/>
            <a:endParaRPr lang="en-GB" sz="1000" b="1" u="sng" dirty="0" smtClean="0">
              <a:solidFill>
                <a:prstClr val="black"/>
              </a:solidFill>
            </a:endParaRPr>
          </a:p>
          <a:p>
            <a:pPr marL="342900" indent="-342900" algn="just">
              <a:buFont typeface="Arial" panose="020B0604020202020204" pitchFamily="34" charset="0"/>
              <a:buChar char="•"/>
            </a:pPr>
            <a:r>
              <a:rPr lang="en-GB" sz="2200" dirty="0" smtClean="0">
                <a:solidFill>
                  <a:prstClr val="black"/>
                </a:solidFill>
              </a:rPr>
              <a:t>Media played an important role in disseminating information about Civil Rights issues and </a:t>
            </a:r>
            <a:r>
              <a:rPr lang="en-GB" sz="1400" dirty="0" smtClean="0">
                <a:solidFill>
                  <a:prstClr val="black"/>
                </a:solidFill>
              </a:rPr>
              <a:t>(in Du Bois-esque terms)</a:t>
            </a:r>
            <a:r>
              <a:rPr lang="en-GB" sz="2200" dirty="0" smtClean="0">
                <a:solidFill>
                  <a:prstClr val="black"/>
                </a:solidFill>
              </a:rPr>
              <a:t> the formation of black pride and consciousness: e.g. various forms of music, but also Maya Angelou’s description of radio broadcast of a Joe Louis fight in </a:t>
            </a:r>
            <a:r>
              <a:rPr lang="en-GB" sz="2200" i="1" dirty="0" smtClean="0">
                <a:solidFill>
                  <a:prstClr val="black"/>
                </a:solidFill>
              </a:rPr>
              <a:t>I Know Why the Caged Bird Sings </a:t>
            </a:r>
            <a:r>
              <a:rPr lang="en-GB" sz="2200" dirty="0" smtClean="0">
                <a:solidFill>
                  <a:prstClr val="black"/>
                </a:solidFill>
              </a:rPr>
              <a:t>(1969, </a:t>
            </a:r>
            <a:r>
              <a:rPr lang="en-GB" sz="1400" dirty="0" smtClean="0">
                <a:solidFill>
                  <a:prstClr val="black"/>
                </a:solidFill>
              </a:rPr>
              <a:t>see: </a:t>
            </a:r>
            <a:r>
              <a:rPr lang="en-GB" sz="1400" dirty="0" smtClean="0">
                <a:solidFill>
                  <a:prstClr val="black"/>
                </a:solidFill>
                <a:hlinkClick r:id="rId3"/>
              </a:rPr>
              <a:t>http</a:t>
            </a:r>
            <a:r>
              <a:rPr lang="en-GB" sz="1400" dirty="0">
                <a:solidFill>
                  <a:prstClr val="black"/>
                </a:solidFill>
                <a:hlinkClick r:id="rId3"/>
              </a:rPr>
              <a:t>://</a:t>
            </a:r>
            <a:r>
              <a:rPr lang="en-GB" sz="1400" dirty="0" smtClean="0">
                <a:solidFill>
                  <a:prstClr val="black"/>
                </a:solidFill>
                <a:hlinkClick r:id="rId3"/>
              </a:rPr>
              <a:t>www.wsfcs.k12.nc.us/cms/lib/NC01001395/Centricity/Domain/1060/Champion%20of%20the%20World.pdf</a:t>
            </a:r>
            <a:r>
              <a:rPr lang="en-GB" sz="1400" dirty="0" smtClean="0">
                <a:solidFill>
                  <a:prstClr val="black"/>
                </a:solidFill>
              </a:rPr>
              <a:t>)</a:t>
            </a:r>
          </a:p>
          <a:p>
            <a:pPr algn="just"/>
            <a:endParaRPr lang="en-GB" sz="1000" dirty="0">
              <a:solidFill>
                <a:prstClr val="black"/>
              </a:solidFill>
            </a:endParaRPr>
          </a:p>
          <a:p>
            <a:pPr algn="just"/>
            <a:r>
              <a:rPr lang="en-GB" sz="2200" dirty="0" smtClean="0">
                <a:solidFill>
                  <a:prstClr val="black"/>
                </a:solidFill>
              </a:rPr>
              <a:t>“Civil Rights took us by surprise. </a:t>
            </a:r>
            <a:r>
              <a:rPr lang="en-GB" sz="2200" dirty="0">
                <a:solidFill>
                  <a:prstClr val="black"/>
                </a:solidFill>
              </a:rPr>
              <a:t>E</a:t>
            </a:r>
            <a:r>
              <a:rPr lang="en-GB" sz="2200" dirty="0" smtClean="0">
                <a:solidFill>
                  <a:prstClr val="black"/>
                </a:solidFill>
              </a:rPr>
              <a:t>very night we’d wait until the news to see what ‘Dr King and dem’ were doing … In 1957, black children integrated Central High School in Little Rock</a:t>
            </a:r>
            <a:r>
              <a:rPr lang="en-GB" sz="2200" dirty="0">
                <a:solidFill>
                  <a:prstClr val="black"/>
                </a:solidFill>
              </a:rPr>
              <a:t>, Arkansas </a:t>
            </a:r>
            <a:r>
              <a:rPr lang="en-GB" sz="1400" dirty="0">
                <a:solidFill>
                  <a:prstClr val="black"/>
                </a:solidFill>
              </a:rPr>
              <a:t>[see </a:t>
            </a:r>
            <a:r>
              <a:rPr lang="en-GB" sz="1400" dirty="0">
                <a:solidFill>
                  <a:prstClr val="black"/>
                </a:solidFill>
                <a:hlinkClick r:id="rId4"/>
              </a:rPr>
              <a:t>https://</a:t>
            </a:r>
            <a:r>
              <a:rPr lang="en-GB" sz="1400" dirty="0" smtClean="0">
                <a:solidFill>
                  <a:prstClr val="black"/>
                </a:solidFill>
                <a:hlinkClick r:id="rId4"/>
              </a:rPr>
              <a:t>www.youtube.com/watch?v=oodolEmUg2g</a:t>
            </a:r>
            <a:r>
              <a:rPr lang="en-GB" sz="1400" dirty="0" smtClean="0">
                <a:solidFill>
                  <a:prstClr val="black"/>
                </a:solidFill>
              </a:rPr>
              <a:t>]</a:t>
            </a:r>
            <a:r>
              <a:rPr lang="en-GB" sz="2200" dirty="0" smtClean="0">
                <a:solidFill>
                  <a:prstClr val="black"/>
                </a:solidFill>
              </a:rPr>
              <a:t>. </a:t>
            </a:r>
            <a:r>
              <a:rPr lang="en-GB" sz="2200" b="1" dirty="0" smtClean="0">
                <a:solidFill>
                  <a:prstClr val="black"/>
                </a:solidFill>
              </a:rPr>
              <a:t>We watched it on TV … </a:t>
            </a:r>
            <a:r>
              <a:rPr lang="en-GB" sz="2200" b="1" dirty="0">
                <a:solidFill>
                  <a:prstClr val="black"/>
                </a:solidFill>
              </a:rPr>
              <a:t> </a:t>
            </a:r>
            <a:r>
              <a:rPr lang="en-GB" sz="2200" b="1" dirty="0" smtClean="0">
                <a:solidFill>
                  <a:prstClr val="black"/>
                </a:solidFill>
              </a:rPr>
              <a:t>I mean </a:t>
            </a:r>
            <a:r>
              <a:rPr lang="en-GB" sz="2200" b="1" i="1" dirty="0" smtClean="0">
                <a:solidFill>
                  <a:prstClr val="black"/>
                </a:solidFill>
              </a:rPr>
              <a:t>all </a:t>
            </a:r>
            <a:r>
              <a:rPr lang="en-GB" sz="2200" b="1" dirty="0" smtClean="0">
                <a:solidFill>
                  <a:prstClr val="black"/>
                </a:solidFill>
              </a:rPr>
              <a:t>the colored people in America watched it, with one set of eyes</a:t>
            </a:r>
            <a:r>
              <a:rPr lang="en-GB" sz="2200" dirty="0" smtClean="0">
                <a:solidFill>
                  <a:prstClr val="black"/>
                </a:solidFill>
              </a:rPr>
              <a:t>.</a:t>
            </a:r>
          </a:p>
          <a:p>
            <a:pPr algn="just"/>
            <a:r>
              <a:rPr lang="en-GB" sz="2200" dirty="0">
                <a:solidFill>
                  <a:prstClr val="black"/>
                </a:solidFill>
              </a:rPr>
              <a:t>	</a:t>
            </a:r>
            <a:r>
              <a:rPr lang="en-GB" sz="2200" dirty="0" smtClean="0">
                <a:solidFill>
                  <a:prstClr val="black"/>
                </a:solidFill>
              </a:rPr>
              <a:t>“… </a:t>
            </a:r>
            <a:r>
              <a:rPr lang="en-GB" sz="2200" b="1" dirty="0" smtClean="0">
                <a:solidFill>
                  <a:prstClr val="black"/>
                </a:solidFill>
              </a:rPr>
              <a:t>The TV was the ritual arena for our drama about race</a:t>
            </a:r>
            <a:r>
              <a:rPr lang="en-GB" sz="2200" dirty="0" smtClean="0">
                <a:solidFill>
                  <a:prstClr val="black"/>
                </a:solidFill>
              </a:rPr>
              <a:t>.”</a:t>
            </a:r>
          </a:p>
          <a:p>
            <a:pPr marL="342900" indent="-342900" algn="r">
              <a:buFontTx/>
              <a:buChar char="-"/>
            </a:pPr>
            <a:r>
              <a:rPr lang="en-GB" sz="1600" dirty="0" smtClean="0">
                <a:solidFill>
                  <a:prstClr val="black"/>
                </a:solidFill>
              </a:rPr>
              <a:t>Henry Louis Gates jr (literary critic and historian, b. W Virginia 1950),</a:t>
            </a:r>
            <a:r>
              <a:rPr lang="en-GB" sz="1600" i="1" dirty="0" smtClean="0">
                <a:solidFill>
                  <a:prstClr val="black"/>
                </a:solidFill>
              </a:rPr>
              <a:t>Colored People: A Memoir </a:t>
            </a:r>
            <a:r>
              <a:rPr lang="en-GB" sz="1600" dirty="0" smtClean="0">
                <a:solidFill>
                  <a:prstClr val="black"/>
                </a:solidFill>
              </a:rPr>
              <a:t>(1994)</a:t>
            </a:r>
          </a:p>
          <a:p>
            <a:pPr marL="342900" indent="-342900" algn="just">
              <a:buFontTx/>
              <a:buChar char="-"/>
            </a:pPr>
            <a:endParaRPr lang="en-GB" sz="2200" dirty="0" smtClean="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0" name="Rectangle 9"/>
          <p:cNvSpPr/>
          <p:nvPr/>
        </p:nvSpPr>
        <p:spPr>
          <a:xfrm>
            <a:off x="-1" y="-5680"/>
            <a:ext cx="9119221" cy="1096363"/>
          </a:xfrm>
          <a:prstGeom prst="rect">
            <a:avLst/>
          </a:prstGeom>
        </p:spPr>
        <p:txBody>
          <a:bodyPr wrap="square" lIns="540000" tIns="360000" rIns="540000" bIns="360000">
            <a:spAutoFit/>
          </a:bodyPr>
          <a:lstStyle/>
          <a:p>
            <a:pPr algn="just"/>
            <a:r>
              <a:rPr lang="en-GB" sz="2400" b="1" u="sng" dirty="0" smtClean="0">
                <a:solidFill>
                  <a:prstClr val="black"/>
                </a:solidFill>
              </a:rPr>
              <a:t>6. Civil Rights: Media</a:t>
            </a:r>
            <a:endParaRPr lang="en-GB" sz="2400" b="1" i="1" u="sng" dirty="0" smtClean="0">
              <a:solidFill>
                <a:prstClr val="black"/>
              </a:solidFill>
            </a:endParaRPr>
          </a:p>
        </p:txBody>
      </p:sp>
    </p:spTree>
    <p:extLst>
      <p:ext uri="{BB962C8B-B14F-4D97-AF65-F5344CB8AC3E}">
        <p14:creationId xmlns:p14="http://schemas.microsoft.com/office/powerpoint/2010/main" val="207901327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340768"/>
            <a:ext cx="9119220" cy="140414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200" dirty="0" smtClean="0">
              <a:solidFill>
                <a:prstClr val="black"/>
              </a:solidFill>
            </a:endParaRPr>
          </a:p>
          <a:p>
            <a:pPr marL="342900" indent="-342900" algn="just">
              <a:buFont typeface="Arial" panose="020B0604020202020204" pitchFamily="34" charset="0"/>
              <a:buChar char="•"/>
            </a:pPr>
            <a:endParaRPr lang="en-GB" sz="22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0" name="Rectangle 9"/>
          <p:cNvSpPr/>
          <p:nvPr/>
        </p:nvSpPr>
        <p:spPr>
          <a:xfrm>
            <a:off x="-1" y="-5680"/>
            <a:ext cx="9119221" cy="6882563"/>
          </a:xfrm>
          <a:prstGeom prst="rect">
            <a:avLst/>
          </a:prstGeom>
        </p:spPr>
        <p:txBody>
          <a:bodyPr wrap="square" lIns="540000" tIns="360000" rIns="540000" bIns="360000">
            <a:spAutoFit/>
          </a:bodyPr>
          <a:lstStyle/>
          <a:p>
            <a:pPr algn="just"/>
            <a:r>
              <a:rPr lang="en-GB" sz="2400" b="1" u="sng" dirty="0" smtClean="0">
                <a:solidFill>
                  <a:prstClr val="black"/>
                </a:solidFill>
              </a:rPr>
              <a:t>6. Civil Rights: The Great Society</a:t>
            </a:r>
          </a:p>
          <a:p>
            <a:pPr algn="just"/>
            <a:endParaRPr lang="en-GB" sz="2200" b="1" i="1" u="sng" dirty="0">
              <a:solidFill>
                <a:prstClr val="black"/>
              </a:solidFill>
            </a:endParaRPr>
          </a:p>
          <a:p>
            <a:pPr marL="342900" indent="-342900" algn="just">
              <a:buFont typeface="Arial" panose="020B0604020202020204" pitchFamily="34" charset="0"/>
              <a:buChar char="•"/>
            </a:pPr>
            <a:r>
              <a:rPr lang="en-GB" sz="2200" dirty="0" smtClean="0">
                <a:solidFill>
                  <a:prstClr val="black"/>
                </a:solidFill>
              </a:rPr>
              <a:t>King’s </a:t>
            </a:r>
            <a:r>
              <a:rPr lang="en-GB" sz="2200" dirty="0">
                <a:solidFill>
                  <a:prstClr val="black"/>
                </a:solidFill>
              </a:rPr>
              <a:t>campaigns had won some support from President John F Kennedy (1917–1963) and his brother Robert Kennedy (although, as Attorney General, the latter authorised FBI wiretaps of King and the SNCC)</a:t>
            </a:r>
          </a:p>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r>
              <a:rPr lang="en-GB" sz="2200" dirty="0">
                <a:solidFill>
                  <a:prstClr val="black"/>
                </a:solidFill>
              </a:rPr>
              <a:t>Kennedy’s successor Lyndon B Johnson (1908–1973) brought forward set of reforms in 1964–65, </a:t>
            </a:r>
            <a:r>
              <a:rPr lang="en-GB" sz="2200" dirty="0" smtClean="0">
                <a:solidFill>
                  <a:prstClr val="black"/>
                </a:solidFill>
              </a:rPr>
              <a:t>promising </a:t>
            </a:r>
            <a:r>
              <a:rPr lang="en-GB" sz="2200" dirty="0">
                <a:solidFill>
                  <a:prstClr val="black"/>
                </a:solidFill>
              </a:rPr>
              <a:t>to forge a Great Society “</a:t>
            </a:r>
            <a:r>
              <a:rPr lang="en-GB" sz="2200" dirty="0" smtClean="0"/>
              <a:t>where no child will go unfed, no youngster  unschooled”</a:t>
            </a:r>
            <a:endParaRPr lang="en-GB" sz="2200" dirty="0">
              <a:solidFill>
                <a:prstClr val="black"/>
              </a:solidFill>
            </a:endParaRPr>
          </a:p>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r>
              <a:rPr lang="en-GB" altLang="en-US" sz="2200" b="1" dirty="0" smtClean="0"/>
              <a:t>Civil Rights Act </a:t>
            </a:r>
            <a:r>
              <a:rPr lang="en-GB" altLang="en-US" sz="2200" dirty="0" smtClean="0"/>
              <a:t>of 1964 sweepingly aimed at alleviating discrimination in public accommodation, public schools, housing, labour unions, employment and economic opportunity</a:t>
            </a:r>
          </a:p>
          <a:p>
            <a:pPr marL="342900" indent="-342900" algn="just">
              <a:buFont typeface="Arial" panose="020B0604020202020204" pitchFamily="34" charset="0"/>
              <a:buChar char="•"/>
            </a:pPr>
            <a:endParaRPr lang="en-GB" altLang="en-US" sz="2200" dirty="0" smtClean="0"/>
          </a:p>
          <a:p>
            <a:pPr marL="342900" indent="-342900" algn="just">
              <a:buFont typeface="Arial" panose="020B0604020202020204" pitchFamily="34" charset="0"/>
              <a:buChar char="•"/>
            </a:pPr>
            <a:r>
              <a:rPr lang="en-GB" altLang="en-US" sz="2200" b="1" dirty="0" smtClean="0"/>
              <a:t>Voting Rights Act </a:t>
            </a:r>
            <a:r>
              <a:rPr lang="en-GB" altLang="en-US" sz="2200" dirty="0" smtClean="0"/>
              <a:t>of  1965 was designed to eliminate illegal barriers to the right to vote</a:t>
            </a:r>
          </a:p>
          <a:p>
            <a:pPr algn="just"/>
            <a:endParaRPr lang="en-GB" sz="2400" b="1" i="1" u="sng" dirty="0" smtClean="0">
              <a:solidFill>
                <a:prstClr val="black"/>
              </a:solidFill>
            </a:endParaRPr>
          </a:p>
        </p:txBody>
      </p:sp>
    </p:spTree>
    <p:extLst>
      <p:ext uri="{BB962C8B-B14F-4D97-AF65-F5344CB8AC3E}">
        <p14:creationId xmlns:p14="http://schemas.microsoft.com/office/powerpoint/2010/main" val="88510043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966" y="2924944"/>
            <a:ext cx="9143852" cy="4651182"/>
          </a:xfrm>
          <a:prstGeom prst="rect">
            <a:avLst/>
          </a:prstGeom>
          <a:noFill/>
        </p:spPr>
        <p:txBody>
          <a:bodyPr wrap="square" lIns="540000" tIns="360000" rIns="540000" bIns="360000" rtlCol="0">
            <a:spAutoFit/>
          </a:bodyPr>
          <a:lstStyle/>
          <a:p>
            <a:pPr algn="just"/>
            <a:r>
              <a:rPr lang="en-GB" sz="1500" dirty="0" smtClean="0"/>
              <a:t>“There is a very obvious, almost facile connection between the war in Vietnam and the struggle I and others have been waging in America. A few years ago … </a:t>
            </a:r>
            <a:r>
              <a:rPr lang="en-GB" sz="1500" dirty="0"/>
              <a:t>i</a:t>
            </a:r>
            <a:r>
              <a:rPr lang="en-GB" sz="1500" dirty="0" smtClean="0"/>
              <a:t>t seemed as if there was a real promise of hope through the poverty program … </a:t>
            </a:r>
            <a:r>
              <a:rPr lang="en-GB" sz="1500" b="1" dirty="0" smtClean="0"/>
              <a:t>Then came the build-up in Vietnam, and I watched this program broken and eviscerated as if it were some plaything of a society gone mad on war</a:t>
            </a:r>
            <a:r>
              <a:rPr lang="en-GB" sz="1500" dirty="0" smtClean="0"/>
              <a:t>. </a:t>
            </a:r>
          </a:p>
          <a:p>
            <a:pPr algn="just"/>
            <a:r>
              <a:rPr lang="en-GB" sz="1500" dirty="0" smtClean="0"/>
              <a:t>	“A more tragic recognition of reality took place when it became clear the war was doing far more than devastating the hopes of the poor at home. It was sending their sons, brothers and husbands to fight and to die in </a:t>
            </a:r>
            <a:r>
              <a:rPr lang="en-GB" sz="1500" b="1" dirty="0" smtClean="0"/>
              <a:t>extraordinarily high proportions relative to the rest of the population</a:t>
            </a:r>
            <a:r>
              <a:rPr lang="en-GB" sz="1500" dirty="0" smtClean="0"/>
              <a:t>. We were </a:t>
            </a:r>
            <a:r>
              <a:rPr lang="en-GB" sz="1500" b="1" dirty="0" smtClean="0"/>
              <a:t>taking the black young men who had been crippled by our society and sending them 8000 miles away to guarantee liberties in Southeast Asia which they had not found in southwest Georgia and East Harlem</a:t>
            </a:r>
            <a:r>
              <a:rPr lang="en-GB" sz="1500" dirty="0" smtClean="0"/>
              <a:t>. So we have been repeatedly faced with the cruel irony of watching Negro and white boys on TV screens as they kill and die together for a nation that has been unable to seat them together in the same schools. So we watch them in brutal solidarity burning the huts of a poor village, but we realize that </a:t>
            </a:r>
            <a:r>
              <a:rPr lang="en-GB" sz="1500" b="1" dirty="0" smtClean="0"/>
              <a:t>they would hardly live on the same block in Chicago</a:t>
            </a:r>
            <a:r>
              <a:rPr lang="en-GB" sz="1500" dirty="0" smtClean="0"/>
              <a:t>.”</a:t>
            </a:r>
          </a:p>
          <a:p>
            <a:pPr marL="171450" indent="-171450" algn="r">
              <a:buFontTx/>
              <a:buChar char="-"/>
            </a:pPr>
            <a:r>
              <a:rPr lang="en-GB" sz="1300" dirty="0" smtClean="0"/>
              <a:t>Martin Luther King, ‘Beyond Vietnam Speech,’ New York, April </a:t>
            </a:r>
            <a:r>
              <a:rPr lang="en-GB" sz="1300" dirty="0"/>
              <a:t>1967 (see: </a:t>
            </a:r>
            <a:r>
              <a:rPr lang="en-GB" sz="1300" dirty="0">
                <a:hlinkClick r:id="rId3"/>
              </a:rPr>
              <a:t>http://mlk-kpp01.stanford.edu/index.php/encyclopedia/documentsentry/doc_beyond_vietnam</a:t>
            </a:r>
            <a:r>
              <a:rPr lang="en-GB" sz="1300" dirty="0" smtClean="0">
                <a:hlinkClick r:id="rId3"/>
              </a:rPr>
              <a:t>/</a:t>
            </a:r>
            <a:r>
              <a:rPr lang="en-GB" sz="1300" dirty="0" smtClean="0"/>
              <a:t>)</a:t>
            </a:r>
          </a:p>
          <a:p>
            <a:pPr algn="just"/>
            <a:r>
              <a:rPr lang="en-GB" sz="1000" dirty="0" smtClean="0"/>
              <a:t> </a:t>
            </a:r>
          </a:p>
          <a:p>
            <a:endParaRPr lang="en-GB" sz="1200" dirty="0"/>
          </a:p>
          <a:p>
            <a:pPr algn="just"/>
            <a:endParaRPr lang="en-GB" sz="1000" b="1" dirty="0">
              <a:cs typeface="Arial" pitchFamily="34" charset="0"/>
            </a:endParaRPr>
          </a:p>
        </p:txBody>
      </p:sp>
      <p:sp>
        <p:nvSpPr>
          <p:cNvPr id="9" name="TextBox 8"/>
          <p:cNvSpPr txBox="1"/>
          <p:nvPr/>
        </p:nvSpPr>
        <p:spPr>
          <a:xfrm>
            <a:off x="3832535" y="83540"/>
            <a:ext cx="948495" cy="825180"/>
          </a:xfrm>
          <a:prstGeom prst="rect">
            <a:avLst/>
          </a:prstGeom>
          <a:noFill/>
        </p:spPr>
        <p:txBody>
          <a:bodyPr wrap="square" lIns="108000" tIns="180000" rIns="108000" bIns="180000" rtlCol="0">
            <a:spAutoFit/>
          </a:bodyPr>
          <a:lstStyle/>
          <a:p>
            <a:r>
              <a:rPr lang="en-GB" sz="1000" i="1" dirty="0" smtClean="0"/>
              <a:t>King at anti-war march, Chicago, 1967</a:t>
            </a:r>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79318" y="188640"/>
            <a:ext cx="4392488" cy="2928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0" y="738379"/>
            <a:ext cx="4779318" cy="2835301"/>
          </a:xfrm>
          <a:prstGeom prst="rect">
            <a:avLst/>
          </a:prstGeom>
          <a:noFill/>
        </p:spPr>
        <p:txBody>
          <a:bodyPr wrap="square" lIns="360000" tIns="360000" rIns="360000" bIns="360000" rtlCol="0">
            <a:spAutoFit/>
          </a:bodyPr>
          <a:lstStyle/>
          <a:p>
            <a:pPr marL="285750" indent="-285750" algn="r">
              <a:buFontTx/>
              <a:buChar char="-"/>
            </a:pPr>
            <a:endParaRPr lang="en-GB" sz="1700" dirty="0" smtClean="0">
              <a:cs typeface="Arial" pitchFamily="34" charset="0"/>
            </a:endParaRPr>
          </a:p>
          <a:p>
            <a:pPr marL="342900" indent="-342900" algn="just">
              <a:buFont typeface="Arial" panose="020B0604020202020204" pitchFamily="34" charset="0"/>
              <a:buChar char="•"/>
            </a:pPr>
            <a:r>
              <a:rPr lang="en-GB" sz="2000" dirty="0" smtClean="0">
                <a:cs typeface="Arial" pitchFamily="34" charset="0"/>
              </a:rPr>
              <a:t>King argued the war siphoned funds from Great Society programmes</a:t>
            </a:r>
          </a:p>
          <a:p>
            <a:pPr marL="342900" indent="-342900" algn="just">
              <a:buFont typeface="Arial" panose="020B0604020202020204" pitchFamily="34" charset="0"/>
              <a:buChar char="•"/>
            </a:pPr>
            <a:r>
              <a:rPr lang="en-GB" sz="2000" dirty="0" smtClean="0">
                <a:cs typeface="Arial" pitchFamily="34" charset="0"/>
              </a:rPr>
              <a:t>Argued against African Americans (and the disenfranchised more generally) fighting for liberties they did not enjoy  in the United States</a:t>
            </a:r>
            <a:endParaRPr lang="pt-BR" sz="2000" b="1" dirty="0" smtClean="0">
              <a:cs typeface="Arial" pitchFamily="34" charset="0"/>
            </a:endParaRPr>
          </a:p>
        </p:txBody>
      </p:sp>
      <p:sp>
        <p:nvSpPr>
          <p:cNvPr id="6" name="Rectangle 5"/>
          <p:cNvSpPr/>
          <p:nvPr/>
        </p:nvSpPr>
        <p:spPr>
          <a:xfrm>
            <a:off x="-1" y="-5680"/>
            <a:ext cx="9119221" cy="1465695"/>
          </a:xfrm>
          <a:prstGeom prst="rect">
            <a:avLst/>
          </a:prstGeom>
        </p:spPr>
        <p:txBody>
          <a:bodyPr wrap="square" lIns="540000" tIns="360000" rIns="540000" bIns="360000">
            <a:spAutoFit/>
          </a:bodyPr>
          <a:lstStyle/>
          <a:p>
            <a:pPr algn="just"/>
            <a:r>
              <a:rPr lang="en-GB" sz="2400" b="1" u="sng" dirty="0" smtClean="0">
                <a:solidFill>
                  <a:prstClr val="black"/>
                </a:solidFill>
              </a:rPr>
              <a:t>6. Civil Rights:</a:t>
            </a:r>
          </a:p>
          <a:p>
            <a:pPr algn="just"/>
            <a:r>
              <a:rPr lang="en-GB" sz="2400" b="1" u="sng" dirty="0" smtClean="0">
                <a:solidFill>
                  <a:prstClr val="black"/>
                </a:solidFill>
              </a:rPr>
              <a:t>Opposition to Vietnam War</a:t>
            </a:r>
            <a:endParaRPr lang="en-GB" sz="2400" b="1" i="1" u="sng" dirty="0" smtClean="0">
              <a:solidFill>
                <a:prstClr val="black"/>
              </a:solidFill>
            </a:endParaRPr>
          </a:p>
        </p:txBody>
      </p:sp>
    </p:spTree>
    <p:extLst>
      <p:ext uri="{BB962C8B-B14F-4D97-AF65-F5344CB8AC3E}">
        <p14:creationId xmlns:p14="http://schemas.microsoft.com/office/powerpoint/2010/main" val="110779460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340768"/>
            <a:ext cx="9119220" cy="140414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endParaRPr lang="en-GB" sz="22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10" name="Rectangle 9"/>
          <p:cNvSpPr/>
          <p:nvPr/>
        </p:nvSpPr>
        <p:spPr>
          <a:xfrm>
            <a:off x="-1" y="-5680"/>
            <a:ext cx="9119221" cy="6482453"/>
          </a:xfrm>
          <a:prstGeom prst="rect">
            <a:avLst/>
          </a:prstGeom>
        </p:spPr>
        <p:txBody>
          <a:bodyPr wrap="square" lIns="540000" tIns="360000" rIns="540000" bIns="360000">
            <a:spAutoFit/>
          </a:bodyPr>
          <a:lstStyle/>
          <a:p>
            <a:pPr algn="just"/>
            <a:r>
              <a:rPr lang="en-GB" sz="2200" b="1" u="sng" dirty="0" smtClean="0">
                <a:solidFill>
                  <a:prstClr val="black"/>
                </a:solidFill>
              </a:rPr>
              <a:t>6. Civil Rights: </a:t>
            </a:r>
            <a:r>
              <a:rPr lang="en-GB" sz="2200" b="1" u="sng" dirty="0">
                <a:solidFill>
                  <a:prstClr val="black"/>
                </a:solidFill>
              </a:rPr>
              <a:t>The Great Society</a:t>
            </a:r>
          </a:p>
          <a:p>
            <a:pPr algn="just"/>
            <a:endParaRPr lang="en-GB" sz="2200" b="1" i="1" u="sng" dirty="0" smtClean="0">
              <a:solidFill>
                <a:prstClr val="black"/>
              </a:solidFill>
            </a:endParaRPr>
          </a:p>
          <a:p>
            <a:pPr marL="171450" indent="-171450" algn="just">
              <a:buFont typeface="Arial" panose="020B0604020202020204" pitchFamily="34" charset="0"/>
              <a:buChar char="•"/>
            </a:pPr>
            <a:r>
              <a:rPr lang="en-GB" sz="2200" dirty="0" smtClean="0">
                <a:solidFill>
                  <a:prstClr val="black"/>
                </a:solidFill>
              </a:rPr>
              <a:t>As 1960s progressed, </a:t>
            </a:r>
            <a:r>
              <a:rPr lang="en-GB" sz="2200" dirty="0">
                <a:solidFill>
                  <a:prstClr val="black"/>
                </a:solidFill>
              </a:rPr>
              <a:t>f</a:t>
            </a:r>
            <a:r>
              <a:rPr lang="en-GB" sz="2200" dirty="0" smtClean="0">
                <a:solidFill>
                  <a:prstClr val="black"/>
                </a:solidFill>
              </a:rPr>
              <a:t>ocus of Civil Rights movement increasingly centred </a:t>
            </a:r>
            <a:r>
              <a:rPr lang="en-GB" sz="2200" dirty="0">
                <a:solidFill>
                  <a:prstClr val="black"/>
                </a:solidFill>
              </a:rPr>
              <a:t>on </a:t>
            </a:r>
            <a:r>
              <a:rPr lang="en-GB" sz="2200" dirty="0" smtClean="0">
                <a:solidFill>
                  <a:prstClr val="black"/>
                </a:solidFill>
              </a:rPr>
              <a:t>urban centres and economic injustice – challenging exploitation </a:t>
            </a:r>
            <a:r>
              <a:rPr lang="en-GB" sz="2200" dirty="0">
                <a:solidFill>
                  <a:prstClr val="black"/>
                </a:solidFill>
              </a:rPr>
              <a:t>of </a:t>
            </a:r>
            <a:r>
              <a:rPr lang="en-GB" sz="2200" dirty="0" smtClean="0">
                <a:solidFill>
                  <a:prstClr val="black"/>
                </a:solidFill>
              </a:rPr>
              <a:t>African Americans in manufacturing </a:t>
            </a:r>
            <a:r>
              <a:rPr lang="en-GB" sz="2200" dirty="0">
                <a:solidFill>
                  <a:prstClr val="black"/>
                </a:solidFill>
              </a:rPr>
              <a:t>cities of the North and the West </a:t>
            </a:r>
            <a:r>
              <a:rPr lang="en-GB" sz="2200" dirty="0" smtClean="0">
                <a:solidFill>
                  <a:prstClr val="black"/>
                </a:solidFill>
              </a:rPr>
              <a:t>Coast</a:t>
            </a:r>
            <a:endParaRPr lang="en-GB" sz="2200" i="1" dirty="0" smtClean="0">
              <a:solidFill>
                <a:prstClr val="black"/>
              </a:solidFill>
            </a:endParaRPr>
          </a:p>
          <a:p>
            <a:pPr marL="171450" indent="-171450" algn="just">
              <a:buFont typeface="Arial" panose="020B0604020202020204" pitchFamily="34" charset="0"/>
              <a:buChar char="•"/>
            </a:pPr>
            <a:endParaRPr lang="en-GB" sz="2200" i="1" dirty="0">
              <a:solidFill>
                <a:prstClr val="black"/>
              </a:solidFill>
            </a:endParaRPr>
          </a:p>
          <a:p>
            <a:pPr marL="171450" indent="-171450" algn="just">
              <a:buFont typeface="Arial" panose="020B0604020202020204" pitchFamily="34" charset="0"/>
              <a:buChar char="•"/>
            </a:pPr>
            <a:r>
              <a:rPr lang="en-GB" sz="2200" dirty="0">
                <a:solidFill>
                  <a:prstClr val="black"/>
                </a:solidFill>
              </a:rPr>
              <a:t>Watts </a:t>
            </a:r>
            <a:r>
              <a:rPr lang="en-GB" sz="2200" dirty="0" smtClean="0">
                <a:solidFill>
                  <a:prstClr val="black"/>
                </a:solidFill>
              </a:rPr>
              <a:t>Riot, 1965</a:t>
            </a:r>
            <a:r>
              <a:rPr lang="en-GB" sz="2200" dirty="0">
                <a:solidFill>
                  <a:prstClr val="black"/>
                </a:solidFill>
              </a:rPr>
              <a:t>: </a:t>
            </a:r>
            <a:r>
              <a:rPr lang="en-GB" sz="2200" dirty="0" smtClean="0">
                <a:solidFill>
                  <a:prstClr val="black"/>
                </a:solidFill>
              </a:rPr>
              <a:t>46 </a:t>
            </a:r>
            <a:r>
              <a:rPr lang="en-GB" sz="2200" dirty="0">
                <a:solidFill>
                  <a:prstClr val="black"/>
                </a:solidFill>
              </a:rPr>
              <a:t>square miles of Los Angeles </a:t>
            </a:r>
            <a:r>
              <a:rPr lang="en-GB" sz="2200" dirty="0" smtClean="0">
                <a:solidFill>
                  <a:prstClr val="black"/>
                </a:solidFill>
              </a:rPr>
              <a:t>brought </a:t>
            </a:r>
            <a:r>
              <a:rPr lang="en-GB" sz="2200" dirty="0">
                <a:solidFill>
                  <a:prstClr val="black"/>
                </a:solidFill>
              </a:rPr>
              <a:t>under military control </a:t>
            </a:r>
            <a:r>
              <a:rPr lang="en-GB" sz="2200" dirty="0" smtClean="0">
                <a:solidFill>
                  <a:prstClr val="black"/>
                </a:solidFill>
              </a:rPr>
              <a:t>to holt uprising by African Americans – 34 </a:t>
            </a:r>
            <a:r>
              <a:rPr lang="en-GB" sz="2200" dirty="0">
                <a:solidFill>
                  <a:prstClr val="black"/>
                </a:solidFill>
              </a:rPr>
              <a:t>people (31 of them </a:t>
            </a:r>
            <a:r>
              <a:rPr lang="en-GB" sz="2200" dirty="0" smtClean="0">
                <a:solidFill>
                  <a:prstClr val="black"/>
                </a:solidFill>
              </a:rPr>
              <a:t>black) </a:t>
            </a:r>
            <a:r>
              <a:rPr lang="en-GB" sz="2200" dirty="0">
                <a:solidFill>
                  <a:prstClr val="black"/>
                </a:solidFill>
              </a:rPr>
              <a:t>were killed, 1000 people were injured and 4000 people were </a:t>
            </a:r>
            <a:r>
              <a:rPr lang="en-GB" sz="2200" dirty="0" smtClean="0">
                <a:solidFill>
                  <a:prstClr val="black"/>
                </a:solidFill>
              </a:rPr>
              <a:t>arrested. More </a:t>
            </a:r>
            <a:r>
              <a:rPr lang="en-GB" sz="2200" dirty="0">
                <a:solidFill>
                  <a:prstClr val="black"/>
                </a:solidFill>
              </a:rPr>
              <a:t>than 600 buildings were damaged and a third of them completely destroyed by </a:t>
            </a:r>
            <a:r>
              <a:rPr lang="en-GB" sz="2200" dirty="0" smtClean="0">
                <a:solidFill>
                  <a:prstClr val="black"/>
                </a:solidFill>
              </a:rPr>
              <a:t>fire</a:t>
            </a:r>
          </a:p>
          <a:p>
            <a:pPr marL="171450" indent="-171450" algn="just">
              <a:buFont typeface="Arial" panose="020B0604020202020204" pitchFamily="34" charset="0"/>
              <a:buChar char="•"/>
            </a:pPr>
            <a:endParaRPr lang="en-GB" sz="2200" dirty="0">
              <a:solidFill>
                <a:prstClr val="black"/>
              </a:solidFill>
            </a:endParaRPr>
          </a:p>
          <a:p>
            <a:pPr marL="171450" indent="-171450" algn="just">
              <a:buFont typeface="Arial" panose="020B0604020202020204" pitchFamily="34" charset="0"/>
              <a:buChar char="•"/>
            </a:pPr>
            <a:r>
              <a:rPr lang="en-GB" sz="2200" dirty="0">
                <a:solidFill>
                  <a:prstClr val="black"/>
                </a:solidFill>
              </a:rPr>
              <a:t>For four years, from 1965 until 1968, 150 major riots and hundreds of smaller protests swept through cities as diverse as Los Angeles, New York, Newark, Chicago, Washington, Detroit, Atlanta, Milwaukee, Buffalo and so </a:t>
            </a:r>
            <a:r>
              <a:rPr lang="en-GB" sz="2200" dirty="0" smtClean="0">
                <a:solidFill>
                  <a:prstClr val="black"/>
                </a:solidFill>
              </a:rPr>
              <a:t>on – particularly after King’s assassination in 1968</a:t>
            </a:r>
            <a:endParaRPr lang="en-GB" sz="2200" b="1" i="1" u="sng" dirty="0">
              <a:solidFill>
                <a:prstClr val="black"/>
              </a:solidFill>
            </a:endParaRPr>
          </a:p>
        </p:txBody>
      </p:sp>
    </p:spTree>
    <p:extLst>
      <p:ext uri="{BB962C8B-B14F-4D97-AF65-F5344CB8AC3E}">
        <p14:creationId xmlns:p14="http://schemas.microsoft.com/office/powerpoint/2010/main" val="282789676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4665" y="1274381"/>
            <a:ext cx="9119220" cy="140414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endParaRPr lang="en-GB" sz="22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10" name="Rectangle 9"/>
          <p:cNvSpPr/>
          <p:nvPr/>
        </p:nvSpPr>
        <p:spPr>
          <a:xfrm>
            <a:off x="-1" y="-5680"/>
            <a:ext cx="5724129" cy="2512135"/>
          </a:xfrm>
          <a:prstGeom prst="rect">
            <a:avLst/>
          </a:prstGeom>
        </p:spPr>
        <p:txBody>
          <a:bodyPr wrap="square" lIns="540000" tIns="360000" rIns="540000" bIns="360000">
            <a:spAutoFit/>
          </a:bodyPr>
          <a:lstStyle/>
          <a:p>
            <a:pPr algn="just"/>
            <a:r>
              <a:rPr lang="en-GB" sz="2400" b="1" u="sng" dirty="0" smtClean="0">
                <a:solidFill>
                  <a:prstClr val="black"/>
                </a:solidFill>
              </a:rPr>
              <a:t>6. Civil Rights: Black Power</a:t>
            </a:r>
          </a:p>
          <a:p>
            <a:pPr algn="just"/>
            <a:endParaRPr lang="en-GB" sz="2400" b="1" i="1" u="sng" dirty="0">
              <a:solidFill>
                <a:prstClr val="black"/>
              </a:solidFill>
            </a:endParaRPr>
          </a:p>
          <a:p>
            <a:pPr algn="just"/>
            <a:r>
              <a:rPr lang="en-GB" sz="2400" b="1" i="1" dirty="0" smtClean="0">
                <a:solidFill>
                  <a:prstClr val="black"/>
                </a:solidFill>
              </a:rPr>
              <a:t>Malcolm X (1925–1965) and the Nation of Islam</a:t>
            </a:r>
            <a:endParaRPr lang="en-GB" sz="1000" b="1" i="1" dirty="0" smtClean="0">
              <a:solidFill>
                <a:prstClr val="black"/>
              </a:solidFill>
            </a:endParaRPr>
          </a:p>
          <a:p>
            <a:pPr algn="just"/>
            <a:endParaRPr lang="en-GB" sz="1000" b="1" i="1" u="sng" dirty="0">
              <a:solidFill>
                <a:prstClr val="black"/>
              </a:solidFill>
            </a:endParaRPr>
          </a:p>
          <a:p>
            <a:pPr algn="just"/>
            <a:endParaRPr lang="en-GB" sz="1000" b="1" i="1" u="sng" dirty="0" smtClean="0">
              <a:solidFill>
                <a:prstClr val="black"/>
              </a:solidFill>
            </a:endParaRPr>
          </a:p>
        </p:txBody>
      </p:sp>
      <p:pic>
        <p:nvPicPr>
          <p:cNvPr id="2560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3797" y="905952"/>
            <a:ext cx="2972406" cy="39632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60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0920" y="2125663"/>
            <a:ext cx="3766370" cy="37663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959938" y="5934311"/>
            <a:ext cx="3612061" cy="578959"/>
          </a:xfrm>
          <a:prstGeom prst="rect">
            <a:avLst/>
          </a:prstGeom>
          <a:noFill/>
        </p:spPr>
        <p:txBody>
          <a:bodyPr wrap="square" lIns="108000" tIns="180000" rIns="108000" bIns="180000" rtlCol="0">
            <a:spAutoFit/>
          </a:bodyPr>
          <a:lstStyle/>
          <a:p>
            <a:pPr algn="r"/>
            <a:r>
              <a:rPr lang="en-GB" sz="1400" dirty="0" smtClean="0"/>
              <a:t>Muhammad Ali; with Malcom X, 1964</a:t>
            </a:r>
            <a:endParaRPr lang="en-GB" sz="1400" dirty="0"/>
          </a:p>
        </p:txBody>
      </p:sp>
    </p:spTree>
    <p:extLst>
      <p:ext uri="{BB962C8B-B14F-4D97-AF65-F5344CB8AC3E}">
        <p14:creationId xmlns:p14="http://schemas.microsoft.com/office/powerpoint/2010/main" val="369736099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4665" y="1274381"/>
            <a:ext cx="9119220" cy="140414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endParaRPr lang="en-GB" sz="22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10" name="Rectangle 9"/>
          <p:cNvSpPr/>
          <p:nvPr/>
        </p:nvSpPr>
        <p:spPr>
          <a:xfrm>
            <a:off x="-1" y="-5680"/>
            <a:ext cx="9119221" cy="2296692"/>
          </a:xfrm>
          <a:prstGeom prst="rect">
            <a:avLst/>
          </a:prstGeom>
        </p:spPr>
        <p:txBody>
          <a:bodyPr wrap="square" lIns="540000" tIns="360000" rIns="540000" bIns="360000">
            <a:spAutoFit/>
          </a:bodyPr>
          <a:lstStyle/>
          <a:p>
            <a:pPr algn="just"/>
            <a:r>
              <a:rPr lang="en-GB" sz="2400" b="1" u="sng" dirty="0" smtClean="0">
                <a:solidFill>
                  <a:prstClr val="black"/>
                </a:solidFill>
              </a:rPr>
              <a:t>6. Civil Rights: Black Power</a:t>
            </a:r>
          </a:p>
          <a:p>
            <a:pPr algn="just"/>
            <a:endParaRPr lang="en-GB" sz="2400" b="1" i="1" u="sng" dirty="0">
              <a:solidFill>
                <a:prstClr val="black"/>
              </a:solidFill>
            </a:endParaRPr>
          </a:p>
          <a:p>
            <a:pPr algn="just"/>
            <a:r>
              <a:rPr lang="en-GB" sz="2400" b="1" i="1" dirty="0" smtClean="0">
                <a:solidFill>
                  <a:prstClr val="black"/>
                </a:solidFill>
              </a:rPr>
              <a:t>Stokely Carmichael</a:t>
            </a:r>
          </a:p>
          <a:p>
            <a:pPr algn="just"/>
            <a:r>
              <a:rPr lang="en-GB" sz="1000" b="1" i="1" dirty="0" smtClean="0">
                <a:solidFill>
                  <a:prstClr val="black"/>
                </a:solidFill>
              </a:rPr>
              <a:t>https</a:t>
            </a:r>
            <a:r>
              <a:rPr lang="en-GB" sz="1000" b="1" i="1" dirty="0">
                <a:solidFill>
                  <a:prstClr val="black"/>
                </a:solidFill>
              </a:rPr>
              <a:t>://www.youtube.com/watch?v=_DnVvcYCW0s</a:t>
            </a:r>
            <a:endParaRPr lang="en-GB" sz="1000" b="1" i="1" dirty="0" smtClean="0">
              <a:solidFill>
                <a:prstClr val="black"/>
              </a:solidFill>
            </a:endParaRPr>
          </a:p>
          <a:p>
            <a:pPr algn="just"/>
            <a:endParaRPr lang="en-GB" sz="1000" b="1" i="1" u="sng" dirty="0">
              <a:solidFill>
                <a:prstClr val="black"/>
              </a:solidFill>
            </a:endParaRPr>
          </a:p>
          <a:p>
            <a:pPr algn="just"/>
            <a:endParaRPr lang="en-GB" sz="1000" b="1" i="1" u="sng" dirty="0" smtClean="0">
              <a:solidFill>
                <a:prstClr val="black"/>
              </a:solidFill>
            </a:endParaRPr>
          </a:p>
        </p:txBody>
      </p:sp>
      <p:pic>
        <p:nvPicPr>
          <p:cNvPr id="307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064" y="4293096"/>
            <a:ext cx="3810000" cy="2400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23"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31021" y="764705"/>
            <a:ext cx="4127043" cy="273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1" y="1700808"/>
            <a:ext cx="4831021" cy="3804797"/>
          </a:xfrm>
          <a:prstGeom prst="rect">
            <a:avLst/>
          </a:prstGeom>
        </p:spPr>
        <p:txBody>
          <a:bodyPr wrap="square" lIns="360000" tIns="360000" rIns="360000" bIns="360000">
            <a:spAutoFit/>
          </a:bodyPr>
          <a:lstStyle/>
          <a:p>
            <a:pPr marL="285750" indent="-285750" algn="just">
              <a:buFont typeface="Arial" panose="020B0604020202020204" pitchFamily="34" charset="0"/>
              <a:buChar char="•"/>
            </a:pPr>
            <a:r>
              <a:rPr lang="en-GB" sz="2000" dirty="0" smtClean="0"/>
              <a:t>Student Nonviolent Coordinating Committee (SNCC) and its chair Stokely Carmichael  (AKA Kwame Ture) forwarded critique of US society and the Vietnam War based on an understanding of American history, of European imperialism, and pan-African consciousness (see: </a:t>
            </a:r>
            <a:r>
              <a:rPr lang="en-GB" sz="2000" dirty="0" smtClean="0">
                <a:hlinkClick r:id="rId5"/>
              </a:rPr>
              <a:t>https://www.youtube.com/watch?v=_DnVvcYCW0s</a:t>
            </a:r>
            <a:r>
              <a:rPr lang="en-GB" sz="2000" dirty="0" smtClean="0"/>
              <a:t>)</a:t>
            </a:r>
          </a:p>
        </p:txBody>
      </p:sp>
    </p:spTree>
    <p:extLst>
      <p:ext uri="{BB962C8B-B14F-4D97-AF65-F5344CB8AC3E}">
        <p14:creationId xmlns:p14="http://schemas.microsoft.com/office/powerpoint/2010/main" val="346464465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4665" y="1274381"/>
            <a:ext cx="9119220" cy="140414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endParaRPr lang="en-GB" sz="22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10" name="Rectangle 9"/>
          <p:cNvSpPr/>
          <p:nvPr/>
        </p:nvSpPr>
        <p:spPr>
          <a:xfrm>
            <a:off x="-1" y="-5680"/>
            <a:ext cx="9119221" cy="3404687"/>
          </a:xfrm>
          <a:prstGeom prst="rect">
            <a:avLst/>
          </a:prstGeom>
        </p:spPr>
        <p:txBody>
          <a:bodyPr wrap="square" lIns="540000" tIns="360000" rIns="540000" bIns="360000">
            <a:spAutoFit/>
          </a:bodyPr>
          <a:lstStyle/>
          <a:p>
            <a:pPr algn="just"/>
            <a:r>
              <a:rPr lang="en-GB" sz="2400" b="1" u="sng" dirty="0" smtClean="0">
                <a:solidFill>
                  <a:prstClr val="black"/>
                </a:solidFill>
              </a:rPr>
              <a:t>6. Civil Rights: Black Power</a:t>
            </a:r>
          </a:p>
          <a:p>
            <a:pPr algn="just"/>
            <a:endParaRPr lang="en-GB" sz="2400" b="1" i="1" u="sng" dirty="0">
              <a:solidFill>
                <a:prstClr val="black"/>
              </a:solidFill>
            </a:endParaRPr>
          </a:p>
          <a:p>
            <a:pPr algn="just"/>
            <a:r>
              <a:rPr lang="en-GB" sz="2400" b="1" i="1" dirty="0" smtClean="0">
                <a:solidFill>
                  <a:prstClr val="black"/>
                </a:solidFill>
              </a:rPr>
              <a:t>Black Panthers</a:t>
            </a:r>
          </a:p>
          <a:p>
            <a:pPr algn="just"/>
            <a:endParaRPr lang="en-GB" sz="2400" b="1" i="1" dirty="0">
              <a:solidFill>
                <a:prstClr val="black"/>
              </a:solidFill>
            </a:endParaRPr>
          </a:p>
          <a:p>
            <a:pPr algn="just"/>
            <a:r>
              <a:rPr lang="en-GB" sz="2400" b="1" dirty="0" smtClean="0">
                <a:solidFill>
                  <a:prstClr val="black"/>
                </a:solidFill>
              </a:rPr>
              <a:t>‘Black is Beautiful’</a:t>
            </a:r>
          </a:p>
          <a:p>
            <a:pPr algn="just"/>
            <a:endParaRPr lang="en-GB" sz="2400" b="1" i="1" dirty="0" smtClean="0">
              <a:solidFill>
                <a:prstClr val="black"/>
              </a:solidFill>
            </a:endParaRPr>
          </a:p>
          <a:p>
            <a:pPr algn="just"/>
            <a:endParaRPr lang="en-GB" sz="1000" b="1" i="1" dirty="0" smtClean="0">
              <a:solidFill>
                <a:prstClr val="black"/>
              </a:solidFill>
            </a:endParaRPr>
          </a:p>
          <a:p>
            <a:pPr algn="just"/>
            <a:endParaRPr lang="en-GB" sz="1000" b="1" i="1" u="sng" dirty="0">
              <a:solidFill>
                <a:prstClr val="black"/>
              </a:solidFill>
            </a:endParaRPr>
          </a:p>
          <a:p>
            <a:pPr algn="just"/>
            <a:endParaRPr lang="en-GB" sz="1000" b="1" i="1" u="sng" dirty="0" smtClean="0">
              <a:solidFill>
                <a:prstClr val="black"/>
              </a:solidFill>
            </a:endParaRPr>
          </a:p>
        </p:txBody>
      </p:sp>
      <p:pic>
        <p:nvPicPr>
          <p:cNvPr id="26626" name="Picture 2" descr="http://cdn.toperiodiko.gr/wp-content/uploads/2014/08/huey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2120" y="153812"/>
            <a:ext cx="3385404" cy="5049417"/>
          </a:xfrm>
          <a:prstGeom prst="rect">
            <a:avLst/>
          </a:prstGeom>
          <a:noFill/>
          <a:extLst>
            <a:ext uri="{909E8E84-426E-40DD-AFC4-6F175D3DCCD1}">
              <a14:hiddenFill xmlns:a14="http://schemas.microsoft.com/office/drawing/2010/main">
                <a:solidFill>
                  <a:srgbClr val="FFFFFF"/>
                </a:solidFill>
              </a14:hiddenFill>
            </a:ext>
          </a:extLst>
        </p:spPr>
      </p:pic>
      <p:pic>
        <p:nvPicPr>
          <p:cNvPr id="266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86757" y="3470969"/>
            <a:ext cx="3871632" cy="29466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60374" y="2678520"/>
            <a:ext cx="3587747" cy="363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1508064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340768"/>
            <a:ext cx="9119220" cy="140414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endParaRPr lang="en-GB" sz="22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10" name="Rectangle 9"/>
          <p:cNvSpPr/>
          <p:nvPr/>
        </p:nvSpPr>
        <p:spPr>
          <a:xfrm>
            <a:off x="-1" y="-5680"/>
            <a:ext cx="9119221" cy="6143899"/>
          </a:xfrm>
          <a:prstGeom prst="rect">
            <a:avLst/>
          </a:prstGeom>
        </p:spPr>
        <p:txBody>
          <a:bodyPr wrap="square" lIns="540000" tIns="360000" rIns="540000" bIns="360000">
            <a:spAutoFit/>
          </a:bodyPr>
          <a:lstStyle/>
          <a:p>
            <a:pPr algn="just"/>
            <a:r>
              <a:rPr lang="en-GB" sz="2200" b="1" u="sng" dirty="0" smtClean="0">
                <a:solidFill>
                  <a:prstClr val="black"/>
                </a:solidFill>
              </a:rPr>
              <a:t>6. Civil Rights: White Flight</a:t>
            </a:r>
          </a:p>
          <a:p>
            <a:pPr algn="just"/>
            <a:endParaRPr lang="en-GB" sz="2200" b="1" i="1" u="sng" dirty="0" smtClean="0">
              <a:solidFill>
                <a:prstClr val="black"/>
              </a:solidFill>
            </a:endParaRPr>
          </a:p>
          <a:p>
            <a:pPr marL="171450" indent="-171450" algn="just">
              <a:buFont typeface="Arial" panose="020B0604020202020204" pitchFamily="34" charset="0"/>
              <a:buChar char="•"/>
            </a:pPr>
            <a:r>
              <a:rPr lang="en-GB" sz="2200" dirty="0" smtClean="0">
                <a:solidFill>
                  <a:prstClr val="black"/>
                </a:solidFill>
              </a:rPr>
              <a:t>Economic restructuring and infrastructure improvements permitted middle-class and well-off working-class white Americans to resettle in suburban communities</a:t>
            </a:r>
          </a:p>
          <a:p>
            <a:pPr marL="171450" indent="-171450" algn="just">
              <a:buFont typeface="Arial" panose="020B0604020202020204" pitchFamily="34" charset="0"/>
              <a:buChar char="•"/>
            </a:pPr>
            <a:endParaRPr lang="en-GB" sz="2200" dirty="0">
              <a:solidFill>
                <a:prstClr val="black"/>
              </a:solidFill>
            </a:endParaRPr>
          </a:p>
          <a:p>
            <a:pPr marL="171450" indent="-171450" algn="just">
              <a:buFont typeface="Arial" panose="020B0604020202020204" pitchFamily="34" charset="0"/>
              <a:buChar char="•"/>
            </a:pPr>
            <a:r>
              <a:rPr lang="en-GB" sz="2200" dirty="0" smtClean="0">
                <a:solidFill>
                  <a:prstClr val="black"/>
                </a:solidFill>
              </a:rPr>
              <a:t>Offshoring and deinstrustrialisation decreases employment in traditional manufacturing industries which had spurred the Great Migration</a:t>
            </a:r>
          </a:p>
          <a:p>
            <a:pPr marL="171450" indent="-171450" algn="just">
              <a:buFont typeface="Arial" panose="020B0604020202020204" pitchFamily="34" charset="0"/>
              <a:buChar char="•"/>
            </a:pPr>
            <a:endParaRPr lang="en-GB" sz="2200" dirty="0">
              <a:solidFill>
                <a:prstClr val="black"/>
              </a:solidFill>
            </a:endParaRPr>
          </a:p>
          <a:p>
            <a:pPr marL="171450" indent="-171450" algn="just">
              <a:buFont typeface="Arial" panose="020B0604020202020204" pitchFamily="34" charset="0"/>
              <a:buChar char="•"/>
            </a:pPr>
            <a:r>
              <a:rPr lang="en-GB" sz="2200" dirty="0" smtClean="0">
                <a:solidFill>
                  <a:prstClr val="black"/>
                </a:solidFill>
              </a:rPr>
              <a:t>African American population concentrated in inner-city areas with declining tax base and lack of corporate or industrial investment</a:t>
            </a:r>
          </a:p>
          <a:p>
            <a:pPr marL="171450" indent="-171450" algn="just">
              <a:buFont typeface="Arial" panose="020B0604020202020204" pitchFamily="34" charset="0"/>
              <a:buChar char="•"/>
            </a:pPr>
            <a:endParaRPr lang="en-GB" sz="2200" dirty="0">
              <a:solidFill>
                <a:prstClr val="black"/>
              </a:solidFill>
            </a:endParaRPr>
          </a:p>
          <a:p>
            <a:pPr marL="171450" indent="-171450" algn="just">
              <a:buFont typeface="Arial" panose="020B0604020202020204" pitchFamily="34" charset="0"/>
              <a:buChar char="•"/>
            </a:pPr>
            <a:r>
              <a:rPr lang="en-GB" sz="2200" i="1" dirty="0" smtClean="0">
                <a:solidFill>
                  <a:prstClr val="black"/>
                </a:solidFill>
              </a:rPr>
              <a:t>These processes have continued throughout subsequent decades (albeit with a noteworthy expansion of the African American middle class and black suburbanite demographic)</a:t>
            </a:r>
          </a:p>
        </p:txBody>
      </p:sp>
    </p:spTree>
    <p:extLst>
      <p:ext uri="{BB962C8B-B14F-4D97-AF65-F5344CB8AC3E}">
        <p14:creationId xmlns:p14="http://schemas.microsoft.com/office/powerpoint/2010/main" val="523286477"/>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909</TotalTime>
  <Words>3780</Words>
  <Application>Microsoft Office PowerPoint</Application>
  <PresentationFormat>On-screen Show (4:3)</PresentationFormat>
  <Paragraphs>422</Paragraphs>
  <Slides>41</Slides>
  <Notes>41</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41</vt:i4>
      </vt:variant>
    </vt:vector>
  </HeadingPairs>
  <TitlesOfParts>
    <vt:vector size="45" baseType="lpstr">
      <vt:lpstr>Arial</vt:lpstr>
      <vt:lpstr>Calibri</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Alexander Scott</cp:lastModifiedBy>
  <cp:revision>62</cp:revision>
  <cp:lastPrinted>2016-03-22T14:25:43Z</cp:lastPrinted>
  <dcterms:created xsi:type="dcterms:W3CDTF">2016-03-21T12:31:43Z</dcterms:created>
  <dcterms:modified xsi:type="dcterms:W3CDTF">2016-11-28T12:53:23Z</dcterms:modified>
</cp:coreProperties>
</file>