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1pPr>
    <a:lvl2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2pPr>
    <a:lvl3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3pPr>
    <a:lvl4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4pPr>
    <a:lvl5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5pPr>
    <a:lvl6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6pPr>
    <a:lvl7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7pPr>
    <a:lvl8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8pPr>
    <a:lvl9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F5F0C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87CED4">
              <a:alpha val="2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254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5DC123">
              <a:alpha val="19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2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254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545761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1435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Shape 11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>
            <a:spLocks noGrp="1"/>
          </p:cNvSpPr>
          <p:nvPr>
            <p:ph type="pic" idx="13"/>
          </p:nvPr>
        </p:nvSpPr>
        <p:spPr>
          <a:xfrm>
            <a:off x="1600200" y="635000"/>
            <a:ext cx="9779000" cy="59182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21" name="Title Text"/>
          <p:cNvSpPr txBox="1">
            <a:spLocks noGrp="1"/>
          </p:cNvSpPr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2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270000" y="8191500"/>
            <a:ext cx="10464800" cy="12192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>
            <a:spLocks noGrp="1"/>
          </p:cNvSpPr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"/>
          <p:cNvSpPr>
            <a:spLocks noGrp="1"/>
          </p:cNvSpPr>
          <p:nvPr>
            <p:ph type="pic" sz="half" idx="13"/>
          </p:nvPr>
        </p:nvSpPr>
        <p:spPr>
          <a:xfrm>
            <a:off x="6718300" y="762000"/>
            <a:ext cx="5334000" cy="82423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9" name="Title Text"/>
          <p:cNvSpPr txBox="1">
            <a:spLocks noGrp="1"/>
          </p:cNvSpPr>
          <p:nvPr>
            <p:ph type="title"/>
          </p:nvPr>
        </p:nvSpPr>
        <p:spPr>
          <a:xfrm>
            <a:off x="952500" y="762000"/>
            <a:ext cx="5334000" cy="40005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t>Title Text</a:t>
            </a:r>
          </a:p>
        </p:txBody>
      </p:sp>
      <p:sp>
        <p:nvSpPr>
          <p:cNvPr id="4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952500" y="5003800"/>
            <a:ext cx="5334000" cy="4000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7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"/>
          <p:cNvSpPr>
            <a:spLocks noGrp="1"/>
          </p:cNvSpPr>
          <p:nvPr>
            <p:ph type="pic" sz="half" idx="13"/>
          </p:nvPr>
        </p:nvSpPr>
        <p:spPr>
          <a:xfrm>
            <a:off x="6718300" y="2590800"/>
            <a:ext cx="5334000" cy="6286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6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7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952500" y="2590800"/>
            <a:ext cx="5334000" cy="6286500"/>
          </a:xfrm>
          <a:prstGeom prst="rect">
            <a:avLst/>
          </a:prstGeom>
        </p:spPr>
        <p:txBody>
          <a:bodyPr/>
          <a:lstStyle>
            <a:lvl1pPr marL="381000" indent="-381000">
              <a:spcBef>
                <a:spcPts val="3800"/>
              </a:spcBef>
              <a:defRPr sz="2800"/>
            </a:lvl1pPr>
            <a:lvl2pPr marL="762000" indent="-381000">
              <a:spcBef>
                <a:spcPts val="3800"/>
              </a:spcBef>
              <a:defRPr sz="2800"/>
            </a:lvl2pPr>
            <a:lvl3pPr marL="1143000" indent="-381000">
              <a:spcBef>
                <a:spcPts val="3800"/>
              </a:spcBef>
              <a:defRPr sz="2800"/>
            </a:lvl3pPr>
            <a:lvl4pPr marL="1524000" indent="-381000">
              <a:spcBef>
                <a:spcPts val="3800"/>
              </a:spcBef>
              <a:defRPr sz="2800"/>
            </a:lvl4pPr>
            <a:lvl5pPr marL="1905000" indent="-381000">
              <a:spcBef>
                <a:spcPts val="3800"/>
              </a:spcBef>
              <a:defRPr sz="2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Body Level One…"/>
          <p:cNvSpPr txBox="1">
            <a:spLocks noGrp="1"/>
          </p:cNvSpPr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"/>
          <p:cNvSpPr>
            <a:spLocks noGrp="1"/>
          </p:cNvSpPr>
          <p:nvPr>
            <p:ph type="pic" sz="quarter" idx="13"/>
          </p:nvPr>
        </p:nvSpPr>
        <p:spPr>
          <a:xfrm>
            <a:off x="6718300" y="50927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4" name="Image"/>
          <p:cNvSpPr>
            <a:spLocks noGrp="1"/>
          </p:cNvSpPr>
          <p:nvPr>
            <p:ph type="pic" sz="quarter" idx="14"/>
          </p:nvPr>
        </p:nvSpPr>
        <p:spPr>
          <a:xfrm>
            <a:off x="6718300" y="7620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5" name="Image"/>
          <p:cNvSpPr>
            <a:spLocks noGrp="1"/>
          </p:cNvSpPr>
          <p:nvPr>
            <p:ph type="pic" sz="half" idx="15"/>
          </p:nvPr>
        </p:nvSpPr>
        <p:spPr>
          <a:xfrm>
            <a:off x="952500" y="762884"/>
            <a:ext cx="5334000" cy="8229601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>
            <a:spLocks noGrp="1"/>
          </p:cNvSpPr>
          <p:nvPr>
            <p:ph type="body" sz="quarter" idx="13"/>
          </p:nvPr>
        </p:nvSpPr>
        <p:spPr>
          <a:xfrm>
            <a:off x="1270000" y="6362700"/>
            <a:ext cx="10464800" cy="5334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2800"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–Johnny Appleseed</a:t>
            </a:r>
          </a:p>
        </p:txBody>
      </p:sp>
      <p:sp>
        <p:nvSpPr>
          <p:cNvPr id="94" name="“Type a quote here.”"/>
          <p:cNvSpPr txBox="1">
            <a:spLocks noGrp="1"/>
          </p:cNvSpPr>
          <p:nvPr>
            <p:ph type="body" sz="quarter" idx="14"/>
          </p:nvPr>
        </p:nvSpPr>
        <p:spPr>
          <a:xfrm>
            <a:off x="1270000" y="4254500"/>
            <a:ext cx="10464800" cy="7112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2400"/>
              </a:spcBef>
              <a:buSzTx/>
              <a:buNone/>
              <a:defRPr sz="4000"/>
            </a:lvl1pPr>
          </a:lstStyle>
          <a:p>
            <a:r>
              <a:t>“Type a quote here.”</a:t>
            </a:r>
          </a:p>
        </p:txBody>
      </p:sp>
      <p:sp>
        <p:nvSpPr>
          <p:cNvPr id="9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"/>
          <p:cNvSpPr>
            <a:spLocks noGrp="1"/>
          </p:cNvSpPr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952500" y="25908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599"/>
            <a:ext cx="368504" cy="381001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>
              <a:defRPr sz="1800"/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9pPr>
    </p:titleStyle>
    <p:bodyStyle>
      <a:lvl1pPr marL="4572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1pPr>
      <a:lvl2pPr marL="9144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2pPr>
      <a:lvl3pPr marL="13716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3pPr>
      <a:lvl4pPr marL="18288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4pPr>
      <a:lvl5pPr marL="22860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5pPr>
      <a:lvl6pPr marL="27432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6pPr>
      <a:lvl7pPr marL="32004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7pPr>
      <a:lvl8pPr marL="36576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8pPr>
      <a:lvl9pPr marL="41148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Risk Assessments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Risk Assessments</a:t>
            </a:r>
          </a:p>
        </p:txBody>
      </p:sp>
      <p:sp>
        <p:nvSpPr>
          <p:cNvPr id="120" name="Operations Management"/>
          <p:cNvSpPr txBox="1"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Operations Management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Risk Based Audit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Risk Based Audits</a:t>
            </a:r>
          </a:p>
        </p:txBody>
      </p:sp>
      <p:sp>
        <p:nvSpPr>
          <p:cNvPr id="123" name="Intuitive or Judgemental Assessment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Intuitive or Judgemental Assessment</a:t>
            </a:r>
          </a:p>
          <a:p>
            <a:r>
              <a:t>Risk Assessment Matrix</a:t>
            </a:r>
          </a:p>
          <a:p>
            <a:r>
              <a:t>Risk Ranking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Critical Dependenci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Critical Dependencies</a:t>
            </a:r>
          </a:p>
        </p:txBody>
      </p:sp>
      <p:sp>
        <p:nvSpPr>
          <p:cNvPr id="126" name="Peopl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88620" indent="-388620" defTabSz="496570">
              <a:spcBef>
                <a:spcPts val="3500"/>
              </a:spcBef>
              <a:defRPr sz="3230"/>
            </a:pPr>
            <a:r>
              <a:t>People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Processes 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Systems - Normal Operating Procedures, Special Operating Procedures &amp; Emergency Operating Procedures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Events Operations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Management 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Inspections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RISK Assessment Methodolog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84886">
              <a:defRPr sz="6640"/>
            </a:lvl1pPr>
          </a:lstStyle>
          <a:p>
            <a:r>
              <a:t>RISK Assessment Methodology</a:t>
            </a:r>
          </a:p>
        </p:txBody>
      </p:sp>
      <p:sp>
        <p:nvSpPr>
          <p:cNvPr id="129" name="Risk Identification - Perceiving Hazards, Identifying Failures, Recognising Adverse Consequence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20039" indent="-320039" defTabSz="408940">
              <a:spcBef>
                <a:spcPts val="2900"/>
              </a:spcBef>
              <a:defRPr sz="2660"/>
            </a:pPr>
            <a:r>
              <a:t>Risk Identification - Perceiving Hazards, Identifying Failures, Recognising Adverse Consequences</a:t>
            </a:r>
          </a:p>
          <a:p>
            <a:pPr marL="320039" indent="-320039" defTabSz="408940">
              <a:spcBef>
                <a:spcPts val="2900"/>
              </a:spcBef>
              <a:defRPr sz="2660"/>
            </a:pPr>
            <a:r>
              <a:t>ASSESSMENT</a:t>
            </a:r>
          </a:p>
          <a:p>
            <a:pPr marL="320039" indent="-320039" defTabSz="408940">
              <a:spcBef>
                <a:spcPts val="2900"/>
              </a:spcBef>
              <a:defRPr sz="2660"/>
            </a:pPr>
            <a:r>
              <a:t>Estimating Risk, Probability, Understand RisK, &amp; Quantify Risk Risk Evaluation </a:t>
            </a:r>
          </a:p>
          <a:p>
            <a:pPr marL="320039" indent="-320039" defTabSz="408940">
              <a:spcBef>
                <a:spcPts val="2900"/>
              </a:spcBef>
              <a:defRPr sz="2660"/>
            </a:pPr>
            <a:r>
              <a:t>Risk Elimination - Eliminating Significant Risks, Judging Acceptable Risks, Risk Comparisons v Benefit Analysis </a:t>
            </a:r>
          </a:p>
          <a:p>
            <a:pPr marL="320039" indent="-320039" defTabSz="408940">
              <a:spcBef>
                <a:spcPts val="2900"/>
              </a:spcBef>
              <a:defRPr sz="2660"/>
            </a:pPr>
            <a:r>
              <a:t>MINIMISE, MONITOR &amp; CONTROL</a:t>
            </a:r>
          </a:p>
          <a:p>
            <a:pPr marL="320039" indent="-320039" defTabSz="408940">
              <a:spcBef>
                <a:spcPts val="2900"/>
              </a:spcBef>
              <a:defRPr sz="2660"/>
            </a:pPr>
            <a:r>
              <a:t>RESOURCES</a:t>
            </a:r>
          </a:p>
          <a:p>
            <a:pPr marL="320039" indent="-320039" defTabSz="408940">
              <a:spcBef>
                <a:spcPts val="2900"/>
              </a:spcBef>
              <a:defRPr sz="2660"/>
            </a:pPr>
            <a:r>
              <a:t>PRIORITISATION OF RISKS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Six Sigma Methodolog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Six Sigma Methodology</a:t>
            </a:r>
          </a:p>
        </p:txBody>
      </p:sp>
      <p:sp>
        <p:nvSpPr>
          <p:cNvPr id="132" name="Defi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Define</a:t>
            </a:r>
          </a:p>
          <a:p>
            <a:r>
              <a:t>Measure</a:t>
            </a:r>
          </a:p>
          <a:p>
            <a:r>
              <a:t>Analyse</a:t>
            </a:r>
          </a:p>
          <a:p>
            <a:r>
              <a:t>Improve</a:t>
            </a:r>
          </a:p>
          <a:p>
            <a:r>
              <a:t>Control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Risk Assessment Pla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Risk Assessment Plan</a:t>
            </a:r>
          </a:p>
        </p:txBody>
      </p:sp>
      <p:sp>
        <p:nvSpPr>
          <p:cNvPr id="135" name="Activity /Event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88620" indent="-388620" defTabSz="496570">
              <a:spcBef>
                <a:spcPts val="3500"/>
              </a:spcBef>
              <a:defRPr sz="3230"/>
            </a:pPr>
            <a:r>
              <a:t>Activity /Event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Potential Hazard / Risk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Risk Rating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Risk Control Measures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Risk Rating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Person Responsible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Time Frame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Risk Assessment Templat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25779">
              <a:defRPr sz="7200"/>
            </a:lvl1pPr>
          </a:lstStyle>
          <a:p>
            <a:r>
              <a:t>Risk Assessment Template</a:t>
            </a:r>
          </a:p>
        </p:txBody>
      </p:sp>
      <p:sp>
        <p:nvSpPr>
          <p:cNvPr id="138" name="What are the risks or hazards?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74904" indent="-374904" defTabSz="479044">
              <a:spcBef>
                <a:spcPts val="3400"/>
              </a:spcBef>
              <a:defRPr sz="3116"/>
            </a:pPr>
            <a:r>
              <a:t>What are the risks or hazards?</a:t>
            </a:r>
          </a:p>
          <a:p>
            <a:pPr marL="374904" indent="-374904" defTabSz="479044">
              <a:spcBef>
                <a:spcPts val="3400"/>
              </a:spcBef>
              <a:defRPr sz="3116"/>
            </a:pPr>
            <a:r>
              <a:t>Who might be harmed and how?</a:t>
            </a:r>
          </a:p>
          <a:p>
            <a:pPr marL="374904" indent="-374904" defTabSz="479044">
              <a:spcBef>
                <a:spcPts val="3400"/>
              </a:spcBef>
              <a:defRPr sz="3116"/>
            </a:pPr>
            <a:r>
              <a:t>What are you already doing to control the risks?</a:t>
            </a:r>
          </a:p>
          <a:p>
            <a:pPr marL="374904" indent="-374904" defTabSz="479044">
              <a:spcBef>
                <a:spcPts val="3400"/>
              </a:spcBef>
              <a:defRPr sz="3116"/>
            </a:pPr>
            <a:r>
              <a:t>What further action do you need to take to control the risks?</a:t>
            </a:r>
          </a:p>
          <a:p>
            <a:pPr marL="374904" indent="-374904" defTabSz="479044">
              <a:spcBef>
                <a:spcPts val="3400"/>
              </a:spcBef>
              <a:defRPr sz="3116"/>
            </a:pPr>
            <a:r>
              <a:t>Who needs to carry out the action?</a:t>
            </a:r>
          </a:p>
          <a:p>
            <a:pPr marL="374904" indent="-374904" defTabSz="479044">
              <a:spcBef>
                <a:spcPts val="3400"/>
              </a:spcBef>
              <a:defRPr sz="3116"/>
            </a:pPr>
            <a:r>
              <a:t>When is the action needed to be done by?</a:t>
            </a:r>
          </a:p>
          <a:p>
            <a:pPr marL="374904" indent="-374904" defTabSz="479044">
              <a:spcBef>
                <a:spcPts val="3400"/>
              </a:spcBef>
              <a:defRPr sz="3116"/>
            </a:pPr>
            <a:r>
              <a:t>Importance of Record Keeping - RA &amp; Training Records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Risk Rating Matrix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Risk Rating Matrix</a:t>
            </a:r>
          </a:p>
        </p:txBody>
      </p:sp>
      <p:sp>
        <p:nvSpPr>
          <p:cNvPr id="141" name="LIKELYHOOD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52043" indent="-352043" defTabSz="449833">
              <a:spcBef>
                <a:spcPts val="3200"/>
              </a:spcBef>
              <a:defRPr sz="2925"/>
            </a:pPr>
            <a:r>
              <a:t>LIKELYHOOD</a:t>
            </a:r>
          </a:p>
          <a:p>
            <a:pPr marL="352043" indent="-352043" defTabSz="449833">
              <a:spcBef>
                <a:spcPts val="3200"/>
              </a:spcBef>
              <a:defRPr sz="2925"/>
            </a:pPr>
            <a:r>
              <a:t>5.Highly Likely 4. Likely 3. Possible 2. Unlikely 1.Rare</a:t>
            </a:r>
          </a:p>
          <a:p>
            <a:pPr marL="352043" indent="-352043" defTabSz="449833">
              <a:spcBef>
                <a:spcPts val="3200"/>
              </a:spcBef>
              <a:defRPr sz="2925"/>
            </a:pPr>
            <a:r>
              <a:t>CONSEQUENCES</a:t>
            </a:r>
          </a:p>
          <a:p>
            <a:pPr marL="352043" indent="-352043" defTabSz="449833">
              <a:spcBef>
                <a:spcPts val="3200"/>
              </a:spcBef>
              <a:defRPr sz="2925"/>
            </a:pPr>
            <a:r>
              <a:t>5. Catastrophic. 4. Major 3. Moderate 2. Minor 1. Insignificant</a:t>
            </a:r>
          </a:p>
          <a:p>
            <a:pPr marL="352043" indent="-352043" defTabSz="449833">
              <a:spcBef>
                <a:spcPts val="3200"/>
              </a:spcBef>
              <a:defRPr sz="2925"/>
            </a:pPr>
            <a:r>
              <a:t>RISK</a:t>
            </a:r>
          </a:p>
          <a:p>
            <a:pPr marL="352043" indent="-352043" defTabSz="449833">
              <a:spcBef>
                <a:spcPts val="3200"/>
              </a:spcBef>
              <a:defRPr sz="2925"/>
            </a:pPr>
            <a:r>
              <a:t>Extreme (Immediate Action Required), High Risk (Senior Management Responsibility), Moderate Risk (Management Responsibility must be specified), Low Risk (Routine Procedures)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Risks Strategi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Risks Strategies</a:t>
            </a:r>
          </a:p>
        </p:txBody>
      </p:sp>
      <p:sp>
        <p:nvSpPr>
          <p:cNvPr id="144" name="Avoid the Risk - Changing Plan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Avoid the Risk - Changing Plans</a:t>
            </a:r>
          </a:p>
          <a:p>
            <a:r>
              <a:t>Reduce the Risk - Equipment / Protection</a:t>
            </a:r>
          </a:p>
          <a:p>
            <a:r>
              <a:t>Transfer the Risk - Public Liability / Insurance</a:t>
            </a:r>
          </a:p>
          <a:p>
            <a:r>
              <a:t>Retain the Risk - Acceptance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Information Pla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Information Plans</a:t>
            </a:r>
          </a:p>
        </p:txBody>
      </p:sp>
      <p:sp>
        <p:nvSpPr>
          <p:cNvPr id="147" name="Event…"/>
          <p:cNvSpPr txBox="1">
            <a:spLocks noGrp="1"/>
          </p:cNvSpPr>
          <p:nvPr>
            <p:ph type="body" idx="1"/>
          </p:nvPr>
        </p:nvSpPr>
        <p:spPr>
          <a:xfrm>
            <a:off x="952500" y="2158999"/>
            <a:ext cx="11849894" cy="7896326"/>
          </a:xfrm>
          <a:prstGeom prst="rect">
            <a:avLst/>
          </a:prstGeom>
        </p:spPr>
        <p:txBody>
          <a:bodyPr/>
          <a:lstStyle/>
          <a:p>
            <a:pPr marL="210311" indent="-210311" defTabSz="268731">
              <a:spcBef>
                <a:spcPts val="1900"/>
              </a:spcBef>
              <a:defRPr sz="1748"/>
            </a:pPr>
            <a:r>
              <a:t>Event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Dates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Location / Venue - Directions / Post Code / What3Words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Participants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Transport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Equipment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Activity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Staffing 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Management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Operational Plan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Training / Briefing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Paperwork / Consent Forms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Insurance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r>
              <a:t>Additional Info - PPE, Equipement, Environment, Supervision, Emergency Procedures, Risks/Hazards, Other</a:t>
            </a:r>
          </a:p>
          <a:p>
            <a:pPr marL="210311" indent="-210311" defTabSz="268731">
              <a:spcBef>
                <a:spcPts val="1900"/>
              </a:spcBef>
              <a:defRPr sz="1748"/>
            </a:pPr>
            <a:endParaRPr/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Emergency Procedur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Emergency Procedures</a:t>
            </a:r>
          </a:p>
        </p:txBody>
      </p:sp>
      <p:sp>
        <p:nvSpPr>
          <p:cNvPr id="150" name="Flow Chart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292607" indent="-292607" defTabSz="373887">
              <a:spcBef>
                <a:spcPts val="2600"/>
              </a:spcBef>
              <a:defRPr sz="2432"/>
            </a:pPr>
            <a:r>
              <a:t>Flow Chart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Responsibilities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Inspections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Risk Assessments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1st Aiders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Accident Reports 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Emergency Procedures  &amp; Plan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Emergency Contact Details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Control Centre - Press coordinator / Emergency Co-ordinators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Issu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Issues</a:t>
            </a:r>
          </a:p>
        </p:txBody>
      </p:sp>
      <p:sp>
        <p:nvSpPr>
          <p:cNvPr id="153" name="Honesty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269747" indent="-269747" defTabSz="344677">
              <a:spcBef>
                <a:spcPts val="2400"/>
              </a:spcBef>
              <a:defRPr sz="2241"/>
            </a:pPr>
            <a:r>
              <a:t>Honesty</a:t>
            </a:r>
          </a:p>
          <a:p>
            <a:pPr marL="269747" indent="-269747" defTabSz="344677">
              <a:spcBef>
                <a:spcPts val="2400"/>
              </a:spcBef>
              <a:defRPr sz="2241"/>
            </a:pPr>
            <a:r>
              <a:t>Factual </a:t>
            </a:r>
          </a:p>
          <a:p>
            <a:pPr marL="269747" indent="-269747" defTabSz="344677">
              <a:spcBef>
                <a:spcPts val="2400"/>
              </a:spcBef>
              <a:defRPr sz="2241"/>
            </a:pPr>
            <a:r>
              <a:t>Reliable</a:t>
            </a:r>
          </a:p>
          <a:p>
            <a:pPr marL="269747" indent="-269747" defTabSz="344677">
              <a:spcBef>
                <a:spcPts val="2400"/>
              </a:spcBef>
              <a:defRPr sz="2241"/>
            </a:pPr>
            <a:r>
              <a:t>Reassurance</a:t>
            </a:r>
          </a:p>
          <a:p>
            <a:pPr marL="269747" indent="-269747" defTabSz="344677">
              <a:spcBef>
                <a:spcPts val="2400"/>
              </a:spcBef>
              <a:defRPr sz="2241"/>
            </a:pPr>
            <a:r>
              <a:t>FCO Advice</a:t>
            </a:r>
          </a:p>
          <a:p>
            <a:pPr marL="269747" indent="-269747" defTabSz="344677">
              <a:spcBef>
                <a:spcPts val="2400"/>
              </a:spcBef>
              <a:defRPr sz="2241"/>
            </a:pPr>
            <a:r>
              <a:t>Monitor &amp; Review</a:t>
            </a:r>
          </a:p>
          <a:p>
            <a:pPr marL="269747" indent="-269747" defTabSz="344677">
              <a:spcBef>
                <a:spcPts val="2400"/>
              </a:spcBef>
              <a:defRPr sz="2241"/>
            </a:pPr>
            <a:r>
              <a:t>Records</a:t>
            </a:r>
          </a:p>
          <a:p>
            <a:pPr marL="269747" indent="-269747" defTabSz="344677">
              <a:spcBef>
                <a:spcPts val="2400"/>
              </a:spcBef>
              <a:defRPr sz="2241"/>
            </a:pPr>
            <a:r>
              <a:t>Communications &amp; Technology</a:t>
            </a:r>
          </a:p>
          <a:p>
            <a:pPr marL="269747" indent="-269747" defTabSz="344677">
              <a:spcBef>
                <a:spcPts val="2400"/>
              </a:spcBef>
              <a:defRPr sz="2241"/>
            </a:pPr>
            <a:r>
              <a:t>Impacts</a:t>
            </a:r>
          </a:p>
          <a:p>
            <a:pPr marL="269747" indent="-269747" defTabSz="344677">
              <a:spcBef>
                <a:spcPts val="2400"/>
              </a:spcBef>
              <a:defRPr sz="2241"/>
            </a:pPr>
            <a:r>
              <a:t>Response Plans &amp; Recovery Plan</a:t>
            </a: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Gradient">
  <a:themeElements>
    <a:clrScheme name="Gradient">
      <a:dk1>
        <a:srgbClr val="FF0000"/>
      </a:dk1>
      <a:lt1>
        <a:srgbClr val="FFFFFF"/>
      </a:lt1>
      <a:dk2>
        <a:srgbClr val="53585F"/>
      </a:dk2>
      <a:lt2>
        <a:srgbClr val="DCDEE0"/>
      </a:lt2>
      <a:accent1>
        <a:srgbClr val="0065C1"/>
      </a:accent1>
      <a:accent2>
        <a:srgbClr val="189B1A"/>
      </a:accent2>
      <a:accent3>
        <a:srgbClr val="008C91"/>
      </a:accent3>
      <a:accent4>
        <a:srgbClr val="5747C1"/>
      </a:accent4>
      <a:accent5>
        <a:srgbClr val="971817"/>
      </a:accent5>
      <a:accent6>
        <a:srgbClr val="BC8027"/>
      </a:accent6>
      <a:hlink>
        <a:srgbClr val="0000FF"/>
      </a:hlink>
      <a:folHlink>
        <a:srgbClr val="FF00FF"/>
      </a:folHlink>
    </a:clrScheme>
    <a:fontScheme name="Gradient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Gradie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accent1"/>
            </a:gs>
            <a:gs pos="100000">
              <a:schemeClr val="accent1">
                <a:hueOff val="321133"/>
                <a:satOff val="-12043"/>
                <a:lumOff val="-7113"/>
              </a:schemeClr>
            </a:gs>
          </a:gsLst>
          <a:lin ang="5400000" scaled="0"/>
        </a:gradFill>
        <a:ln w="12700" cap="flat">
          <a:noFill/>
          <a:miter lim="400000"/>
        </a:ln>
        <a:effectLst>
          <a:outerShdw blurRad="76200" dir="18900000" rotWithShape="0">
            <a:srgbClr val="000000">
              <a:alpha val="8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23998" dir="2700000" rotWithShape="0">
                <a:srgbClr val="000000">
                  <a:alpha val="31034"/>
                </a:srgbClr>
              </a:outerShdw>
            </a:effectLst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Gradient">
  <a:themeElements>
    <a:clrScheme name="Gradient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065C1"/>
      </a:accent1>
      <a:accent2>
        <a:srgbClr val="189B1A"/>
      </a:accent2>
      <a:accent3>
        <a:srgbClr val="008C91"/>
      </a:accent3>
      <a:accent4>
        <a:srgbClr val="5747C1"/>
      </a:accent4>
      <a:accent5>
        <a:srgbClr val="971817"/>
      </a:accent5>
      <a:accent6>
        <a:srgbClr val="BC8027"/>
      </a:accent6>
      <a:hlink>
        <a:srgbClr val="0000FF"/>
      </a:hlink>
      <a:folHlink>
        <a:srgbClr val="FF00FF"/>
      </a:folHlink>
    </a:clrScheme>
    <a:fontScheme name="Gradient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Gradie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accent1"/>
            </a:gs>
            <a:gs pos="100000">
              <a:schemeClr val="accent1">
                <a:hueOff val="321133"/>
                <a:satOff val="-12043"/>
                <a:lumOff val="-7113"/>
              </a:schemeClr>
            </a:gs>
          </a:gsLst>
          <a:lin ang="5400000" scaled="0"/>
        </a:gradFill>
        <a:ln w="12700" cap="flat">
          <a:noFill/>
          <a:miter lim="400000"/>
        </a:ln>
        <a:effectLst>
          <a:outerShdw blurRad="76200" dir="18900000" rotWithShape="0">
            <a:srgbClr val="000000">
              <a:alpha val="8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23998" dir="2700000" rotWithShape="0">
                <a:srgbClr val="000000">
                  <a:alpha val="31034"/>
                </a:srgbClr>
              </a:outerShdw>
            </a:effectLst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371</Words>
  <Application>Microsoft Office PowerPoint</Application>
  <PresentationFormat>Custom</PresentationFormat>
  <Paragraphs>91</Paragraphs>
  <Slides>12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Helvetica</vt:lpstr>
      <vt:lpstr>Helvetica Light</vt:lpstr>
      <vt:lpstr>Helvetica Neue</vt:lpstr>
      <vt:lpstr>Gradient</vt:lpstr>
      <vt:lpstr>Risk Assessments</vt:lpstr>
      <vt:lpstr>Risk Based Audits</vt:lpstr>
      <vt:lpstr>Critical Dependencies</vt:lpstr>
      <vt:lpstr>RISK Assessment Methodology</vt:lpstr>
      <vt:lpstr>Six Sigma Methodology</vt:lpstr>
      <vt:lpstr>Risk Assessment Plan</vt:lpstr>
      <vt:lpstr>Risk Assessment Template</vt:lpstr>
      <vt:lpstr>Risk Rating Matrix</vt:lpstr>
      <vt:lpstr>Risks Strategies</vt:lpstr>
      <vt:lpstr>Information Plans</vt:lpstr>
      <vt:lpstr>Emergency Procedures</vt:lpstr>
      <vt:lpstr>Issues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 Assessments</dc:title>
  <dc:creator>Jacqui Jones</dc:creator>
  <cp:lastModifiedBy>Jacqui Jones</cp:lastModifiedBy>
  <cp:revision>1</cp:revision>
  <dcterms:modified xsi:type="dcterms:W3CDTF">2021-02-03T14:51:04Z</dcterms:modified>
</cp:coreProperties>
</file>