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30"/>
  </p:notesMasterIdLst>
  <p:handoutMasterIdLst>
    <p:handoutMasterId r:id="rId31"/>
  </p:handoutMasterIdLst>
  <p:sldIdLst>
    <p:sldId id="341" r:id="rId2"/>
    <p:sldId id="343" r:id="rId3"/>
    <p:sldId id="344" r:id="rId4"/>
    <p:sldId id="345" r:id="rId5"/>
    <p:sldId id="346" r:id="rId6"/>
    <p:sldId id="347" r:id="rId7"/>
    <p:sldId id="350" r:id="rId8"/>
    <p:sldId id="351" r:id="rId9"/>
    <p:sldId id="348" r:id="rId10"/>
    <p:sldId id="352" r:id="rId11"/>
    <p:sldId id="358" r:id="rId12"/>
    <p:sldId id="349" r:id="rId13"/>
    <p:sldId id="362" r:id="rId14"/>
    <p:sldId id="364" r:id="rId15"/>
    <p:sldId id="357" r:id="rId16"/>
    <p:sldId id="365" r:id="rId17"/>
    <p:sldId id="360" r:id="rId18"/>
    <p:sldId id="363" r:id="rId19"/>
    <p:sldId id="359" r:id="rId20"/>
    <p:sldId id="366" r:id="rId21"/>
    <p:sldId id="367" r:id="rId22"/>
    <p:sldId id="353" r:id="rId23"/>
    <p:sldId id="354" r:id="rId24"/>
    <p:sldId id="369" r:id="rId25"/>
    <p:sldId id="371" r:id="rId26"/>
    <p:sldId id="370" r:id="rId27"/>
    <p:sldId id="356" r:id="rId28"/>
    <p:sldId id="368" r:id="rId29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20" autoAdjust="0"/>
    <p:restoredTop sz="82265" autoAdjust="0"/>
  </p:normalViewPr>
  <p:slideViewPr>
    <p:cSldViewPr>
      <p:cViewPr varScale="1">
        <p:scale>
          <a:sx n="74" d="100"/>
          <a:sy n="74" d="100"/>
        </p:scale>
        <p:origin x="1026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Ref: https://arxiv.org/ftp/arxiv/papers/2002/2002.04087.pdf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FFD7F3E-1091-46DE-8502-BA17B21478B4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6709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intl/en_uk/photos/about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support.apple.com/en-gb/HT208109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go.affectiva.com/auto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automatedinsights.com/" TargetMode="External"/><Relationship Id="rId2" Type="http://schemas.openxmlformats.org/officeDocument/2006/relationships/hyperlink" Target="https://en.wikipedia.org/wiki/Automated_journalis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eather.com/en-GB/weather/today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duolingo.com/duolingo-max/" TargetMode="External"/><Relationship Id="rId2" Type="http://schemas.openxmlformats.org/officeDocument/2006/relationships/hyperlink" Target="https://woebothealth.com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epl.com/translator" TargetMode="External"/><Relationship Id="rId2" Type="http://schemas.openxmlformats.org/officeDocument/2006/relationships/hyperlink" Target="https://translate.google.co.uk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imekettle.co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ltraleap.com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eandt.theiet.org/content/articles/2023/02/smart-3d-printed-contact-lens-can-help-with-navigation" TargetMode="External"/><Relationship Id="rId2" Type="http://schemas.openxmlformats.org/officeDocument/2006/relationships/hyperlink" Target="https://neuralin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cbi.nlm.nih.gov/pmc/articles/PMC7366450/" TargetMode="External"/><Relationship Id="rId5" Type="http://schemas.openxmlformats.org/officeDocument/2006/relationships/hyperlink" Target="https://encyclopedia.pub/entry/2545" TargetMode="External"/><Relationship Id="rId4" Type="http://schemas.openxmlformats.org/officeDocument/2006/relationships/hyperlink" Target="https://www.bmw.com/en/automotive-life/autonomous-driving.html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Usability Engineering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ACCB6017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Lecture 17 – AI and Interfaces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6D05B2-BD64-8BE4-6DAB-4755141C63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6203032" cy="5593808"/>
          </a:xfrm>
        </p:spPr>
        <p:txBody>
          <a:bodyPr/>
          <a:lstStyle/>
          <a:p>
            <a:r>
              <a:rPr lang="en-US" dirty="0"/>
              <a:t>Most people assume that artificial intelligence / machine learning is stuff that happens at the back end of a computer system</a:t>
            </a:r>
          </a:p>
          <a:p>
            <a:r>
              <a:rPr lang="en-US" dirty="0"/>
              <a:t>In fact there is often as much machine learning used in modern interfaces as in the applications themselves</a:t>
            </a:r>
          </a:p>
          <a:p>
            <a:endParaRPr lang="en-GB" dirty="0"/>
          </a:p>
          <a:p>
            <a:r>
              <a:rPr lang="en-GB" dirty="0"/>
              <a:t>It is not uncommon for the interface to be mistaken for the application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799C3E2-5A9C-6541-F694-5BCB7B84F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  <a:endParaRPr lang="en-GB" dirty="0"/>
          </a:p>
        </p:txBody>
      </p:sp>
      <p:pic>
        <p:nvPicPr>
          <p:cNvPr id="1026" name="Picture 2" descr="HAL 9000 | Villains Wiki | Fandom">
            <a:extLst>
              <a:ext uri="{FF2B5EF4-FFF2-40B4-BE49-F238E27FC236}">
                <a16:creationId xmlns:a16="http://schemas.microsoft.com/office/drawing/2014/main" id="{3D7830AA-16AD-FAD3-2809-89E45F6651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719181"/>
            <a:ext cx="2095500" cy="605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5902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13FE962-C6F9-8565-C4C4-247829E3B1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Humans and computers work in different ways</a:t>
            </a:r>
          </a:p>
          <a:p>
            <a:r>
              <a:rPr lang="en-US" dirty="0"/>
              <a:t>Initially humans were required to interact with computers in a way that made it easy for the computer to understand the human</a:t>
            </a:r>
          </a:p>
          <a:p>
            <a:pPr lvl="1"/>
            <a:r>
              <a:rPr lang="en-US" dirty="0"/>
              <a:t>Command line interfaces – hard for humans</a:t>
            </a:r>
          </a:p>
          <a:p>
            <a:r>
              <a:rPr lang="en-US" dirty="0"/>
              <a:t>Over time increases in computing power and machine learning techniques make it easier for humans</a:t>
            </a:r>
          </a:p>
          <a:p>
            <a:pPr lvl="1"/>
            <a:r>
              <a:rPr lang="en-US" dirty="0"/>
              <a:t>Graphical user interfaces</a:t>
            </a:r>
          </a:p>
          <a:p>
            <a:pPr lvl="1"/>
            <a:r>
              <a:rPr lang="en-US" dirty="0"/>
              <a:t>Natural language interfaces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FCF7C32-7B3C-7685-681A-6A07D1E0E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Problem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83967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22F4C07-AA02-003D-9D32-B59953527F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Easy for humans = hard for computers </a:t>
            </a:r>
            <a:r>
              <a:rPr lang="en-US" dirty="0">
                <a:sym typeface="Wingdings" panose="05000000000000000000" pitchFamily="2" charset="2"/>
              </a:rPr>
              <a:t></a:t>
            </a:r>
            <a:r>
              <a:rPr lang="en-GB" dirty="0"/>
              <a:t> AI/ML</a:t>
            </a:r>
          </a:p>
          <a:p>
            <a:endParaRPr lang="en-US" dirty="0"/>
          </a:p>
          <a:p>
            <a:r>
              <a:rPr lang="en-US" dirty="0"/>
              <a:t>ML</a:t>
            </a:r>
            <a:r>
              <a:rPr lang="en-US" dirty="0">
                <a:sym typeface="Wingdings" panose="05000000000000000000" pitchFamily="2" charset="2"/>
              </a:rPr>
              <a:t></a:t>
            </a:r>
            <a:r>
              <a:rPr lang="en-US" dirty="0"/>
              <a:t>UI development process</a:t>
            </a:r>
          </a:p>
          <a:p>
            <a:pPr lvl="1"/>
            <a:r>
              <a:rPr lang="en-US" dirty="0"/>
              <a:t>Here’s an interesting problem</a:t>
            </a:r>
          </a:p>
          <a:p>
            <a:pPr lvl="1"/>
            <a:r>
              <a:rPr lang="en-US" dirty="0"/>
              <a:t>How do we solve that problem?</a:t>
            </a:r>
          </a:p>
          <a:p>
            <a:pPr lvl="1"/>
            <a:r>
              <a:rPr lang="en-US" dirty="0"/>
              <a:t>Ooh, it’s a really difficult problem!</a:t>
            </a:r>
          </a:p>
          <a:p>
            <a:pPr lvl="1"/>
            <a:r>
              <a:rPr lang="en-US" dirty="0"/>
              <a:t>Let’s apply machine learning to it</a:t>
            </a:r>
          </a:p>
          <a:p>
            <a:pPr lvl="1"/>
            <a:r>
              <a:rPr lang="en-US" dirty="0"/>
              <a:t>That sort of works. Add more data and tweak it a bit</a:t>
            </a:r>
          </a:p>
          <a:p>
            <a:pPr lvl="1"/>
            <a:r>
              <a:rPr lang="en-US" dirty="0"/>
              <a:t>Yeah, that works. Bored now.</a:t>
            </a:r>
          </a:p>
          <a:p>
            <a:pPr lvl="1"/>
            <a:r>
              <a:rPr lang="en-US" dirty="0"/>
              <a:t>Hmm… we could use that API to help people interact with computers more easily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D723596-0212-166A-3709-5096C8071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ML in Human-Computer Interfaces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3313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B6D37B9-0195-6EF3-3C76-6133EE7B5D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combination of AI and Big Data has had a big impact on interface design</a:t>
            </a:r>
          </a:p>
          <a:p>
            <a:pPr lvl="1"/>
            <a:r>
              <a:rPr lang="en-US" dirty="0"/>
              <a:t>AI often needs Big Data for development and testing</a:t>
            </a:r>
          </a:p>
          <a:p>
            <a:pPr lvl="1"/>
            <a:r>
              <a:rPr lang="en-US" dirty="0"/>
              <a:t>Big Data often needs AI to </a:t>
            </a:r>
            <a:r>
              <a:rPr lang="en-US" dirty="0" err="1"/>
              <a:t>analyse</a:t>
            </a:r>
            <a:r>
              <a:rPr lang="en-US" dirty="0"/>
              <a:t> it</a:t>
            </a:r>
          </a:p>
          <a:p>
            <a:r>
              <a:rPr lang="en-GB" dirty="0"/>
              <a:t>Commonly used AI fields</a:t>
            </a:r>
          </a:p>
          <a:p>
            <a:pPr lvl="1"/>
            <a:r>
              <a:rPr lang="en-GB" dirty="0"/>
              <a:t>Computer vision</a:t>
            </a:r>
          </a:p>
          <a:p>
            <a:pPr lvl="1"/>
            <a:r>
              <a:rPr lang="en-GB" dirty="0"/>
              <a:t>Natural Language Processing</a:t>
            </a:r>
          </a:p>
          <a:p>
            <a:pPr lvl="1"/>
            <a:r>
              <a:rPr lang="en-GB" dirty="0"/>
              <a:t>Task recognition and support</a:t>
            </a:r>
          </a:p>
          <a:p>
            <a:pPr lvl="1"/>
            <a:r>
              <a:rPr lang="en-GB" dirty="0"/>
              <a:t>Adaptive interfaces</a:t>
            </a:r>
          </a:p>
          <a:p>
            <a:pPr lvl="1"/>
            <a:r>
              <a:rPr lang="en-GB" dirty="0"/>
              <a:t>Context-aware interfaces</a:t>
            </a:r>
          </a:p>
          <a:p>
            <a:pPr lvl="1"/>
            <a:r>
              <a:rPr lang="en-GB" dirty="0"/>
              <a:t>Recommender systems</a:t>
            </a:r>
          </a:p>
          <a:p>
            <a:pPr lvl="1"/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4A0D797-1694-E54F-7E3E-89837B7119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 &amp; Big Data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596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1640A4B-0DA5-08B8-CB0C-0642B7B6C1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1960s: First attempts to add a camera to a computer and get the computer to describe what it could see</a:t>
            </a:r>
          </a:p>
          <a:p>
            <a:r>
              <a:rPr lang="en-US" dirty="0"/>
              <a:t>Aims to extract 3D structure from images to understand objects in their surroundings</a:t>
            </a:r>
          </a:p>
          <a:p>
            <a:r>
              <a:rPr lang="en-US" dirty="0"/>
              <a:t>Google Photos </a:t>
            </a:r>
            <a:r>
              <a:rPr lang="en-US" sz="1600" dirty="0"/>
              <a:t>(</a:t>
            </a:r>
            <a:r>
              <a:rPr lang="en-US" sz="1600" dirty="0">
                <a:hlinkClick r:id="rId2"/>
              </a:rPr>
              <a:t>https://www.google.com/intl/en_uk/photos/about/</a:t>
            </a:r>
            <a:r>
              <a:rPr lang="en-US" sz="1600" dirty="0"/>
              <a:t>)</a:t>
            </a:r>
          </a:p>
          <a:p>
            <a:pPr lvl="1"/>
            <a:r>
              <a:rPr lang="en-US" dirty="0"/>
              <a:t>Feature identification</a:t>
            </a:r>
          </a:p>
          <a:p>
            <a:pPr lvl="1"/>
            <a:r>
              <a:rPr lang="en-US" dirty="0" err="1"/>
              <a:t>Organises</a:t>
            </a:r>
            <a:r>
              <a:rPr lang="en-US" dirty="0"/>
              <a:t> photos into groups based on their content (People, Places, Things)</a:t>
            </a:r>
          </a:p>
          <a:p>
            <a:pPr lvl="1"/>
            <a:r>
              <a:rPr lang="en-US" dirty="0"/>
              <a:t>Geotagging – looks at GPR for location then finds local landmarks as starting point for image identification process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831132A-96BA-1BC1-3E18-A157D7542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Computer Vision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53407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F94383A-23A2-2FF0-59AA-E33F36B8C7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Most biometrics are based upon computer vision systems – fingerprints, faces, retinas</a:t>
            </a:r>
          </a:p>
          <a:p>
            <a:pPr lvl="1"/>
            <a:r>
              <a:rPr lang="en-US" dirty="0"/>
              <a:t>Infrared rather than visible light so that they don’t damage the human eye</a:t>
            </a:r>
          </a:p>
          <a:p>
            <a:r>
              <a:rPr lang="en-US" dirty="0"/>
              <a:t>Face ID (Apple) </a:t>
            </a:r>
            <a:r>
              <a:rPr lang="en-US" sz="1800" dirty="0"/>
              <a:t>(</a:t>
            </a:r>
            <a:r>
              <a:rPr lang="en-US" sz="1800" dirty="0">
                <a:hlinkClick r:id="rId2"/>
              </a:rPr>
              <a:t>https://support.apple.com/en-gb/HT208109</a:t>
            </a:r>
            <a:r>
              <a:rPr lang="en-US" sz="1800" dirty="0"/>
              <a:t>)</a:t>
            </a:r>
          </a:p>
          <a:p>
            <a:pPr lvl="1"/>
            <a:r>
              <a:rPr lang="en-GB" dirty="0"/>
              <a:t>Minimises the recall of passwords and other security information</a:t>
            </a:r>
          </a:p>
          <a:p>
            <a:pPr lvl="1"/>
            <a:r>
              <a:rPr lang="en-GB" dirty="0"/>
              <a:t>Laser dot projector, IR flood illuminator, IR camera</a:t>
            </a:r>
          </a:p>
          <a:p>
            <a:pPr lvl="1"/>
            <a:r>
              <a:rPr lang="en-GB" dirty="0"/>
              <a:t>Image is compared with reference image taken on setup</a:t>
            </a:r>
          </a:p>
          <a:p>
            <a:pPr lvl="1"/>
            <a:r>
              <a:rPr lang="en-GB" dirty="0"/>
              <a:t>Also does </a:t>
            </a:r>
            <a:r>
              <a:rPr lang="en-GB" dirty="0" err="1"/>
              <a:t>eyetracking</a:t>
            </a:r>
            <a:r>
              <a:rPr lang="en-GB" dirty="0"/>
              <a:t>, head tracking, and facial expression tracking for Animoji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1E044A7-4338-0F96-1538-E55D7D5E4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Biometric Authentication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55672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628A228-8C70-DB2A-9953-7C618C0624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Three main areas</a:t>
            </a:r>
          </a:p>
          <a:p>
            <a:pPr lvl="1"/>
            <a:r>
              <a:rPr lang="en-US" dirty="0"/>
              <a:t>Speech recognition</a:t>
            </a:r>
          </a:p>
          <a:p>
            <a:pPr lvl="1"/>
            <a:r>
              <a:rPr lang="en-US" dirty="0"/>
              <a:t>Natural language understanding</a:t>
            </a:r>
          </a:p>
          <a:p>
            <a:pPr lvl="1"/>
            <a:r>
              <a:rPr lang="en-US" dirty="0"/>
              <a:t>Natural language generation</a:t>
            </a:r>
          </a:p>
          <a:p>
            <a:r>
              <a:rPr lang="en-GB" dirty="0"/>
              <a:t>All of these require large amounts of data as a reference source and complex mathematical models</a:t>
            </a:r>
          </a:p>
          <a:p>
            <a:pPr lvl="1"/>
            <a:r>
              <a:rPr lang="en-GB" dirty="0"/>
              <a:t>Classic machine learning problems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FCE2B42-EB5F-2E91-ED8F-28CB9D4126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Natural Language Processing (NLP)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05220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8A65AA3-A5A9-689C-8D93-2757E34B17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1952: single speaker digit recognition</a:t>
            </a:r>
          </a:p>
          <a:p>
            <a:r>
              <a:rPr lang="en-GB" dirty="0"/>
              <a:t>Mid 1980s: IBM’s </a:t>
            </a:r>
            <a:r>
              <a:rPr lang="en-GB" i="1" dirty="0" err="1"/>
              <a:t>Tangora</a:t>
            </a:r>
            <a:r>
              <a:rPr lang="en-GB" dirty="0"/>
              <a:t> 20,000 word range</a:t>
            </a:r>
          </a:p>
          <a:p>
            <a:r>
              <a:rPr lang="en-GB" dirty="0"/>
              <a:t>Until 2010s speaker independence was a problem</a:t>
            </a:r>
          </a:p>
          <a:p>
            <a:pPr lvl="1"/>
            <a:r>
              <a:rPr lang="en-GB" dirty="0"/>
              <a:t>Users needed to train the software to recognise their voice for large vocabulary models</a:t>
            </a:r>
          </a:p>
          <a:p>
            <a:pPr lvl="1"/>
            <a:r>
              <a:rPr lang="en-GB" dirty="0"/>
              <a:t>Small vocabularies such as numbers could be speaker independent</a:t>
            </a:r>
          </a:p>
          <a:p>
            <a:r>
              <a:rPr lang="en-GB" dirty="0"/>
              <a:t>2017: Automatic transcription of human conversation in real time as good as human transcription</a:t>
            </a:r>
          </a:p>
          <a:p>
            <a:r>
              <a:rPr lang="en-GB" dirty="0"/>
              <a:t>Current problems</a:t>
            </a:r>
          </a:p>
          <a:p>
            <a:pPr lvl="1"/>
            <a:r>
              <a:rPr lang="en-GB" dirty="0"/>
              <a:t>Accents </a:t>
            </a:r>
          </a:p>
          <a:p>
            <a:pPr lvl="1"/>
            <a:r>
              <a:rPr lang="en-GB" dirty="0"/>
              <a:t>Noisy areas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9B2B206-8BA1-CDC1-0EDC-BD5DE0601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Speech Recognition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0586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578CF25-4AA1-7785-4AB1-F4DE8EA70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Often from video, but also from audio, text and wearables</a:t>
            </a:r>
          </a:p>
          <a:p>
            <a:r>
              <a:rPr lang="en-US" dirty="0"/>
              <a:t>Media analytics for market research</a:t>
            </a:r>
          </a:p>
          <a:p>
            <a:pPr lvl="1"/>
            <a:r>
              <a:rPr lang="en-US" dirty="0"/>
              <a:t>Are you interested in this product/movie?</a:t>
            </a:r>
          </a:p>
          <a:p>
            <a:pPr lvl="1"/>
            <a:r>
              <a:rPr lang="en-US" dirty="0"/>
              <a:t>No need to fill in long boring questionnaires, just agree to have the camera turned on</a:t>
            </a:r>
          </a:p>
          <a:p>
            <a:r>
              <a:rPr lang="en-US" dirty="0"/>
              <a:t>Driver state sensing</a:t>
            </a:r>
          </a:p>
          <a:p>
            <a:pPr lvl="1"/>
            <a:r>
              <a:rPr lang="en-US" dirty="0"/>
              <a:t>Identify dangerous driver/passenger </a:t>
            </a:r>
            <a:r>
              <a:rPr lang="en-US" dirty="0" err="1"/>
              <a:t>behaviour</a:t>
            </a:r>
            <a:r>
              <a:rPr lang="en-US" dirty="0"/>
              <a:t> and have the autonomous vehicle respond</a:t>
            </a:r>
          </a:p>
          <a:p>
            <a:r>
              <a:rPr lang="en-US" dirty="0" err="1"/>
              <a:t>Affectiva</a:t>
            </a:r>
            <a:r>
              <a:rPr lang="en-US" dirty="0"/>
              <a:t> </a:t>
            </a:r>
            <a:r>
              <a:rPr lang="en-US" sz="1800" dirty="0"/>
              <a:t>(</a:t>
            </a:r>
            <a:r>
              <a:rPr lang="en-US" sz="1800" dirty="0">
                <a:hlinkClick r:id="rId2"/>
              </a:rPr>
              <a:t>https://go.affectiva.com/auto</a:t>
            </a:r>
            <a:r>
              <a:rPr lang="en-US" sz="1800" dirty="0"/>
              <a:t>) </a:t>
            </a:r>
          </a:p>
          <a:p>
            <a:pPr lvl="1"/>
            <a:r>
              <a:rPr lang="en-US" dirty="0"/>
              <a:t>Identifies emotional and cognitive states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4F84089-F791-0B20-4E24-35B9F77288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Emotion Recognition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78809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D595EA7-DB03-A91A-067B-374DDCC7A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Predictive Text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45699B-CDD2-4E82-6CD6-BD5DEB8075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5626968" cy="5794659"/>
          </a:xfrm>
        </p:spPr>
        <p:txBody>
          <a:bodyPr/>
          <a:lstStyle/>
          <a:p>
            <a:r>
              <a:rPr lang="en-US" dirty="0"/>
              <a:t>Originally developed as </a:t>
            </a:r>
            <a:r>
              <a:rPr lang="en-US" i="1" dirty="0"/>
              <a:t>autocomplete</a:t>
            </a:r>
            <a:r>
              <a:rPr lang="en-US" dirty="0"/>
              <a:t> to allow people with physical disabilities to increase their typing speed by reducing the number of keystrokes needed to enter a message</a:t>
            </a:r>
          </a:p>
          <a:p>
            <a:r>
              <a:rPr lang="en-US" dirty="0"/>
              <a:t>Became popular for use with SMS messages on numeric keypad</a:t>
            </a:r>
          </a:p>
          <a:p>
            <a:r>
              <a:rPr lang="en-US" dirty="0"/>
              <a:t>Requires a language model that can predict words based upon</a:t>
            </a:r>
          </a:p>
          <a:p>
            <a:pPr lvl="1"/>
            <a:r>
              <a:rPr lang="en-US" dirty="0"/>
              <a:t>Frequency of use in a given language</a:t>
            </a:r>
          </a:p>
          <a:p>
            <a:pPr lvl="2"/>
            <a:r>
              <a:rPr lang="en-US" dirty="0"/>
              <a:t>Mostly static</a:t>
            </a:r>
          </a:p>
          <a:p>
            <a:pPr lvl="1"/>
            <a:r>
              <a:rPr lang="en-US" dirty="0"/>
              <a:t>Frequency of use by a given user</a:t>
            </a:r>
          </a:p>
          <a:p>
            <a:pPr lvl="2"/>
            <a:r>
              <a:rPr lang="en-US" dirty="0"/>
              <a:t>Mostly fluid</a:t>
            </a:r>
          </a:p>
          <a:p>
            <a:pPr lvl="1"/>
            <a:r>
              <a:rPr lang="en-US" dirty="0"/>
              <a:t>Asks question </a:t>
            </a:r>
            <a:r>
              <a:rPr lang="en-US" i="1" dirty="0"/>
              <a:t>what is most likely to follow the text already inputted?</a:t>
            </a:r>
          </a:p>
          <a:p>
            <a:r>
              <a:rPr lang="en-GB" dirty="0"/>
              <a:t>Further developed for use in web browsers, email, search engines, code editors…</a:t>
            </a:r>
          </a:p>
          <a:p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9AB363E-C95D-D3E2-2ADA-98C119A076C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929004" y="981075"/>
            <a:ext cx="3107492" cy="5794375"/>
          </a:xfrm>
        </p:spPr>
      </p:pic>
    </p:spTree>
    <p:extLst>
      <p:ext uri="{BB962C8B-B14F-4D97-AF65-F5344CB8AC3E}">
        <p14:creationId xmlns:p14="http://schemas.microsoft.com/office/powerpoint/2010/main" val="20678316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F13A9C1-18E3-925E-10E9-BE9D51D22B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Automatic text generation is used to provide text more rapidly and cheaply than a human can</a:t>
            </a:r>
          </a:p>
          <a:p>
            <a:pPr lvl="1"/>
            <a:r>
              <a:rPr lang="en-GB" dirty="0"/>
              <a:t>Data-to-text systems summarise data sources and turn them into short text reports</a:t>
            </a:r>
          </a:p>
          <a:p>
            <a:pPr lvl="1"/>
            <a:r>
              <a:rPr lang="en-GB" dirty="0"/>
              <a:t>Automated journalism </a:t>
            </a:r>
            <a:r>
              <a:rPr lang="en-GB" sz="1300" dirty="0"/>
              <a:t>(</a:t>
            </a:r>
            <a:r>
              <a:rPr lang="en-GB" sz="1300" dirty="0">
                <a:hlinkClick r:id="rId2"/>
              </a:rPr>
              <a:t>https://en.wikipedia.org/wiki/Automated_journalism</a:t>
            </a:r>
            <a:r>
              <a:rPr lang="en-GB" sz="1300" dirty="0"/>
              <a:t>)</a:t>
            </a:r>
          </a:p>
          <a:p>
            <a:r>
              <a:rPr lang="en-GB" dirty="0"/>
              <a:t>Automated Insights </a:t>
            </a:r>
            <a:r>
              <a:rPr lang="en-GB" sz="2000" dirty="0"/>
              <a:t>(</a:t>
            </a:r>
            <a:r>
              <a:rPr lang="en-GB" sz="2000" dirty="0">
                <a:hlinkClick r:id="rId3"/>
              </a:rPr>
              <a:t>https://automatedinsights.com/</a:t>
            </a:r>
            <a:r>
              <a:rPr lang="en-GB" sz="2000" dirty="0"/>
              <a:t>)</a:t>
            </a:r>
          </a:p>
          <a:p>
            <a:pPr lvl="1"/>
            <a:r>
              <a:rPr lang="en-GB" dirty="0"/>
              <a:t>Takes real-time financial and business data and turns this into short descriptive summaries using Wordsmith</a:t>
            </a:r>
          </a:p>
          <a:p>
            <a:r>
              <a:rPr lang="en-GB" dirty="0"/>
              <a:t>IBM’s Weather Company </a:t>
            </a:r>
            <a:r>
              <a:rPr lang="en-GB" sz="1200" dirty="0"/>
              <a:t>(</a:t>
            </a:r>
            <a:r>
              <a:rPr lang="en-GB" sz="1200" dirty="0">
                <a:hlinkClick r:id="rId4"/>
              </a:rPr>
              <a:t>https://weather.com/en-GB/weather/today/</a:t>
            </a:r>
            <a:r>
              <a:rPr lang="en-GB" sz="1200" dirty="0"/>
              <a:t>)</a:t>
            </a:r>
          </a:p>
          <a:p>
            <a:pPr lvl="1"/>
            <a:r>
              <a:rPr lang="en-GB" dirty="0"/>
              <a:t>Takes real-time data to generate location-based forecasts for weather, UV and pollen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271C7EE-5263-9F13-95B5-1C787392B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Text Generation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74030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F13A9C1-18E3-925E-10E9-BE9D51D22B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Automated journalism </a:t>
            </a:r>
          </a:p>
          <a:p>
            <a:r>
              <a:rPr lang="en-GB" dirty="0"/>
              <a:t>Washington Post’s </a:t>
            </a:r>
            <a:r>
              <a:rPr lang="en-GB" dirty="0" err="1"/>
              <a:t>Heliograf</a:t>
            </a:r>
            <a:endParaRPr lang="en-GB" dirty="0"/>
          </a:p>
          <a:p>
            <a:pPr lvl="1"/>
            <a:r>
              <a:rPr lang="en-GB" dirty="0"/>
              <a:t>Summarises high school sports results</a:t>
            </a:r>
          </a:p>
          <a:p>
            <a:pPr lvl="1"/>
            <a:r>
              <a:rPr lang="en-GB" dirty="0"/>
              <a:t>Provided AI-generated audio election reports</a:t>
            </a:r>
          </a:p>
          <a:p>
            <a:r>
              <a:rPr lang="en-GB" dirty="0"/>
              <a:t>Forbes, LA Times, Reuters, all use AI systems to generate news stories for their websites</a:t>
            </a:r>
          </a:p>
          <a:p>
            <a:pPr lvl="1"/>
            <a:r>
              <a:rPr lang="en-GB" dirty="0"/>
              <a:t>LA Times AI reported 2014 California earthquake within 3 minutes of the shaking stopping</a:t>
            </a:r>
          </a:p>
          <a:p>
            <a:r>
              <a:rPr lang="en-GB" dirty="0"/>
              <a:t>Much faster than human journalists, therefore cheaper</a:t>
            </a:r>
          </a:p>
          <a:p>
            <a:pPr lvl="1"/>
            <a:r>
              <a:rPr lang="en-GB" dirty="0"/>
              <a:t>AP claims its volumes of earnings reports increased by a factor of 10</a:t>
            </a:r>
          </a:p>
          <a:p>
            <a:pPr lvl="1"/>
            <a:r>
              <a:rPr lang="en-GB" dirty="0"/>
              <a:t>Threat to human journalism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271C7EE-5263-9F13-95B5-1C787392B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Text Generation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46240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B5B1E3A-8A71-2584-F093-F8F974AA31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Chatbots combine text generation with language comprehension to interact with humans within a defined task context</a:t>
            </a:r>
          </a:p>
          <a:p>
            <a:r>
              <a:rPr lang="en-GB" dirty="0"/>
              <a:t>Common in e-commerce and customer service applications as pop-up windows</a:t>
            </a:r>
          </a:p>
          <a:p>
            <a:r>
              <a:rPr lang="en-GB" dirty="0" err="1"/>
              <a:t>WoeBot</a:t>
            </a:r>
            <a:r>
              <a:rPr lang="en-GB" dirty="0"/>
              <a:t> </a:t>
            </a:r>
            <a:r>
              <a:rPr lang="en-GB" sz="2400" dirty="0"/>
              <a:t>(</a:t>
            </a:r>
            <a:r>
              <a:rPr lang="en-GB" sz="2400" dirty="0">
                <a:hlinkClick r:id="rId2"/>
              </a:rPr>
              <a:t>https://woebothealth.com/</a:t>
            </a:r>
            <a:r>
              <a:rPr lang="en-GB" sz="2400" dirty="0"/>
              <a:t>) </a:t>
            </a:r>
            <a:endParaRPr lang="en-GB" dirty="0"/>
          </a:p>
          <a:p>
            <a:pPr lvl="1"/>
            <a:r>
              <a:rPr lang="en-GB" dirty="0"/>
              <a:t>Mental health chatbot</a:t>
            </a:r>
          </a:p>
          <a:p>
            <a:pPr lvl="1"/>
            <a:r>
              <a:rPr lang="en-GB" dirty="0"/>
              <a:t>CBT available 24/7 that doesn’t judge you</a:t>
            </a:r>
          </a:p>
          <a:p>
            <a:r>
              <a:rPr lang="en-GB" dirty="0"/>
              <a:t>Duolingo </a:t>
            </a:r>
            <a:r>
              <a:rPr lang="en-GB" sz="2400" dirty="0"/>
              <a:t>(</a:t>
            </a:r>
            <a:r>
              <a:rPr lang="en-GB" sz="2400" dirty="0">
                <a:hlinkClick r:id="rId3"/>
              </a:rPr>
              <a:t>https://blog.duolingo.com/duolingo-max/</a:t>
            </a:r>
            <a:r>
              <a:rPr lang="en-GB" sz="2400" dirty="0"/>
              <a:t>)</a:t>
            </a:r>
          </a:p>
          <a:p>
            <a:pPr lvl="1"/>
            <a:r>
              <a:rPr lang="en-GB" dirty="0"/>
              <a:t>Language learning system</a:t>
            </a:r>
          </a:p>
          <a:p>
            <a:pPr lvl="1"/>
            <a:r>
              <a:rPr lang="en-GB" dirty="0"/>
              <a:t>Introduced Chatbot in 2016 for language practice</a:t>
            </a:r>
          </a:p>
          <a:p>
            <a:pPr lvl="1"/>
            <a:r>
              <a:rPr lang="en-GB" dirty="0"/>
              <a:t>Duolingo Max provides explanations and roleplay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E5874B6-7587-7D77-88B5-741192EEF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Chatbots</a:t>
            </a:r>
          </a:p>
        </p:txBody>
      </p:sp>
    </p:spTree>
    <p:extLst>
      <p:ext uri="{BB962C8B-B14F-4D97-AF65-F5344CB8AC3E}">
        <p14:creationId xmlns:p14="http://schemas.microsoft.com/office/powerpoint/2010/main" val="33149565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7E9BC8E-857C-5009-CEB2-3B2936036F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Task Support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6BE45A-E4F8-C77B-452A-2977DE22FE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5464982" cy="5794659"/>
          </a:xfrm>
        </p:spPr>
        <p:txBody>
          <a:bodyPr>
            <a:normAutofit/>
          </a:bodyPr>
          <a:lstStyle/>
          <a:p>
            <a:r>
              <a:rPr lang="en-GB" sz="2800" dirty="0"/>
              <a:t>Chatbots can also be used to support users performing tasks</a:t>
            </a:r>
          </a:p>
          <a:p>
            <a:r>
              <a:rPr lang="en-GB" sz="2800" dirty="0"/>
              <a:t>Microsoft Office Assistant</a:t>
            </a:r>
          </a:p>
          <a:p>
            <a:pPr lvl="1"/>
            <a:r>
              <a:rPr lang="en-GB" sz="2700" dirty="0"/>
              <a:t>“</a:t>
            </a:r>
            <a:r>
              <a:rPr lang="en-GB" sz="2700" dirty="0" err="1"/>
              <a:t>Clippy</a:t>
            </a:r>
            <a:r>
              <a:rPr lang="en-GB" sz="2700" dirty="0"/>
              <a:t>”</a:t>
            </a:r>
          </a:p>
          <a:p>
            <a:pPr lvl="1"/>
            <a:r>
              <a:rPr lang="en-GB" sz="2700" dirty="0"/>
              <a:t>Recognised the task being performed and provided context-sensitive support</a:t>
            </a:r>
          </a:p>
          <a:p>
            <a:pPr lvl="1"/>
            <a:r>
              <a:rPr lang="en-GB" sz="2700" dirty="0"/>
              <a:t>Interactive interface to the main Office help system</a:t>
            </a:r>
          </a:p>
          <a:p>
            <a:r>
              <a:rPr lang="en-GB" sz="2800" dirty="0"/>
              <a:t>Many users found this intrusive and annoying</a:t>
            </a:r>
          </a:p>
        </p:txBody>
      </p:sp>
      <p:pic>
        <p:nvPicPr>
          <p:cNvPr id="1026" name="Picture 2" descr="The Quest For Clippy – Tipping Goat®">
            <a:extLst>
              <a:ext uri="{FF2B5EF4-FFF2-40B4-BE49-F238E27FC236}">
                <a16:creationId xmlns:a16="http://schemas.microsoft.com/office/drawing/2014/main" id="{0FCB6936-614B-1C6E-7224-DAA1CC6374A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980728"/>
            <a:ext cx="2764618" cy="5705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94920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281D5-DBB7-6EA5-7ABC-F3FA0D564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Virtual Assistants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C2456A-FCA7-86BB-FB86-98A73050978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Alexa, Siri, Cortana</a:t>
            </a:r>
          </a:p>
          <a:p>
            <a:r>
              <a:rPr lang="en-GB" sz="2800" dirty="0"/>
              <a:t>Provide voice or text interfacing with</a:t>
            </a:r>
          </a:p>
          <a:p>
            <a:pPr lvl="1"/>
            <a:r>
              <a:rPr lang="en-GB" sz="2700" dirty="0"/>
              <a:t>Smart devices</a:t>
            </a:r>
          </a:p>
          <a:p>
            <a:pPr lvl="1"/>
            <a:r>
              <a:rPr lang="en-GB" sz="2700" dirty="0"/>
              <a:t>Smart phones</a:t>
            </a:r>
          </a:p>
          <a:p>
            <a:pPr lvl="1"/>
            <a:r>
              <a:rPr lang="en-GB" sz="2700" dirty="0"/>
              <a:t>External services (information, news, weather, music etc.)</a:t>
            </a:r>
          </a:p>
          <a:p>
            <a:pPr lvl="1"/>
            <a:r>
              <a:rPr lang="en-GB" sz="2700" dirty="0"/>
              <a:t>Shopping</a:t>
            </a:r>
          </a:p>
          <a:p>
            <a:pPr lvl="1"/>
            <a:r>
              <a:rPr lang="en-GB" sz="2700" dirty="0"/>
              <a:t>…</a:t>
            </a:r>
          </a:p>
          <a:p>
            <a:r>
              <a:rPr lang="en-GB" sz="2800" dirty="0"/>
              <a:t>In-car assistants for safer use of phones</a:t>
            </a:r>
            <a:endParaRPr lang="en-GB" sz="2700" dirty="0"/>
          </a:p>
          <a:p>
            <a:pPr lvl="1"/>
            <a:endParaRPr lang="en-GB" sz="2700" dirty="0"/>
          </a:p>
          <a:p>
            <a:pPr lvl="1"/>
            <a:endParaRPr lang="en-GB" sz="2700" dirty="0"/>
          </a:p>
        </p:txBody>
      </p:sp>
      <p:pic>
        <p:nvPicPr>
          <p:cNvPr id="2050" name="Picture 2" descr="Which Echo should I get? A buyer's guide for Amazon's dizzying array of  Echo devices | TechHive">
            <a:extLst>
              <a:ext uri="{FF2B5EF4-FFF2-40B4-BE49-F238E27FC236}">
                <a16:creationId xmlns:a16="http://schemas.microsoft.com/office/drawing/2014/main" id="{8E7C80A3-520B-A714-8725-9D75186713A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872" y="980728"/>
            <a:ext cx="4038600" cy="268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Google Nest (smart speakers) - Wikipedia">
            <a:extLst>
              <a:ext uri="{FF2B5EF4-FFF2-40B4-BE49-F238E27FC236}">
                <a16:creationId xmlns:a16="http://schemas.microsoft.com/office/drawing/2014/main" id="{3922F8CD-FD6C-E120-81A4-548D6C91C0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872" y="3878260"/>
            <a:ext cx="4139952" cy="2759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67294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F13A9C1-18E3-925E-10E9-BE9D51D22B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Fully automatic translation of text between different languages</a:t>
            </a:r>
          </a:p>
          <a:p>
            <a:pPr lvl="1"/>
            <a:r>
              <a:rPr lang="en-GB" dirty="0"/>
              <a:t>First computer systems in late 1940s</a:t>
            </a:r>
          </a:p>
          <a:p>
            <a:r>
              <a:rPr lang="en-GB" dirty="0"/>
              <a:t>Now commonly available via websites or built into social media platforms and mobile device operating systems</a:t>
            </a:r>
          </a:p>
          <a:p>
            <a:r>
              <a:rPr lang="en-GB" dirty="0"/>
              <a:t>Google Translate </a:t>
            </a:r>
            <a:r>
              <a:rPr lang="en-GB" sz="2400" dirty="0"/>
              <a:t>(</a:t>
            </a:r>
            <a:r>
              <a:rPr lang="en-GB" sz="2400" dirty="0">
                <a:hlinkClick r:id="rId2"/>
              </a:rPr>
              <a:t>https://translate.google.co.uk/</a:t>
            </a:r>
            <a:r>
              <a:rPr lang="en-GB" sz="2400" dirty="0"/>
              <a:t>)</a:t>
            </a:r>
          </a:p>
          <a:p>
            <a:pPr lvl="1"/>
            <a:r>
              <a:rPr lang="en-GB" dirty="0"/>
              <a:t>Over 100 languages</a:t>
            </a:r>
          </a:p>
          <a:p>
            <a:pPr lvl="1"/>
            <a:r>
              <a:rPr lang="en-GB" dirty="0"/>
              <a:t>Also works with images, e.g. signs</a:t>
            </a:r>
          </a:p>
          <a:p>
            <a:r>
              <a:rPr lang="en-GB" dirty="0" err="1"/>
              <a:t>DeepL</a:t>
            </a:r>
            <a:r>
              <a:rPr lang="en-GB" dirty="0"/>
              <a:t> </a:t>
            </a:r>
            <a:r>
              <a:rPr lang="en-GB" sz="2400" dirty="0"/>
              <a:t>(</a:t>
            </a:r>
            <a:r>
              <a:rPr lang="en-GB" sz="2400" dirty="0">
                <a:hlinkClick r:id="rId3"/>
              </a:rPr>
              <a:t>https://www.deepl.com/translator</a:t>
            </a:r>
            <a:r>
              <a:rPr lang="en-GB" sz="2400" dirty="0"/>
              <a:t>)</a:t>
            </a:r>
          </a:p>
          <a:p>
            <a:pPr lvl="1"/>
            <a:r>
              <a:rPr lang="en-GB" dirty="0"/>
              <a:t>31 languages</a:t>
            </a:r>
          </a:p>
          <a:p>
            <a:pPr lvl="1"/>
            <a:r>
              <a:rPr lang="en-GB" dirty="0"/>
              <a:t>Translates entire documents and websites</a:t>
            </a:r>
          </a:p>
          <a:p>
            <a:pPr lvl="1"/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271C7EE-5263-9F13-95B5-1C787392B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Text Translation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56203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5B98512-58D4-84B8-3EE1-A24847FA39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Combining speech recognition and text translation allows for real-time audio translation</a:t>
            </a:r>
          </a:p>
          <a:p>
            <a:r>
              <a:rPr lang="en-GB" dirty="0" err="1"/>
              <a:t>Goodle</a:t>
            </a:r>
            <a:r>
              <a:rPr lang="en-GB" dirty="0"/>
              <a:t> Translate app</a:t>
            </a:r>
          </a:p>
          <a:p>
            <a:pPr lvl="1"/>
            <a:r>
              <a:rPr lang="en-GB" dirty="0"/>
              <a:t>Conversation feature on smartphones</a:t>
            </a:r>
          </a:p>
          <a:p>
            <a:r>
              <a:rPr lang="en-GB" dirty="0"/>
              <a:t>Microsoft Translate</a:t>
            </a:r>
          </a:p>
          <a:p>
            <a:pPr lvl="1"/>
            <a:r>
              <a:rPr lang="en-GB" dirty="0"/>
              <a:t>Automatic subtitling of presentations in PowerPoint</a:t>
            </a:r>
          </a:p>
          <a:p>
            <a:r>
              <a:rPr lang="en-GB" dirty="0" err="1"/>
              <a:t>Timekettle</a:t>
            </a:r>
            <a:r>
              <a:rPr lang="en-GB" dirty="0"/>
              <a:t> </a:t>
            </a:r>
            <a:r>
              <a:rPr lang="en-GB" sz="2000" dirty="0"/>
              <a:t>(</a:t>
            </a:r>
            <a:r>
              <a:rPr lang="en-GB" sz="2000" dirty="0">
                <a:hlinkClick r:id="rId2"/>
              </a:rPr>
              <a:t>https://www.timekettle.co/</a:t>
            </a:r>
            <a:r>
              <a:rPr lang="en-GB" sz="2000" dirty="0"/>
              <a:t>)</a:t>
            </a:r>
          </a:p>
          <a:p>
            <a:pPr lvl="1"/>
            <a:r>
              <a:rPr lang="en-GB" dirty="0"/>
              <a:t>Phone-based system that provides real-time translation into earbuds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349751C-A6B7-89B2-70B8-16F3BE1C6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Audio Translation</a:t>
            </a:r>
          </a:p>
        </p:txBody>
      </p:sp>
    </p:spTree>
    <p:extLst>
      <p:ext uri="{BB962C8B-B14F-4D97-AF65-F5344CB8AC3E}">
        <p14:creationId xmlns:p14="http://schemas.microsoft.com/office/powerpoint/2010/main" val="18965965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F13A9C1-18E3-925E-10E9-BE9D51D22B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Gestures are a very natural way of interacting with objects</a:t>
            </a:r>
          </a:p>
          <a:p>
            <a:pPr lvl="1"/>
            <a:r>
              <a:rPr lang="en-GB" dirty="0"/>
              <a:t>Tracking the hand sufficiently well to identify gestures is quite a tricky problem</a:t>
            </a:r>
          </a:p>
          <a:p>
            <a:pPr lvl="1"/>
            <a:r>
              <a:rPr lang="en-GB" dirty="0"/>
              <a:t>Another technique from disability computing</a:t>
            </a:r>
          </a:p>
          <a:p>
            <a:r>
              <a:rPr lang="en-GB" dirty="0"/>
              <a:t>Gaming</a:t>
            </a:r>
          </a:p>
          <a:p>
            <a:pPr lvl="1"/>
            <a:r>
              <a:rPr lang="en-GB" dirty="0"/>
              <a:t>Xbox Kinect (now discontinued)</a:t>
            </a:r>
          </a:p>
          <a:p>
            <a:pPr lvl="1"/>
            <a:r>
              <a:rPr lang="en-GB" dirty="0"/>
              <a:t>Oculus Quest hand tracking</a:t>
            </a:r>
          </a:p>
          <a:p>
            <a:r>
              <a:rPr lang="en-GB" dirty="0"/>
              <a:t>Signage and non-touch screens</a:t>
            </a:r>
          </a:p>
          <a:p>
            <a:pPr lvl="1"/>
            <a:r>
              <a:rPr lang="en-GB" dirty="0" err="1"/>
              <a:t>Ultraleap</a:t>
            </a:r>
            <a:r>
              <a:rPr lang="en-GB" dirty="0"/>
              <a:t> </a:t>
            </a:r>
            <a:r>
              <a:rPr lang="en-GB" sz="2400" dirty="0"/>
              <a:t>(</a:t>
            </a:r>
            <a:r>
              <a:rPr lang="en-GB" sz="2400" dirty="0">
                <a:hlinkClick r:id="rId2"/>
              </a:rPr>
              <a:t>https://www.ultraleap.com/</a:t>
            </a:r>
            <a:r>
              <a:rPr lang="en-GB" sz="2400" dirty="0"/>
              <a:t>) </a:t>
            </a:r>
          </a:p>
          <a:p>
            <a:pPr lvl="1"/>
            <a:r>
              <a:rPr lang="en-GB" sz="2400" dirty="0"/>
              <a:t>Also uses ultrasound to produce haptic feedback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271C7EE-5263-9F13-95B5-1C787392B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Gesture Recognition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22326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A84D931-CB62-C349-6A4E-800D2BAA7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/>
              <a:t>Data bias</a:t>
            </a:r>
          </a:p>
          <a:p>
            <a:pPr lvl="1"/>
            <a:r>
              <a:rPr lang="en-GB" dirty="0"/>
              <a:t>The data underlying any system development must be unbiased to avoid inaccuracy or discrimination</a:t>
            </a:r>
          </a:p>
          <a:p>
            <a:r>
              <a:rPr lang="en-GB" dirty="0"/>
              <a:t>Limited context</a:t>
            </a:r>
          </a:p>
          <a:p>
            <a:pPr lvl="1"/>
            <a:r>
              <a:rPr lang="en-GB" dirty="0"/>
              <a:t>Systems generally only work in a small subset of problems </a:t>
            </a:r>
          </a:p>
          <a:p>
            <a:pPr lvl="1"/>
            <a:r>
              <a:rPr lang="en-GB" dirty="0"/>
              <a:t>Still a long way from artificial general intelligence</a:t>
            </a:r>
          </a:p>
          <a:p>
            <a:r>
              <a:rPr lang="en-GB" dirty="0"/>
              <a:t>Technical complexity</a:t>
            </a:r>
          </a:p>
          <a:p>
            <a:pPr lvl="1"/>
            <a:r>
              <a:rPr lang="en-GB" dirty="0"/>
              <a:t>Programming AI systems is hard</a:t>
            </a:r>
          </a:p>
          <a:p>
            <a:pPr lvl="1"/>
            <a:r>
              <a:rPr lang="en-GB" dirty="0"/>
              <a:t>APIs are starting to appear</a:t>
            </a:r>
          </a:p>
          <a:p>
            <a:pPr lvl="1"/>
            <a:r>
              <a:rPr lang="en-GB" dirty="0"/>
              <a:t>Integration with legacy systems can be very challenging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1BED03D-E94C-02E7-58D6-E5C8B6BEF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Technological Limitations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49634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748B077-FC3B-5F4E-3673-6B26706233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507288" cy="576064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Privacy concerns</a:t>
            </a:r>
          </a:p>
          <a:p>
            <a:pPr lvl="1"/>
            <a:r>
              <a:rPr lang="en-GB" dirty="0"/>
              <a:t>Many systems process data in the cloud, so data can pass beyond the control of the end user</a:t>
            </a:r>
          </a:p>
          <a:p>
            <a:r>
              <a:rPr lang="en-GB" dirty="0"/>
              <a:t>Replacing humans</a:t>
            </a:r>
          </a:p>
          <a:p>
            <a:pPr lvl="1"/>
            <a:r>
              <a:rPr lang="en-GB" dirty="0"/>
              <a:t>AI interfaces are often anthropomorphised – given names and human-like voices (often female)</a:t>
            </a:r>
          </a:p>
          <a:p>
            <a:pPr lvl="1"/>
            <a:r>
              <a:rPr lang="en-GB" dirty="0"/>
              <a:t>Difficulty in distinguishing between humans and machines</a:t>
            </a:r>
          </a:p>
          <a:p>
            <a:pPr lvl="1"/>
            <a:r>
              <a:rPr lang="en-GB" dirty="0"/>
              <a:t>Potential for significant job losses/changes</a:t>
            </a:r>
          </a:p>
          <a:p>
            <a:r>
              <a:rPr lang="en-GB" dirty="0"/>
              <a:t>Technology dependence</a:t>
            </a:r>
          </a:p>
          <a:p>
            <a:pPr lvl="1"/>
            <a:r>
              <a:rPr lang="en-GB" dirty="0"/>
              <a:t>Who needs to know how to do things if the computer does them for you?</a:t>
            </a:r>
          </a:p>
          <a:p>
            <a:r>
              <a:rPr lang="en-GB" dirty="0"/>
              <a:t>Unequal access</a:t>
            </a:r>
          </a:p>
          <a:p>
            <a:pPr lvl="1"/>
            <a:r>
              <a:rPr lang="en-GB" dirty="0"/>
              <a:t>People with less access to AI systems disadvantaged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5C832BA-1503-8399-7AE0-FAFD2C884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Limitations</a:t>
            </a:r>
          </a:p>
        </p:txBody>
      </p:sp>
    </p:spTree>
    <p:extLst>
      <p:ext uri="{BB962C8B-B14F-4D97-AF65-F5344CB8AC3E}">
        <p14:creationId xmlns:p14="http://schemas.microsoft.com/office/powerpoint/2010/main" val="30989528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D383C7B-AB46-290E-83BC-1B459E958C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Things that are likely to appear within the next fifty years</a:t>
            </a:r>
          </a:p>
          <a:p>
            <a:pPr lvl="1"/>
            <a:r>
              <a:rPr lang="en-GB" dirty="0"/>
              <a:t>Brain-computer interfaces </a:t>
            </a:r>
            <a:r>
              <a:rPr lang="en-GB" sz="2000" dirty="0"/>
              <a:t>(</a:t>
            </a:r>
            <a:r>
              <a:rPr lang="en-GB" sz="2000" dirty="0">
                <a:hlinkClick r:id="rId2"/>
              </a:rPr>
              <a:t>https://neuralink.com/</a:t>
            </a:r>
            <a:r>
              <a:rPr lang="en-GB" sz="2000" dirty="0"/>
              <a:t>)</a:t>
            </a:r>
          </a:p>
          <a:p>
            <a:pPr lvl="1"/>
            <a:r>
              <a:rPr lang="en-GB" dirty="0"/>
              <a:t>AR contact lenses </a:t>
            </a:r>
            <a:r>
              <a:rPr lang="en-GB" sz="2000" dirty="0"/>
              <a:t>(</a:t>
            </a:r>
            <a:r>
              <a:rPr lang="en-GB" sz="2000" dirty="0">
                <a:hlinkClick r:id="rId3"/>
              </a:rPr>
              <a:t>https://eandt.theiet.org/content/articles/2023/02/smart-3d-printed-contact-lens-can-help-with-navigation</a:t>
            </a:r>
            <a:r>
              <a:rPr lang="en-GB" sz="2000" dirty="0"/>
              <a:t>)</a:t>
            </a:r>
          </a:p>
          <a:p>
            <a:pPr lvl="1"/>
            <a:r>
              <a:rPr lang="en-GB" dirty="0"/>
              <a:t>Level 4 autonomous vehicles </a:t>
            </a:r>
            <a:r>
              <a:rPr lang="en-GB" sz="2000" dirty="0"/>
              <a:t>(</a:t>
            </a:r>
            <a:r>
              <a:rPr lang="en-GB" sz="2000" dirty="0">
                <a:hlinkClick r:id="rId4"/>
              </a:rPr>
              <a:t>https://www.bmw.com/en/automotive-life/autonomous-driving.html</a:t>
            </a:r>
            <a:r>
              <a:rPr lang="en-GB" sz="2000" dirty="0"/>
              <a:t>)</a:t>
            </a:r>
          </a:p>
          <a:p>
            <a:pPr lvl="1"/>
            <a:r>
              <a:rPr lang="en-GB" dirty="0"/>
              <a:t>Emotion-responsive interfaces </a:t>
            </a:r>
            <a:r>
              <a:rPr lang="en-GB" sz="2000" dirty="0"/>
              <a:t>(</a:t>
            </a:r>
            <a:r>
              <a:rPr lang="en-GB" sz="2000" dirty="0">
                <a:hlinkClick r:id="rId5"/>
              </a:rPr>
              <a:t>https://encyclopedia.pub/entry/2545</a:t>
            </a:r>
            <a:r>
              <a:rPr lang="en-GB" sz="2000" dirty="0"/>
              <a:t>)</a:t>
            </a:r>
          </a:p>
          <a:p>
            <a:pPr lvl="1"/>
            <a:r>
              <a:rPr lang="en-GB" dirty="0"/>
              <a:t>Multimodal interfaces </a:t>
            </a:r>
            <a:r>
              <a:rPr lang="en-GB" sz="2000" dirty="0"/>
              <a:t>(</a:t>
            </a:r>
            <a:r>
              <a:rPr lang="en-GB" sz="2000" dirty="0">
                <a:hlinkClick r:id="rId6"/>
              </a:rPr>
              <a:t>https://www.ncbi.nlm.nih.gov/pmc/articles/PMC7366450/</a:t>
            </a:r>
            <a:r>
              <a:rPr lang="en-GB" sz="2000" dirty="0"/>
              <a:t>)</a:t>
            </a:r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3FAE9A-A8CF-9204-7E31-950CE71B54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Potential Future Uses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22466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F01BB2-B3D7-7E0D-2718-FCC21BAE7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Data quality</a:t>
            </a:r>
          </a:p>
          <a:p>
            <a:pPr lvl="1"/>
            <a:r>
              <a:rPr lang="en-GB" dirty="0"/>
              <a:t>Training data must be clean, unbiased, and inclusive</a:t>
            </a:r>
          </a:p>
          <a:p>
            <a:r>
              <a:rPr lang="en-GB" dirty="0" err="1"/>
              <a:t>Explainability</a:t>
            </a:r>
            <a:endParaRPr lang="en-GB" dirty="0"/>
          </a:p>
          <a:p>
            <a:pPr lvl="1"/>
            <a:r>
              <a:rPr lang="en-GB" dirty="0"/>
              <a:t>Any decisions made by AI need to be explainable</a:t>
            </a:r>
          </a:p>
          <a:p>
            <a:r>
              <a:rPr lang="en-GB" dirty="0"/>
              <a:t>Integration</a:t>
            </a:r>
          </a:p>
          <a:p>
            <a:pPr lvl="1"/>
            <a:r>
              <a:rPr lang="en-GB" dirty="0"/>
              <a:t>Industrial systems often have long lifespans, so it will be important to work to integrate AI interfaces into older systems</a:t>
            </a:r>
          </a:p>
          <a:p>
            <a:r>
              <a:rPr lang="en-GB" dirty="0"/>
              <a:t>Ethical review</a:t>
            </a:r>
          </a:p>
          <a:p>
            <a:pPr lvl="1"/>
            <a:r>
              <a:rPr lang="en-GB" dirty="0"/>
              <a:t>Who decides what data an AI can use? Or how?</a:t>
            </a:r>
          </a:p>
          <a:p>
            <a:r>
              <a:rPr lang="en-GB" dirty="0"/>
              <a:t>Inclusivity</a:t>
            </a:r>
          </a:p>
          <a:p>
            <a:pPr lvl="1"/>
            <a:r>
              <a:rPr lang="en-GB" dirty="0"/>
              <a:t>AI systems must be available to all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1780D50-E1A1-FB03-7CD0-733B0117E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Improvements Needed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67314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2652760-A1E2-8A31-C21D-F912436AA3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So far we’ve considered how AI is used in interfaces</a:t>
            </a:r>
          </a:p>
          <a:p>
            <a:r>
              <a:rPr lang="en-GB" dirty="0"/>
              <a:t>We also need to consider the UX for interfaces to AI systems</a:t>
            </a:r>
          </a:p>
          <a:p>
            <a:r>
              <a:rPr lang="en-GB" dirty="0"/>
              <a:t>Paradigm shift</a:t>
            </a:r>
          </a:p>
          <a:p>
            <a:pPr lvl="1"/>
            <a:r>
              <a:rPr lang="en-GB" dirty="0"/>
              <a:t>No longer ‘use AI to automate everything’</a:t>
            </a:r>
          </a:p>
          <a:p>
            <a:pPr lvl="1"/>
            <a:r>
              <a:rPr lang="en-GB" dirty="0"/>
              <a:t>“</a:t>
            </a:r>
            <a:r>
              <a:rPr lang="en-US" dirty="0"/>
              <a:t>[C]</a:t>
            </a:r>
            <a:r>
              <a:rPr lang="en-US" dirty="0" err="1"/>
              <a:t>omputers</a:t>
            </a:r>
            <a:r>
              <a:rPr lang="en-US" dirty="0"/>
              <a:t> should support human activities in ways that reduce workload, raise performance, and ensure safety</a:t>
            </a:r>
            <a:r>
              <a:rPr lang="en-GB" dirty="0"/>
              <a:t>” (Schneiderman 2020)</a:t>
            </a:r>
          </a:p>
          <a:p>
            <a:endParaRPr lang="en-GB" dirty="0"/>
          </a:p>
          <a:p>
            <a:r>
              <a:rPr lang="en-GB" i="1" dirty="0"/>
              <a:t>Human-Centred Artificial Intelligence</a:t>
            </a:r>
          </a:p>
          <a:p>
            <a:pPr lvl="1"/>
            <a:r>
              <a:rPr lang="en-GB" dirty="0"/>
              <a:t>Ethical, social, and practical integration of AI into human lives and societies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31D9F67-39A3-D972-2B52-56FA89303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Human-Centred AI</a:t>
            </a:r>
          </a:p>
        </p:txBody>
      </p:sp>
    </p:spTree>
    <p:extLst>
      <p:ext uri="{BB962C8B-B14F-4D97-AF65-F5344CB8AC3E}">
        <p14:creationId xmlns:p14="http://schemas.microsoft.com/office/powerpoint/2010/main" val="15937840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CC39E6B-CC33-941C-D006-F936288C3C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Ethical considerations</a:t>
            </a:r>
          </a:p>
          <a:p>
            <a:pPr lvl="1"/>
            <a:r>
              <a:rPr lang="en-GB" dirty="0"/>
              <a:t>Privacy, transparency, fairness, human rights</a:t>
            </a:r>
          </a:p>
          <a:p>
            <a:r>
              <a:rPr lang="en-GB" dirty="0"/>
              <a:t>User-centred design</a:t>
            </a:r>
          </a:p>
          <a:p>
            <a:pPr lvl="1"/>
            <a:r>
              <a:rPr lang="en-GB" dirty="0"/>
              <a:t>Complement human capabilities</a:t>
            </a:r>
          </a:p>
          <a:p>
            <a:r>
              <a:rPr lang="en-GB" dirty="0"/>
              <a:t>Social impact</a:t>
            </a:r>
          </a:p>
          <a:p>
            <a:pPr lvl="1"/>
            <a:r>
              <a:rPr lang="en-GB" dirty="0"/>
              <a:t>Employment, education, social equality</a:t>
            </a:r>
          </a:p>
          <a:p>
            <a:r>
              <a:rPr lang="en-GB" dirty="0"/>
              <a:t>Collaboration and interaction</a:t>
            </a:r>
          </a:p>
          <a:p>
            <a:pPr lvl="1"/>
            <a:r>
              <a:rPr lang="en-GB" dirty="0"/>
              <a:t>Adaption to human behaviours and emotions</a:t>
            </a:r>
          </a:p>
          <a:p>
            <a:r>
              <a:rPr lang="en-GB" dirty="0"/>
              <a:t>Safety and reliability</a:t>
            </a:r>
          </a:p>
          <a:p>
            <a:pPr lvl="1"/>
            <a:r>
              <a:rPr lang="en-GB" dirty="0"/>
              <a:t>Rigorous testing, avoidance of unexpected issues</a:t>
            </a:r>
          </a:p>
          <a:p>
            <a:r>
              <a:rPr lang="en-GB" dirty="0"/>
              <a:t>Sustainability</a:t>
            </a:r>
          </a:p>
          <a:p>
            <a:pPr lvl="1"/>
            <a:r>
              <a:rPr lang="en-GB" dirty="0"/>
              <a:t>Environmental impact, co-evolution with society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C07CFCC-06B6-28DF-2257-D18614956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Human-Centred AI</a:t>
            </a:r>
          </a:p>
        </p:txBody>
      </p:sp>
    </p:spTree>
    <p:extLst>
      <p:ext uri="{BB962C8B-B14F-4D97-AF65-F5344CB8AC3E}">
        <p14:creationId xmlns:p14="http://schemas.microsoft.com/office/powerpoint/2010/main" val="11922379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5726E99-30FE-6498-62CF-051CE991B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Human-Centred AI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3FF32E5-632F-CB28-7DB8-27B33A5B93D1}"/>
              </a:ext>
            </a:extLst>
          </p:cNvPr>
          <p:cNvCxnSpPr/>
          <p:nvPr/>
        </p:nvCxnSpPr>
        <p:spPr>
          <a:xfrm>
            <a:off x="4572000" y="1412776"/>
            <a:ext cx="0" cy="5112568"/>
          </a:xfrm>
          <a:prstGeom prst="straightConnector1">
            <a:avLst/>
          </a:prstGeom>
          <a:ln w="28575"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BC934B6-3998-14E1-2681-00DA6783E2BE}"/>
              </a:ext>
            </a:extLst>
          </p:cNvPr>
          <p:cNvCxnSpPr>
            <a:cxnSpLocks/>
          </p:cNvCxnSpPr>
          <p:nvPr/>
        </p:nvCxnSpPr>
        <p:spPr>
          <a:xfrm flipH="1">
            <a:off x="899592" y="3861048"/>
            <a:ext cx="7416824" cy="0"/>
          </a:xfrm>
          <a:prstGeom prst="straightConnector1">
            <a:avLst/>
          </a:prstGeom>
          <a:ln w="28575"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B5E997DB-00B1-1035-0087-7CFBF623C2CB}"/>
              </a:ext>
            </a:extLst>
          </p:cNvPr>
          <p:cNvSpPr txBox="1"/>
          <p:nvPr/>
        </p:nvSpPr>
        <p:spPr>
          <a:xfrm>
            <a:off x="4639388" y="1412776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Human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B3CC2B-3BBF-A742-7657-BA6FD6C82138}"/>
              </a:ext>
            </a:extLst>
          </p:cNvPr>
          <p:cNvSpPr txBox="1"/>
          <p:nvPr/>
        </p:nvSpPr>
        <p:spPr>
          <a:xfrm>
            <a:off x="4639387" y="6156012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Computer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94FE41-7247-5513-B43C-C2E1DCF4ADFA}"/>
              </a:ext>
            </a:extLst>
          </p:cNvPr>
          <p:cNvSpPr txBox="1"/>
          <p:nvPr/>
        </p:nvSpPr>
        <p:spPr>
          <a:xfrm>
            <a:off x="827585" y="3875895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Low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D0EFED-0E06-E165-68E6-C6C15BEB577C}"/>
              </a:ext>
            </a:extLst>
          </p:cNvPr>
          <p:cNvSpPr txBox="1"/>
          <p:nvPr/>
        </p:nvSpPr>
        <p:spPr>
          <a:xfrm>
            <a:off x="7708557" y="3884312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High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9BCBB83-E9AD-2137-AE08-59D1EDA99E5E}"/>
              </a:ext>
            </a:extLst>
          </p:cNvPr>
          <p:cNvSpPr txBox="1"/>
          <p:nvPr/>
        </p:nvSpPr>
        <p:spPr>
          <a:xfrm>
            <a:off x="6789456" y="6466862"/>
            <a:ext cx="23326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(After Schneiderman 2020)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0CFF515-EC61-1911-85C7-95FFA5A58E45}"/>
              </a:ext>
            </a:extLst>
          </p:cNvPr>
          <p:cNvSpPr txBox="1"/>
          <p:nvPr/>
        </p:nvSpPr>
        <p:spPr>
          <a:xfrm>
            <a:off x="3945013" y="953610"/>
            <a:ext cx="11785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Control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2358E58-8D34-572E-AFBA-F5232B6FEA6D}"/>
              </a:ext>
            </a:extLst>
          </p:cNvPr>
          <p:cNvSpPr txBox="1"/>
          <p:nvPr/>
        </p:nvSpPr>
        <p:spPr>
          <a:xfrm>
            <a:off x="-1929" y="3399383"/>
            <a:ext cx="17427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Automation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BDCEDC0-8B7C-C35E-E2DB-A34218372F0B}"/>
              </a:ext>
            </a:extLst>
          </p:cNvPr>
          <p:cNvSpPr txBox="1"/>
          <p:nvPr/>
        </p:nvSpPr>
        <p:spPr>
          <a:xfrm>
            <a:off x="4800426" y="1977506"/>
            <a:ext cx="341984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000" dirty="0">
                <a:solidFill>
                  <a:schemeClr val="accent2"/>
                </a:solidFill>
              </a:rPr>
              <a:t>Reliable, Safe &amp; Trustworthy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Phone Camera</a:t>
            </a:r>
          </a:p>
          <a:p>
            <a:pPr algn="ctr"/>
            <a:r>
              <a:rPr lang="en-GB" sz="2000" dirty="0"/>
              <a:t>Elevator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F793464-9727-69EE-7E6A-4AB6231515CD}"/>
              </a:ext>
            </a:extLst>
          </p:cNvPr>
          <p:cNvSpPr txBox="1"/>
          <p:nvPr/>
        </p:nvSpPr>
        <p:spPr>
          <a:xfrm>
            <a:off x="1724242" y="1981289"/>
            <a:ext cx="199285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000" dirty="0">
                <a:solidFill>
                  <a:schemeClr val="accent2"/>
                </a:solidFill>
              </a:rPr>
              <a:t>Human Mastery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Bicycle</a:t>
            </a:r>
          </a:p>
          <a:p>
            <a:pPr algn="ctr"/>
            <a:r>
              <a:rPr lang="en-GB" sz="2000" dirty="0"/>
              <a:t>Piano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6D26485-5A8C-7ED3-0839-673CBDE2142A}"/>
              </a:ext>
            </a:extLst>
          </p:cNvPr>
          <p:cNvSpPr txBox="1"/>
          <p:nvPr/>
        </p:nvSpPr>
        <p:spPr>
          <a:xfrm>
            <a:off x="1646110" y="4525089"/>
            <a:ext cx="2206823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000" dirty="0">
                <a:solidFill>
                  <a:schemeClr val="accent2"/>
                </a:solidFill>
              </a:rPr>
              <a:t>Simple Machines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Mechanical Clock</a:t>
            </a:r>
          </a:p>
          <a:p>
            <a:pPr algn="ctr"/>
            <a:r>
              <a:rPr lang="en-GB" sz="2000" dirty="0"/>
              <a:t>Mousetrap</a:t>
            </a:r>
          </a:p>
          <a:p>
            <a:endParaRPr lang="en-GB" sz="2000" dirty="0">
              <a:solidFill>
                <a:schemeClr val="accent2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B2EF0D1-0A7C-14F0-09A3-C0686498FE1B}"/>
              </a:ext>
            </a:extLst>
          </p:cNvPr>
          <p:cNvSpPr txBox="1"/>
          <p:nvPr/>
        </p:nvSpPr>
        <p:spPr>
          <a:xfrm>
            <a:off x="5469038" y="4525089"/>
            <a:ext cx="208262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000" dirty="0">
                <a:solidFill>
                  <a:schemeClr val="accent2"/>
                </a:solidFill>
              </a:rPr>
              <a:t>Rapid Response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Pacemaker</a:t>
            </a:r>
          </a:p>
          <a:p>
            <a:pPr algn="ctr"/>
            <a:r>
              <a:rPr lang="en-GB" sz="2000" dirty="0"/>
              <a:t>Airbag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4B53D548-3D59-DDF7-A7DF-835755A72CF4}"/>
              </a:ext>
            </a:extLst>
          </p:cNvPr>
          <p:cNvGrpSpPr/>
          <p:nvPr/>
        </p:nvGrpSpPr>
        <p:grpSpPr>
          <a:xfrm>
            <a:off x="4800425" y="1423508"/>
            <a:ext cx="3567285" cy="2153320"/>
            <a:chOff x="4800425" y="1423508"/>
            <a:chExt cx="3567285" cy="2153320"/>
          </a:xfrm>
        </p:grpSpPr>
        <p:sp>
          <p:nvSpPr>
            <p:cNvPr id="23" name="Rectangle: Rounded Corners 22">
              <a:extLst>
                <a:ext uri="{FF2B5EF4-FFF2-40B4-BE49-F238E27FC236}">
                  <a16:creationId xmlns:a16="http://schemas.microsoft.com/office/drawing/2014/main" id="{D97B3D52-A415-CA0B-7418-6FC162001FF1}"/>
                </a:ext>
              </a:extLst>
            </p:cNvPr>
            <p:cNvSpPr/>
            <p:nvPr/>
          </p:nvSpPr>
          <p:spPr>
            <a:xfrm>
              <a:off x="4800425" y="1782108"/>
              <a:ext cx="3567285" cy="1794720"/>
            </a:xfrm>
            <a:prstGeom prst="roundRect">
              <a:avLst/>
            </a:prstGeom>
            <a:noFill/>
            <a:ln w="57150"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B15124B5-BA21-7EDF-3337-E302D9D7EFA5}"/>
                </a:ext>
              </a:extLst>
            </p:cNvPr>
            <p:cNvSpPr txBox="1"/>
            <p:nvPr/>
          </p:nvSpPr>
          <p:spPr>
            <a:xfrm>
              <a:off x="7618787" y="1423508"/>
              <a:ext cx="74892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chemeClr val="accent6"/>
                  </a:solidFill>
                </a:rPr>
                <a:t>HCAI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85596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46434D-7280-3448-1770-2946A7ADDE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line between an AI application and an AI interface can be quite blurred</a:t>
            </a:r>
          </a:p>
          <a:p>
            <a:r>
              <a:rPr lang="en-GB" dirty="0"/>
              <a:t>Many modern interface elements depend upon a huge background of AI research</a:t>
            </a:r>
          </a:p>
          <a:p>
            <a:r>
              <a:rPr lang="en-GB" dirty="0"/>
              <a:t>The future is less about keyboards than about natural interactions except in specialised areas</a:t>
            </a:r>
          </a:p>
          <a:p>
            <a:r>
              <a:rPr lang="en-GB" dirty="0"/>
              <a:t>Multimodality will be commonplace</a:t>
            </a:r>
          </a:p>
          <a:p>
            <a:r>
              <a:rPr lang="en-GB" dirty="0"/>
              <a:t>New technologies will produce new ideas</a:t>
            </a:r>
          </a:p>
          <a:p>
            <a:r>
              <a:rPr lang="en-GB" dirty="0"/>
              <a:t>The integration of UX thinking into AI systems will hopefully lead to more reliable, safter, and more </a:t>
            </a:r>
            <a:r>
              <a:rPr lang="en-GB"/>
              <a:t>trustworthy systems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5CADCCB-BE4C-33A7-587B-B5A1E88CF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049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A88E13D-7B27-BF8E-A380-613DA71D8F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Assignment 2 Drop-In Session</a:t>
            </a:r>
          </a:p>
          <a:p>
            <a:pPr lvl="1"/>
            <a:r>
              <a:rPr lang="en-GB" dirty="0"/>
              <a:t>11:00 Tuesday 9</a:t>
            </a:r>
            <a:r>
              <a:rPr lang="en-GB" baseline="30000" dirty="0"/>
              <a:t>th</a:t>
            </a:r>
            <a:r>
              <a:rPr lang="en-GB" dirty="0"/>
              <a:t> January 2024 in IQ110</a:t>
            </a:r>
          </a:p>
          <a:p>
            <a:pPr lvl="1"/>
            <a:endParaRPr lang="en-GB" dirty="0"/>
          </a:p>
          <a:p>
            <a:r>
              <a:rPr lang="en-GB" dirty="0"/>
              <a:t>Assignment 2 Deadline</a:t>
            </a:r>
          </a:p>
          <a:p>
            <a:pPr lvl="1"/>
            <a:r>
              <a:rPr lang="en-GB" dirty="0"/>
              <a:t>15:00 Friday 12</a:t>
            </a:r>
            <a:r>
              <a:rPr lang="en-GB" baseline="30000" dirty="0"/>
              <a:t>th</a:t>
            </a:r>
            <a:r>
              <a:rPr lang="en-GB" dirty="0"/>
              <a:t> January 2024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67196E0-968E-9CCC-69F0-939DC02D6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</a:t>
            </a:r>
          </a:p>
        </p:txBody>
      </p:sp>
    </p:spTree>
    <p:extLst>
      <p:ext uri="{BB962C8B-B14F-4D97-AF65-F5344CB8AC3E}">
        <p14:creationId xmlns:p14="http://schemas.microsoft.com/office/powerpoint/2010/main" val="7037226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NULL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12491</TotalTime>
  <Words>1818</Words>
  <Application>Microsoft Office PowerPoint</Application>
  <PresentationFormat>On-screen Show (4:3)</PresentationFormat>
  <Paragraphs>266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Usability Engineering</vt:lpstr>
      <vt:lpstr>Introduction</vt:lpstr>
      <vt:lpstr>The Problem</vt:lpstr>
      <vt:lpstr>ML in Human-Computer Interfaces</vt:lpstr>
      <vt:lpstr>AI &amp; Big Data</vt:lpstr>
      <vt:lpstr>Computer Vision</vt:lpstr>
      <vt:lpstr>Biometric Authentication</vt:lpstr>
      <vt:lpstr>Natural Language Processing (NLP)</vt:lpstr>
      <vt:lpstr>Speech Recognition</vt:lpstr>
      <vt:lpstr>Emotion Recognition</vt:lpstr>
      <vt:lpstr>Predictive Text</vt:lpstr>
      <vt:lpstr>Text Generation</vt:lpstr>
      <vt:lpstr>Text Generation</vt:lpstr>
      <vt:lpstr>Chatbots</vt:lpstr>
      <vt:lpstr>Task Support</vt:lpstr>
      <vt:lpstr>Virtual Assistants</vt:lpstr>
      <vt:lpstr>Text Translation</vt:lpstr>
      <vt:lpstr>Audio Translation</vt:lpstr>
      <vt:lpstr>Gesture Recognition</vt:lpstr>
      <vt:lpstr>Technological Limitations</vt:lpstr>
      <vt:lpstr>Social Limitations</vt:lpstr>
      <vt:lpstr>Potential Future Uses</vt:lpstr>
      <vt:lpstr>Improvements Needed</vt:lpstr>
      <vt:lpstr>Human-Centred AI</vt:lpstr>
      <vt:lpstr>Human-Centred AI</vt:lpstr>
      <vt:lpstr>Human-Centred AI</vt:lpstr>
      <vt:lpstr>Summary</vt:lpstr>
      <vt:lpstr>Coming Soon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214</cp:revision>
  <dcterms:created xsi:type="dcterms:W3CDTF">2003-09-29T11:49:22Z</dcterms:created>
  <dcterms:modified xsi:type="dcterms:W3CDTF">2023-12-12T15:22:29Z</dcterms:modified>
</cp:coreProperties>
</file>