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26"/>
  </p:notesMasterIdLst>
  <p:sldIdLst>
    <p:sldId id="265" r:id="rId2"/>
    <p:sldId id="267" r:id="rId3"/>
    <p:sldId id="286" r:id="rId4"/>
    <p:sldId id="268" r:id="rId5"/>
    <p:sldId id="269" r:id="rId6"/>
    <p:sldId id="270" r:id="rId7"/>
    <p:sldId id="271" r:id="rId8"/>
    <p:sldId id="272" r:id="rId9"/>
    <p:sldId id="290" r:id="rId10"/>
    <p:sldId id="273" r:id="rId11"/>
    <p:sldId id="274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5" r:id="rId21"/>
    <p:sldId id="284" r:id="rId22"/>
    <p:sldId id="287" r:id="rId23"/>
    <p:sldId id="288" r:id="rId24"/>
    <p:sldId id="28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E0DCBC-E09F-4FF9-B115-AB0FC084DA35}" type="doc">
      <dgm:prSet loTypeId="urn:microsoft.com/office/officeart/2005/8/layout/process1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CE00DC-8377-409C-9EFA-E74E8668AB02}">
      <dgm:prSet/>
      <dgm:spPr/>
      <dgm:t>
        <a:bodyPr/>
        <a:lstStyle/>
        <a:p>
          <a:r>
            <a:rPr lang="en-GB"/>
            <a:t>The aim of a literature review is to provide the conceptual background to your research topic</a:t>
          </a:r>
          <a:endParaRPr lang="en-US"/>
        </a:p>
      </dgm:t>
    </dgm:pt>
    <dgm:pt modelId="{A6602FAD-C1A5-4640-A77E-5DDA36713289}" type="parTrans" cxnId="{BB5C093C-9FA4-436D-93E6-EAE0200AC249}">
      <dgm:prSet/>
      <dgm:spPr/>
      <dgm:t>
        <a:bodyPr/>
        <a:lstStyle/>
        <a:p>
          <a:endParaRPr lang="en-US"/>
        </a:p>
      </dgm:t>
    </dgm:pt>
    <dgm:pt modelId="{D6EBACCE-7BC8-4FAF-8233-579246F76F35}" type="sibTrans" cxnId="{BB5C093C-9FA4-436D-93E6-EAE0200AC249}">
      <dgm:prSet/>
      <dgm:spPr/>
      <dgm:t>
        <a:bodyPr/>
        <a:lstStyle/>
        <a:p>
          <a:endParaRPr lang="en-US"/>
        </a:p>
      </dgm:t>
    </dgm:pt>
    <dgm:pt modelId="{C1CE35BB-C2C2-4481-9CC0-7C03C09657A3}">
      <dgm:prSet/>
      <dgm:spPr/>
      <dgm:t>
        <a:bodyPr/>
        <a:lstStyle/>
        <a:p>
          <a:r>
            <a:rPr lang="en-GB"/>
            <a:t>The literature review shows what other people asking similar questions have discovered: </a:t>
          </a:r>
          <a:endParaRPr lang="en-US"/>
        </a:p>
      </dgm:t>
    </dgm:pt>
    <dgm:pt modelId="{13039BF0-AC88-4423-A499-0C28C4C9D6F8}" type="parTrans" cxnId="{480F54A4-A97D-48ED-8FD8-134F525FF068}">
      <dgm:prSet/>
      <dgm:spPr/>
      <dgm:t>
        <a:bodyPr/>
        <a:lstStyle/>
        <a:p>
          <a:endParaRPr lang="en-US"/>
        </a:p>
      </dgm:t>
    </dgm:pt>
    <dgm:pt modelId="{BF538C70-7460-4FF0-A2BF-61CA58A0C9B1}" type="sibTrans" cxnId="{480F54A4-A97D-48ED-8FD8-134F525FF068}">
      <dgm:prSet/>
      <dgm:spPr/>
      <dgm:t>
        <a:bodyPr/>
        <a:lstStyle/>
        <a:p>
          <a:endParaRPr lang="en-US"/>
        </a:p>
      </dgm:t>
    </dgm:pt>
    <dgm:pt modelId="{966647FA-9830-4948-A38B-D8BBDBB50646}">
      <dgm:prSet/>
      <dgm:spPr/>
      <dgm:t>
        <a:bodyPr/>
        <a:lstStyle/>
        <a:p>
          <a:r>
            <a:rPr lang="en-GB" dirty="0"/>
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</a:r>
          <a:r>
            <a:rPr lang="en-GB" dirty="0" err="1"/>
            <a:t>Jankowicz</a:t>
          </a:r>
          <a:r>
            <a:rPr lang="en-GB" dirty="0"/>
            <a:t> (2005, p. 161)</a:t>
          </a:r>
          <a:endParaRPr lang="en-US" dirty="0"/>
        </a:p>
      </dgm:t>
    </dgm:pt>
    <dgm:pt modelId="{EC5B24A8-E838-4D7A-B8EB-8930CFF0DD77}" type="parTrans" cxnId="{1FAD7248-4EF4-4829-B048-6072AB751942}">
      <dgm:prSet/>
      <dgm:spPr/>
      <dgm:t>
        <a:bodyPr/>
        <a:lstStyle/>
        <a:p>
          <a:endParaRPr lang="en-US"/>
        </a:p>
      </dgm:t>
    </dgm:pt>
    <dgm:pt modelId="{ED856FF1-79DF-4DA8-8F8C-B1E43325567E}" type="sibTrans" cxnId="{1FAD7248-4EF4-4829-B048-6072AB751942}">
      <dgm:prSet/>
      <dgm:spPr/>
      <dgm:t>
        <a:bodyPr/>
        <a:lstStyle/>
        <a:p>
          <a:endParaRPr lang="en-US"/>
        </a:p>
      </dgm:t>
    </dgm:pt>
    <dgm:pt modelId="{1B53CD17-66E2-4ACA-8F9E-F8BBB345354D}">
      <dgm:prSet/>
      <dgm:spPr/>
      <dgm:t>
        <a:bodyPr/>
        <a:lstStyle/>
        <a:p>
          <a:r>
            <a:rPr lang="en-GB"/>
            <a:t>The review helps you understand the topic under consideration, and provides you with a point of evaluation for your conclusions</a:t>
          </a:r>
          <a:endParaRPr lang="en-US"/>
        </a:p>
      </dgm:t>
    </dgm:pt>
    <dgm:pt modelId="{3D1D4D18-22A8-4467-B9EE-3E3F95F17CDB}" type="parTrans" cxnId="{20AAB09D-3A47-4E14-B86A-272BF704E4CA}">
      <dgm:prSet/>
      <dgm:spPr/>
      <dgm:t>
        <a:bodyPr/>
        <a:lstStyle/>
        <a:p>
          <a:endParaRPr lang="en-US"/>
        </a:p>
      </dgm:t>
    </dgm:pt>
    <dgm:pt modelId="{C1FC7F55-3517-4EA5-BB94-6B7F8616C39A}" type="sibTrans" cxnId="{20AAB09D-3A47-4E14-B86A-272BF704E4CA}">
      <dgm:prSet/>
      <dgm:spPr/>
      <dgm:t>
        <a:bodyPr/>
        <a:lstStyle/>
        <a:p>
          <a:endParaRPr lang="en-US"/>
        </a:p>
      </dgm:t>
    </dgm:pt>
    <dgm:pt modelId="{D1CD685F-C4FE-4884-910E-974C9E8E1F6C}" type="pres">
      <dgm:prSet presAssocID="{DBE0DCBC-E09F-4FF9-B115-AB0FC084DA35}" presName="Name0" presStyleCnt="0">
        <dgm:presLayoutVars>
          <dgm:dir/>
          <dgm:resizeHandles val="exact"/>
        </dgm:presLayoutVars>
      </dgm:prSet>
      <dgm:spPr/>
    </dgm:pt>
    <dgm:pt modelId="{EB38F761-05AD-4BB2-A3C7-E6A769116E62}" type="pres">
      <dgm:prSet presAssocID="{FFCE00DC-8377-409C-9EFA-E74E8668AB02}" presName="node" presStyleLbl="node1" presStyleIdx="0" presStyleCnt="3">
        <dgm:presLayoutVars>
          <dgm:bulletEnabled val="1"/>
        </dgm:presLayoutVars>
      </dgm:prSet>
      <dgm:spPr/>
    </dgm:pt>
    <dgm:pt modelId="{B62264BB-2D33-4781-B6B7-738DD7976CE2}" type="pres">
      <dgm:prSet presAssocID="{D6EBACCE-7BC8-4FAF-8233-579246F76F35}" presName="sibTrans" presStyleLbl="sibTrans2D1" presStyleIdx="0" presStyleCnt="2"/>
      <dgm:spPr/>
    </dgm:pt>
    <dgm:pt modelId="{A5596FFE-2330-4CCE-A178-B14A6DF8315C}" type="pres">
      <dgm:prSet presAssocID="{D6EBACCE-7BC8-4FAF-8233-579246F76F35}" presName="connectorText" presStyleLbl="sibTrans2D1" presStyleIdx="0" presStyleCnt="2"/>
      <dgm:spPr/>
    </dgm:pt>
    <dgm:pt modelId="{25ACF0B7-D09F-4C9F-9D5C-6175DE6E395F}" type="pres">
      <dgm:prSet presAssocID="{C1CE35BB-C2C2-4481-9CC0-7C03C09657A3}" presName="node" presStyleLbl="node1" presStyleIdx="1" presStyleCnt="3">
        <dgm:presLayoutVars>
          <dgm:bulletEnabled val="1"/>
        </dgm:presLayoutVars>
      </dgm:prSet>
      <dgm:spPr/>
    </dgm:pt>
    <dgm:pt modelId="{6CF064CD-72EB-406D-AFA8-4AC609AC3EF5}" type="pres">
      <dgm:prSet presAssocID="{BF538C70-7460-4FF0-A2BF-61CA58A0C9B1}" presName="sibTrans" presStyleLbl="sibTrans2D1" presStyleIdx="1" presStyleCnt="2"/>
      <dgm:spPr/>
    </dgm:pt>
    <dgm:pt modelId="{168805A1-4118-43EB-93CA-B47E4AD00565}" type="pres">
      <dgm:prSet presAssocID="{BF538C70-7460-4FF0-A2BF-61CA58A0C9B1}" presName="connectorText" presStyleLbl="sibTrans2D1" presStyleIdx="1" presStyleCnt="2"/>
      <dgm:spPr/>
    </dgm:pt>
    <dgm:pt modelId="{DC09E325-F062-4801-BC41-645F0CF9AA5C}" type="pres">
      <dgm:prSet presAssocID="{1B53CD17-66E2-4ACA-8F9E-F8BBB345354D}" presName="node" presStyleLbl="node1" presStyleIdx="2" presStyleCnt="3">
        <dgm:presLayoutVars>
          <dgm:bulletEnabled val="1"/>
        </dgm:presLayoutVars>
      </dgm:prSet>
      <dgm:spPr/>
    </dgm:pt>
  </dgm:ptLst>
  <dgm:cxnLst>
    <dgm:cxn modelId="{9A563D29-3873-463F-B27D-4ABC6412ADBA}" type="presOf" srcId="{D6EBACCE-7BC8-4FAF-8233-579246F76F35}" destId="{B62264BB-2D33-4781-B6B7-738DD7976CE2}" srcOrd="0" destOrd="0" presId="urn:microsoft.com/office/officeart/2005/8/layout/process1"/>
    <dgm:cxn modelId="{5C773037-065B-460A-8742-02C19F39B35E}" type="presOf" srcId="{BF538C70-7460-4FF0-A2BF-61CA58A0C9B1}" destId="{6CF064CD-72EB-406D-AFA8-4AC609AC3EF5}" srcOrd="0" destOrd="0" presId="urn:microsoft.com/office/officeart/2005/8/layout/process1"/>
    <dgm:cxn modelId="{794DD638-EC9F-4405-9BF8-84335FFA604B}" type="presOf" srcId="{C1CE35BB-C2C2-4481-9CC0-7C03C09657A3}" destId="{25ACF0B7-D09F-4C9F-9D5C-6175DE6E395F}" srcOrd="0" destOrd="0" presId="urn:microsoft.com/office/officeart/2005/8/layout/process1"/>
    <dgm:cxn modelId="{BB5C093C-9FA4-436D-93E6-EAE0200AC249}" srcId="{DBE0DCBC-E09F-4FF9-B115-AB0FC084DA35}" destId="{FFCE00DC-8377-409C-9EFA-E74E8668AB02}" srcOrd="0" destOrd="0" parTransId="{A6602FAD-C1A5-4640-A77E-5DDA36713289}" sibTransId="{D6EBACCE-7BC8-4FAF-8233-579246F76F35}"/>
    <dgm:cxn modelId="{1FAD7248-4EF4-4829-B048-6072AB751942}" srcId="{C1CE35BB-C2C2-4481-9CC0-7C03C09657A3}" destId="{966647FA-9830-4948-A38B-D8BBDBB50646}" srcOrd="0" destOrd="0" parTransId="{EC5B24A8-E838-4D7A-B8EB-8930CFF0DD77}" sibTransId="{ED856FF1-79DF-4DA8-8F8C-B1E43325567E}"/>
    <dgm:cxn modelId="{A94E1057-03A0-4964-B168-BF1F167670DA}" type="presOf" srcId="{DBE0DCBC-E09F-4FF9-B115-AB0FC084DA35}" destId="{D1CD685F-C4FE-4884-910E-974C9E8E1F6C}" srcOrd="0" destOrd="0" presId="urn:microsoft.com/office/officeart/2005/8/layout/process1"/>
    <dgm:cxn modelId="{66742177-DA6A-4756-9CB1-8CBC967487DA}" type="presOf" srcId="{D6EBACCE-7BC8-4FAF-8233-579246F76F35}" destId="{A5596FFE-2330-4CCE-A178-B14A6DF8315C}" srcOrd="1" destOrd="0" presId="urn:microsoft.com/office/officeart/2005/8/layout/process1"/>
    <dgm:cxn modelId="{40C8EE83-BDEA-48E4-9A50-7077C5C69EF1}" type="presOf" srcId="{BF538C70-7460-4FF0-A2BF-61CA58A0C9B1}" destId="{168805A1-4118-43EB-93CA-B47E4AD00565}" srcOrd="1" destOrd="0" presId="urn:microsoft.com/office/officeart/2005/8/layout/process1"/>
    <dgm:cxn modelId="{EF06AB9C-153A-44D2-9057-8F993F6CE1AF}" type="presOf" srcId="{1B53CD17-66E2-4ACA-8F9E-F8BBB345354D}" destId="{DC09E325-F062-4801-BC41-645F0CF9AA5C}" srcOrd="0" destOrd="0" presId="urn:microsoft.com/office/officeart/2005/8/layout/process1"/>
    <dgm:cxn modelId="{20AAB09D-3A47-4E14-B86A-272BF704E4CA}" srcId="{DBE0DCBC-E09F-4FF9-B115-AB0FC084DA35}" destId="{1B53CD17-66E2-4ACA-8F9E-F8BBB345354D}" srcOrd="2" destOrd="0" parTransId="{3D1D4D18-22A8-4467-B9EE-3E3F95F17CDB}" sibTransId="{C1FC7F55-3517-4EA5-BB94-6B7F8616C39A}"/>
    <dgm:cxn modelId="{201DD1A1-92C2-48B4-AAF4-66DBDA332DA5}" type="presOf" srcId="{966647FA-9830-4948-A38B-D8BBDBB50646}" destId="{25ACF0B7-D09F-4C9F-9D5C-6175DE6E395F}" srcOrd="0" destOrd="1" presId="urn:microsoft.com/office/officeart/2005/8/layout/process1"/>
    <dgm:cxn modelId="{480F54A4-A97D-48ED-8FD8-134F525FF068}" srcId="{DBE0DCBC-E09F-4FF9-B115-AB0FC084DA35}" destId="{C1CE35BB-C2C2-4481-9CC0-7C03C09657A3}" srcOrd="1" destOrd="0" parTransId="{13039BF0-AC88-4423-A499-0C28C4C9D6F8}" sibTransId="{BF538C70-7460-4FF0-A2BF-61CA58A0C9B1}"/>
    <dgm:cxn modelId="{97B16CE3-4BA8-4AD5-B6BB-B46E50157EC2}" type="presOf" srcId="{FFCE00DC-8377-409C-9EFA-E74E8668AB02}" destId="{EB38F761-05AD-4BB2-A3C7-E6A769116E62}" srcOrd="0" destOrd="0" presId="urn:microsoft.com/office/officeart/2005/8/layout/process1"/>
    <dgm:cxn modelId="{A31A4A5A-CA14-4E23-9C61-FA7DC20C5BDB}" type="presParOf" srcId="{D1CD685F-C4FE-4884-910E-974C9E8E1F6C}" destId="{EB38F761-05AD-4BB2-A3C7-E6A769116E62}" srcOrd="0" destOrd="0" presId="urn:microsoft.com/office/officeart/2005/8/layout/process1"/>
    <dgm:cxn modelId="{C174799E-3CC9-4C0B-B4C9-B7968EAE0BB5}" type="presParOf" srcId="{D1CD685F-C4FE-4884-910E-974C9E8E1F6C}" destId="{B62264BB-2D33-4781-B6B7-738DD7976CE2}" srcOrd="1" destOrd="0" presId="urn:microsoft.com/office/officeart/2005/8/layout/process1"/>
    <dgm:cxn modelId="{712E8230-6715-4FEB-B79E-E9E3E4C844CE}" type="presParOf" srcId="{B62264BB-2D33-4781-B6B7-738DD7976CE2}" destId="{A5596FFE-2330-4CCE-A178-B14A6DF8315C}" srcOrd="0" destOrd="0" presId="urn:microsoft.com/office/officeart/2005/8/layout/process1"/>
    <dgm:cxn modelId="{FADC3724-94F2-4EF8-8C20-6F68B7B6C42B}" type="presParOf" srcId="{D1CD685F-C4FE-4884-910E-974C9E8E1F6C}" destId="{25ACF0B7-D09F-4C9F-9D5C-6175DE6E395F}" srcOrd="2" destOrd="0" presId="urn:microsoft.com/office/officeart/2005/8/layout/process1"/>
    <dgm:cxn modelId="{09AD4056-CD05-4BB7-9B0A-FDF33F414794}" type="presParOf" srcId="{D1CD685F-C4FE-4884-910E-974C9E8E1F6C}" destId="{6CF064CD-72EB-406D-AFA8-4AC609AC3EF5}" srcOrd="3" destOrd="0" presId="urn:microsoft.com/office/officeart/2005/8/layout/process1"/>
    <dgm:cxn modelId="{AC7C2A22-80F6-4C3D-9B88-958C9AE6CCED}" type="presParOf" srcId="{6CF064CD-72EB-406D-AFA8-4AC609AC3EF5}" destId="{168805A1-4118-43EB-93CA-B47E4AD00565}" srcOrd="0" destOrd="0" presId="urn:microsoft.com/office/officeart/2005/8/layout/process1"/>
    <dgm:cxn modelId="{3D7768A2-E0F8-4CAC-B693-CCC246FF9296}" type="presParOf" srcId="{D1CD685F-C4FE-4884-910E-974C9E8E1F6C}" destId="{DC09E325-F062-4801-BC41-645F0CF9AA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F8502E-6D2A-47E2-87B0-CDE39613B37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6CFB68-F333-4203-8858-4B99D45951FC}">
      <dgm:prSet/>
      <dgm:spPr/>
      <dgm:t>
        <a:bodyPr/>
        <a:lstStyle/>
        <a:p>
          <a:r>
            <a:rPr lang="en-GB"/>
            <a:t>We expect evidence of background research and reading in the Proposal</a:t>
          </a:r>
          <a:endParaRPr lang="en-US"/>
        </a:p>
      </dgm:t>
    </dgm:pt>
    <dgm:pt modelId="{E7BFCA7D-D4E8-4521-A366-1B23C83C147A}" type="parTrans" cxnId="{591ECD11-646A-478B-ACB2-0A48DD9CE375}">
      <dgm:prSet/>
      <dgm:spPr/>
      <dgm:t>
        <a:bodyPr/>
        <a:lstStyle/>
        <a:p>
          <a:endParaRPr lang="en-US"/>
        </a:p>
      </dgm:t>
    </dgm:pt>
    <dgm:pt modelId="{DD6F313B-F537-458A-B491-ED891AE30AE8}" type="sibTrans" cxnId="{591ECD11-646A-478B-ACB2-0A48DD9CE375}">
      <dgm:prSet/>
      <dgm:spPr/>
      <dgm:t>
        <a:bodyPr/>
        <a:lstStyle/>
        <a:p>
          <a:endParaRPr lang="en-US"/>
        </a:p>
      </dgm:t>
    </dgm:pt>
    <dgm:pt modelId="{7D24C50F-9289-4E00-A240-F275DF986861}">
      <dgm:prSet/>
      <dgm:spPr/>
      <dgm:t>
        <a:bodyPr/>
        <a:lstStyle/>
        <a:p>
          <a:r>
            <a:rPr lang="en-GB"/>
            <a:t>We will expect more and better in your Final Year Project Report next year!</a:t>
          </a:r>
          <a:endParaRPr lang="en-US"/>
        </a:p>
      </dgm:t>
    </dgm:pt>
    <dgm:pt modelId="{91EAB8C6-46BF-4F4B-9969-AA1121BAB31D}" type="parTrans" cxnId="{EA9A5C7D-8AB8-4967-A658-984EE11458CB}">
      <dgm:prSet/>
      <dgm:spPr/>
      <dgm:t>
        <a:bodyPr/>
        <a:lstStyle/>
        <a:p>
          <a:endParaRPr lang="en-US"/>
        </a:p>
      </dgm:t>
    </dgm:pt>
    <dgm:pt modelId="{2DE927F1-CA39-492A-9C1E-6B0C70173536}" type="sibTrans" cxnId="{EA9A5C7D-8AB8-4967-A658-984EE11458CB}">
      <dgm:prSet/>
      <dgm:spPr/>
      <dgm:t>
        <a:bodyPr/>
        <a:lstStyle/>
        <a:p>
          <a:endParaRPr lang="en-US"/>
        </a:p>
      </dgm:t>
    </dgm:pt>
    <dgm:pt modelId="{2912F663-32B7-4EFD-8E58-514EE16DE58D}" type="pres">
      <dgm:prSet presAssocID="{B4F8502E-6D2A-47E2-87B0-CDE39613B37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6EB0A2C-8172-4A9F-B64A-717E4D39F897}" type="pres">
      <dgm:prSet presAssocID="{4A6CFB68-F333-4203-8858-4B99D45951FC}" presName="hierRoot1" presStyleCnt="0"/>
      <dgm:spPr/>
    </dgm:pt>
    <dgm:pt modelId="{A6C155CF-34B5-4CA5-BCF1-822BDC9F3ED4}" type="pres">
      <dgm:prSet presAssocID="{4A6CFB68-F333-4203-8858-4B99D45951FC}" presName="composite" presStyleCnt="0"/>
      <dgm:spPr/>
    </dgm:pt>
    <dgm:pt modelId="{FBF36E9C-7BDC-4BE1-A69B-C5F54BED4067}" type="pres">
      <dgm:prSet presAssocID="{4A6CFB68-F333-4203-8858-4B99D45951FC}" presName="background" presStyleLbl="node0" presStyleIdx="0" presStyleCnt="2"/>
      <dgm:spPr/>
    </dgm:pt>
    <dgm:pt modelId="{8CB43B58-E8AB-4F3E-A1DA-534AD634FAB5}" type="pres">
      <dgm:prSet presAssocID="{4A6CFB68-F333-4203-8858-4B99D45951FC}" presName="text" presStyleLbl="fgAcc0" presStyleIdx="0" presStyleCnt="2">
        <dgm:presLayoutVars>
          <dgm:chPref val="3"/>
        </dgm:presLayoutVars>
      </dgm:prSet>
      <dgm:spPr/>
    </dgm:pt>
    <dgm:pt modelId="{0026E7B6-2B6B-4430-823C-AE37A593FEA4}" type="pres">
      <dgm:prSet presAssocID="{4A6CFB68-F333-4203-8858-4B99D45951FC}" presName="hierChild2" presStyleCnt="0"/>
      <dgm:spPr/>
    </dgm:pt>
    <dgm:pt modelId="{156971D0-7F77-44A8-9B50-34C818F32994}" type="pres">
      <dgm:prSet presAssocID="{7D24C50F-9289-4E00-A240-F275DF986861}" presName="hierRoot1" presStyleCnt="0"/>
      <dgm:spPr/>
    </dgm:pt>
    <dgm:pt modelId="{8F0DF5EA-3ED9-4FB0-9ECD-B38D5EF2A903}" type="pres">
      <dgm:prSet presAssocID="{7D24C50F-9289-4E00-A240-F275DF986861}" presName="composite" presStyleCnt="0"/>
      <dgm:spPr/>
    </dgm:pt>
    <dgm:pt modelId="{3D85B917-24CB-4253-8D7D-A2D3D6AB428A}" type="pres">
      <dgm:prSet presAssocID="{7D24C50F-9289-4E00-A240-F275DF986861}" presName="background" presStyleLbl="node0" presStyleIdx="1" presStyleCnt="2"/>
      <dgm:spPr/>
    </dgm:pt>
    <dgm:pt modelId="{16D00575-19FC-4641-A54B-1442F4034DAE}" type="pres">
      <dgm:prSet presAssocID="{7D24C50F-9289-4E00-A240-F275DF986861}" presName="text" presStyleLbl="fgAcc0" presStyleIdx="1" presStyleCnt="2">
        <dgm:presLayoutVars>
          <dgm:chPref val="3"/>
        </dgm:presLayoutVars>
      </dgm:prSet>
      <dgm:spPr/>
    </dgm:pt>
    <dgm:pt modelId="{D0173007-55B3-45A8-BEE0-4932E771588F}" type="pres">
      <dgm:prSet presAssocID="{7D24C50F-9289-4E00-A240-F275DF986861}" presName="hierChild2" presStyleCnt="0"/>
      <dgm:spPr/>
    </dgm:pt>
  </dgm:ptLst>
  <dgm:cxnLst>
    <dgm:cxn modelId="{591ECD11-646A-478B-ACB2-0A48DD9CE375}" srcId="{B4F8502E-6D2A-47E2-87B0-CDE39613B37F}" destId="{4A6CFB68-F333-4203-8858-4B99D45951FC}" srcOrd="0" destOrd="0" parTransId="{E7BFCA7D-D4E8-4521-A366-1B23C83C147A}" sibTransId="{DD6F313B-F537-458A-B491-ED891AE30AE8}"/>
    <dgm:cxn modelId="{1DD7AA16-E48E-4E98-A6BA-F6E47E7B907C}" type="presOf" srcId="{B4F8502E-6D2A-47E2-87B0-CDE39613B37F}" destId="{2912F663-32B7-4EFD-8E58-514EE16DE58D}" srcOrd="0" destOrd="0" presId="urn:microsoft.com/office/officeart/2005/8/layout/hierarchy1"/>
    <dgm:cxn modelId="{EA9A5C7D-8AB8-4967-A658-984EE11458CB}" srcId="{B4F8502E-6D2A-47E2-87B0-CDE39613B37F}" destId="{7D24C50F-9289-4E00-A240-F275DF986861}" srcOrd="1" destOrd="0" parTransId="{91EAB8C6-46BF-4F4B-9969-AA1121BAB31D}" sibTransId="{2DE927F1-CA39-492A-9C1E-6B0C70173536}"/>
    <dgm:cxn modelId="{EC4D75A7-A45D-4B52-B279-D60168BBC322}" type="presOf" srcId="{4A6CFB68-F333-4203-8858-4B99D45951FC}" destId="{8CB43B58-E8AB-4F3E-A1DA-534AD634FAB5}" srcOrd="0" destOrd="0" presId="urn:microsoft.com/office/officeart/2005/8/layout/hierarchy1"/>
    <dgm:cxn modelId="{477E11DD-D324-4821-82C1-81E6361BE09C}" type="presOf" srcId="{7D24C50F-9289-4E00-A240-F275DF986861}" destId="{16D00575-19FC-4641-A54B-1442F4034DAE}" srcOrd="0" destOrd="0" presId="urn:microsoft.com/office/officeart/2005/8/layout/hierarchy1"/>
    <dgm:cxn modelId="{C608317D-3324-4D88-81F4-47B1B0D80088}" type="presParOf" srcId="{2912F663-32B7-4EFD-8E58-514EE16DE58D}" destId="{46EB0A2C-8172-4A9F-B64A-717E4D39F897}" srcOrd="0" destOrd="0" presId="urn:microsoft.com/office/officeart/2005/8/layout/hierarchy1"/>
    <dgm:cxn modelId="{712D3204-EC4A-428C-85B6-EFF083B64E31}" type="presParOf" srcId="{46EB0A2C-8172-4A9F-B64A-717E4D39F897}" destId="{A6C155CF-34B5-4CA5-BCF1-822BDC9F3ED4}" srcOrd="0" destOrd="0" presId="urn:microsoft.com/office/officeart/2005/8/layout/hierarchy1"/>
    <dgm:cxn modelId="{FB020BFB-551F-4501-89A5-5CA01C63A58D}" type="presParOf" srcId="{A6C155CF-34B5-4CA5-BCF1-822BDC9F3ED4}" destId="{FBF36E9C-7BDC-4BE1-A69B-C5F54BED4067}" srcOrd="0" destOrd="0" presId="urn:microsoft.com/office/officeart/2005/8/layout/hierarchy1"/>
    <dgm:cxn modelId="{FC0D5FB6-F965-48AB-AC22-F88FDDBE0CED}" type="presParOf" srcId="{A6C155CF-34B5-4CA5-BCF1-822BDC9F3ED4}" destId="{8CB43B58-E8AB-4F3E-A1DA-534AD634FAB5}" srcOrd="1" destOrd="0" presId="urn:microsoft.com/office/officeart/2005/8/layout/hierarchy1"/>
    <dgm:cxn modelId="{91ACAC85-5232-438D-B678-D7220D4D763F}" type="presParOf" srcId="{46EB0A2C-8172-4A9F-B64A-717E4D39F897}" destId="{0026E7B6-2B6B-4430-823C-AE37A593FEA4}" srcOrd="1" destOrd="0" presId="urn:microsoft.com/office/officeart/2005/8/layout/hierarchy1"/>
    <dgm:cxn modelId="{2E642BA2-826F-4143-BEA7-C2E1DE6BB260}" type="presParOf" srcId="{2912F663-32B7-4EFD-8E58-514EE16DE58D}" destId="{156971D0-7F77-44A8-9B50-34C818F32994}" srcOrd="1" destOrd="0" presId="urn:microsoft.com/office/officeart/2005/8/layout/hierarchy1"/>
    <dgm:cxn modelId="{A54255A3-D917-4ECE-9189-301CB631929C}" type="presParOf" srcId="{156971D0-7F77-44A8-9B50-34C818F32994}" destId="{8F0DF5EA-3ED9-4FB0-9ECD-B38D5EF2A903}" srcOrd="0" destOrd="0" presId="urn:microsoft.com/office/officeart/2005/8/layout/hierarchy1"/>
    <dgm:cxn modelId="{204B8A29-3A34-4AEA-B924-1AEA5408E169}" type="presParOf" srcId="{8F0DF5EA-3ED9-4FB0-9ECD-B38D5EF2A903}" destId="{3D85B917-24CB-4253-8D7D-A2D3D6AB428A}" srcOrd="0" destOrd="0" presId="urn:microsoft.com/office/officeart/2005/8/layout/hierarchy1"/>
    <dgm:cxn modelId="{563F1370-6675-4615-ABFC-AE45544C39D1}" type="presParOf" srcId="{8F0DF5EA-3ED9-4FB0-9ECD-B38D5EF2A903}" destId="{16D00575-19FC-4641-A54B-1442F4034DAE}" srcOrd="1" destOrd="0" presId="urn:microsoft.com/office/officeart/2005/8/layout/hierarchy1"/>
    <dgm:cxn modelId="{DBEBF473-CAE3-4B81-A751-63840C9D7A21}" type="presParOf" srcId="{156971D0-7F77-44A8-9B50-34C818F32994}" destId="{D0173007-55B3-45A8-BEE0-4932E771588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06544D-1A09-46A5-8E26-910BA8E173AF}" type="doc">
      <dgm:prSet loTypeId="urn:microsoft.com/office/officeart/2005/8/layout/vList5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D8459C-3959-457C-A0ED-5B8EC185B183}">
      <dgm:prSet/>
      <dgm:spPr/>
      <dgm:t>
        <a:bodyPr/>
        <a:lstStyle/>
        <a:p>
          <a:r>
            <a:rPr lang="en-GB"/>
            <a:t>Positivism</a:t>
          </a:r>
          <a:endParaRPr lang="en-US"/>
        </a:p>
      </dgm:t>
    </dgm:pt>
    <dgm:pt modelId="{6E6EDBC8-D867-4BDD-BE9D-959F6D96451C}" type="parTrans" cxnId="{FEE2F49F-6BCF-4DA7-836E-C059078C1C67}">
      <dgm:prSet/>
      <dgm:spPr/>
      <dgm:t>
        <a:bodyPr/>
        <a:lstStyle/>
        <a:p>
          <a:endParaRPr lang="en-US"/>
        </a:p>
      </dgm:t>
    </dgm:pt>
    <dgm:pt modelId="{B6D79E7B-5DD7-459A-BA60-38EE21FB0016}" type="sibTrans" cxnId="{FEE2F49F-6BCF-4DA7-836E-C059078C1C67}">
      <dgm:prSet/>
      <dgm:spPr/>
      <dgm:t>
        <a:bodyPr/>
        <a:lstStyle/>
        <a:p>
          <a:endParaRPr lang="en-US"/>
        </a:p>
      </dgm:t>
    </dgm:pt>
    <dgm:pt modelId="{A04AD790-DAAF-4BAB-8C03-19D0A666C0F3}">
      <dgm:prSet/>
      <dgm:spPr/>
      <dgm:t>
        <a:bodyPr/>
        <a:lstStyle/>
        <a:p>
          <a:r>
            <a:rPr lang="en-GB"/>
            <a:t>Knowledge is based on the observation or experience of real phenomena in an objective and real world</a:t>
          </a:r>
          <a:endParaRPr lang="en-US"/>
        </a:p>
      </dgm:t>
    </dgm:pt>
    <dgm:pt modelId="{2CDB922C-BEFC-4DE6-A718-7CEB864458C7}" type="parTrans" cxnId="{04EA9924-7AAB-4257-8C28-1B2B54810AFF}">
      <dgm:prSet/>
      <dgm:spPr/>
      <dgm:t>
        <a:bodyPr/>
        <a:lstStyle/>
        <a:p>
          <a:endParaRPr lang="en-US"/>
        </a:p>
      </dgm:t>
    </dgm:pt>
    <dgm:pt modelId="{64D454E2-38B7-4A02-A35B-48BAE660A479}" type="sibTrans" cxnId="{04EA9924-7AAB-4257-8C28-1B2B54810AFF}">
      <dgm:prSet/>
      <dgm:spPr/>
      <dgm:t>
        <a:bodyPr/>
        <a:lstStyle/>
        <a:p>
          <a:endParaRPr lang="en-US"/>
        </a:p>
      </dgm:t>
    </dgm:pt>
    <dgm:pt modelId="{9565EF79-BBD6-47B3-A8E4-A23FC3AA8D2A}">
      <dgm:prSet/>
      <dgm:spPr/>
      <dgm:t>
        <a:bodyPr/>
        <a:lstStyle/>
        <a:p>
          <a:r>
            <a:rPr lang="en-US"/>
            <a:t>Objective experiments are performed to observe these phenomena</a:t>
          </a:r>
        </a:p>
      </dgm:t>
    </dgm:pt>
    <dgm:pt modelId="{0D1A027E-EF6B-44E0-AB09-482C564B8569}" type="parTrans" cxnId="{40EA5E0D-0331-4CC0-8CD2-CFF8C9B696B5}">
      <dgm:prSet/>
      <dgm:spPr/>
      <dgm:t>
        <a:bodyPr/>
        <a:lstStyle/>
        <a:p>
          <a:endParaRPr lang="en-US"/>
        </a:p>
      </dgm:t>
    </dgm:pt>
    <dgm:pt modelId="{4A132040-5B18-41CB-ABD1-87E34CC908D4}" type="sibTrans" cxnId="{40EA5E0D-0331-4CC0-8CD2-CFF8C9B696B5}">
      <dgm:prSet/>
      <dgm:spPr/>
      <dgm:t>
        <a:bodyPr/>
        <a:lstStyle/>
        <a:p>
          <a:endParaRPr lang="en-US"/>
        </a:p>
      </dgm:t>
    </dgm:pt>
    <dgm:pt modelId="{31C1F024-D7DF-47DE-B458-274D18ABBAF7}">
      <dgm:prSet/>
      <dgm:spPr/>
      <dgm:t>
        <a:bodyPr/>
        <a:lstStyle/>
        <a:p>
          <a:r>
            <a:rPr lang="en-US"/>
            <a:t>Phenomenology</a:t>
          </a:r>
        </a:p>
      </dgm:t>
    </dgm:pt>
    <dgm:pt modelId="{1981A9DB-CC75-49F8-813F-A41ECB0DC8D0}" type="parTrans" cxnId="{0D2DA50A-9D93-4875-B250-AFBC578C2A33}">
      <dgm:prSet/>
      <dgm:spPr/>
      <dgm:t>
        <a:bodyPr/>
        <a:lstStyle/>
        <a:p>
          <a:endParaRPr lang="en-US"/>
        </a:p>
      </dgm:t>
    </dgm:pt>
    <dgm:pt modelId="{F54192E8-1F9A-4F4D-A9B3-BF66D5513BB8}" type="sibTrans" cxnId="{0D2DA50A-9D93-4875-B250-AFBC578C2A33}">
      <dgm:prSet/>
      <dgm:spPr/>
      <dgm:t>
        <a:bodyPr/>
        <a:lstStyle/>
        <a:p>
          <a:endParaRPr lang="en-US"/>
        </a:p>
      </dgm:t>
    </dgm:pt>
    <dgm:pt modelId="{C967F767-EE09-48D2-80EA-DF86F32499D6}">
      <dgm:prSet/>
      <dgm:spPr/>
      <dgm:t>
        <a:bodyPr/>
        <a:lstStyle/>
        <a:p>
          <a:r>
            <a:rPr lang="en-US"/>
            <a:t>Knowledge is a social phenomenon that can only be understood subjectively</a:t>
          </a:r>
        </a:p>
      </dgm:t>
    </dgm:pt>
    <dgm:pt modelId="{C91768A3-C333-4A18-8AE3-466527DF36A2}" type="parTrans" cxnId="{B18C2857-0E4F-4D2A-B151-952FAA3110EA}">
      <dgm:prSet/>
      <dgm:spPr/>
      <dgm:t>
        <a:bodyPr/>
        <a:lstStyle/>
        <a:p>
          <a:endParaRPr lang="en-US"/>
        </a:p>
      </dgm:t>
    </dgm:pt>
    <dgm:pt modelId="{07C7D65C-2425-4B5F-B5B1-71EE8593C75F}" type="sibTrans" cxnId="{B18C2857-0E4F-4D2A-B151-952FAA3110EA}">
      <dgm:prSet/>
      <dgm:spPr/>
      <dgm:t>
        <a:bodyPr/>
        <a:lstStyle/>
        <a:p>
          <a:endParaRPr lang="en-US"/>
        </a:p>
      </dgm:t>
    </dgm:pt>
    <dgm:pt modelId="{A2D8005D-701F-4BB5-9D84-78ABDD4DD1D5}">
      <dgm:prSet/>
      <dgm:spPr/>
      <dgm:t>
        <a:bodyPr/>
        <a:lstStyle/>
        <a:p>
          <a:r>
            <a:rPr lang="en-US"/>
            <a:t>Subjective data is collected and examined in order to understand thoughts, feelings and ideas</a:t>
          </a:r>
        </a:p>
      </dgm:t>
    </dgm:pt>
    <dgm:pt modelId="{7FDD527D-B15B-4189-A0D2-096E51F2BCFB}" type="parTrans" cxnId="{06D81CA8-DE5C-4B2A-B004-507C3CDC7285}">
      <dgm:prSet/>
      <dgm:spPr/>
      <dgm:t>
        <a:bodyPr/>
        <a:lstStyle/>
        <a:p>
          <a:endParaRPr lang="en-US"/>
        </a:p>
      </dgm:t>
    </dgm:pt>
    <dgm:pt modelId="{9EDEC821-5774-41BB-8838-1F523E965E58}" type="sibTrans" cxnId="{06D81CA8-DE5C-4B2A-B004-507C3CDC7285}">
      <dgm:prSet/>
      <dgm:spPr/>
      <dgm:t>
        <a:bodyPr/>
        <a:lstStyle/>
        <a:p>
          <a:endParaRPr lang="en-US"/>
        </a:p>
      </dgm:t>
    </dgm:pt>
    <dgm:pt modelId="{51023AAB-E3B5-4D5C-89C9-A1EE18C44651}" type="pres">
      <dgm:prSet presAssocID="{6006544D-1A09-46A5-8E26-910BA8E173AF}" presName="Name0" presStyleCnt="0">
        <dgm:presLayoutVars>
          <dgm:dir/>
          <dgm:animLvl val="lvl"/>
          <dgm:resizeHandles val="exact"/>
        </dgm:presLayoutVars>
      </dgm:prSet>
      <dgm:spPr/>
    </dgm:pt>
    <dgm:pt modelId="{9177915D-0395-4297-B05A-281A987334F2}" type="pres">
      <dgm:prSet presAssocID="{D8D8459C-3959-457C-A0ED-5B8EC185B183}" presName="linNode" presStyleCnt="0"/>
      <dgm:spPr/>
    </dgm:pt>
    <dgm:pt modelId="{4E519592-DC64-4814-843D-D751F3C62993}" type="pres">
      <dgm:prSet presAssocID="{D8D8459C-3959-457C-A0ED-5B8EC185B183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B0FAF56B-7884-464E-885C-DE3B53B85E5F}" type="pres">
      <dgm:prSet presAssocID="{D8D8459C-3959-457C-A0ED-5B8EC185B183}" presName="descendantText" presStyleLbl="alignAccFollowNode1" presStyleIdx="0" presStyleCnt="2">
        <dgm:presLayoutVars>
          <dgm:bulletEnabled val="1"/>
        </dgm:presLayoutVars>
      </dgm:prSet>
      <dgm:spPr/>
    </dgm:pt>
    <dgm:pt modelId="{01BE3F93-D670-4BA5-ACA6-9410E5E9C056}" type="pres">
      <dgm:prSet presAssocID="{B6D79E7B-5DD7-459A-BA60-38EE21FB0016}" presName="sp" presStyleCnt="0"/>
      <dgm:spPr/>
    </dgm:pt>
    <dgm:pt modelId="{959943AE-8CC6-4B4B-9601-37721CF557D1}" type="pres">
      <dgm:prSet presAssocID="{31C1F024-D7DF-47DE-B458-274D18ABBAF7}" presName="linNode" presStyleCnt="0"/>
      <dgm:spPr/>
    </dgm:pt>
    <dgm:pt modelId="{76508C99-208E-45B3-8D6E-7E5A4EA6EC2A}" type="pres">
      <dgm:prSet presAssocID="{31C1F024-D7DF-47DE-B458-274D18ABBAF7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2CFF5AD0-80BE-4D7E-874A-A0610B9DFDA6}" type="pres">
      <dgm:prSet presAssocID="{31C1F024-D7DF-47DE-B458-274D18ABBAF7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0D2DA50A-9D93-4875-B250-AFBC578C2A33}" srcId="{6006544D-1A09-46A5-8E26-910BA8E173AF}" destId="{31C1F024-D7DF-47DE-B458-274D18ABBAF7}" srcOrd="1" destOrd="0" parTransId="{1981A9DB-CC75-49F8-813F-A41ECB0DC8D0}" sibTransId="{F54192E8-1F9A-4F4D-A9B3-BF66D5513BB8}"/>
    <dgm:cxn modelId="{40EA5E0D-0331-4CC0-8CD2-CFF8C9B696B5}" srcId="{D8D8459C-3959-457C-A0ED-5B8EC185B183}" destId="{9565EF79-BBD6-47B3-A8E4-A23FC3AA8D2A}" srcOrd="1" destOrd="0" parTransId="{0D1A027E-EF6B-44E0-AB09-482C564B8569}" sibTransId="{4A132040-5B18-41CB-ABD1-87E34CC908D4}"/>
    <dgm:cxn modelId="{04EA9924-7AAB-4257-8C28-1B2B54810AFF}" srcId="{D8D8459C-3959-457C-A0ED-5B8EC185B183}" destId="{A04AD790-DAAF-4BAB-8C03-19D0A666C0F3}" srcOrd="0" destOrd="0" parTransId="{2CDB922C-BEFC-4DE6-A718-7CEB864458C7}" sibTransId="{64D454E2-38B7-4A02-A35B-48BAE660A479}"/>
    <dgm:cxn modelId="{5552674A-DADE-47D9-8C05-699524FE4D6A}" type="presOf" srcId="{D8D8459C-3959-457C-A0ED-5B8EC185B183}" destId="{4E519592-DC64-4814-843D-D751F3C62993}" srcOrd="0" destOrd="0" presId="urn:microsoft.com/office/officeart/2005/8/layout/vList5"/>
    <dgm:cxn modelId="{70BA5956-17FE-4893-A6C9-675BCA958088}" type="presOf" srcId="{A04AD790-DAAF-4BAB-8C03-19D0A666C0F3}" destId="{B0FAF56B-7884-464E-885C-DE3B53B85E5F}" srcOrd="0" destOrd="0" presId="urn:microsoft.com/office/officeart/2005/8/layout/vList5"/>
    <dgm:cxn modelId="{B18C2857-0E4F-4D2A-B151-952FAA3110EA}" srcId="{31C1F024-D7DF-47DE-B458-274D18ABBAF7}" destId="{C967F767-EE09-48D2-80EA-DF86F32499D6}" srcOrd="0" destOrd="0" parTransId="{C91768A3-C333-4A18-8AE3-466527DF36A2}" sibTransId="{07C7D65C-2425-4B5F-B5B1-71EE8593C75F}"/>
    <dgm:cxn modelId="{FEE2F49F-6BCF-4DA7-836E-C059078C1C67}" srcId="{6006544D-1A09-46A5-8E26-910BA8E173AF}" destId="{D8D8459C-3959-457C-A0ED-5B8EC185B183}" srcOrd="0" destOrd="0" parTransId="{6E6EDBC8-D867-4BDD-BE9D-959F6D96451C}" sibTransId="{B6D79E7B-5DD7-459A-BA60-38EE21FB0016}"/>
    <dgm:cxn modelId="{06D81CA8-DE5C-4B2A-B004-507C3CDC7285}" srcId="{31C1F024-D7DF-47DE-B458-274D18ABBAF7}" destId="{A2D8005D-701F-4BB5-9D84-78ABDD4DD1D5}" srcOrd="1" destOrd="0" parTransId="{7FDD527D-B15B-4189-A0D2-096E51F2BCFB}" sibTransId="{9EDEC821-5774-41BB-8838-1F523E965E58}"/>
    <dgm:cxn modelId="{F5DEB6A9-1F99-49F0-BF0E-5B6D464D864C}" type="presOf" srcId="{C967F767-EE09-48D2-80EA-DF86F32499D6}" destId="{2CFF5AD0-80BE-4D7E-874A-A0610B9DFDA6}" srcOrd="0" destOrd="0" presId="urn:microsoft.com/office/officeart/2005/8/layout/vList5"/>
    <dgm:cxn modelId="{C5BCAEB4-5F53-47D7-BFA0-EDBD0620A1DC}" type="presOf" srcId="{A2D8005D-701F-4BB5-9D84-78ABDD4DD1D5}" destId="{2CFF5AD0-80BE-4D7E-874A-A0610B9DFDA6}" srcOrd="0" destOrd="1" presId="urn:microsoft.com/office/officeart/2005/8/layout/vList5"/>
    <dgm:cxn modelId="{2E9AC1C8-D901-42EE-861D-F7CB1B02E8FE}" type="presOf" srcId="{6006544D-1A09-46A5-8E26-910BA8E173AF}" destId="{51023AAB-E3B5-4D5C-89C9-A1EE18C44651}" srcOrd="0" destOrd="0" presId="urn:microsoft.com/office/officeart/2005/8/layout/vList5"/>
    <dgm:cxn modelId="{9F05AFDB-449C-4403-8BDF-2489AF95BE33}" type="presOf" srcId="{9565EF79-BBD6-47B3-A8E4-A23FC3AA8D2A}" destId="{B0FAF56B-7884-464E-885C-DE3B53B85E5F}" srcOrd="0" destOrd="1" presId="urn:microsoft.com/office/officeart/2005/8/layout/vList5"/>
    <dgm:cxn modelId="{6BD418F2-E296-436A-960A-92E656ADB28F}" type="presOf" srcId="{31C1F024-D7DF-47DE-B458-274D18ABBAF7}" destId="{76508C99-208E-45B3-8D6E-7E5A4EA6EC2A}" srcOrd="0" destOrd="0" presId="urn:microsoft.com/office/officeart/2005/8/layout/vList5"/>
    <dgm:cxn modelId="{B5032C4F-9342-452E-BDEA-03666D7B74DB}" type="presParOf" srcId="{51023AAB-E3B5-4D5C-89C9-A1EE18C44651}" destId="{9177915D-0395-4297-B05A-281A987334F2}" srcOrd="0" destOrd="0" presId="urn:microsoft.com/office/officeart/2005/8/layout/vList5"/>
    <dgm:cxn modelId="{EAE0C41A-FC37-4B0A-89B4-8F4C27459B03}" type="presParOf" srcId="{9177915D-0395-4297-B05A-281A987334F2}" destId="{4E519592-DC64-4814-843D-D751F3C62993}" srcOrd="0" destOrd="0" presId="urn:microsoft.com/office/officeart/2005/8/layout/vList5"/>
    <dgm:cxn modelId="{2F50BF5D-08BD-44C9-801F-EDCEC4152015}" type="presParOf" srcId="{9177915D-0395-4297-B05A-281A987334F2}" destId="{B0FAF56B-7884-464E-885C-DE3B53B85E5F}" srcOrd="1" destOrd="0" presId="urn:microsoft.com/office/officeart/2005/8/layout/vList5"/>
    <dgm:cxn modelId="{3DDA95C2-1D2C-4633-82E2-0B6B8BC390E2}" type="presParOf" srcId="{51023AAB-E3B5-4D5C-89C9-A1EE18C44651}" destId="{01BE3F93-D670-4BA5-ACA6-9410E5E9C056}" srcOrd="1" destOrd="0" presId="urn:microsoft.com/office/officeart/2005/8/layout/vList5"/>
    <dgm:cxn modelId="{11B58F4A-96C0-49B8-9667-19DB81BE7088}" type="presParOf" srcId="{51023AAB-E3B5-4D5C-89C9-A1EE18C44651}" destId="{959943AE-8CC6-4B4B-9601-37721CF557D1}" srcOrd="2" destOrd="0" presId="urn:microsoft.com/office/officeart/2005/8/layout/vList5"/>
    <dgm:cxn modelId="{3E24A723-DDC6-4471-97E5-FF9E9892A66C}" type="presParOf" srcId="{959943AE-8CC6-4B4B-9601-37721CF557D1}" destId="{76508C99-208E-45B3-8D6E-7E5A4EA6EC2A}" srcOrd="0" destOrd="0" presId="urn:microsoft.com/office/officeart/2005/8/layout/vList5"/>
    <dgm:cxn modelId="{9924216B-9375-49FE-9061-3E5933DC0306}" type="presParOf" srcId="{959943AE-8CC6-4B4B-9601-37721CF557D1}" destId="{2CFF5AD0-80BE-4D7E-874A-A0610B9DFDA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E27242-B5F1-43F4-B8D0-30998773A2CB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147C47-A96B-40E7-9104-3B54C353AD07}">
      <dgm:prSet/>
      <dgm:spPr/>
      <dgm:t>
        <a:bodyPr/>
        <a:lstStyle/>
        <a:p>
          <a:r>
            <a:rPr lang="en-GB"/>
            <a:t>We won’t necessarily hold you to this, but we expect something to allow us to assess whether the work is at the right level</a:t>
          </a:r>
          <a:endParaRPr lang="en-US"/>
        </a:p>
      </dgm:t>
    </dgm:pt>
    <dgm:pt modelId="{4DB1A89E-DEF0-4337-9B21-577BD02BB5D7}" type="parTrans" cxnId="{6D618CE6-935E-4E4C-8B4E-B009B69B897C}">
      <dgm:prSet/>
      <dgm:spPr/>
      <dgm:t>
        <a:bodyPr/>
        <a:lstStyle/>
        <a:p>
          <a:endParaRPr lang="en-US"/>
        </a:p>
      </dgm:t>
    </dgm:pt>
    <dgm:pt modelId="{87D23D73-498D-4DB9-8B02-39ABA15F01DC}" type="sibTrans" cxnId="{6D618CE6-935E-4E4C-8B4E-B009B69B897C}">
      <dgm:prSet/>
      <dgm:spPr/>
      <dgm:t>
        <a:bodyPr/>
        <a:lstStyle/>
        <a:p>
          <a:endParaRPr lang="en-US"/>
        </a:p>
      </dgm:t>
    </dgm:pt>
    <dgm:pt modelId="{56ADA795-B77F-4E7E-B26B-F9CAE69C0F02}">
      <dgm:prSet/>
      <dgm:spPr/>
      <dgm:t>
        <a:bodyPr/>
        <a:lstStyle/>
        <a:p>
          <a:r>
            <a:rPr lang="en-GB"/>
            <a:t>What do you hope to produce?</a:t>
          </a:r>
          <a:endParaRPr lang="en-US"/>
        </a:p>
      </dgm:t>
    </dgm:pt>
    <dgm:pt modelId="{F9D06E9A-C920-4728-90AD-E8E530954060}" type="parTrans" cxnId="{3662A5F8-EB7A-4516-8A2D-654D5ECF2B3C}">
      <dgm:prSet/>
      <dgm:spPr/>
      <dgm:t>
        <a:bodyPr/>
        <a:lstStyle/>
        <a:p>
          <a:endParaRPr lang="en-US"/>
        </a:p>
      </dgm:t>
    </dgm:pt>
    <dgm:pt modelId="{8C876C67-0748-4100-8C7D-9688CBEB0889}" type="sibTrans" cxnId="{3662A5F8-EB7A-4516-8A2D-654D5ECF2B3C}">
      <dgm:prSet/>
      <dgm:spPr/>
      <dgm:t>
        <a:bodyPr/>
        <a:lstStyle/>
        <a:p>
          <a:endParaRPr lang="en-US"/>
        </a:p>
      </dgm:t>
    </dgm:pt>
    <dgm:pt modelId="{B53C471F-4877-43DD-9AF0-949EA90B9C29}">
      <dgm:prSet/>
      <dgm:spPr/>
      <dgm:t>
        <a:bodyPr/>
        <a:lstStyle/>
        <a:p>
          <a:r>
            <a:rPr lang="en-GB"/>
            <a:t>What will the outcome be?</a:t>
          </a:r>
          <a:endParaRPr lang="en-US"/>
        </a:p>
      </dgm:t>
    </dgm:pt>
    <dgm:pt modelId="{C4C2AA40-A436-495A-B2F8-66E424E987A7}" type="parTrans" cxnId="{DF383409-B5BC-4488-A83C-8FE0C6BE33C6}">
      <dgm:prSet/>
      <dgm:spPr/>
      <dgm:t>
        <a:bodyPr/>
        <a:lstStyle/>
        <a:p>
          <a:endParaRPr lang="en-US"/>
        </a:p>
      </dgm:t>
    </dgm:pt>
    <dgm:pt modelId="{DF690EF5-79DB-44F9-A5BD-A96285CA1938}" type="sibTrans" cxnId="{DF383409-B5BC-4488-A83C-8FE0C6BE33C6}">
      <dgm:prSet/>
      <dgm:spPr/>
      <dgm:t>
        <a:bodyPr/>
        <a:lstStyle/>
        <a:p>
          <a:endParaRPr lang="en-US"/>
        </a:p>
      </dgm:t>
    </dgm:pt>
    <dgm:pt modelId="{EBD5009E-45E3-4D04-8478-8B8F411BA5BE}">
      <dgm:prSet/>
      <dgm:spPr/>
      <dgm:t>
        <a:bodyPr/>
        <a:lstStyle/>
        <a:p>
          <a:r>
            <a:rPr lang="en-GB"/>
            <a:t>What will you demonstrate?</a:t>
          </a:r>
          <a:endParaRPr lang="en-US"/>
        </a:p>
      </dgm:t>
    </dgm:pt>
    <dgm:pt modelId="{AF42E420-98F8-4BAB-8585-5844B570D002}" type="parTrans" cxnId="{AD374772-7EAF-4D5F-B28A-9CE297252C75}">
      <dgm:prSet/>
      <dgm:spPr/>
      <dgm:t>
        <a:bodyPr/>
        <a:lstStyle/>
        <a:p>
          <a:endParaRPr lang="en-US"/>
        </a:p>
      </dgm:t>
    </dgm:pt>
    <dgm:pt modelId="{55FD9AAF-9CAB-4A51-86C3-74B1944C5081}" type="sibTrans" cxnId="{AD374772-7EAF-4D5F-B28A-9CE297252C75}">
      <dgm:prSet/>
      <dgm:spPr/>
      <dgm:t>
        <a:bodyPr/>
        <a:lstStyle/>
        <a:p>
          <a:endParaRPr lang="en-US"/>
        </a:p>
      </dgm:t>
    </dgm:pt>
    <dgm:pt modelId="{A1D153C0-AE37-4139-8F41-9A70D6598323}">
      <dgm:prSet/>
      <dgm:spPr/>
      <dgm:t>
        <a:bodyPr/>
        <a:lstStyle/>
        <a:p>
          <a:r>
            <a:rPr lang="en-GB"/>
            <a:t>What will your simulation or survey attempt to show?</a:t>
          </a:r>
          <a:endParaRPr lang="en-US"/>
        </a:p>
      </dgm:t>
    </dgm:pt>
    <dgm:pt modelId="{3371F67C-ED61-434C-8990-8B8A7922A02A}" type="parTrans" cxnId="{4126C432-5FC5-4A48-9DFE-6EFD90E5497D}">
      <dgm:prSet/>
      <dgm:spPr/>
      <dgm:t>
        <a:bodyPr/>
        <a:lstStyle/>
        <a:p>
          <a:endParaRPr lang="en-US"/>
        </a:p>
      </dgm:t>
    </dgm:pt>
    <dgm:pt modelId="{ECD755A0-B172-4F8C-BDFF-4349551D881C}" type="sibTrans" cxnId="{4126C432-5FC5-4A48-9DFE-6EFD90E5497D}">
      <dgm:prSet/>
      <dgm:spPr/>
      <dgm:t>
        <a:bodyPr/>
        <a:lstStyle/>
        <a:p>
          <a:endParaRPr lang="en-US"/>
        </a:p>
      </dgm:t>
    </dgm:pt>
    <dgm:pt modelId="{BDD50E89-2774-4F8A-A374-9636E7D39A09}" type="pres">
      <dgm:prSet presAssocID="{C1E27242-B5F1-43F4-B8D0-30998773A2CB}" presName="linear" presStyleCnt="0">
        <dgm:presLayoutVars>
          <dgm:animLvl val="lvl"/>
          <dgm:resizeHandles val="exact"/>
        </dgm:presLayoutVars>
      </dgm:prSet>
      <dgm:spPr/>
    </dgm:pt>
    <dgm:pt modelId="{C0DAC052-FEFF-40AD-892A-E8E3E267E3E5}" type="pres">
      <dgm:prSet presAssocID="{99147C47-A96B-40E7-9104-3B54C353AD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0D897EE-FA53-440C-8A25-2D6E37DB828F}" type="pres">
      <dgm:prSet presAssocID="{87D23D73-498D-4DB9-8B02-39ABA15F01DC}" presName="spacer" presStyleCnt="0"/>
      <dgm:spPr/>
    </dgm:pt>
    <dgm:pt modelId="{2288589D-9A6D-43E3-B7C7-5A9730F90326}" type="pres">
      <dgm:prSet presAssocID="{56ADA795-B77F-4E7E-B26B-F9CAE69C0F0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863942B-FD52-4BD3-A1FB-BEBAF0F44413}" type="pres">
      <dgm:prSet presAssocID="{8C876C67-0748-4100-8C7D-9688CBEB0889}" presName="spacer" presStyleCnt="0"/>
      <dgm:spPr/>
    </dgm:pt>
    <dgm:pt modelId="{BCA8FC11-A1D8-4431-9412-E6E4B2A88565}" type="pres">
      <dgm:prSet presAssocID="{B53C471F-4877-43DD-9AF0-949EA90B9C2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3B9221F-2A4A-4732-8BBE-555539821F26}" type="pres">
      <dgm:prSet presAssocID="{DF690EF5-79DB-44F9-A5BD-A96285CA1938}" presName="spacer" presStyleCnt="0"/>
      <dgm:spPr/>
    </dgm:pt>
    <dgm:pt modelId="{2B19BB5D-CEB9-48DD-8CC7-2F184C539C4C}" type="pres">
      <dgm:prSet presAssocID="{EBD5009E-45E3-4D04-8478-8B8F411BA5B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5361FE3-3F16-4525-B5C1-E7A283CFE16E}" type="pres">
      <dgm:prSet presAssocID="{55FD9AAF-9CAB-4A51-86C3-74B1944C5081}" presName="spacer" presStyleCnt="0"/>
      <dgm:spPr/>
    </dgm:pt>
    <dgm:pt modelId="{2F1A5A2C-A4C0-4FE9-8412-079518F3A9CC}" type="pres">
      <dgm:prSet presAssocID="{A1D153C0-AE37-4139-8F41-9A70D659832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F383409-B5BC-4488-A83C-8FE0C6BE33C6}" srcId="{C1E27242-B5F1-43F4-B8D0-30998773A2CB}" destId="{B53C471F-4877-43DD-9AF0-949EA90B9C29}" srcOrd="2" destOrd="0" parTransId="{C4C2AA40-A436-495A-B2F8-66E424E987A7}" sibTransId="{DF690EF5-79DB-44F9-A5BD-A96285CA1938}"/>
    <dgm:cxn modelId="{4126C432-5FC5-4A48-9DFE-6EFD90E5497D}" srcId="{C1E27242-B5F1-43F4-B8D0-30998773A2CB}" destId="{A1D153C0-AE37-4139-8F41-9A70D6598323}" srcOrd="4" destOrd="0" parTransId="{3371F67C-ED61-434C-8990-8B8A7922A02A}" sibTransId="{ECD755A0-B172-4F8C-BDFF-4349551D881C}"/>
    <dgm:cxn modelId="{63967747-99E7-4E75-B622-CB8B5B811E46}" type="presOf" srcId="{56ADA795-B77F-4E7E-B26B-F9CAE69C0F02}" destId="{2288589D-9A6D-43E3-B7C7-5A9730F90326}" srcOrd="0" destOrd="0" presId="urn:microsoft.com/office/officeart/2005/8/layout/vList2"/>
    <dgm:cxn modelId="{68A5074C-151D-42B5-B8A0-D1CD2D8CB7BE}" type="presOf" srcId="{B53C471F-4877-43DD-9AF0-949EA90B9C29}" destId="{BCA8FC11-A1D8-4431-9412-E6E4B2A88565}" srcOrd="0" destOrd="0" presId="urn:microsoft.com/office/officeart/2005/8/layout/vList2"/>
    <dgm:cxn modelId="{AD374772-7EAF-4D5F-B28A-9CE297252C75}" srcId="{C1E27242-B5F1-43F4-B8D0-30998773A2CB}" destId="{EBD5009E-45E3-4D04-8478-8B8F411BA5BE}" srcOrd="3" destOrd="0" parTransId="{AF42E420-98F8-4BAB-8585-5844B570D002}" sibTransId="{55FD9AAF-9CAB-4A51-86C3-74B1944C5081}"/>
    <dgm:cxn modelId="{794A4656-A726-4E84-BA77-C6FCA876092C}" type="presOf" srcId="{C1E27242-B5F1-43F4-B8D0-30998773A2CB}" destId="{BDD50E89-2774-4F8A-A374-9636E7D39A09}" srcOrd="0" destOrd="0" presId="urn:microsoft.com/office/officeart/2005/8/layout/vList2"/>
    <dgm:cxn modelId="{C7831887-19C8-4DBF-B3DC-4F3CA66DF846}" type="presOf" srcId="{EBD5009E-45E3-4D04-8478-8B8F411BA5BE}" destId="{2B19BB5D-CEB9-48DD-8CC7-2F184C539C4C}" srcOrd="0" destOrd="0" presId="urn:microsoft.com/office/officeart/2005/8/layout/vList2"/>
    <dgm:cxn modelId="{C8D4C48A-7433-4896-BAE8-BE5F7770C4E5}" type="presOf" srcId="{A1D153C0-AE37-4139-8F41-9A70D6598323}" destId="{2F1A5A2C-A4C0-4FE9-8412-079518F3A9CC}" srcOrd="0" destOrd="0" presId="urn:microsoft.com/office/officeart/2005/8/layout/vList2"/>
    <dgm:cxn modelId="{9569DBDE-B71D-4D9B-9A56-4F7FC670F033}" type="presOf" srcId="{99147C47-A96B-40E7-9104-3B54C353AD07}" destId="{C0DAC052-FEFF-40AD-892A-E8E3E267E3E5}" srcOrd="0" destOrd="0" presId="urn:microsoft.com/office/officeart/2005/8/layout/vList2"/>
    <dgm:cxn modelId="{6D618CE6-935E-4E4C-8B4E-B009B69B897C}" srcId="{C1E27242-B5F1-43F4-B8D0-30998773A2CB}" destId="{99147C47-A96B-40E7-9104-3B54C353AD07}" srcOrd="0" destOrd="0" parTransId="{4DB1A89E-DEF0-4337-9B21-577BD02BB5D7}" sibTransId="{87D23D73-498D-4DB9-8B02-39ABA15F01DC}"/>
    <dgm:cxn modelId="{3662A5F8-EB7A-4516-8A2D-654D5ECF2B3C}" srcId="{C1E27242-B5F1-43F4-B8D0-30998773A2CB}" destId="{56ADA795-B77F-4E7E-B26B-F9CAE69C0F02}" srcOrd="1" destOrd="0" parTransId="{F9D06E9A-C920-4728-90AD-E8E530954060}" sibTransId="{8C876C67-0748-4100-8C7D-9688CBEB0889}"/>
    <dgm:cxn modelId="{91D71A96-BBFB-42C8-BA14-7DE246A40526}" type="presParOf" srcId="{BDD50E89-2774-4F8A-A374-9636E7D39A09}" destId="{C0DAC052-FEFF-40AD-892A-E8E3E267E3E5}" srcOrd="0" destOrd="0" presId="urn:microsoft.com/office/officeart/2005/8/layout/vList2"/>
    <dgm:cxn modelId="{56A87955-B4BD-4F95-BBAB-72085D86ED7D}" type="presParOf" srcId="{BDD50E89-2774-4F8A-A374-9636E7D39A09}" destId="{30D897EE-FA53-440C-8A25-2D6E37DB828F}" srcOrd="1" destOrd="0" presId="urn:microsoft.com/office/officeart/2005/8/layout/vList2"/>
    <dgm:cxn modelId="{630E5A5E-1C3A-4C73-919A-48CDBEEBC80D}" type="presParOf" srcId="{BDD50E89-2774-4F8A-A374-9636E7D39A09}" destId="{2288589D-9A6D-43E3-B7C7-5A9730F90326}" srcOrd="2" destOrd="0" presId="urn:microsoft.com/office/officeart/2005/8/layout/vList2"/>
    <dgm:cxn modelId="{D7C87D21-8A1A-4B1F-8538-8561F5040DC5}" type="presParOf" srcId="{BDD50E89-2774-4F8A-A374-9636E7D39A09}" destId="{9863942B-FD52-4BD3-A1FB-BEBAF0F44413}" srcOrd="3" destOrd="0" presId="urn:microsoft.com/office/officeart/2005/8/layout/vList2"/>
    <dgm:cxn modelId="{B723FBAC-3FAE-4AC8-BFEC-01ED1D3720F7}" type="presParOf" srcId="{BDD50E89-2774-4F8A-A374-9636E7D39A09}" destId="{BCA8FC11-A1D8-4431-9412-E6E4B2A88565}" srcOrd="4" destOrd="0" presId="urn:microsoft.com/office/officeart/2005/8/layout/vList2"/>
    <dgm:cxn modelId="{2EF90AE1-2D0D-4B63-B8CE-BC933AEE0C08}" type="presParOf" srcId="{BDD50E89-2774-4F8A-A374-9636E7D39A09}" destId="{03B9221F-2A4A-4732-8BBE-555539821F26}" srcOrd="5" destOrd="0" presId="urn:microsoft.com/office/officeart/2005/8/layout/vList2"/>
    <dgm:cxn modelId="{3F657CA8-F22F-4AFF-9427-2B2FB26CCA7E}" type="presParOf" srcId="{BDD50E89-2774-4F8A-A374-9636E7D39A09}" destId="{2B19BB5D-CEB9-48DD-8CC7-2F184C539C4C}" srcOrd="6" destOrd="0" presId="urn:microsoft.com/office/officeart/2005/8/layout/vList2"/>
    <dgm:cxn modelId="{259E9A9C-AB56-4817-8C66-D0DE8EEA9E8D}" type="presParOf" srcId="{BDD50E89-2774-4F8A-A374-9636E7D39A09}" destId="{15361FE3-3F16-4525-B5C1-E7A283CFE16E}" srcOrd="7" destOrd="0" presId="urn:microsoft.com/office/officeart/2005/8/layout/vList2"/>
    <dgm:cxn modelId="{F0896DC8-FD90-46FF-A1E4-C31E5CD1FE1B}" type="presParOf" srcId="{BDD50E89-2774-4F8A-A374-9636E7D39A09}" destId="{2F1A5A2C-A4C0-4FE9-8412-079518F3A9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8161F3-AC14-43F5-B4C0-DC8B7F9098F8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76AA49-070E-4B9C-A7DD-013FD0FD3DB4}">
      <dgm:prSet/>
      <dgm:spPr/>
      <dgm:t>
        <a:bodyPr/>
        <a:lstStyle/>
        <a:p>
          <a:r>
            <a:rPr lang="en-GB"/>
            <a:t>You are already experts on this – planning is part of your lives</a:t>
          </a:r>
          <a:endParaRPr lang="en-US"/>
        </a:p>
      </dgm:t>
    </dgm:pt>
    <dgm:pt modelId="{7C0AB788-42F6-4855-9ED0-5EFA80A8CAE5}" type="parTrans" cxnId="{7A9B3059-01BD-4D30-9F35-9F37AAE0F81E}">
      <dgm:prSet/>
      <dgm:spPr/>
      <dgm:t>
        <a:bodyPr/>
        <a:lstStyle/>
        <a:p>
          <a:endParaRPr lang="en-US"/>
        </a:p>
      </dgm:t>
    </dgm:pt>
    <dgm:pt modelId="{46897622-7B7A-4743-A2C8-AAC7AD55D125}" type="sibTrans" cxnId="{7A9B3059-01BD-4D30-9F35-9F37AAE0F81E}">
      <dgm:prSet/>
      <dgm:spPr/>
      <dgm:t>
        <a:bodyPr/>
        <a:lstStyle/>
        <a:p>
          <a:endParaRPr lang="en-US"/>
        </a:p>
      </dgm:t>
    </dgm:pt>
    <dgm:pt modelId="{4B3502FF-7B22-476C-97F8-88DF1AD5B131}">
      <dgm:prSet/>
      <dgm:spPr/>
      <dgm:t>
        <a:bodyPr/>
        <a:lstStyle/>
        <a:p>
          <a:r>
            <a:rPr lang="en-GB" dirty="0"/>
            <a:t>Provide a decent Gantt Chart or Milestone Chart for how you expect your research (project next year) to proceed, in a staged manner and with time estimates</a:t>
          </a:r>
          <a:endParaRPr lang="en-US" dirty="0"/>
        </a:p>
      </dgm:t>
    </dgm:pt>
    <dgm:pt modelId="{9A986F5F-9D69-4E5A-A926-CA3908B9C121}" type="parTrans" cxnId="{4117D86D-5951-4705-9D77-049F297D6EB8}">
      <dgm:prSet/>
      <dgm:spPr/>
      <dgm:t>
        <a:bodyPr/>
        <a:lstStyle/>
        <a:p>
          <a:endParaRPr lang="en-US"/>
        </a:p>
      </dgm:t>
    </dgm:pt>
    <dgm:pt modelId="{56A938BB-0677-4C95-9008-46115E94A186}" type="sibTrans" cxnId="{4117D86D-5951-4705-9D77-049F297D6EB8}">
      <dgm:prSet/>
      <dgm:spPr/>
      <dgm:t>
        <a:bodyPr/>
        <a:lstStyle/>
        <a:p>
          <a:endParaRPr lang="en-US"/>
        </a:p>
      </dgm:t>
    </dgm:pt>
    <dgm:pt modelId="{70C2EF1F-CE1C-4706-8AE0-71439805819C}" type="pres">
      <dgm:prSet presAssocID="{1E8161F3-AC14-43F5-B4C0-DC8B7F9098F8}" presName="linear" presStyleCnt="0">
        <dgm:presLayoutVars>
          <dgm:animLvl val="lvl"/>
          <dgm:resizeHandles val="exact"/>
        </dgm:presLayoutVars>
      </dgm:prSet>
      <dgm:spPr/>
    </dgm:pt>
    <dgm:pt modelId="{7EC0236A-183A-44AF-8E56-0C08E3054187}" type="pres">
      <dgm:prSet presAssocID="{9776AA49-070E-4B9C-A7DD-013FD0FD3DB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5E25E6E-1E95-48D3-8104-2FC399B5DE3C}" type="pres">
      <dgm:prSet presAssocID="{46897622-7B7A-4743-A2C8-AAC7AD55D125}" presName="spacer" presStyleCnt="0"/>
      <dgm:spPr/>
    </dgm:pt>
    <dgm:pt modelId="{C9003F13-1B1D-4704-BFC2-7601784E0636}" type="pres">
      <dgm:prSet presAssocID="{4B3502FF-7B22-476C-97F8-88DF1AD5B13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117D86D-5951-4705-9D77-049F297D6EB8}" srcId="{1E8161F3-AC14-43F5-B4C0-DC8B7F9098F8}" destId="{4B3502FF-7B22-476C-97F8-88DF1AD5B131}" srcOrd="1" destOrd="0" parTransId="{9A986F5F-9D69-4E5A-A926-CA3908B9C121}" sibTransId="{56A938BB-0677-4C95-9008-46115E94A186}"/>
    <dgm:cxn modelId="{7A9B3059-01BD-4D30-9F35-9F37AAE0F81E}" srcId="{1E8161F3-AC14-43F5-B4C0-DC8B7F9098F8}" destId="{9776AA49-070E-4B9C-A7DD-013FD0FD3DB4}" srcOrd="0" destOrd="0" parTransId="{7C0AB788-42F6-4855-9ED0-5EFA80A8CAE5}" sibTransId="{46897622-7B7A-4743-A2C8-AAC7AD55D125}"/>
    <dgm:cxn modelId="{0323378E-42D8-4340-AF15-99F1B7F6B8A6}" type="presOf" srcId="{9776AA49-070E-4B9C-A7DD-013FD0FD3DB4}" destId="{7EC0236A-183A-44AF-8E56-0C08E3054187}" srcOrd="0" destOrd="0" presId="urn:microsoft.com/office/officeart/2005/8/layout/vList2"/>
    <dgm:cxn modelId="{BBF28491-EEF8-4DA1-AF14-25EF74A6E451}" type="presOf" srcId="{1E8161F3-AC14-43F5-B4C0-DC8B7F9098F8}" destId="{70C2EF1F-CE1C-4706-8AE0-71439805819C}" srcOrd="0" destOrd="0" presId="urn:microsoft.com/office/officeart/2005/8/layout/vList2"/>
    <dgm:cxn modelId="{D3AED0F3-CA3D-4F6F-A9ED-072DDF1F34B8}" type="presOf" srcId="{4B3502FF-7B22-476C-97F8-88DF1AD5B131}" destId="{C9003F13-1B1D-4704-BFC2-7601784E0636}" srcOrd="0" destOrd="0" presId="urn:microsoft.com/office/officeart/2005/8/layout/vList2"/>
    <dgm:cxn modelId="{525D129B-51A8-464D-8AA2-DAE7F349AA25}" type="presParOf" srcId="{70C2EF1F-CE1C-4706-8AE0-71439805819C}" destId="{7EC0236A-183A-44AF-8E56-0C08E3054187}" srcOrd="0" destOrd="0" presId="urn:microsoft.com/office/officeart/2005/8/layout/vList2"/>
    <dgm:cxn modelId="{012F2611-90CC-43A6-82D0-E3E78FEB699B}" type="presParOf" srcId="{70C2EF1F-CE1C-4706-8AE0-71439805819C}" destId="{55E25E6E-1E95-48D3-8104-2FC399B5DE3C}" srcOrd="1" destOrd="0" presId="urn:microsoft.com/office/officeart/2005/8/layout/vList2"/>
    <dgm:cxn modelId="{B7FFD611-B8A6-4F53-A1DD-0B61A4DB2231}" type="presParOf" srcId="{70C2EF1F-CE1C-4706-8AE0-71439805819C}" destId="{C9003F13-1B1D-4704-BFC2-7601784E063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8F761-05AD-4BB2-A3C7-E6A769116E62}">
      <dsp:nvSpPr>
        <dsp:cNvPr id="0" name=""/>
        <dsp:cNvSpPr/>
      </dsp:nvSpPr>
      <dsp:spPr>
        <a:xfrm>
          <a:off x="9439" y="40320"/>
          <a:ext cx="2821480" cy="38354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aim of a literature review is to provide the conceptual background to your research topic</a:t>
          </a:r>
          <a:endParaRPr lang="en-US" sz="1700" kern="1200"/>
        </a:p>
      </dsp:txBody>
      <dsp:txXfrm>
        <a:off x="92077" y="122958"/>
        <a:ext cx="2656204" cy="3670173"/>
      </dsp:txXfrm>
    </dsp:sp>
    <dsp:sp modelId="{B62264BB-2D33-4781-B6B7-738DD7976CE2}">
      <dsp:nvSpPr>
        <dsp:cNvPr id="0" name=""/>
        <dsp:cNvSpPr/>
      </dsp:nvSpPr>
      <dsp:spPr>
        <a:xfrm>
          <a:off x="3113067" y="1608181"/>
          <a:ext cx="598153" cy="699727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113067" y="1748126"/>
        <a:ext cx="418707" cy="419837"/>
      </dsp:txXfrm>
    </dsp:sp>
    <dsp:sp modelId="{25ACF0B7-D09F-4C9F-9D5C-6175DE6E395F}">
      <dsp:nvSpPr>
        <dsp:cNvPr id="0" name=""/>
        <dsp:cNvSpPr/>
      </dsp:nvSpPr>
      <dsp:spPr>
        <a:xfrm>
          <a:off x="3959511" y="40320"/>
          <a:ext cx="2821480" cy="38354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literature review shows what other people asking similar questions have discovered: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</a:r>
          <a:r>
            <a:rPr lang="en-GB" sz="1300" kern="1200" dirty="0" err="1"/>
            <a:t>Jankowicz</a:t>
          </a:r>
          <a:r>
            <a:rPr lang="en-GB" sz="1300" kern="1200" dirty="0"/>
            <a:t> (2005, p. 161)</a:t>
          </a:r>
          <a:endParaRPr lang="en-US" sz="1300" kern="1200" dirty="0"/>
        </a:p>
      </dsp:txBody>
      <dsp:txXfrm>
        <a:off x="4042149" y="122958"/>
        <a:ext cx="2656204" cy="3670173"/>
      </dsp:txXfrm>
    </dsp:sp>
    <dsp:sp modelId="{6CF064CD-72EB-406D-AFA8-4AC609AC3EF5}">
      <dsp:nvSpPr>
        <dsp:cNvPr id="0" name=""/>
        <dsp:cNvSpPr/>
      </dsp:nvSpPr>
      <dsp:spPr>
        <a:xfrm>
          <a:off x="7063140" y="1608181"/>
          <a:ext cx="598153" cy="699727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063140" y="1748126"/>
        <a:ext cx="418707" cy="419837"/>
      </dsp:txXfrm>
    </dsp:sp>
    <dsp:sp modelId="{DC09E325-F062-4801-BC41-645F0CF9AA5C}">
      <dsp:nvSpPr>
        <dsp:cNvPr id="0" name=""/>
        <dsp:cNvSpPr/>
      </dsp:nvSpPr>
      <dsp:spPr>
        <a:xfrm>
          <a:off x="7909584" y="40320"/>
          <a:ext cx="2821480" cy="38354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review helps you understand the topic under consideration, and provides you with a point of evaluation for your conclusions</a:t>
          </a:r>
          <a:endParaRPr lang="en-US" sz="1700" kern="1200"/>
        </a:p>
      </dsp:txBody>
      <dsp:txXfrm>
        <a:off x="7992222" y="122958"/>
        <a:ext cx="2656204" cy="36701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36E9C-7BDC-4BE1-A69B-C5F54BED4067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B43B58-E8AB-4F3E-A1DA-534AD634FAB5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We expect evidence of background research and reading in the Proposal</a:t>
          </a:r>
          <a:endParaRPr lang="en-US" sz="3100" kern="1200"/>
        </a:p>
      </dsp:txBody>
      <dsp:txXfrm>
        <a:off x="587823" y="569421"/>
        <a:ext cx="4353708" cy="2703210"/>
      </dsp:txXfrm>
    </dsp:sp>
    <dsp:sp modelId="{3D85B917-24CB-4253-8D7D-A2D3D6AB428A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D00575-19FC-4641-A54B-1442F4034DAE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We will expect more and better in your Final Year Project Report next year!</a:t>
          </a:r>
          <a:endParaRPr lang="en-US" sz="31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FAF56B-7884-464E-885C-DE3B53B85E5F}">
      <dsp:nvSpPr>
        <dsp:cNvPr id="0" name=""/>
        <dsp:cNvSpPr/>
      </dsp:nvSpPr>
      <dsp:spPr>
        <a:xfrm rot="5400000">
          <a:off x="6530518" y="-2569647"/>
          <a:ext cx="1291994" cy="67543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Knowledge is based on the observation or experience of real phenomena in an objective and real world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Objective experiments are performed to observe these phenomena</a:t>
          </a:r>
        </a:p>
      </dsp:txBody>
      <dsp:txXfrm rot="-5400000">
        <a:off x="3799331" y="224610"/>
        <a:ext cx="6691298" cy="1165854"/>
      </dsp:txXfrm>
    </dsp:sp>
    <dsp:sp modelId="{4E519592-DC64-4814-843D-D751F3C62993}">
      <dsp:nvSpPr>
        <dsp:cNvPr id="0" name=""/>
        <dsp:cNvSpPr/>
      </dsp:nvSpPr>
      <dsp:spPr>
        <a:xfrm>
          <a:off x="0" y="40"/>
          <a:ext cx="3799332" cy="16149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Positivism</a:t>
          </a:r>
          <a:endParaRPr lang="en-US" sz="3100" kern="1200"/>
        </a:p>
      </dsp:txBody>
      <dsp:txXfrm>
        <a:off x="78837" y="78877"/>
        <a:ext cx="3641658" cy="1457318"/>
      </dsp:txXfrm>
    </dsp:sp>
    <dsp:sp modelId="{2CFF5AD0-80BE-4D7E-874A-A0610B9DFDA6}">
      <dsp:nvSpPr>
        <dsp:cNvPr id="0" name=""/>
        <dsp:cNvSpPr/>
      </dsp:nvSpPr>
      <dsp:spPr>
        <a:xfrm rot="5400000">
          <a:off x="6530518" y="-873904"/>
          <a:ext cx="1291994" cy="67543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Knowledge is a social phenomenon that can only be understood subjectively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Subjective data is collected and examined in order to understand thoughts, feelings and ideas</a:t>
          </a:r>
        </a:p>
      </dsp:txBody>
      <dsp:txXfrm rot="-5400000">
        <a:off x="3799331" y="1920353"/>
        <a:ext cx="6691298" cy="1165854"/>
      </dsp:txXfrm>
    </dsp:sp>
    <dsp:sp modelId="{76508C99-208E-45B3-8D6E-7E5A4EA6EC2A}">
      <dsp:nvSpPr>
        <dsp:cNvPr id="0" name=""/>
        <dsp:cNvSpPr/>
      </dsp:nvSpPr>
      <dsp:spPr>
        <a:xfrm>
          <a:off x="0" y="1695782"/>
          <a:ext cx="3799332" cy="16149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Phenomenology</a:t>
          </a:r>
        </a:p>
      </dsp:txBody>
      <dsp:txXfrm>
        <a:off x="78837" y="1774619"/>
        <a:ext cx="3641658" cy="14573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DAC052-FEFF-40AD-892A-E8E3E267E3E5}">
      <dsp:nvSpPr>
        <dsp:cNvPr id="0" name=""/>
        <dsp:cNvSpPr/>
      </dsp:nvSpPr>
      <dsp:spPr>
        <a:xfrm>
          <a:off x="0" y="4762"/>
          <a:ext cx="5906327" cy="89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 won’t necessarily hold you to this, but we expect something to allow us to assess whether the work is at the right level</a:t>
          </a:r>
          <a:endParaRPr lang="en-US" sz="1600" kern="1200"/>
        </a:p>
      </dsp:txBody>
      <dsp:txXfrm>
        <a:off x="43864" y="48626"/>
        <a:ext cx="5818599" cy="810832"/>
      </dsp:txXfrm>
    </dsp:sp>
    <dsp:sp modelId="{2288589D-9A6D-43E3-B7C7-5A9730F90326}">
      <dsp:nvSpPr>
        <dsp:cNvPr id="0" name=""/>
        <dsp:cNvSpPr/>
      </dsp:nvSpPr>
      <dsp:spPr>
        <a:xfrm>
          <a:off x="0" y="949402"/>
          <a:ext cx="5906327" cy="898560"/>
        </a:xfrm>
        <a:prstGeom prst="roundRect">
          <a:avLst/>
        </a:prstGeom>
        <a:solidFill>
          <a:schemeClr val="accent2">
            <a:hueOff val="-969594"/>
            <a:satOff val="-2193"/>
            <a:lumOff val="-1422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do you hope to produce?</a:t>
          </a:r>
          <a:endParaRPr lang="en-US" sz="1600" kern="1200"/>
        </a:p>
      </dsp:txBody>
      <dsp:txXfrm>
        <a:off x="43864" y="993266"/>
        <a:ext cx="5818599" cy="810832"/>
      </dsp:txXfrm>
    </dsp:sp>
    <dsp:sp modelId="{BCA8FC11-A1D8-4431-9412-E6E4B2A88565}">
      <dsp:nvSpPr>
        <dsp:cNvPr id="0" name=""/>
        <dsp:cNvSpPr/>
      </dsp:nvSpPr>
      <dsp:spPr>
        <a:xfrm>
          <a:off x="0" y="1894042"/>
          <a:ext cx="5906327" cy="898560"/>
        </a:xfrm>
        <a:prstGeom prst="roundRect">
          <a:avLst/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will the outcome be?</a:t>
          </a:r>
          <a:endParaRPr lang="en-US" sz="1600" kern="1200"/>
        </a:p>
      </dsp:txBody>
      <dsp:txXfrm>
        <a:off x="43864" y="1937906"/>
        <a:ext cx="5818599" cy="810832"/>
      </dsp:txXfrm>
    </dsp:sp>
    <dsp:sp modelId="{2B19BB5D-CEB9-48DD-8CC7-2F184C539C4C}">
      <dsp:nvSpPr>
        <dsp:cNvPr id="0" name=""/>
        <dsp:cNvSpPr/>
      </dsp:nvSpPr>
      <dsp:spPr>
        <a:xfrm>
          <a:off x="0" y="2838682"/>
          <a:ext cx="5906327" cy="898560"/>
        </a:xfrm>
        <a:prstGeom prst="roundRect">
          <a:avLst/>
        </a:prstGeom>
        <a:solidFill>
          <a:schemeClr val="accent2">
            <a:hueOff val="-2908781"/>
            <a:satOff val="-6578"/>
            <a:lumOff val="-426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will you demonstrate?</a:t>
          </a:r>
          <a:endParaRPr lang="en-US" sz="1600" kern="1200"/>
        </a:p>
      </dsp:txBody>
      <dsp:txXfrm>
        <a:off x="43864" y="2882546"/>
        <a:ext cx="5818599" cy="810832"/>
      </dsp:txXfrm>
    </dsp:sp>
    <dsp:sp modelId="{2F1A5A2C-A4C0-4FE9-8412-079518F3A9CC}">
      <dsp:nvSpPr>
        <dsp:cNvPr id="0" name=""/>
        <dsp:cNvSpPr/>
      </dsp:nvSpPr>
      <dsp:spPr>
        <a:xfrm>
          <a:off x="0" y="3783322"/>
          <a:ext cx="5906327" cy="898560"/>
        </a:xfrm>
        <a:prstGeom prst="roundRect">
          <a:avLst/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will your simulation or survey attempt to show?</a:t>
          </a:r>
          <a:endParaRPr lang="en-US" sz="1600" kern="1200"/>
        </a:p>
      </dsp:txBody>
      <dsp:txXfrm>
        <a:off x="43864" y="3827186"/>
        <a:ext cx="5818599" cy="8108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0236A-183A-44AF-8E56-0C08E3054187}">
      <dsp:nvSpPr>
        <dsp:cNvPr id="0" name=""/>
        <dsp:cNvSpPr/>
      </dsp:nvSpPr>
      <dsp:spPr>
        <a:xfrm>
          <a:off x="0" y="131853"/>
          <a:ext cx="5906327" cy="21754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are already experts on this – planning is part of your lives</a:t>
          </a:r>
          <a:endParaRPr lang="en-US" sz="2500" kern="1200"/>
        </a:p>
      </dsp:txBody>
      <dsp:txXfrm>
        <a:off x="106198" y="238051"/>
        <a:ext cx="5693931" cy="1963072"/>
      </dsp:txXfrm>
    </dsp:sp>
    <dsp:sp modelId="{C9003F13-1B1D-4704-BFC2-7601784E0636}">
      <dsp:nvSpPr>
        <dsp:cNvPr id="0" name=""/>
        <dsp:cNvSpPr/>
      </dsp:nvSpPr>
      <dsp:spPr>
        <a:xfrm>
          <a:off x="0" y="2379322"/>
          <a:ext cx="5906327" cy="2175468"/>
        </a:xfrm>
        <a:prstGeom prst="roundRect">
          <a:avLst/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Provide a decent Gantt Chart or Milestone Chart for how you expect your research (project next year) to proceed, in a staged manner and with time estimates</a:t>
          </a:r>
          <a:endParaRPr lang="en-US" sz="2500" kern="1200" dirty="0"/>
        </a:p>
      </dsp:txBody>
      <dsp:txXfrm>
        <a:off x="106198" y="2485520"/>
        <a:ext cx="5693931" cy="1963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58738-BE19-4DE1-909B-A3DE0FCEB46F}" type="datetimeFigureOut">
              <a:rPr lang="en-GB" smtClean="0"/>
              <a:t>14/06/2021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10E85-F68F-4569-AABB-53BCB6E353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26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10</a:t>
            </a:fld>
            <a:endParaRPr lang="en-GB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98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09B314-2DAA-4063-A3D2-35DB3C4A76CC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2871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E300CC-018A-4A28-9059-076CF1459544}" type="slidenum">
              <a:rPr lang="zh-CN" altLang="en-US"/>
              <a:pPr/>
              <a:t>13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372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5C100-B6D6-438D-9591-847C3480C1A9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8456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403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848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7132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457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5591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4772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5586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8495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3582032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781912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862043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089029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87104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2658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422065"/>
            <a:ext cx="2844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422065"/>
            <a:ext cx="3860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405D2-BAC2-4553-96CA-DBBFC7D826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07489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30267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miessler.com/blog/the-difference-between-deductive-and-inductive-reason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007850612000649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altLang="en-US" sz="4400" dirty="0"/>
              <a:t>Starting the Research Proposal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154868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Formulate your Project/Research Topic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/>
              <a:t>What topic to research?</a:t>
            </a:r>
          </a:p>
          <a:p>
            <a:r>
              <a:rPr lang="en-GB" altLang="zh-CN" dirty="0"/>
              <a:t>Where can I get ideas?</a:t>
            </a:r>
          </a:p>
          <a:p>
            <a:pPr lvl="1"/>
            <a:r>
              <a:rPr lang="en-GB" altLang="zh-CN" dirty="0"/>
              <a:t>Your strengths and interests</a:t>
            </a:r>
          </a:p>
          <a:p>
            <a:pPr lvl="1"/>
            <a:r>
              <a:rPr lang="en-GB" altLang="zh-CN" dirty="0"/>
              <a:t>Your work, your job</a:t>
            </a:r>
          </a:p>
          <a:p>
            <a:pPr lvl="1"/>
            <a:r>
              <a:rPr lang="en-GB" altLang="zh-CN" dirty="0"/>
              <a:t>Lecturers’ ideas</a:t>
            </a:r>
          </a:p>
          <a:p>
            <a:pPr lvl="1"/>
            <a:r>
              <a:rPr lang="en-GB" altLang="zh-CN" dirty="0"/>
              <a:t>The literature</a:t>
            </a:r>
          </a:p>
          <a:p>
            <a:pPr lvl="1"/>
            <a:r>
              <a:rPr lang="en-GB" altLang="zh-CN" dirty="0"/>
              <a:t>Fit with career ambitions</a:t>
            </a:r>
          </a:p>
          <a:p>
            <a:r>
              <a:rPr lang="en-GB" altLang="zh-CN" dirty="0"/>
              <a:t>Must be rooted in academic theory (you’ll compare your findings with previous studies &amp; the academic literature)</a:t>
            </a:r>
          </a:p>
          <a:p>
            <a:r>
              <a:rPr lang="en-GB" altLang="zh-CN" dirty="0"/>
              <a:t>Can you access the data you’ll need?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13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Give your research a working title</a:t>
            </a:r>
          </a:p>
          <a:p>
            <a:pPr lvl="0"/>
            <a:r>
              <a:rPr lang="en-GB" dirty="0"/>
              <a:t>Describe clearly the background to the subject area of study</a:t>
            </a:r>
          </a:p>
          <a:p>
            <a:pPr lvl="0"/>
            <a:r>
              <a:rPr lang="en-GB" dirty="0"/>
              <a:t>Explain the field of work in which your study lies (project will lie) and where it fits</a:t>
            </a:r>
          </a:p>
          <a:p>
            <a:pPr lvl="1"/>
            <a:r>
              <a:rPr lang="en-GB" dirty="0"/>
              <a:t>Justify the study/project, based on the literature review </a:t>
            </a:r>
          </a:p>
          <a:p>
            <a:pPr lvl="1"/>
            <a:r>
              <a:rPr lang="en-GB" dirty="0"/>
              <a:t>Explain why the research is worth doing </a:t>
            </a:r>
          </a:p>
          <a:p>
            <a:pPr lvl="1"/>
            <a:r>
              <a:rPr lang="en-GB" dirty="0"/>
              <a:t>If appropriate, introduce the industry/organisation/context that is being investigated</a:t>
            </a:r>
          </a:p>
          <a:p>
            <a:endParaRPr lang="en-GB" dirty="0"/>
          </a:p>
          <a:p>
            <a:r>
              <a:rPr lang="en-GB" dirty="0"/>
              <a:t>Make this clear and easy to follow – this is the “shop window” to excite and attract your supervisor towards your work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327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Research Aims and Objectives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projects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pPr lvl="1"/>
            <a:r>
              <a:rPr lang="en-GB" altLang="zh-CN" dirty="0"/>
              <a:t>Make it clear and concise!</a:t>
            </a:r>
          </a:p>
          <a:p>
            <a:endParaRPr lang="en-GB" altLang="zh-CN" dirty="0"/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034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Instead of an aim, you may prefer to use a research hypothesis, which is a statement which needs to be proved or disproved. For example…</a:t>
            </a:r>
          </a:p>
          <a:p>
            <a:endParaRPr lang="en-GB" altLang="zh-CN" dirty="0"/>
          </a:p>
          <a:p>
            <a:pPr lvl="1"/>
            <a:r>
              <a:rPr lang="en-GB" altLang="zh-CN" dirty="0"/>
              <a:t>Websites created using rich internet applications have better usability than websites developed using HTML</a:t>
            </a:r>
          </a:p>
          <a:p>
            <a:endParaRPr lang="en-GB" altLang="zh-CN" dirty="0"/>
          </a:p>
          <a:p>
            <a:r>
              <a:rPr lang="en-GB" altLang="zh-CN" dirty="0"/>
              <a:t>You would then specify the objectives necessary to test that hypothesis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68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zh-CN" dirty="0"/>
              <a:t>The phrasing of objectives must include higher order verbs.  For example, ‘to investigate rigorously…’, ‘to produce a systematic assessment of…’ ‘to evaluate critically…’, ‘to analyse the…’, ‘to design and develop…’, etc.  </a:t>
            </a:r>
          </a:p>
          <a:p>
            <a:endParaRPr lang="en-GB" altLang="zh-CN" dirty="0"/>
          </a:p>
          <a:p>
            <a:r>
              <a:rPr lang="en-GB" altLang="zh-CN" dirty="0"/>
              <a:t>Research question: Why have organisations introduced project teams for software development?</a:t>
            </a:r>
          </a:p>
          <a:p>
            <a:endParaRPr lang="en-GB" altLang="zh-CN" dirty="0"/>
          </a:p>
          <a:p>
            <a:r>
              <a:rPr lang="en-GB" altLang="zh-CN" dirty="0"/>
              <a:t>Research objective: To analyse organisations’ objectives for software development project teams</a:t>
            </a:r>
          </a:p>
          <a:p>
            <a:endParaRPr lang="en-GB" altLang="zh-CN" dirty="0"/>
          </a:p>
          <a:p>
            <a:r>
              <a:rPr lang="en-GB" altLang="zh-CN" dirty="0"/>
              <a:t>Research question: How can the effectiveness of software development project teams be measured?</a:t>
            </a:r>
            <a:endParaRPr lang="en-US" dirty="0"/>
          </a:p>
          <a:p>
            <a:endParaRPr lang="en-GB" altLang="zh-CN" dirty="0"/>
          </a:p>
          <a:p>
            <a:r>
              <a:rPr lang="en-GB" altLang="zh-CN" dirty="0"/>
              <a:t>Research objective: To establish suitable effectiveness criteria for software development project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640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951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altLang="zh-CN"/>
              <a:t>Critical Review of Literature </a:t>
            </a:r>
            <a:endParaRPr lang="en-US" dirty="0"/>
          </a:p>
        </p:txBody>
      </p:sp>
      <p:graphicFrame>
        <p:nvGraphicFramePr>
          <p:cNvPr id="13317" name="Rectangle 3">
            <a:extLst>
              <a:ext uri="{FF2B5EF4-FFF2-40B4-BE49-F238E27FC236}">
                <a16:creationId xmlns:a16="http://schemas.microsoft.com/office/drawing/2014/main" id="{B83C79F2-7AB9-4B99-A7E6-7AA83660F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9092691"/>
              </p:ext>
            </p:extLst>
          </p:nvPr>
        </p:nvGraphicFramePr>
        <p:xfrm>
          <a:off x="819150" y="2494722"/>
          <a:ext cx="10740504" cy="391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20460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1514" y="6041362"/>
            <a:ext cx="8644320" cy="365125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defTabSz="6858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9F2CA3F-6555-417C-B1DE-60499E5F50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0372673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8987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6">
            <a:extLst>
              <a:ext uri="{FF2B5EF4-FFF2-40B4-BE49-F238E27FC236}">
                <a16:creationId xmlns:a16="http://schemas.microsoft.com/office/drawing/2014/main" id="{53576798-7F98-4C7F-B6C7-6D41B5A7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2264E67-6F59-4D8D-8E5F-8245B0FEA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451514" y="2046514"/>
            <a:ext cx="3575737" cy="39948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altLang="zh-CN" sz="1600">
                <a:solidFill>
                  <a:srgbClr val="FFFFFF"/>
                </a:solidFill>
              </a:rPr>
              <a:t>Figure 2  </a:t>
            </a:r>
            <a:r>
              <a:rPr lang="en-US" sz="1600">
                <a:solidFill>
                  <a:srgbClr val="FFFFFF"/>
                </a:solidFill>
              </a:rPr>
              <a:t>The literature review process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600" i="1">
                <a:solidFill>
                  <a:srgbClr val="FFFFFF"/>
                </a:solidFill>
              </a:rPr>
              <a:t>Source</a:t>
            </a:r>
            <a:r>
              <a:rPr lang="en-US" sz="1600">
                <a:solidFill>
                  <a:srgbClr val="FFFFFF"/>
                </a:solidFill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629132" y="643467"/>
            <a:ext cx="3571058" cy="5272421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832153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22AEB96-A3F8-4EC3-A246-8DAD9319A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14002556-A10E-479D-9B30-0C8B7938E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1515" y="447188"/>
            <a:ext cx="3675318" cy="5468700"/>
          </a:xfrm>
        </p:spPr>
        <p:txBody>
          <a:bodyPr anchor="ctr">
            <a:normAutofit/>
          </a:bodyPr>
          <a:lstStyle/>
          <a:p>
            <a:r>
              <a:rPr lang="en-GB" sz="3200"/>
              <a:t>Selecting your methodology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088520" y="2371522"/>
            <a:ext cx="6585235" cy="3395469"/>
          </a:xfrm>
          <a:effectLst/>
        </p:spPr>
        <p:txBody>
          <a:bodyPr>
            <a:normAutofit/>
          </a:bodyPr>
          <a:lstStyle/>
          <a:p>
            <a:r>
              <a:rPr lang="en-GB" sz="1600" dirty="0"/>
              <a:t>When deciding on a methodology you will need to select</a:t>
            </a:r>
          </a:p>
          <a:p>
            <a:pPr lvl="1"/>
            <a:r>
              <a:rPr lang="en-GB" dirty="0"/>
              <a:t>A philosophy</a:t>
            </a:r>
          </a:p>
          <a:p>
            <a:pPr lvl="1"/>
            <a:r>
              <a:rPr lang="en-GB" dirty="0"/>
              <a:t>An approach</a:t>
            </a:r>
          </a:p>
          <a:p>
            <a:pPr lvl="1"/>
            <a:r>
              <a:rPr lang="en-GB" dirty="0"/>
              <a:t>The appropriate strategies</a:t>
            </a:r>
          </a:p>
          <a:p>
            <a:r>
              <a:rPr lang="en-GB" sz="1600" dirty="0"/>
              <a:t>Sometime multiple strategies are required so that you can </a:t>
            </a:r>
            <a:r>
              <a:rPr lang="en-GB" sz="1600" i="1" dirty="0"/>
              <a:t>triangulate</a:t>
            </a:r>
            <a:r>
              <a:rPr lang="en-GB" sz="1600" dirty="0"/>
              <a:t> your results</a:t>
            </a:r>
          </a:p>
          <a:p>
            <a:pPr lvl="1"/>
            <a:r>
              <a:rPr lang="en-GB" dirty="0"/>
              <a:t>Compare the results from the chosen strategies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12FDC1-C426-46F0-A50A-E2690F78E5D8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4FC029-EA0C-4D4F-BDD3-A4418CEBBE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143" y="447188"/>
            <a:ext cx="6585235" cy="1086564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777378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Philosophies</a:t>
            </a:r>
            <a:endParaRPr lang="en-US" altLang="zh-CN" dirty="0"/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078BC65A-7BA9-4E3A-9FE2-3B3A11F62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361835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2769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Features of the main paradigms </a:t>
            </a:r>
            <a:endParaRPr lang="en-US" altLang="zh-CN" dirty="0"/>
          </a:p>
        </p:txBody>
      </p:sp>
      <p:graphicFrame>
        <p:nvGraphicFramePr>
          <p:cNvPr id="15390" name="Group 30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866380385"/>
              </p:ext>
            </p:extLst>
          </p:nvPr>
        </p:nvGraphicFramePr>
        <p:xfrm>
          <a:off x="1834304" y="1704776"/>
          <a:ext cx="8229600" cy="4782312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5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quantitative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large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testing theory (deductive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highly specific &amp; precise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artificial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sample to population</a:t>
                      </a:r>
                      <a:endParaRPr kumimoji="0" lang="en-US" altLang="zh-CN" sz="2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qualitative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small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generating theory (inductive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rich and subjective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natural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one setting to another</a:t>
                      </a:r>
                      <a:endParaRPr kumimoji="0" lang="en-US" altLang="zh-CN" sz="2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5670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Methods of the main paradigms</a:t>
            </a:r>
            <a:endParaRPr lang="en-US" altLang="zh-CN" dirty="0"/>
          </a:p>
        </p:txBody>
      </p:sp>
      <p:graphicFrame>
        <p:nvGraphicFramePr>
          <p:cNvPr id="16407" name="Group 2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02637838"/>
              </p:ext>
            </p:extLst>
          </p:nvPr>
        </p:nvGraphicFramePr>
        <p:xfrm>
          <a:off x="1981200" y="2151888"/>
          <a:ext cx="8229600" cy="2554224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questionnaire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interview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Experiments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Software development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Action research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Case studies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Document analysis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Unstructured interviews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groups</a:t>
                      </a:r>
                      <a:endParaRPr kumimoji="0" lang="en-US" altLang="zh-CN" sz="2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575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928DA-09F5-4F18-AF54-A46892808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Approaches:  Inductive vs. Deductive Reasoning</a:t>
            </a:r>
          </a:p>
        </p:txBody>
      </p:sp>
      <p:pic>
        <p:nvPicPr>
          <p:cNvPr id="1026" name="Picture 2" descr=", The Difference Between Deductive and Inductive Reasoning">
            <a:extLst>
              <a:ext uri="{FF2B5EF4-FFF2-40B4-BE49-F238E27FC236}">
                <a16:creationId xmlns:a16="http://schemas.microsoft.com/office/drawing/2014/main" id="{7AFAECF5-3B22-49BC-B6C3-A738127D7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882853"/>
            <a:ext cx="4113489" cy="378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72A036-6122-4C52-A916-C2E468F8F849}"/>
              </a:ext>
            </a:extLst>
          </p:cNvPr>
          <p:cNvSpPr txBox="1"/>
          <p:nvPr/>
        </p:nvSpPr>
        <p:spPr>
          <a:xfrm>
            <a:off x="1572237" y="6040073"/>
            <a:ext cx="9781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https://danielmiessler.com/blog/the-difference-between-deductive-and-inductive-reasoning/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7852CC-98C5-44FB-A5AE-BE1C6D13DC51}"/>
              </a:ext>
            </a:extLst>
          </p:cNvPr>
          <p:cNvSpPr txBox="1"/>
          <p:nvPr/>
        </p:nvSpPr>
        <p:spPr>
          <a:xfrm>
            <a:off x="1458434" y="2810312"/>
            <a:ext cx="139275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Newton:</a:t>
            </a:r>
          </a:p>
          <a:p>
            <a:r>
              <a:rPr lang="en-GB" dirty="0"/>
              <a:t>theory;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confirmation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81FC5F-85D3-42ED-93D3-24CF323804E0}"/>
              </a:ext>
            </a:extLst>
          </p:cNvPr>
          <p:cNvSpPr txBox="1"/>
          <p:nvPr/>
        </p:nvSpPr>
        <p:spPr>
          <a:xfrm>
            <a:off x="7412239" y="2810312"/>
            <a:ext cx="13599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Sherlock: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pattern;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3589208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42AB9-01DC-4AD3-9753-6B4FEC222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Approaches:  </a:t>
            </a:r>
            <a:r>
              <a:rPr lang="en-GB" dirty="0" err="1"/>
              <a:t>Abductive</a:t>
            </a:r>
            <a:r>
              <a:rPr lang="en-GB" dirty="0"/>
              <a:t>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7493D-EEA5-45B5-A08B-85A70F849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Incomplete observations lead to a best prediction (which may be true)</a:t>
            </a:r>
          </a:p>
        </p:txBody>
      </p:sp>
    </p:spTree>
    <p:extLst>
      <p:ext uri="{BB962C8B-B14F-4D97-AF65-F5344CB8AC3E}">
        <p14:creationId xmlns:p14="http://schemas.microsoft.com/office/powerpoint/2010/main" val="174269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7229B0-ABAB-488A-A141-4DEF8A375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Abduction-based Synthesis Reasoning Process</a:t>
            </a:r>
          </a:p>
        </p:txBody>
      </p:sp>
      <p:pic>
        <p:nvPicPr>
          <p:cNvPr id="2050" name="Picture 2" descr="https://ars.els-cdn.com/content/image/1-s2.0-S0007850612000649-gr1.jpg">
            <a:extLst>
              <a:ext uri="{FF2B5EF4-FFF2-40B4-BE49-F238E27FC236}">
                <a16:creationId xmlns:a16="http://schemas.microsoft.com/office/drawing/2014/main" id="{45FF39FA-80BE-46C9-B27A-FA446AA1A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544" y="2053665"/>
            <a:ext cx="5470270" cy="303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2AFA8F-E160-439A-9CA4-9CA9C6F24DC3}"/>
              </a:ext>
            </a:extLst>
          </p:cNvPr>
          <p:cNvSpPr txBox="1"/>
          <p:nvPr/>
        </p:nvSpPr>
        <p:spPr>
          <a:xfrm>
            <a:off x="2979625" y="5254690"/>
            <a:ext cx="5476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NexusSerif"/>
              </a:rPr>
              <a:t>Stephen C.-Y. Lu, Ang Liu, Abductive reasoning for design synthesis, </a:t>
            </a:r>
          </a:p>
          <a:p>
            <a:r>
              <a:rPr lang="en-GB" sz="1200" dirty="0">
                <a:latin typeface="NexusSerif"/>
              </a:rPr>
              <a:t>CIRP Annals, Volume 61, Issue 1, 2012, Pages 143-146</a:t>
            </a:r>
            <a:endParaRPr lang="en-GB" sz="1200" dirty="0">
              <a:latin typeface="NexusSerif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200" dirty="0">
                <a:hlinkClick r:id="rId3"/>
              </a:rPr>
              <a:t>https://www.sciencedirect.com/science/article/pii/S0007850612000649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7915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E0AF7-2681-4963-B558-13889AAD0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Applications of Abductive Reasoning to Design Synthesis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CD8DF6-E3D9-4A26-B6A4-487FE65096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9375762"/>
              </p:ext>
            </p:extLst>
          </p:nvPr>
        </p:nvGraphicFramePr>
        <p:xfrm>
          <a:off x="2943837" y="2122714"/>
          <a:ext cx="6548505" cy="4470699"/>
        </p:xfrm>
        <a:graphic>
          <a:graphicData uri="http://schemas.openxmlformats.org/drawingml/2006/table">
            <a:tbl>
              <a:tblPr/>
              <a:tblGrid>
                <a:gridCol w="1309701">
                  <a:extLst>
                    <a:ext uri="{9D8B030D-6E8A-4147-A177-3AD203B41FA5}">
                      <a16:colId xmlns:a16="http://schemas.microsoft.com/office/drawing/2014/main" val="296011937"/>
                    </a:ext>
                  </a:extLst>
                </a:gridCol>
                <a:gridCol w="1309701">
                  <a:extLst>
                    <a:ext uri="{9D8B030D-6E8A-4147-A177-3AD203B41FA5}">
                      <a16:colId xmlns:a16="http://schemas.microsoft.com/office/drawing/2014/main" val="3874718252"/>
                    </a:ext>
                  </a:extLst>
                </a:gridCol>
                <a:gridCol w="1309701">
                  <a:extLst>
                    <a:ext uri="{9D8B030D-6E8A-4147-A177-3AD203B41FA5}">
                      <a16:colId xmlns:a16="http://schemas.microsoft.com/office/drawing/2014/main" val="411798562"/>
                    </a:ext>
                  </a:extLst>
                </a:gridCol>
                <a:gridCol w="1309701">
                  <a:extLst>
                    <a:ext uri="{9D8B030D-6E8A-4147-A177-3AD203B41FA5}">
                      <a16:colId xmlns:a16="http://schemas.microsoft.com/office/drawing/2014/main" val="2578588552"/>
                    </a:ext>
                  </a:extLst>
                </a:gridCol>
                <a:gridCol w="1309701">
                  <a:extLst>
                    <a:ext uri="{9D8B030D-6E8A-4147-A177-3AD203B41FA5}">
                      <a16:colId xmlns:a16="http://schemas.microsoft.com/office/drawing/2014/main" val="2327642083"/>
                    </a:ext>
                  </a:extLst>
                </a:gridCol>
              </a:tblGrid>
              <a:tr h="941350"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Application to design synthesis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Type of abductive reasoning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Desired/given consequence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Applicable rules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Possible explanation (precondition)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9338010"/>
                  </a:ext>
                </a:extLst>
              </a:tr>
              <a:tr h="1117675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Identification of implicit design target (i.e., 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Second order existential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Customer needs (CN)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CNs can be satisfied by certain FRs; FR is more concrete than CN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8657041"/>
                  </a:ext>
                </a:extLst>
              </a:tr>
              <a:tr h="111767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Ideation of innovative design concepts (i.e., 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Factual abduction or law-abduction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FR can be satisfied by certain DP; DP can instantiate FR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Design parameters (DP)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1084577"/>
                  </a:ext>
                </a:extLst>
              </a:tr>
              <a:tr h="1293999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Diagnosis of “bad” design concepts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Observable-fact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Unacceptable or “bad” design concept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Certain design constrains and axioms lead to good design result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Violation of design constraints or axioms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11041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581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22AEB96-A3F8-4EC3-A246-8DAD9319A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14002556-A10E-479D-9B30-0C8B7938E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1515" y="447188"/>
            <a:ext cx="3675318" cy="5468700"/>
          </a:xfrm>
        </p:spPr>
        <p:txBody>
          <a:bodyPr anchor="ctr">
            <a:normAutofit/>
          </a:bodyPr>
          <a:lstStyle/>
          <a:p>
            <a:r>
              <a:rPr lang="en-GB" sz="3200"/>
              <a:t>Selecting Your Methodology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989143" y="447188"/>
            <a:ext cx="6585235" cy="3395469"/>
          </a:xfrm>
          <a:effectLst/>
        </p:spPr>
        <p:txBody>
          <a:bodyPr>
            <a:normAutofit/>
          </a:bodyPr>
          <a:lstStyle/>
          <a:p>
            <a:r>
              <a:rPr lang="en-GB" sz="1600"/>
              <a:t>Listed here  are five of the six most commonly-used research strategies within applied computing</a:t>
            </a:r>
          </a:p>
          <a:p>
            <a:pPr lvl="1"/>
            <a:r>
              <a:rPr lang="en-GB" dirty="0"/>
              <a:t>Others exist, but they are difficult to apply to a short applied computing project</a:t>
            </a:r>
          </a:p>
          <a:p>
            <a:r>
              <a:rPr lang="en-GB" sz="1600"/>
              <a:t>Crucially, the list is missing </a:t>
            </a:r>
            <a:r>
              <a:rPr lang="en-GB" sz="1600" b="1"/>
              <a:t>simulation, </a:t>
            </a:r>
            <a:r>
              <a:rPr lang="en-GB" sz="1600"/>
              <a:t>another positivist, deductive approach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12FDC1-C426-46F0-A50A-E2690F78E5D8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457599-17A7-4696-98B8-22441363D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143" y="4485724"/>
            <a:ext cx="6585235" cy="1086564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8130728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9" name="Left Brace 38"/>
          <p:cNvSpPr/>
          <p:nvPr/>
        </p:nvSpPr>
        <p:spPr>
          <a:xfrm rot="16200000">
            <a:off x="5169779" y="1020576"/>
            <a:ext cx="432048" cy="4320800"/>
          </a:xfrm>
          <a:prstGeom prst="leftBrac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Left Brace 39"/>
          <p:cNvSpPr/>
          <p:nvPr/>
        </p:nvSpPr>
        <p:spPr>
          <a:xfrm rot="16200000">
            <a:off x="8233500" y="3360078"/>
            <a:ext cx="432048" cy="4320800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3225403" y="334397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experimental projects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357531" y="5742210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survey projects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2001207" y="1527864"/>
            <a:ext cx="8712648" cy="1368040"/>
            <a:chOff x="323528" y="1772816"/>
            <a:chExt cx="8712648" cy="1368040"/>
          </a:xfrm>
        </p:grpSpPr>
        <p:grpSp>
          <p:nvGrpSpPr>
            <p:cNvPr id="23" name="Group 22"/>
            <p:cNvGrpSpPr/>
            <p:nvPr/>
          </p:nvGrpSpPr>
          <p:grpSpPr>
            <a:xfrm>
              <a:off x="1835696" y="1772816"/>
              <a:ext cx="7200480" cy="1368040"/>
              <a:chOff x="179512" y="1340808"/>
              <a:chExt cx="7200480" cy="1368040"/>
            </a:xfrm>
          </p:grpSpPr>
          <p:sp>
            <p:nvSpPr>
              <p:cNvPr id="27" name="TextBox 26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779992" y="1354967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1619752" y="2067735"/>
                <a:ext cx="1440000" cy="553998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400" dirty="0"/>
                  <a:t>Software</a:t>
                </a:r>
                <a:r>
                  <a:rPr lang="en-GB" sz="1600" dirty="0"/>
                  <a:t> </a:t>
                </a:r>
                <a:r>
                  <a:rPr lang="en-GB" sz="1400" dirty="0"/>
                  <a:t>Development</a:t>
                </a:r>
                <a:endParaRPr lang="en-GB" sz="1600" dirty="0"/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  <p:sp>
        <p:nvSpPr>
          <p:cNvPr id="52" name="Left Brace 51"/>
          <p:cNvSpPr/>
          <p:nvPr/>
        </p:nvSpPr>
        <p:spPr>
          <a:xfrm rot="16200000">
            <a:off x="6630930" y="2177973"/>
            <a:ext cx="432048" cy="4320800"/>
          </a:xfrm>
          <a:prstGeom prst="leftBrac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/>
          <p:cNvSpPr txBox="1"/>
          <p:nvPr/>
        </p:nvSpPr>
        <p:spPr>
          <a:xfrm>
            <a:off x="4686554" y="448927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development projects</a:t>
            </a:r>
          </a:p>
        </p:txBody>
      </p:sp>
    </p:spTree>
    <p:extLst>
      <p:ext uri="{BB962C8B-B14F-4D97-AF65-F5344CB8AC3E}">
        <p14:creationId xmlns:p14="http://schemas.microsoft.com/office/powerpoint/2010/main" val="40034648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653" y="2320119"/>
            <a:ext cx="11465958" cy="3810809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/>
              <a:t>Your choice of methods depends upon research questions, your own skills, and the research resources available to you</a:t>
            </a:r>
          </a:p>
          <a:p>
            <a:endParaRPr lang="en-GB" sz="2000" dirty="0"/>
          </a:p>
          <a:p>
            <a:r>
              <a:rPr lang="en-GB" sz="2000" dirty="0"/>
              <a:t>You </a:t>
            </a:r>
            <a:r>
              <a:rPr lang="en-GB" sz="2000" b="1" dirty="0"/>
              <a:t>must</a:t>
            </a:r>
            <a:r>
              <a:rPr lang="en-GB" sz="2000" dirty="0"/>
              <a:t> be able to justify your choices</a:t>
            </a:r>
          </a:p>
          <a:p>
            <a:endParaRPr lang="en-GB" sz="2000" dirty="0"/>
          </a:p>
          <a:p>
            <a:r>
              <a:rPr lang="en-GB" sz="2000" dirty="0"/>
              <a:t>In reality, the abstract bits on which this “Methodology” section is based are unlikely to be more than a paragraph or two in your proposal or a small section in your Industrial research report</a:t>
            </a:r>
          </a:p>
          <a:p>
            <a:endParaRPr lang="en-GB" sz="2000" dirty="0"/>
          </a:p>
          <a:p>
            <a:r>
              <a:rPr lang="en-GB" sz="2000" dirty="0"/>
              <a:t>You will need to make sure you </a:t>
            </a:r>
            <a:r>
              <a:rPr lang="en-GB" sz="2000" b="1" dirty="0"/>
              <a:t>add</a:t>
            </a:r>
            <a:r>
              <a:rPr lang="en-GB" sz="2000" dirty="0"/>
              <a:t> to this what you </a:t>
            </a:r>
            <a:r>
              <a:rPr lang="en-GB" sz="2000" b="1" dirty="0"/>
              <a:t>expect to do </a:t>
            </a:r>
            <a:r>
              <a:rPr lang="en-GB" sz="2000" dirty="0"/>
              <a:t>– how you will </a:t>
            </a:r>
            <a:r>
              <a:rPr lang="en-GB" sz="2000" b="1" dirty="0"/>
              <a:t>meet each objective</a:t>
            </a:r>
          </a:p>
          <a:p>
            <a:endParaRPr lang="en-GB" sz="2000" dirty="0"/>
          </a:p>
          <a:p>
            <a:r>
              <a:rPr lang="en-GB" sz="2000" dirty="0"/>
              <a:t>One good way of confirming your choices is through your </a:t>
            </a:r>
            <a:r>
              <a:rPr lang="en-GB" sz="2000" b="1" dirty="0"/>
              <a:t>literature review</a:t>
            </a:r>
            <a:endParaRPr lang="en-GB" sz="2000" dirty="0"/>
          </a:p>
          <a:p>
            <a:r>
              <a:rPr lang="en-GB" sz="2000" b="1" dirty="0"/>
              <a:t>If other professionals have used the same approaches, you are probably on the right track!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55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will you need?</a:t>
            </a:r>
          </a:p>
          <a:p>
            <a:r>
              <a:rPr lang="en-GB" dirty="0"/>
              <a:t>How can you be certain you can get it?</a:t>
            </a:r>
          </a:p>
          <a:p>
            <a:r>
              <a:rPr lang="en-GB" dirty="0"/>
              <a:t>If anything needs to be bought, make it clear what, and where you expect the money to come from (which can, within strict limits, be the University!)</a:t>
            </a:r>
          </a:p>
          <a:p>
            <a:r>
              <a:rPr lang="en-GB" dirty="0"/>
              <a:t>Be careful – if you need access to data on people or processes, or responses to surveys, you will need to be clear as to how this will be obtained</a:t>
            </a:r>
          </a:p>
          <a:p>
            <a:r>
              <a:rPr lang="en-GB" dirty="0"/>
              <a:t>If necessary, and particularly where you will need particular equipment, summarise where you will need to work (e.g. Networks Laboratory, Electronics Project Laboratory, Games Laboratory, etc.)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3914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dirty="0"/>
              <a:t>Outcomes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78944" y="6044184"/>
            <a:ext cx="5196899" cy="365125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678331" y="5916168"/>
            <a:ext cx="1062155" cy="490599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defTabSz="6858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93C2ACF-AB2E-40D2-88E2-9270481973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38637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453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dirty="0"/>
              <a:t>Project Plan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78944" y="6044184"/>
            <a:ext cx="5196899" cy="365125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678331" y="5916168"/>
            <a:ext cx="1062155" cy="490599"/>
          </a:xfrm>
        </p:spPr>
        <p:txBody>
          <a:bodyPr>
            <a:normAutofit/>
          </a:bodyPr>
          <a:lstStyle/>
          <a:p>
            <a:pPr marL="0" marR="0" lvl="0" indent="0" defTabSz="6858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defTabSz="6858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5272071-5A1C-457F-BAE8-48F8E3B34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792671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854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243</TotalTime>
  <Words>1486</Words>
  <Application>Microsoft Office PowerPoint</Application>
  <PresentationFormat>Widescreen</PresentationFormat>
  <Paragraphs>218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NexusSerif</vt:lpstr>
      <vt:lpstr>Arial</vt:lpstr>
      <vt:lpstr>Calibri</vt:lpstr>
      <vt:lpstr>Century Gothic</vt:lpstr>
      <vt:lpstr>Garamond</vt:lpstr>
      <vt:lpstr>Wingdings</vt:lpstr>
      <vt:lpstr>Wingdings 2</vt:lpstr>
      <vt:lpstr>Quotable</vt:lpstr>
      <vt:lpstr>Starting the Research Proposal</vt:lpstr>
      <vt:lpstr>Formulate your Project/Research Topic</vt:lpstr>
      <vt:lpstr>Introduction and Background</vt:lpstr>
      <vt:lpstr>Research Aims and Objectives</vt:lpstr>
      <vt:lpstr>Research Hypothesis</vt:lpstr>
      <vt:lpstr>How to phrase research objectives</vt:lpstr>
      <vt:lpstr>Phrasing research objectives</vt:lpstr>
      <vt:lpstr>Critical Review of Literature </vt:lpstr>
      <vt:lpstr>Literature Review</vt:lpstr>
      <vt:lpstr>PowerPoint Presentation</vt:lpstr>
      <vt:lpstr>Selecting your methodology</vt:lpstr>
      <vt:lpstr>Philosophies</vt:lpstr>
      <vt:lpstr>Features of the main paradigms </vt:lpstr>
      <vt:lpstr>Methods of the main paradigms</vt:lpstr>
      <vt:lpstr>Approaches:  Inductive vs. Deductive Reasoning</vt:lpstr>
      <vt:lpstr>Approaches:  Abductive Reasoning</vt:lpstr>
      <vt:lpstr>Abduction-based Synthesis Reasoning Process</vt:lpstr>
      <vt:lpstr>Applications of Abductive Reasoning to Design Synthesis</vt:lpstr>
      <vt:lpstr>Selecting Your Methodology</vt:lpstr>
      <vt:lpstr>Selecting Your Methodology</vt:lpstr>
      <vt:lpstr>Selecting Your Methodology</vt:lpstr>
      <vt:lpstr>Resources</vt:lpstr>
      <vt:lpstr>Outcomes</vt:lpstr>
      <vt:lpstr>Project Plan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the Research Proposal</dc:title>
  <dc:creator>John Rees</dc:creator>
  <cp:lastModifiedBy>Beverley Holland</cp:lastModifiedBy>
  <cp:revision>14</cp:revision>
  <dcterms:created xsi:type="dcterms:W3CDTF">2019-11-22T10:53:38Z</dcterms:created>
  <dcterms:modified xsi:type="dcterms:W3CDTF">2021-06-14T17:10:45Z</dcterms:modified>
</cp:coreProperties>
</file>