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4" r:id="rId1"/>
  </p:sldMasterIdLst>
  <p:notesMasterIdLst>
    <p:notesMasterId r:id="rId12"/>
  </p:notes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36" autoAdjust="0"/>
  </p:normalViewPr>
  <p:slideViewPr>
    <p:cSldViewPr snapToGrid="0">
      <p:cViewPr varScale="1">
        <p:scale>
          <a:sx n="68" d="100"/>
          <a:sy n="68" d="100"/>
        </p:scale>
        <p:origin x="7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AE7CD-0436-4D6A-BDD1-C7A7F4EDC9A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32D164-65C7-442D-B945-3BFE67FF0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845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</a:t>
            </a:r>
            <a:r>
              <a:rPr lang="en-US" baseline="0" dirty="0" smtClean="0"/>
              <a:t> this presentation I </a:t>
            </a:r>
            <a:r>
              <a:rPr lang="en-US" dirty="0" smtClean="0"/>
              <a:t>will discuss about three common ways to </a:t>
            </a:r>
            <a:r>
              <a:rPr lang="en-GB" noProof="0" dirty="0" smtClean="0"/>
              <a:t>organise</a:t>
            </a:r>
            <a:r>
              <a:rPr lang="en-US" dirty="0" smtClean="0"/>
              <a:t> a company,</a:t>
            </a:r>
            <a:r>
              <a:rPr lang="en-US" baseline="0" dirty="0" smtClean="0"/>
              <a:t> </a:t>
            </a:r>
            <a:r>
              <a:rPr lang="en-US" dirty="0" smtClean="0"/>
              <a:t>functional, divisional, and matrix </a:t>
            </a:r>
            <a:r>
              <a:rPr lang="en-GB" noProof="0" dirty="0" smtClean="0"/>
              <a:t>structures using</a:t>
            </a:r>
            <a:r>
              <a:rPr lang="en-US" dirty="0" smtClean="0"/>
              <a:t> Sainsbury's PLC as an example. This presentation examines how an </a:t>
            </a:r>
            <a:r>
              <a:rPr lang="en-GB" noProof="0" dirty="0" smtClean="0"/>
              <a:t>organisational structure </a:t>
            </a:r>
            <a:r>
              <a:rPr lang="en-US" dirty="0" smtClean="0"/>
              <a:t>is important for </a:t>
            </a:r>
            <a:r>
              <a:rPr lang="en-US" dirty="0" err="1" smtClean="0"/>
              <a:t>organisational</a:t>
            </a:r>
            <a:r>
              <a:rPr lang="en-US" dirty="0" smtClean="0"/>
              <a:t> performance.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2D164-65C7-442D-B945-3BFE67FF0B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14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Workers are arranged in a functional </a:t>
            </a:r>
            <a:r>
              <a:rPr lang="en-US" dirty="0" err="1" smtClean="0"/>
              <a:t>organisation</a:t>
            </a:r>
            <a:r>
              <a:rPr lang="en-US" dirty="0" smtClean="0"/>
              <a:t> according to their specific jobs, such as operations, marketing, and finance. Even though this organization promotes working well and being skilled, communication between departments might be difficult.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2D164-65C7-442D-B945-3BFE67FF0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773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Different parts of the company can focus on their specific customers and goals because of a divisional structure. Sainsbury's operates in several areas, including supermarkets, Argos, and Nectar reward services.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2D164-65C7-442D-B945-3BFE67FF0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7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 the matrix framework, project management and skill-based knowledge work together. Project managers and team leaders can receive reports from their staff. Even though this setup encourages working together, it might make it harder to report things.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2D164-65C7-442D-B945-3BFE67FF0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511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Performance</a:t>
            </a:r>
            <a:r>
              <a:rPr lang="en-US" baseline="0" dirty="0" smtClean="0"/>
              <a:t> of any organization mainly depends on its structure</a:t>
            </a:r>
            <a:r>
              <a:rPr lang="en-US" dirty="0" smtClean="0"/>
              <a:t>. Sainsbury's can stay responsible and run smoothly because it has a clear structure that helps them work well across stores, supply chains, and support teams.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2D164-65C7-442D-B945-3BFE67FF0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277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676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864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07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9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20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09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823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604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202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613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D0855F6-B0C8-446D-A200-11FCF989031B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C6D4574-9405-4EE3-B7F3-1C8FD5015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316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759551.2022.2090563" TargetMode="External"/><Relationship Id="rId2" Type="http://schemas.openxmlformats.org/officeDocument/2006/relationships/hyperlink" Target="https://doi.org/10.3389/fpsyg.2022.9322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rporate.sainsburys.co.uk/about-us/our-leadership/" TargetMode="External"/><Relationship Id="rId5" Type="http://schemas.openxmlformats.org/officeDocument/2006/relationships/hyperlink" Target="https://corporate.sainsburys.co.uk/media/e1lfnybd/sainsbury-annual-report-and-financial-statements-2025.pdf" TargetMode="External"/><Relationship Id="rId4" Type="http://schemas.openxmlformats.org/officeDocument/2006/relationships/hyperlink" Target="https://doi.org/10.1177/2158244025133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2014297"/>
          </a:xfrm>
        </p:spPr>
        <p:txBody>
          <a:bodyPr>
            <a:noAutofit/>
          </a:bodyPr>
          <a:lstStyle/>
          <a:p>
            <a:r>
              <a:rPr lang="en-GB" sz="4400" dirty="0" smtClean="0"/>
              <a:t>Organisational</a:t>
            </a:r>
            <a:r>
              <a:rPr lang="en-US" sz="4400" dirty="0" smtClean="0"/>
              <a:t> </a:t>
            </a:r>
            <a:r>
              <a:rPr lang="en-US" sz="4400" dirty="0"/>
              <a:t>Structure Design: A Study of Sainsbury's PLC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3034145"/>
            <a:ext cx="10718292" cy="3560619"/>
          </a:xfrm>
        </p:spPr>
        <p:txBody>
          <a:bodyPr>
            <a:noAutofit/>
          </a:bodyPr>
          <a:lstStyle/>
          <a:p>
            <a:pPr algn="l"/>
            <a:r>
              <a:rPr lang="en-US" sz="2800" dirty="0"/>
              <a:t>Module Name: Understanding </a:t>
            </a:r>
            <a:r>
              <a:rPr lang="en-US" sz="2800" dirty="0" err="1"/>
              <a:t>Organisational</a:t>
            </a:r>
            <a:r>
              <a:rPr lang="en-US" sz="2800" dirty="0"/>
              <a:t> Structure and </a:t>
            </a:r>
            <a:r>
              <a:rPr lang="en-US" sz="2800" dirty="0" smtClean="0"/>
              <a:t>Culture</a:t>
            </a:r>
          </a:p>
          <a:p>
            <a:pPr algn="l"/>
            <a:r>
              <a:rPr lang="en-US" sz="2800" dirty="0" smtClean="0"/>
              <a:t>Assessment</a:t>
            </a:r>
            <a:r>
              <a:rPr lang="en-US" sz="2800" dirty="0"/>
              <a:t>: Individual Presentation</a:t>
            </a:r>
          </a:p>
          <a:p>
            <a:pPr algn="l"/>
            <a:r>
              <a:rPr lang="en-US" sz="2800" dirty="0" smtClean="0"/>
              <a:t>Student </a:t>
            </a:r>
            <a:r>
              <a:rPr lang="en-US" sz="2800" dirty="0"/>
              <a:t>Name: </a:t>
            </a:r>
            <a:r>
              <a:rPr lang="en-US" sz="2800" dirty="0" smtClean="0"/>
              <a:t>Halima Hussain</a:t>
            </a:r>
            <a:endParaRPr lang="en-US" sz="2800" dirty="0"/>
          </a:p>
          <a:p>
            <a:pPr algn="l"/>
            <a:r>
              <a:rPr lang="en-US" sz="2800" dirty="0"/>
              <a:t>Student Number: </a:t>
            </a:r>
            <a:r>
              <a:rPr lang="en-US" sz="2800" dirty="0" smtClean="0"/>
              <a:t>2408734</a:t>
            </a:r>
            <a:endParaRPr lang="en-US" sz="2800" dirty="0"/>
          </a:p>
          <a:p>
            <a:pPr algn="l"/>
            <a:r>
              <a:rPr lang="en-US" sz="2800" dirty="0"/>
              <a:t>Submission Date: </a:t>
            </a:r>
            <a:r>
              <a:rPr lang="en-US" sz="2800" dirty="0" smtClean="0"/>
              <a:t>21 Jun 2026</a:t>
            </a:r>
            <a:endParaRPr lang="en-US" sz="2800" dirty="0"/>
          </a:p>
          <a:p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784" y="4043469"/>
            <a:ext cx="5041216" cy="2800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07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20630"/>
            <a:ext cx="7729728" cy="765635"/>
          </a:xfrm>
        </p:spPr>
        <p:txBody>
          <a:bodyPr/>
          <a:lstStyle/>
          <a:p>
            <a:r>
              <a:rPr lang="en-GB" b="1" dirty="0" smtClean="0"/>
              <a:t>Presentation outline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394" y="1322363"/>
            <a:ext cx="10227211" cy="5190979"/>
          </a:xfrm>
        </p:spPr>
        <p:txBody>
          <a:bodyPr>
            <a:normAutofit/>
          </a:bodyPr>
          <a:lstStyle/>
          <a:p>
            <a:r>
              <a:rPr lang="en-GB" sz="3600" dirty="0" smtClean="0"/>
              <a:t>Organisational Structure and Organisational Chart</a:t>
            </a:r>
          </a:p>
          <a:p>
            <a:r>
              <a:rPr lang="en-GB" sz="3600" dirty="0"/>
              <a:t>Chosen organisation: Sainsbury’s plc </a:t>
            </a:r>
            <a:endParaRPr lang="en-GB" sz="3600" dirty="0" smtClean="0"/>
          </a:p>
          <a:p>
            <a:r>
              <a:rPr lang="en-GB" sz="3600" dirty="0" smtClean="0"/>
              <a:t>Functional structure</a:t>
            </a:r>
          </a:p>
          <a:p>
            <a:r>
              <a:rPr lang="en-GB" sz="3600" dirty="0" smtClean="0"/>
              <a:t>Divisional structure</a:t>
            </a:r>
          </a:p>
          <a:p>
            <a:r>
              <a:rPr lang="en-GB" sz="3600" dirty="0" smtClean="0"/>
              <a:t>Matrix structure</a:t>
            </a:r>
          </a:p>
          <a:p>
            <a:r>
              <a:rPr lang="en-GB" sz="3600" dirty="0"/>
              <a:t>Structure and Organisational </a:t>
            </a:r>
            <a:r>
              <a:rPr lang="en-GB" sz="3600" dirty="0" smtClean="0"/>
              <a:t>Performance</a:t>
            </a:r>
          </a:p>
          <a:p>
            <a:r>
              <a:rPr lang="en-GB" sz="3600" dirty="0" smtClean="0"/>
              <a:t>Conclusion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7075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077" y="267286"/>
            <a:ext cx="10297551" cy="858129"/>
          </a:xfrm>
        </p:spPr>
        <p:txBody>
          <a:bodyPr>
            <a:normAutofit/>
          </a:bodyPr>
          <a:lstStyle/>
          <a:p>
            <a:r>
              <a:rPr lang="en-GB" sz="2000" b="1" dirty="0"/>
              <a:t>Organisational Structure and Organisational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625" y="1252026"/>
            <a:ext cx="6724357" cy="56059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What is Organisational Structure?</a:t>
            </a:r>
          </a:p>
          <a:p>
            <a:r>
              <a:rPr lang="en-US" dirty="0"/>
              <a:t>A clear structure that explains how to communicate, who is in charge, and what each person is responsible for.</a:t>
            </a:r>
          </a:p>
          <a:p>
            <a:r>
              <a:rPr lang="en-US" dirty="0" smtClean="0"/>
              <a:t>Decides </a:t>
            </a:r>
            <a:r>
              <a:rPr lang="en-US" dirty="0"/>
              <a:t>how to </a:t>
            </a:r>
            <a:r>
              <a:rPr lang="en-GB" dirty="0" smtClean="0"/>
              <a:t>organise</a:t>
            </a:r>
            <a:r>
              <a:rPr lang="en-US" dirty="0" smtClean="0"/>
              <a:t> </a:t>
            </a:r>
            <a:r>
              <a:rPr lang="en-US" dirty="0"/>
              <a:t>tasks</a:t>
            </a:r>
          </a:p>
          <a:p>
            <a:r>
              <a:rPr lang="en-US" dirty="0" smtClean="0"/>
              <a:t>Helps </a:t>
            </a:r>
            <a:r>
              <a:rPr lang="en-US" dirty="0"/>
              <a:t>the </a:t>
            </a:r>
            <a:r>
              <a:rPr lang="en-GB" dirty="0" smtClean="0"/>
              <a:t>organisation’s</a:t>
            </a:r>
            <a:r>
              <a:rPr lang="en-US" dirty="0" smtClean="0"/>
              <a:t> </a:t>
            </a:r>
            <a:r>
              <a:rPr lang="en-US" dirty="0"/>
              <a:t>plans and goals</a:t>
            </a:r>
          </a:p>
          <a:p>
            <a:r>
              <a:rPr lang="en-US" dirty="0" smtClean="0"/>
              <a:t>Influences </a:t>
            </a:r>
            <a:r>
              <a:rPr lang="en-US" dirty="0"/>
              <a:t>how well </a:t>
            </a:r>
            <a:r>
              <a:rPr lang="en-US" dirty="0" smtClean="0"/>
              <a:t>an </a:t>
            </a:r>
            <a:r>
              <a:rPr lang="en-GB" dirty="0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works</a:t>
            </a:r>
          </a:p>
          <a:p>
            <a:pPr marL="0" indent="0">
              <a:buNone/>
            </a:pPr>
            <a:r>
              <a:rPr lang="en-GB" dirty="0" smtClean="0"/>
              <a:t>What is an Organisational Chart?</a:t>
            </a:r>
          </a:p>
          <a:p>
            <a:r>
              <a:rPr lang="en-US" dirty="0"/>
              <a:t>A simple picture showing how reporting is connected.</a:t>
            </a:r>
          </a:p>
          <a:p>
            <a:r>
              <a:rPr lang="en-US" dirty="0" smtClean="0"/>
              <a:t>Shows </a:t>
            </a:r>
            <a:r>
              <a:rPr lang="en-US" dirty="0"/>
              <a:t>who is in charge and the order of authority.</a:t>
            </a:r>
          </a:p>
          <a:p>
            <a:r>
              <a:rPr lang="en-US" dirty="0" smtClean="0"/>
              <a:t>Clarifies </a:t>
            </a:r>
            <a:r>
              <a:rPr lang="en-US" dirty="0"/>
              <a:t>responsibilities and who is in charge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Why Organisational Structure is Important?</a:t>
            </a:r>
          </a:p>
          <a:p>
            <a:r>
              <a:rPr lang="en-US" dirty="0" smtClean="0"/>
              <a:t>Improves </a:t>
            </a:r>
            <a:r>
              <a:rPr lang="en-US" dirty="0"/>
              <a:t>teamwork</a:t>
            </a:r>
          </a:p>
          <a:p>
            <a:r>
              <a:rPr lang="en-US" dirty="0" smtClean="0"/>
              <a:t>Makes </a:t>
            </a:r>
            <a:r>
              <a:rPr lang="en-US" dirty="0"/>
              <a:t>conversations better</a:t>
            </a:r>
          </a:p>
          <a:p>
            <a:r>
              <a:rPr lang="en-US" dirty="0" smtClean="0"/>
              <a:t>Helps </a:t>
            </a:r>
            <a:r>
              <a:rPr lang="en-US" dirty="0"/>
              <a:t>make decisions</a:t>
            </a:r>
          </a:p>
          <a:p>
            <a:r>
              <a:rPr lang="en-US" dirty="0" smtClean="0"/>
              <a:t>Increases productivity and efficiency.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077" y="1796928"/>
            <a:ext cx="5490876" cy="2901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36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9948" y="64360"/>
            <a:ext cx="7729728" cy="1188720"/>
          </a:xfrm>
        </p:spPr>
        <p:txBody>
          <a:bodyPr/>
          <a:lstStyle/>
          <a:p>
            <a:r>
              <a:rPr lang="en-GB" b="1" dirty="0" smtClean="0"/>
              <a:t>Chosen organisation: Sainsbury’s plc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1991" y="1610751"/>
            <a:ext cx="5534230" cy="5247249"/>
          </a:xfrm>
        </p:spPr>
        <p:txBody>
          <a:bodyPr>
            <a:normAutofit/>
          </a:bodyPr>
          <a:lstStyle/>
          <a:p>
            <a:r>
              <a:rPr lang="en-US" sz="2800" dirty="0" smtClean="0"/>
              <a:t>Founded</a:t>
            </a:r>
            <a:r>
              <a:rPr lang="en-US" sz="2800" dirty="0"/>
              <a:t>: 1869</a:t>
            </a:r>
          </a:p>
          <a:p>
            <a:r>
              <a:rPr lang="en-US" sz="2800" dirty="0" smtClean="0"/>
              <a:t>Headquarters</a:t>
            </a:r>
            <a:r>
              <a:rPr lang="en-US" sz="2800" dirty="0"/>
              <a:t>: London, United Kingdom</a:t>
            </a:r>
          </a:p>
          <a:p>
            <a:r>
              <a:rPr lang="en-US" sz="2800" dirty="0" smtClean="0"/>
              <a:t>Stores</a:t>
            </a:r>
            <a:r>
              <a:rPr lang="en-US" sz="2800" dirty="0"/>
              <a:t>: 1,454</a:t>
            </a:r>
          </a:p>
          <a:p>
            <a:r>
              <a:rPr lang="en-US" sz="2800" dirty="0" smtClean="0"/>
              <a:t>Employees</a:t>
            </a:r>
            <a:r>
              <a:rPr lang="en-US" sz="2800" dirty="0"/>
              <a:t>: 140,000+</a:t>
            </a:r>
          </a:p>
          <a:p>
            <a:r>
              <a:rPr lang="en-US" sz="2800" dirty="0" smtClean="0"/>
              <a:t>Industry</a:t>
            </a:r>
            <a:r>
              <a:rPr lang="en-US" sz="2800" dirty="0"/>
              <a:t>: Retail</a:t>
            </a:r>
          </a:p>
          <a:p>
            <a:r>
              <a:rPr lang="en-US" sz="2800" dirty="0" smtClean="0"/>
              <a:t>CEO</a:t>
            </a:r>
            <a:r>
              <a:rPr lang="en-US" sz="2800" dirty="0"/>
              <a:t>: Simon </a:t>
            </a:r>
            <a:r>
              <a:rPr lang="en-US" sz="2800" dirty="0" smtClean="0"/>
              <a:t>Roberts</a:t>
            </a:r>
          </a:p>
          <a:p>
            <a:r>
              <a:rPr lang="en-US" sz="2800" dirty="0"/>
              <a:t>Group Revenue: </a:t>
            </a:r>
            <a:r>
              <a:rPr lang="en-GB" sz="2800" dirty="0"/>
              <a:t>£32,772 million (2024/25</a:t>
            </a:r>
            <a:r>
              <a:rPr lang="en-GB" sz="2800" dirty="0" smtClean="0"/>
              <a:t>)</a:t>
            </a:r>
          </a:p>
          <a:p>
            <a:endParaRPr lang="en-US" sz="2800" dirty="0"/>
          </a:p>
          <a:p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360" y="1954970"/>
            <a:ext cx="5001640" cy="288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73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34699"/>
            <a:ext cx="7729728" cy="58275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Functional structure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5" y="886266"/>
            <a:ext cx="7163884" cy="59717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Employees </a:t>
            </a:r>
            <a:r>
              <a:rPr lang="en-US" dirty="0"/>
              <a:t>grouped by their specific </a:t>
            </a:r>
            <a:r>
              <a:rPr lang="en-US" dirty="0" smtClean="0"/>
              <a:t>jobs. Each </a:t>
            </a:r>
            <a:r>
              <a:rPr lang="en-US" dirty="0"/>
              <a:t>department has specific </a:t>
            </a:r>
            <a:r>
              <a:rPr lang="en-US" dirty="0" smtClean="0"/>
              <a:t>tasks (</a:t>
            </a:r>
            <a:r>
              <a:rPr lang="en-US" dirty="0" err="1" smtClean="0"/>
              <a:t>Fioretti</a:t>
            </a:r>
            <a:r>
              <a:rPr lang="en-US" dirty="0" smtClean="0"/>
              <a:t> and Neumann, 2022), which is a functional structure. This type of structure is common in large </a:t>
            </a:r>
            <a:r>
              <a:rPr lang="en-US" dirty="0"/>
              <a:t>retail stores.</a:t>
            </a:r>
          </a:p>
          <a:p>
            <a:pPr marL="0" indent="0">
              <a:buNone/>
            </a:pPr>
            <a:r>
              <a:rPr lang="en-US" b="1" dirty="0" smtClean="0"/>
              <a:t>Functionality in Sainsbury’s: </a:t>
            </a:r>
            <a:endParaRPr lang="en-US" b="1" dirty="0"/>
          </a:p>
          <a:p>
            <a:r>
              <a:rPr lang="en-US" dirty="0" smtClean="0"/>
              <a:t>CEO</a:t>
            </a:r>
          </a:p>
          <a:p>
            <a:r>
              <a:rPr lang="en-US" dirty="0" smtClean="0"/>
              <a:t>Operations Director.</a:t>
            </a:r>
          </a:p>
          <a:p>
            <a:r>
              <a:rPr lang="en-US" dirty="0" smtClean="0"/>
              <a:t>Marketing Director</a:t>
            </a:r>
          </a:p>
          <a:p>
            <a:r>
              <a:rPr lang="en-US" dirty="0" smtClean="0"/>
              <a:t>Finance Director</a:t>
            </a:r>
          </a:p>
          <a:p>
            <a:r>
              <a:rPr lang="en-US" dirty="0" smtClean="0"/>
              <a:t>Human </a:t>
            </a:r>
            <a:r>
              <a:rPr lang="en-US" dirty="0"/>
              <a:t>Resources </a:t>
            </a:r>
            <a:r>
              <a:rPr lang="en-US" dirty="0" smtClean="0"/>
              <a:t>Director </a:t>
            </a:r>
          </a:p>
          <a:p>
            <a:r>
              <a:rPr lang="en-US" dirty="0" smtClean="0"/>
              <a:t>Supply </a:t>
            </a:r>
            <a:r>
              <a:rPr lang="en-US" dirty="0"/>
              <a:t>Chain </a:t>
            </a:r>
            <a:r>
              <a:rPr lang="en-US" dirty="0" smtClean="0"/>
              <a:t>Director</a:t>
            </a:r>
          </a:p>
          <a:p>
            <a:pPr marL="0" indent="0">
              <a:buNone/>
            </a:pPr>
            <a:r>
              <a:rPr lang="en-US" b="1" dirty="0" smtClean="0"/>
              <a:t>Advantages</a:t>
            </a:r>
          </a:p>
          <a:p>
            <a:r>
              <a:rPr lang="en-GB" dirty="0" smtClean="0"/>
              <a:t>Specialisation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en-US" dirty="0" smtClean="0"/>
              <a:t>proficiency</a:t>
            </a:r>
          </a:p>
          <a:p>
            <a:r>
              <a:rPr lang="en-US" dirty="0" smtClean="0"/>
              <a:t>Increased </a:t>
            </a:r>
            <a:r>
              <a:rPr lang="en-US" dirty="0"/>
              <a:t>effectiveness of </a:t>
            </a:r>
            <a:r>
              <a:rPr lang="en-US" dirty="0" smtClean="0"/>
              <a:t>operations</a:t>
            </a:r>
          </a:p>
          <a:p>
            <a:r>
              <a:rPr lang="en-US" dirty="0" smtClean="0"/>
              <a:t>Explicit </a:t>
            </a:r>
            <a:r>
              <a:rPr lang="en-US" dirty="0"/>
              <a:t>reporting </a:t>
            </a:r>
            <a:r>
              <a:rPr lang="en-US" dirty="0" smtClean="0"/>
              <a:t>lines</a:t>
            </a:r>
          </a:p>
          <a:p>
            <a:pPr marL="0" indent="0">
              <a:buNone/>
            </a:pPr>
            <a:r>
              <a:rPr lang="en-US" b="1" dirty="0" smtClean="0"/>
              <a:t>Disadvantages</a:t>
            </a:r>
          </a:p>
          <a:p>
            <a:r>
              <a:rPr lang="en-US" dirty="0"/>
              <a:t>Silos within </a:t>
            </a:r>
            <a:r>
              <a:rPr lang="en-US" dirty="0" smtClean="0"/>
              <a:t>departments</a:t>
            </a:r>
          </a:p>
          <a:p>
            <a:r>
              <a:rPr lang="en-US" dirty="0" smtClean="0"/>
              <a:t>Inadequate </a:t>
            </a:r>
            <a:r>
              <a:rPr lang="en-US" dirty="0"/>
              <a:t>communication between departments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2888" y="1715891"/>
            <a:ext cx="4921094" cy="361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90969"/>
            <a:ext cx="7729728" cy="540551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Divisional structure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9" y="956604"/>
            <a:ext cx="6937142" cy="59013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Organisations</a:t>
            </a:r>
            <a:r>
              <a:rPr lang="en-US" dirty="0"/>
              <a:t> are split into divisions based on goods, services, or regions </a:t>
            </a:r>
            <a:r>
              <a:rPr lang="en-US" dirty="0" smtClean="0"/>
              <a:t>in a divisional </a:t>
            </a:r>
            <a:r>
              <a:rPr lang="en-US" dirty="0"/>
              <a:t>structure (</a:t>
            </a:r>
            <a:r>
              <a:rPr lang="en-US" dirty="0" err="1" smtClean="0"/>
              <a:t>Klemsdal</a:t>
            </a:r>
            <a:r>
              <a:rPr lang="en-US" dirty="0" smtClean="0"/>
              <a:t> and </a:t>
            </a:r>
            <a:r>
              <a:rPr lang="en-US" dirty="0"/>
              <a:t>Clegg, </a:t>
            </a:r>
            <a:r>
              <a:rPr lang="en-US" dirty="0" smtClean="0"/>
              <a:t>2022).</a:t>
            </a:r>
          </a:p>
          <a:p>
            <a:pPr marL="0" indent="0">
              <a:buNone/>
            </a:pPr>
            <a:r>
              <a:rPr lang="en-US" dirty="0" smtClean="0"/>
              <a:t>Sainsbury's </a:t>
            </a:r>
            <a:r>
              <a:rPr lang="en-US" dirty="0"/>
              <a:t>is an example of how each division functions somewhat autonomously. </a:t>
            </a:r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Divisional </a:t>
            </a:r>
            <a:r>
              <a:rPr lang="en-GB" b="1" dirty="0" smtClean="0"/>
              <a:t>Organisation</a:t>
            </a:r>
            <a:r>
              <a:rPr lang="en-US" b="1" dirty="0" smtClean="0"/>
              <a:t>: </a:t>
            </a:r>
          </a:p>
          <a:p>
            <a:r>
              <a:rPr lang="en-US" dirty="0" smtClean="0"/>
              <a:t>Chief </a:t>
            </a:r>
            <a:r>
              <a:rPr lang="en-US" dirty="0"/>
              <a:t>Executive </a:t>
            </a:r>
            <a:r>
              <a:rPr lang="en-US" dirty="0" smtClean="0"/>
              <a:t>Officer</a:t>
            </a:r>
          </a:p>
          <a:p>
            <a:r>
              <a:rPr lang="en-US" dirty="0" smtClean="0"/>
              <a:t>Sainsbury's </a:t>
            </a:r>
            <a:r>
              <a:rPr lang="en-US" dirty="0"/>
              <a:t>Supermarkets </a:t>
            </a:r>
            <a:r>
              <a:rPr lang="en-US" dirty="0" smtClean="0"/>
              <a:t>Division</a:t>
            </a:r>
          </a:p>
          <a:p>
            <a:r>
              <a:rPr lang="en-US" dirty="0" smtClean="0"/>
              <a:t>Argos Division</a:t>
            </a:r>
          </a:p>
          <a:p>
            <a:r>
              <a:rPr lang="en-US" dirty="0" smtClean="0"/>
              <a:t>Nectar Division </a:t>
            </a:r>
          </a:p>
          <a:p>
            <a:r>
              <a:rPr lang="en-US" dirty="0" smtClean="0"/>
              <a:t>Sainsbury’s Bank</a:t>
            </a:r>
          </a:p>
          <a:p>
            <a:r>
              <a:rPr lang="en-US" dirty="0" smtClean="0"/>
              <a:t>Habitat &amp; </a:t>
            </a:r>
            <a:r>
              <a:rPr lang="en-US" dirty="0" err="1" smtClean="0"/>
              <a:t>Tu</a:t>
            </a:r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Benefits:</a:t>
            </a:r>
          </a:p>
          <a:p>
            <a:r>
              <a:rPr lang="en-US" dirty="0" smtClean="0"/>
              <a:t>Pay </a:t>
            </a:r>
            <a:r>
              <a:rPr lang="en-US" dirty="0"/>
              <a:t>attention to what customers require</a:t>
            </a:r>
            <a:r>
              <a:rPr lang="en-US" dirty="0" smtClean="0"/>
              <a:t>.</a:t>
            </a:r>
          </a:p>
          <a:p>
            <a:r>
              <a:rPr lang="en-US" dirty="0" smtClean="0"/>
              <a:t>Increased adaptability</a:t>
            </a:r>
          </a:p>
          <a:p>
            <a:r>
              <a:rPr lang="en-US" dirty="0" smtClean="0"/>
              <a:t>Quicker decision-making</a:t>
            </a:r>
          </a:p>
          <a:p>
            <a:pPr marL="0" indent="0">
              <a:buNone/>
            </a:pPr>
            <a:r>
              <a:rPr lang="en-US" b="1" dirty="0" smtClean="0"/>
              <a:t>Drawbacks:</a:t>
            </a:r>
          </a:p>
          <a:p>
            <a:pPr marL="0" indent="0">
              <a:buNone/>
            </a:pPr>
            <a:r>
              <a:rPr lang="en-US" dirty="0" smtClean="0"/>
              <a:t>• </a:t>
            </a:r>
            <a:r>
              <a:rPr lang="en-US" dirty="0"/>
              <a:t>Resource </a:t>
            </a:r>
            <a:r>
              <a:rPr lang="en-US" dirty="0" smtClean="0"/>
              <a:t>duplication</a:t>
            </a:r>
          </a:p>
          <a:p>
            <a:pPr marL="0" indent="0">
              <a:buNone/>
            </a:pPr>
            <a:r>
              <a:rPr lang="en-US" dirty="0" smtClean="0"/>
              <a:t>• </a:t>
            </a:r>
            <a:r>
              <a:rPr lang="en-US" dirty="0"/>
              <a:t>Increased running expenses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6626" y="1807478"/>
            <a:ext cx="5535374" cy="325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36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61308"/>
            <a:ext cx="7729728" cy="6108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Matrix structure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12873"/>
            <a:ext cx="7372350" cy="574665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Bringing together different parts of a company, like divisions and departments</a:t>
            </a:r>
            <a:r>
              <a:rPr lang="en-US" sz="1400" dirty="0" smtClean="0"/>
              <a:t>. Employees are answerable to different managers. Encourages</a:t>
            </a:r>
            <a:r>
              <a:rPr lang="en-US" sz="1400" dirty="0"/>
              <a:t> teamwork between </a:t>
            </a:r>
            <a:r>
              <a:rPr lang="en-US" sz="1400" dirty="0" smtClean="0"/>
              <a:t>departments (</a:t>
            </a:r>
            <a:r>
              <a:rPr lang="en-US" sz="1400" dirty="0" err="1"/>
              <a:t>Nesheim</a:t>
            </a:r>
            <a:r>
              <a:rPr lang="en-US" sz="1400" dirty="0"/>
              <a:t>, </a:t>
            </a:r>
            <a:r>
              <a:rPr lang="en-US" sz="1400" dirty="0" smtClean="0"/>
              <a:t> </a:t>
            </a:r>
            <a:r>
              <a:rPr lang="en-US" sz="1400" dirty="0"/>
              <a:t>2</a:t>
            </a:r>
            <a:r>
              <a:rPr lang="en-US" sz="1400" dirty="0" smtClean="0"/>
              <a:t>025).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r>
              <a:rPr lang="en-US" sz="1400" b="1" dirty="0"/>
              <a:t>An Example of a Matrix </a:t>
            </a:r>
            <a:r>
              <a:rPr lang="en-GB" sz="1400" b="1" dirty="0"/>
              <a:t>Organisation</a:t>
            </a:r>
            <a:r>
              <a:rPr lang="en-GB" sz="1400" b="1" dirty="0" smtClean="0"/>
              <a:t>:</a:t>
            </a:r>
          </a:p>
          <a:p>
            <a:r>
              <a:rPr lang="en-US" sz="1400" dirty="0" smtClean="0"/>
              <a:t>Project</a:t>
            </a:r>
            <a:r>
              <a:rPr lang="en-US" sz="1400" dirty="0"/>
              <a:t> </a:t>
            </a:r>
            <a:r>
              <a:rPr lang="en-US" sz="1400" dirty="0" smtClean="0"/>
              <a:t>Manager</a:t>
            </a:r>
            <a:r>
              <a:rPr lang="en-US" sz="1400" dirty="0"/>
              <a:t> </a:t>
            </a:r>
            <a:endParaRPr lang="en-US" sz="1400" dirty="0" smtClean="0"/>
          </a:p>
          <a:p>
            <a:r>
              <a:rPr lang="en-US" sz="1400" dirty="0" smtClean="0"/>
              <a:t>Marketing</a:t>
            </a:r>
            <a:r>
              <a:rPr lang="en-US" sz="1400" dirty="0"/>
              <a:t> </a:t>
            </a:r>
            <a:r>
              <a:rPr lang="en-US" sz="1400" dirty="0" smtClean="0"/>
              <a:t>Team</a:t>
            </a:r>
            <a:r>
              <a:rPr lang="en-US" sz="1400" dirty="0"/>
              <a:t> </a:t>
            </a:r>
            <a:endParaRPr lang="en-US" sz="1400" dirty="0" smtClean="0"/>
          </a:p>
          <a:p>
            <a:r>
              <a:rPr lang="en-US" sz="1400" dirty="0" smtClean="0"/>
              <a:t>Finance</a:t>
            </a:r>
            <a:r>
              <a:rPr lang="en-US" sz="1400" dirty="0"/>
              <a:t> </a:t>
            </a:r>
            <a:r>
              <a:rPr lang="en-US" sz="1400" dirty="0" smtClean="0"/>
              <a:t>Team</a:t>
            </a:r>
          </a:p>
          <a:p>
            <a:r>
              <a:rPr lang="en-US" sz="1400" dirty="0" smtClean="0"/>
              <a:t>Operations</a:t>
            </a:r>
            <a:r>
              <a:rPr lang="en-US" sz="1400" dirty="0"/>
              <a:t> </a:t>
            </a:r>
            <a:r>
              <a:rPr lang="en-US" sz="1400" dirty="0" smtClean="0"/>
              <a:t>Team</a:t>
            </a:r>
          </a:p>
          <a:p>
            <a:r>
              <a:rPr lang="en-US" sz="1400" dirty="0" smtClean="0"/>
              <a:t>Supply </a:t>
            </a:r>
            <a:r>
              <a:rPr lang="en-US" sz="1400" dirty="0"/>
              <a:t>Chain </a:t>
            </a:r>
            <a:r>
              <a:rPr lang="en-US" sz="1400" dirty="0" smtClean="0"/>
              <a:t>Team.</a:t>
            </a:r>
            <a:endParaRPr lang="en-US" sz="1400" dirty="0"/>
          </a:p>
          <a:p>
            <a:r>
              <a:rPr lang="en-US" sz="1400" dirty="0" smtClean="0"/>
              <a:t>Workers</a:t>
            </a:r>
            <a:r>
              <a:rPr lang="en-US" sz="1400" dirty="0"/>
              <a:t> are responsible to:</a:t>
            </a:r>
            <a:br>
              <a:rPr lang="en-US" sz="1400" dirty="0"/>
            </a:br>
            <a:r>
              <a:rPr lang="en-US" sz="1400" dirty="0"/>
              <a:t>Functions Manager</a:t>
            </a:r>
            <a:br>
              <a:rPr lang="en-US" sz="1400" dirty="0"/>
            </a:br>
            <a:r>
              <a:rPr lang="en-US" sz="1400" dirty="0"/>
              <a:t>The person in charge of the </a:t>
            </a:r>
            <a:r>
              <a:rPr lang="en-US" sz="1400" dirty="0" smtClean="0"/>
              <a:t>project.</a:t>
            </a:r>
          </a:p>
          <a:p>
            <a:pPr marL="0" indent="0">
              <a:buNone/>
            </a:pPr>
            <a:r>
              <a:rPr lang="en-US" sz="1400" b="1" dirty="0" smtClean="0"/>
              <a:t>Benefits</a:t>
            </a:r>
          </a:p>
          <a:p>
            <a:r>
              <a:rPr lang="en-US" sz="1400" dirty="0" smtClean="0"/>
              <a:t>Better</a:t>
            </a:r>
            <a:r>
              <a:rPr lang="en-US" sz="1400" dirty="0"/>
              <a:t> conversation </a:t>
            </a:r>
            <a:endParaRPr lang="en-US" sz="1400" dirty="0" smtClean="0"/>
          </a:p>
          <a:p>
            <a:r>
              <a:rPr lang="en-US" sz="1400" dirty="0" smtClean="0"/>
              <a:t>More</a:t>
            </a:r>
            <a:r>
              <a:rPr lang="en-US" sz="1400" dirty="0"/>
              <a:t> </a:t>
            </a:r>
            <a:r>
              <a:rPr lang="en-US" sz="1400" dirty="0" smtClean="0"/>
              <a:t>creativity</a:t>
            </a:r>
          </a:p>
          <a:p>
            <a:r>
              <a:rPr lang="en-US" sz="1400" dirty="0" smtClean="0"/>
              <a:t>Better</a:t>
            </a:r>
            <a:r>
              <a:rPr lang="en-US" sz="1400" dirty="0"/>
              <a:t> use of </a:t>
            </a:r>
            <a:r>
              <a:rPr lang="en-US" sz="1400" dirty="0" smtClean="0"/>
              <a:t>resources</a:t>
            </a:r>
          </a:p>
          <a:p>
            <a:r>
              <a:rPr lang="en-US" sz="1400" b="1" dirty="0" smtClean="0"/>
              <a:t>Drawbacks</a:t>
            </a:r>
          </a:p>
          <a:p>
            <a:r>
              <a:rPr lang="en-US" sz="1400" dirty="0" smtClean="0"/>
              <a:t>Problems</a:t>
            </a:r>
            <a:r>
              <a:rPr lang="en-US" sz="1400" dirty="0"/>
              <a:t> between different jobs or </a:t>
            </a:r>
            <a:r>
              <a:rPr lang="en-US" sz="1400" dirty="0" smtClean="0"/>
              <a:t>responsibilities</a:t>
            </a:r>
          </a:p>
          <a:p>
            <a:r>
              <a:rPr lang="en-US" sz="1400" dirty="0" smtClean="0"/>
              <a:t>Complex</a:t>
            </a:r>
            <a:r>
              <a:rPr lang="en-US" sz="1400" dirty="0"/>
              <a:t> ways of reporting</a:t>
            </a:r>
            <a:br>
              <a:rPr lang="en-US" sz="1400" dirty="0"/>
            </a:b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350" y="1387133"/>
            <a:ext cx="481965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65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06563"/>
            <a:ext cx="7729728" cy="8359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Structure and Organisational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016" y="1322363"/>
            <a:ext cx="7160456" cy="54160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/>
              <a:t>Why is structure important for Better Performance in Sainsbury’s?</a:t>
            </a:r>
          </a:p>
          <a:p>
            <a:r>
              <a:rPr lang="en-US" sz="2000" dirty="0" smtClean="0"/>
              <a:t>A</a:t>
            </a:r>
            <a:r>
              <a:rPr lang="en-US" sz="2000" dirty="0"/>
              <a:t> clear order of who leads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Ways</a:t>
            </a:r>
            <a:r>
              <a:rPr lang="en-US" sz="2000" dirty="0"/>
              <a:t> to communicate </a:t>
            </a:r>
            <a:r>
              <a:rPr lang="en-US" sz="2000" dirty="0" smtClean="0"/>
              <a:t>well</a:t>
            </a:r>
          </a:p>
          <a:p>
            <a:r>
              <a:rPr lang="en-US" sz="2000" dirty="0" smtClean="0"/>
              <a:t>Improved</a:t>
            </a:r>
            <a:r>
              <a:rPr lang="en-US" sz="2000" dirty="0"/>
              <a:t> </a:t>
            </a:r>
            <a:r>
              <a:rPr lang="en-US" sz="2000" dirty="0" smtClean="0"/>
              <a:t>thinking</a:t>
            </a:r>
          </a:p>
          <a:p>
            <a:r>
              <a:rPr lang="en-US" sz="2000" dirty="0" smtClean="0"/>
              <a:t>Better</a:t>
            </a:r>
            <a:r>
              <a:rPr lang="en-US" sz="2000" dirty="0"/>
              <a:t> help for </a:t>
            </a:r>
            <a:r>
              <a:rPr lang="en-US" sz="2000" dirty="0" smtClean="0"/>
              <a:t>customers</a:t>
            </a:r>
          </a:p>
          <a:p>
            <a:r>
              <a:rPr lang="en-US" sz="2000" dirty="0" smtClean="0"/>
              <a:t>Better</a:t>
            </a:r>
            <a:r>
              <a:rPr lang="en-US" sz="2000" dirty="0"/>
              <a:t> results in how things </a:t>
            </a:r>
            <a:r>
              <a:rPr lang="en-US" sz="2000" dirty="0" smtClean="0"/>
              <a:t>work</a:t>
            </a:r>
          </a:p>
          <a:p>
            <a:pPr marL="0" indent="0">
              <a:buNone/>
            </a:pPr>
            <a:r>
              <a:rPr lang="en-US" sz="2000" dirty="0" smtClean="0"/>
              <a:t>Sainsbury's</a:t>
            </a:r>
            <a:r>
              <a:rPr lang="en-US" sz="2000" dirty="0"/>
              <a:t> leadership is made up of a Board of Directors and an Operating Board that handle planning and day-to-day management.</a:t>
            </a:r>
            <a:br>
              <a:rPr lang="en-US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Benefits: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•</a:t>
            </a:r>
            <a:r>
              <a:rPr lang="en-US" sz="2000" dirty="0"/>
              <a:t> More production</a:t>
            </a:r>
            <a:br>
              <a:rPr lang="en-US" sz="2000" dirty="0"/>
            </a:br>
            <a:r>
              <a:rPr lang="en-US" sz="2000" dirty="0"/>
              <a:t>• More duties</a:t>
            </a:r>
            <a:br>
              <a:rPr lang="en-US" sz="2000" dirty="0"/>
            </a:br>
            <a:r>
              <a:rPr lang="en-US" sz="2000" dirty="0"/>
              <a:t>- An advantage over others</a:t>
            </a:r>
            <a:br>
              <a:rPr lang="en-US" sz="2000" dirty="0"/>
            </a:br>
            <a:r>
              <a:rPr lang="en-US" sz="2000" dirty="0"/>
              <a:t>- Achieving company goals</a:t>
            </a:r>
            <a:br>
              <a:rPr lang="en-US" sz="2000" dirty="0"/>
            </a:br>
            <a:r>
              <a:rPr lang="en-US" sz="2000" dirty="0"/>
              <a:t>.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422" y="1694351"/>
            <a:ext cx="4215829" cy="291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27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33172"/>
            <a:ext cx="7729728" cy="69529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1139484"/>
            <a:ext cx="7729728" cy="5718516"/>
          </a:xfrm>
        </p:spPr>
        <p:txBody>
          <a:bodyPr>
            <a:noAutofit/>
          </a:bodyPr>
          <a:lstStyle/>
          <a:p>
            <a:r>
              <a:rPr lang="en-GB" sz="3000" dirty="0" smtClean="0"/>
              <a:t>The way power and communication work depends on the organisation’s structure.</a:t>
            </a:r>
          </a:p>
          <a:p>
            <a:r>
              <a:rPr lang="en-GB" sz="3000" dirty="0" smtClean="0"/>
              <a:t>Organisational charts provide clarity and responsibility in operations.</a:t>
            </a:r>
          </a:p>
          <a:p>
            <a:r>
              <a:rPr lang="en-GB" sz="3000" dirty="0" smtClean="0"/>
              <a:t>Specialisation is backed by a functional setup.</a:t>
            </a:r>
          </a:p>
          <a:p>
            <a:r>
              <a:rPr lang="en-GB" sz="3000" dirty="0" smtClean="0"/>
              <a:t>Divisional structure makes it easier to adapt.</a:t>
            </a:r>
          </a:p>
          <a:p>
            <a:r>
              <a:rPr lang="en-GB" sz="3000" dirty="0" smtClean="0"/>
              <a:t>A matrix structure helps people work together.</a:t>
            </a:r>
          </a:p>
          <a:p>
            <a:r>
              <a:rPr lang="en-GB" sz="3000" dirty="0" smtClean="0"/>
              <a:t>Organisational performance improves with the right structures.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1888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47240"/>
            <a:ext cx="7729728" cy="62495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39" y="1055078"/>
            <a:ext cx="9242475" cy="5802922"/>
          </a:xfrm>
        </p:spPr>
        <p:txBody>
          <a:bodyPr>
            <a:noAutofit/>
          </a:bodyPr>
          <a:lstStyle/>
          <a:p>
            <a:r>
              <a:rPr lang="en-US" sz="2000" dirty="0" err="1"/>
              <a:t>Fioretti</a:t>
            </a:r>
            <a:r>
              <a:rPr lang="en-US" sz="2000" dirty="0"/>
              <a:t>, G., and Neumann, M. (2022) ‘Hierarchy and diffusion of organizational forms’, </a:t>
            </a:r>
            <a:r>
              <a:rPr lang="en-US" sz="2000" i="1" dirty="0"/>
              <a:t>Frontiers in psychology</a:t>
            </a:r>
            <a:r>
              <a:rPr lang="en-US" sz="2000" dirty="0"/>
              <a:t>, 13, </a:t>
            </a:r>
            <a:r>
              <a:rPr lang="en-US" sz="2000" dirty="0" smtClean="0"/>
              <a:t>932273</a:t>
            </a:r>
            <a:r>
              <a:rPr lang="en-US" sz="2000" dirty="0" smtClean="0"/>
              <a:t>.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doi.org/10.3389/fpsyg.2022.932273</a:t>
            </a:r>
            <a:r>
              <a:rPr lang="en-GB" sz="2000" dirty="0" smtClean="0"/>
              <a:t> </a:t>
            </a:r>
            <a:endParaRPr lang="en-US" sz="2000" dirty="0" smtClean="0"/>
          </a:p>
          <a:p>
            <a:r>
              <a:rPr lang="en-US" sz="2000" dirty="0" err="1" smtClean="0"/>
              <a:t>Klemsdal</a:t>
            </a:r>
            <a:r>
              <a:rPr lang="en-US" sz="2000" dirty="0"/>
              <a:t>, L., </a:t>
            </a:r>
            <a:r>
              <a:rPr lang="en-US" sz="2000" dirty="0" smtClean="0"/>
              <a:t>and </a:t>
            </a:r>
            <a:r>
              <a:rPr lang="en-US" sz="2000" dirty="0"/>
              <a:t>Clegg, S. (2022</a:t>
            </a:r>
            <a:r>
              <a:rPr lang="en-US" sz="2000" dirty="0" smtClean="0"/>
              <a:t>) ‘Defining </a:t>
            </a:r>
            <a:r>
              <a:rPr lang="en-US" sz="2000" dirty="0"/>
              <a:t>the work situation in organization theory: bringing Goffman back </a:t>
            </a:r>
            <a:r>
              <a:rPr lang="en-US" sz="2000" dirty="0" smtClean="0"/>
              <a:t>in’, </a:t>
            </a:r>
            <a:r>
              <a:rPr lang="en-US" sz="2000" i="1" dirty="0"/>
              <a:t>Culture and Organization</a:t>
            </a:r>
            <a:r>
              <a:rPr lang="en-US" sz="2000" dirty="0"/>
              <a:t>, 28(6), 471–484</a:t>
            </a:r>
            <a:r>
              <a:rPr lang="en-US" sz="2000" dirty="0"/>
              <a:t>. </a:t>
            </a:r>
            <a:r>
              <a:rPr lang="en-US" sz="2000" dirty="0">
                <a:hlinkClick r:id="rId3"/>
              </a:rPr>
              <a:t>https://</a:t>
            </a:r>
            <a:r>
              <a:rPr lang="en-US" sz="2000" dirty="0" smtClean="0">
                <a:hlinkClick r:id="rId3"/>
              </a:rPr>
              <a:t>doi.org/10.1080/14759551.2022.2090563</a:t>
            </a:r>
            <a:r>
              <a:rPr lang="en-US" sz="2000" dirty="0" smtClean="0"/>
              <a:t> </a:t>
            </a:r>
            <a:endParaRPr lang="en-GB" sz="2000" dirty="0" smtClean="0"/>
          </a:p>
          <a:p>
            <a:r>
              <a:rPr lang="en-US" sz="2000" dirty="0" err="1"/>
              <a:t>Nesheim</a:t>
            </a:r>
            <a:r>
              <a:rPr lang="en-US" sz="2000" dirty="0"/>
              <a:t>, T. (2025</a:t>
            </a:r>
            <a:r>
              <a:rPr lang="en-US" sz="2000" dirty="0" smtClean="0"/>
              <a:t>) ‘Between </a:t>
            </a:r>
            <a:r>
              <a:rPr lang="en-US" sz="2000" dirty="0"/>
              <a:t>Hierarchy and Matrix: Human Resource Allocation in Flexible </a:t>
            </a:r>
            <a:r>
              <a:rPr lang="en-US" sz="2000" dirty="0" smtClean="0"/>
              <a:t>Organizations’, </a:t>
            </a:r>
            <a:r>
              <a:rPr lang="en-US" sz="2000" i="1" dirty="0"/>
              <a:t>Sage Open</a:t>
            </a:r>
            <a:r>
              <a:rPr lang="en-US" sz="2000" dirty="0"/>
              <a:t>, 15(2</a:t>
            </a:r>
            <a:r>
              <a:rPr lang="en-US" sz="2000" dirty="0" smtClean="0"/>
              <a:t>). </a:t>
            </a:r>
            <a:r>
              <a:rPr lang="en-GB" sz="2000" dirty="0">
                <a:hlinkClick r:id="rId4"/>
              </a:rPr>
              <a:t>https://</a:t>
            </a:r>
            <a:r>
              <a:rPr lang="en-GB" sz="2000" dirty="0" smtClean="0">
                <a:hlinkClick r:id="rId4"/>
              </a:rPr>
              <a:t>doi.org/10.1177/215824402513306</a:t>
            </a:r>
            <a:r>
              <a:rPr lang="en-GB" sz="2000" dirty="0" smtClean="0"/>
              <a:t> </a:t>
            </a:r>
            <a:endParaRPr lang="en-GB" sz="2000" dirty="0"/>
          </a:p>
          <a:p>
            <a:r>
              <a:rPr lang="en-US" sz="2000" dirty="0"/>
              <a:t>Robbins, S.P. and Coulter, M. (2016) </a:t>
            </a:r>
            <a:r>
              <a:rPr lang="en-US" sz="2000" i="1" dirty="0"/>
              <a:t>Management. </a:t>
            </a:r>
            <a:r>
              <a:rPr lang="en-US" sz="2000" dirty="0"/>
              <a:t>(13</a:t>
            </a:r>
            <a:r>
              <a:rPr lang="en-US" sz="2000" baseline="30000" dirty="0"/>
              <a:t>th</a:t>
            </a:r>
            <a:r>
              <a:rPr lang="en-US" sz="2000" dirty="0"/>
              <a:t> </a:t>
            </a:r>
            <a:r>
              <a:rPr lang="en-US" sz="2000" dirty="0" err="1"/>
              <a:t>Edn</a:t>
            </a:r>
            <a:r>
              <a:rPr lang="en-US" sz="2000" dirty="0"/>
              <a:t>). Harlow: Pearson Education Limited.</a:t>
            </a:r>
          </a:p>
          <a:p>
            <a:r>
              <a:rPr lang="en-GB" sz="2000" dirty="0" smtClean="0"/>
              <a:t>J Sainsbury's </a:t>
            </a:r>
            <a:r>
              <a:rPr lang="en-GB" sz="2000" dirty="0"/>
              <a:t>PLC (2025) </a:t>
            </a:r>
            <a:r>
              <a:rPr lang="en-GB" sz="2000" i="1" dirty="0"/>
              <a:t>Annual Report and Financial Statements 2025. </a:t>
            </a:r>
            <a:r>
              <a:rPr lang="en-GB" sz="2000" dirty="0"/>
              <a:t>Available at: </a:t>
            </a:r>
            <a:r>
              <a:rPr lang="en-GB" sz="2000" dirty="0">
                <a:hlinkClick r:id="rId5"/>
              </a:rPr>
              <a:t>https://</a:t>
            </a:r>
            <a:r>
              <a:rPr lang="en-GB" sz="2000" dirty="0" smtClean="0">
                <a:hlinkClick r:id="rId5"/>
              </a:rPr>
              <a:t>corporate.sainsburys.co.uk/media/e1lfnybd/sainsbury-annual-report-and-financial-statements-2025.pdf</a:t>
            </a:r>
            <a:r>
              <a:rPr lang="en-GB" sz="2000" dirty="0" smtClean="0"/>
              <a:t> (</a:t>
            </a:r>
            <a:r>
              <a:rPr lang="en-GB" sz="2000" dirty="0"/>
              <a:t>Accessed: </a:t>
            </a:r>
            <a:r>
              <a:rPr lang="en-GB" sz="2000" dirty="0" smtClean="0"/>
              <a:t>14 June </a:t>
            </a:r>
            <a:r>
              <a:rPr lang="en-GB" sz="2000" dirty="0"/>
              <a:t>2026).</a:t>
            </a:r>
          </a:p>
          <a:p>
            <a:r>
              <a:rPr lang="en-GB" sz="2000" dirty="0"/>
              <a:t>Sainsbury's PLC (2026) </a:t>
            </a:r>
            <a:r>
              <a:rPr lang="en-GB" sz="2000" i="1" dirty="0"/>
              <a:t>Our Leadership</a:t>
            </a:r>
            <a:r>
              <a:rPr lang="en-GB" sz="2000" dirty="0"/>
              <a:t>. Available at: </a:t>
            </a:r>
            <a:r>
              <a:rPr lang="en-GB" sz="2000" dirty="0">
                <a:hlinkClick r:id="rId6"/>
              </a:rPr>
              <a:t>https://corporate.sainsburys.co.uk/about-us/our-leadership/</a:t>
            </a:r>
            <a:r>
              <a:rPr lang="en-GB" sz="2000" dirty="0"/>
              <a:t> (Accessed: </a:t>
            </a:r>
            <a:r>
              <a:rPr lang="en-GB" sz="2000" dirty="0" smtClean="0"/>
              <a:t>15 June </a:t>
            </a:r>
            <a:r>
              <a:rPr lang="en-GB" sz="2000" dirty="0"/>
              <a:t>2026).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7440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334</TotalTime>
  <Words>793</Words>
  <Application>Microsoft Office PowerPoint</Application>
  <PresentationFormat>Widescreen</PresentationFormat>
  <Paragraphs>117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Gill Sans MT</vt:lpstr>
      <vt:lpstr>Parcel</vt:lpstr>
      <vt:lpstr>Organisational Structure Design: A Study of Sainsbury's PLC</vt:lpstr>
      <vt:lpstr>Presentation outline</vt:lpstr>
      <vt:lpstr>Organisational Structure and Organisational Chart</vt:lpstr>
      <vt:lpstr>Chosen organisation: Sainsbury’s plc </vt:lpstr>
      <vt:lpstr>Functional structure</vt:lpstr>
      <vt:lpstr>Divisional structure</vt:lpstr>
      <vt:lpstr>Matrix structure</vt:lpstr>
      <vt:lpstr>Structure and Organisational Performance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Design: A Study of Sainsbury's PLC</dc:title>
  <dc:creator>Halima Hussain</dc:creator>
  <cp:lastModifiedBy>Dell</cp:lastModifiedBy>
  <cp:revision>32</cp:revision>
  <dcterms:created xsi:type="dcterms:W3CDTF">2026-06-18T19:40:25Z</dcterms:created>
  <dcterms:modified xsi:type="dcterms:W3CDTF">2026-06-20T18:07:17Z</dcterms:modified>
</cp:coreProperties>
</file>