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62" r:id="rId3"/>
    <p:sldId id="260" r:id="rId4"/>
    <p:sldId id="263" r:id="rId5"/>
    <p:sldId id="264" r:id="rId6"/>
    <p:sldId id="265" r:id="rId7"/>
    <p:sldId id="266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81"/>
    <p:restoredTop sz="94759"/>
  </p:normalViewPr>
  <p:slideViewPr>
    <p:cSldViewPr snapToGrid="0">
      <p:cViewPr varScale="1">
        <p:scale>
          <a:sx n="116" d="100"/>
          <a:sy n="116" d="100"/>
        </p:scale>
        <p:origin x="20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77907-947C-9F41-A3A8-E04E2F36F2BD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B0401A-6C7E-8748-94D2-0A309D243C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246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B0401A-6C7E-8748-94D2-0A309D243C8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2955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B3A8BC-7B9C-C7FC-8974-EE271996D8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C908CB-588A-F6E4-6F6D-02DE385FA6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557D15-BB76-D201-8323-015A3E6BC6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FD325E-3931-FE3D-3C62-1B7278ADF8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B0401A-6C7E-8748-94D2-0A309D243C8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16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2C6FFB-3695-E64F-45D3-28B7100166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0EB72F-E7C3-0ABC-1691-D3D8AF7D1F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EC6530-10D2-6331-AC9B-7214C0EBD1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8D1B2F-6500-057B-1D5D-9E64CE5A28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B0401A-6C7E-8748-94D2-0A309D243C8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239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C17B03-838B-E88D-4494-1C97213DFB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D697EE-2399-F42C-8247-6D0C16989E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207E07-5CE6-E2FA-10AC-33096EC8BB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1D04C2-2F93-DDF7-E425-7BCD412183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B0401A-6C7E-8748-94D2-0A309D243C8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2238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B25ACF-5E86-A110-DCF1-124F2A3D44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DC5972-9B65-9F1D-3B11-A0198608F9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83B596-CDAA-DE11-8EE1-366E633D35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DCB1F6-F3D0-B905-C454-C7AD7C81C9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B0401A-6C7E-8748-94D2-0A309D243C8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1388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0902B-858E-E168-9399-C542ED8EA1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DCA8EE-5D0A-4B27-CFC9-2748538C01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07B60E-6E1E-907C-538A-C27BB4FFB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084A9-5B06-574E-8961-B05DBA4D6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91BD1-33D5-D4DF-2A74-8FCF8C67A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507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77D4A-07F9-7734-B9E6-1023D47C1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A6905-CCFC-46EF-B29E-2CC0E13B0D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C8B49-95C7-7D32-0003-BAF6C44B5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6E24-B095-637A-1279-0DAC12745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CEE095-8424-7859-B1C4-C7E067CE7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165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5AD65-5F64-CBF8-6F4B-52039A7ED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2D147F-0B87-97F8-D8A0-73A4DE9BE9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CF5F9A-50EB-2022-E05D-02E36A198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80993-887F-1111-A39D-7D4C2333C3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27CB9D-EE22-BEB6-5479-FAA2CF4121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218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C2704-B570-7ACE-ED14-EE4F0CDEC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E3140-F604-E058-7654-24F620D8E4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C57D9C-899C-CCB7-1933-8DD775C872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68A607-FBF9-1333-29E4-95EBAA7C32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0CAC68-AC4B-F629-B73B-4FF062950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5DDF8B-A466-6A90-41F7-A299C84F5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26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330A1-E107-86A4-8460-A37B71A50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CC434B-D213-CE06-5EBA-C014053DE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B4BD3E-EFDC-51BF-E527-D520399913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97F54B-7AC1-3D41-94D6-DC7A3CA1BB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A8FB69-0CBE-78E8-5B50-3E5BAC0646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723479-659D-8AC3-CCD0-838BD6BD4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E85AD2-8E44-C2F6-675C-81709CE6E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74EBE8-9C68-21F7-BAE8-BB9A291C8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70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BD139-36E3-59EC-1400-4435E4139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4C3570-07E6-CF90-6B8B-A266BE8A1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386469-8DCF-48CA-8B97-D7A338616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E5B6FD-2245-D348-CECC-581C60C1D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430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DB8360-EF63-316F-8EAB-F851A6EF1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1F2715-E254-DCDC-58CF-A3145896F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6FF132-1473-57A3-6A66-6ECBE93B2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02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41A60-D94E-EF1B-CA2C-40E4DABB7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6B19D-CABD-8557-DE1D-A165EDBCE1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BB4AD9-5336-7D6A-2FFA-A5100AAF7B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B8CFC8-CC05-B2CE-A71F-C7737E5CB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66DCE2-662D-F30E-39B6-59C21758D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AF1DE0-06BC-80BA-4A79-DB4043F73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466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F2A8E-7399-97A1-954C-55BC6F4DC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15764E-BCE5-263F-7CF9-CE609A68D9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CD5039-9A83-1A13-F97F-A4AD753A29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0E231C-27BC-646C-DA59-04F2F8F36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A5FD93-6725-4C18-B06A-588673C57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5093EC-D36A-3D45-7E9E-1D27973E0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130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2966A-14D8-A84E-92F8-C38B97632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8444A6-1ED5-DF3C-44DA-D77E2C4E63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6E91DC-090B-3FBE-627D-A0007D3A1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0FE6E2-C1A1-67A3-9F13-48975588E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6BD4E-2B51-B5DD-C12A-33F08914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331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CE8F2A-B268-1E74-541B-F47182EE295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342CDB-3ED5-026C-7CE7-3A361FB396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81116-6A3B-810B-3B6E-517FCD3B5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404043-9EE7-A2A5-B25D-31E90462F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262AA-7DF7-3371-24AD-86B9FE679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25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D64A31-8766-C875-A9F3-5897B578E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BBB86F-7655-3D90-A9EB-EDD0E3A096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A1C427-28E7-B491-C0D2-0C7A950443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9BC335A-B650-7F49-BC4E-F3E7DCF619AE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91D270-23A2-95EE-FF37-81DEAEF8DD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65C94-C01E-A988-9603-E0C7753677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087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slide" Target="slide3.xml"/><Relationship Id="rId7" Type="http://schemas.openxmlformats.org/officeDocument/2006/relationships/slide" Target="slide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" Target="slide6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2F4D5922-434B-4829-B93E-02DC38A29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35FBA24-5C01-4635-A984-1DB6E340B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D89A5114-55F8-4976-BBE9-EB03D1314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B68E7F15-1BC6-438A-8D72-8DC7AED51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61641807-6842-4066-AF10-93EC82C9F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F982CAD2-2793-4D56-BE4D-E6CEF77D76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2ADA1AD-25F7-4EE1-9E91-CB4534B56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07625553-33A6-42A6-BA58-B6F60A4E53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75B990D2-1682-41A9-850F-4DC602C31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5819102A-0400-4C1F-8614-973F5262E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EA8FBDFC-CF2A-4A9A-88B1-15D45D68B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4EC299EF-4D18-40D1-AAB9-5082B26AB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C649880C-55B6-4C46-A7F6-6A2856231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2C809907-F418-42B7-B7DA-7578B44AA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F71152CA-C7C6-498B-AC68-B4620D242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CF1485CA-41D2-421F-B28D-15EF845D5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04ED96A1-E6CA-493F-8610-6B8B7A28E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3C9231B8-0812-4FDE-9AC6-94984E20A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BF59FE3-7AD8-46E8-9440-D26863994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EEEDF00-F676-4147-BAF0-64840E285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94D3F73A-55E6-4A58-872D-BE9E9C7C3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3" name="Picture 12" descr="A coat of arms with dragons and a helmet&#10;&#10;AI-generated content may be incorrect.">
            <a:extLst>
              <a:ext uri="{FF2B5EF4-FFF2-40B4-BE49-F238E27FC236}">
                <a16:creationId xmlns:a16="http://schemas.microsoft.com/office/drawing/2014/main" id="{2BB2C6FB-55B0-89EF-496D-A5525FB3640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/>
          <a:srcRect l="5328" r="2865" b="1"/>
          <a:stretch>
            <a:fillRect/>
          </a:stretch>
        </p:blipFill>
        <p:spPr>
          <a:xfrm>
            <a:off x="6997974" y="706170"/>
            <a:ext cx="4492357" cy="5431517"/>
          </a:xfrm>
          <a:prstGeom prst="rect">
            <a:avLst/>
          </a:prstGeom>
        </p:spPr>
      </p:pic>
      <p:grpSp>
        <p:nvGrpSpPr>
          <p:cNvPr id="70" name="Group 69">
            <a:extLst>
              <a:ext uri="{FF2B5EF4-FFF2-40B4-BE49-F238E27FC236}">
                <a16:creationId xmlns:a16="http://schemas.microsoft.com/office/drawing/2014/main" id="{8D2BC472-0671-410F-BA77-E46AA6210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6867670" y="850149"/>
            <a:ext cx="304800" cy="429768"/>
            <a:chOff x="215328" y="-46937"/>
            <a:chExt cx="304800" cy="2773841"/>
          </a:xfrm>
        </p:grpSpPr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DC68B2A3-267E-4DE4-8DD5-C0378482D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F6474CC6-D7FB-4A38-8991-680F048CF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05825D0E-A1E4-4466-81B2-33325B3B3F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A1BD1E16-C3EF-4A05-9C71-590A55BFC5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1A331C6-5BEC-65D0-2FC1-314B3657B23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ctrTitle"/>
          </p:nvPr>
        </p:nvSpPr>
        <p:spPr>
          <a:xfrm>
            <a:off x="-1" y="500580"/>
            <a:ext cx="6851877" cy="3561622"/>
          </a:xfrm>
          <a:noFill/>
        </p:spPr>
        <p:txBody>
          <a:bodyPr anchor="b"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Leadership and Management</a:t>
            </a:r>
            <a:b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800" b="1" dirty="0">
                <a:solidFill>
                  <a:schemeClr val="bg1"/>
                </a:solidFill>
              </a:rPr>
              <a:t>Building a Sustainable Marketing Relationship</a:t>
            </a:r>
            <a:b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  <a:r>
              <a:rPr lang="en-GB" sz="2800" b="1" dirty="0">
                <a:solidFill>
                  <a:schemeClr val="bg1"/>
                </a:solidFill>
              </a:rPr>
              <a:t>BMSW5007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b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800" b="1" dirty="0">
                <a:solidFill>
                  <a:schemeClr val="bg1"/>
                </a:solidFill>
              </a:rPr>
              <a:t>Gwyneth Jones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b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Alexandru Ion Tutuiu (2313069)</a:t>
            </a:r>
            <a:br>
              <a:rPr lang="en-GB" sz="2800" dirty="0">
                <a:solidFill>
                  <a:schemeClr val="bg1"/>
                </a:solidFill>
              </a:rPr>
            </a:b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390648-E9F2-F485-A857-57018D575F3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subTitle" idx="1"/>
          </p:nvPr>
        </p:nvSpPr>
        <p:spPr>
          <a:xfrm>
            <a:off x="-49739" y="4531659"/>
            <a:ext cx="6851877" cy="1620171"/>
          </a:xfrm>
          <a:noFill/>
        </p:spPr>
        <p:txBody>
          <a:bodyPr anchor="t"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and Social Media Strategies to Strengthen Customer Relationships at M&amp;S Food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215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AD9072-8C85-E153-E0F8-8D99F6B5C8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94A77D1F-84F8-6B64-2665-25A1DACAC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62E70A37-7E03-7716-7C48-2263CFB107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56F4B79A-89EE-4162-29CB-AA9C7939F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97A8ECD-624E-FB3E-2CDA-410064E5A2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1C7CF3FB-58E6-8FFD-63B7-074F1A3BAB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450B05AC-CFBB-66C2-0CBF-B3FFA6018D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AF0579AA-BC5E-B117-A4DA-B59BB065C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731330A7-1662-B157-4CDE-E95B2C14D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F5319EC9-8BE6-3242-4C21-F8154A2C4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A537E8B2-5C64-8831-FEA4-9C5C09F36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983B4FA5-9DBE-1161-DAD5-9ED95C418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83D94FAC-AD99-1A41-A5B8-0503DB507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0AF7259F-471E-3867-066F-BB43C694A7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732E3E65-BE12-9AFF-6B70-3EA9AE3A0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ED488C82-6406-31FA-B29A-CB08C1485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C2AC018D-EC8F-1241-A9D0-4C2510C4B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186C6BEA-6B37-EFC1-53B4-2E3D52F27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EBEAC4C0-02B0-3682-F2FB-BF5CFD289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EE5F455C-3115-DB8F-61A1-81865B916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C8EC781D-9CC5-7B91-F85E-3CE3AF1B18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BCFE7000-3FFE-0CCD-BFBA-6C09A5953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3" name="Picture 12" descr="A coat of arms with dragons and a helmet&#10;&#10;AI-generated content may be incorrect.">
            <a:extLst>
              <a:ext uri="{FF2B5EF4-FFF2-40B4-BE49-F238E27FC236}">
                <a16:creationId xmlns:a16="http://schemas.microsoft.com/office/drawing/2014/main" id="{C44618C5-AA50-A50E-A78B-38A2DB85A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28" r="2865" b="1"/>
          <a:stretch>
            <a:fillRect/>
          </a:stretch>
        </p:blipFill>
        <p:spPr>
          <a:xfrm>
            <a:off x="9714299" y="4099602"/>
            <a:ext cx="2102373" cy="2541889"/>
          </a:xfrm>
          <a:prstGeom prst="rect">
            <a:avLst/>
          </a:prstGeom>
        </p:spPr>
      </p:pic>
      <p:grpSp>
        <p:nvGrpSpPr>
          <p:cNvPr id="70" name="Group 69">
            <a:extLst>
              <a:ext uri="{FF2B5EF4-FFF2-40B4-BE49-F238E27FC236}">
                <a16:creationId xmlns:a16="http://schemas.microsoft.com/office/drawing/2014/main" id="{0ABB6475-6A60-79C3-5595-9F4FF76825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6867670" y="850149"/>
            <a:ext cx="304800" cy="429768"/>
            <a:chOff x="215328" y="-46937"/>
            <a:chExt cx="304800" cy="2773841"/>
          </a:xfrm>
        </p:grpSpPr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3274CD97-9B77-07B2-69DA-40F0CD31FE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D2764CF5-F56C-66EC-AF32-620A8B7D20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446C37D1-8A06-CFA2-7219-CCDA95E5E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6FBF41E1-EDE5-53D7-6828-B16057CB5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A645DA1-5CF2-FE52-E517-53942881C0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259" y="726644"/>
            <a:ext cx="6663618" cy="1160888"/>
          </a:xfrm>
          <a:noFill/>
        </p:spPr>
        <p:txBody>
          <a:bodyPr anchor="b">
            <a:normAutofit/>
          </a:bodyPr>
          <a:lstStyle/>
          <a:p>
            <a:pPr algn="l"/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b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DFA4D2-65DA-9A00-436B-EAC167C7C9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8518" y="1887532"/>
            <a:ext cx="9575117" cy="4364834"/>
          </a:xfrm>
          <a:noFill/>
        </p:spPr>
        <p:txBody>
          <a:bodyPr anchor="t">
            <a:noAutofit/>
          </a:bodyPr>
          <a:lstStyle/>
          <a:p>
            <a:pPr algn="l">
              <a:lnSpc>
                <a:spcPct val="20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3. Digital &amp; Social Media in CRM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4. M&amp;S Food: CRM, Sparks &amp; Customer Relationships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5. Enhancing Experience &amp; Supporting Performance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6. Critical Evaluation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7. Recommendations &amp; Conclusion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8. References List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3932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01E3EA-AC02-A931-52FF-45781B681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A760CB5C-6F28-452A-CDB6-9FC849C16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DDCA8FB-8C64-D7C9-06AB-4266E3F9D5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0E98BA8A-A4D2-EA6F-B6F9-7DC1CD36F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9FF930-8D96-7CDB-3F84-91C458B21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940" y="434116"/>
            <a:ext cx="6723532" cy="637837"/>
          </a:xfrm>
        </p:spPr>
        <p:txBody>
          <a:bodyPr anchor="b"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&amp; Social Media in CRM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7331A-5884-6E96-CDA1-A329C901B4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940" y="1187146"/>
            <a:ext cx="6407433" cy="54516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media in CRM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tools such as apps, websites, email and loyalty systems.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data driven personalisation, segmentation and targeted communication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(Awan and Choudhry, 2024)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in CRM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Interactive platforms like Instagram, TikTok and Facebook.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 real time engagement, storytelling and customer feedback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(Smith and Zook, 2024)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CRM relevance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Together, digital and social media allow continuous, personalised and insight led relationship building.</a:t>
            </a:r>
          </a:p>
          <a:p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FC1C945-D862-1B0F-F6E8-4280DA04F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503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457388-21A9-0B19-E8E2-11763270D5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9C1BE3D0-313E-42D8-1AE2-87E22A2E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654E5B7-7B28-4CB8-43BD-4694CBFD79E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C04C8A1A-6EB2-396D-5C6F-719409698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BBAF18-9B34-4A77-4474-CFAD20D24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940" y="434116"/>
            <a:ext cx="6723532" cy="637837"/>
          </a:xfrm>
        </p:spPr>
        <p:txBody>
          <a:bodyPr anchor="b"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M&amp;S Food: CRM, Sparks &amp; Customer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8DA52-14DB-6362-10D2-50B9D69EC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940" y="1187146"/>
            <a:ext cx="6407433" cy="54516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Premium brand context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M&amp;S relies on quality, provenance and reassurance to build emotional loyalty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(Marks and Spencer, 2024)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Competitors like Amazon Fresh raise digital expectations, while discounters close the quality gap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(Arora et al., 2020)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Sparks CRM programme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Records preferences, frequency and purchasing behaviour.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personalised offers, digital receipts and charity rewards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(Marks and Spencer, 2024)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Insights shape product development, recipes and innovation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(Awan and Choudhry, 2024)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relationships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Personalisation increases relevance and strengthens emotional attachment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(Marshall, 2025)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73B9292-8311-9070-E254-78F870C49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947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35C19D-FF73-4B80-D842-31C02F2A4B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2C417F82-CD5B-8498-5AE4-BFC900A6C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59009B0-081D-A747-9A23-C2794F1E66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887847" y="0"/>
            <a:ext cx="10304153" cy="6862566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4FC7E785-62FE-AE3D-73B2-DFE1F7E42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A7D436-A2F8-B02D-B881-BEE23F9C7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940" y="434116"/>
            <a:ext cx="6723532" cy="637837"/>
          </a:xfrm>
        </p:spPr>
        <p:txBody>
          <a:bodyPr anchor="b"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Experience &amp; Supporting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2D8C1-4B50-4DA3-C2D7-DDD9F712F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940" y="1187146"/>
            <a:ext cx="7447093" cy="54516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experience &amp; engagement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Sparks enables targeted emails and tailored app notifications, reducing irrelevant communication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(Goodman, 2019)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 and app integrate recipes, inspiration and digital browsing.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storytelling reinforces provenance, sustainability and seasonal excitement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(Naidoo, 2020; </a:t>
            </a:r>
            <a:r>
              <a:rPr lang="en-GB" sz="1800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Deszczynski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contribution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CRM data improves forecasting and operational decisions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(Awan and Choudhry, 2024)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Personalisation drives repeat visits and strengthens premium brand perception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(Smith and Zook, 2024)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Reliance on Ocado restricts digital control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McGruer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 Fresh sets higher expectations for digital convenience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(Arora et al., 2020)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269FDAD-1B7D-4A5C-5EFE-A41C6B84E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797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94D0CF-7C51-AE25-E09F-886FCD1200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AAD59EBE-E311-3BDB-8AF4-7C0B54746B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E946310-F652-5EE2-E723-DFDBF9F97A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077789" y="-1"/>
            <a:ext cx="10114211" cy="6742807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0D2606D0-77AF-1420-761F-E3F1E96C0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DB3DCC-E4D3-514B-4270-7166E7808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940" y="434116"/>
            <a:ext cx="6723532" cy="637837"/>
          </a:xfrm>
        </p:spPr>
        <p:txBody>
          <a:bodyPr anchor="b"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0A2C9-3DC5-00C2-6FF2-334C425E5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940" y="1071954"/>
            <a:ext cx="9902194" cy="556684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Gaps at M&amp;S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Control Gap: Ocado reduces M&amp;S’s ownership of the digital journey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McGruer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 Gap: Amazon Fresh delivers a more seamless digital ecosystem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(Arora et al., 2020)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Expectation Gap: Harrods raises premium experience standards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(Marshall, 2025)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Opportunity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Sparks data to create profiles based on customer’s taste: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Comfort Food Lover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Plant-Based Explorer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Seasonal Treat Shopper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Premium Indulger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 effectiveness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emotional loyalty and storytelling, but digital control and personalisation depth must improve.</a:t>
            </a:r>
          </a:p>
          <a:p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23DCC68-BC48-F3FB-B267-4213A43C7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1243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BA9D2C-A0D5-EC0B-0B21-5DF6ED6200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CCA63359-1C8B-D44B-77B7-B29EFD225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C467BE0-9F4B-5E0D-0CE0-BE1363EE4A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905000" y="0"/>
            <a:ext cx="10287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FF8EB4EA-E875-8C28-3D94-E2BE39023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75EDCF-09AC-03C5-8609-EEA8F52DB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940" y="434116"/>
            <a:ext cx="6723532" cy="637837"/>
          </a:xfrm>
        </p:spPr>
        <p:txBody>
          <a:bodyPr anchor="b"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&amp;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8C583-2345-C913-BFB4-AFFB81D11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940" y="1187146"/>
            <a:ext cx="6407433" cy="54516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Combine Sparks behavioural data with qualitative insight for deeper motivations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(Awan and Choudhry, 2024)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Strengthen M&amp;S owned digital capabilities beyond Ocado.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Plan A sustainability communication more interactive to reinforce trust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(Naidoo, 2020)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Pilot “Digital Taste Profiling” to offer richer personalisation.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M&amp;S uses digital and social media effectively for CRM, improving engagement, experience and performance.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future competitiveness depends on stronger digital integration, improved personalisation and more distinctive emotional value.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3EC6F28-A0B3-C111-4C48-A789E879A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796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AE5E11-C969-1736-617D-AC449DA312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B56CA346-3773-425E-41E1-4F700D114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6FFA85C4-1030-6247-7AE2-D37B4DC1A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7528A7F6-A631-F3D0-7613-F4BB85C05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B5B1A32F-7A81-EAA5-1273-ADE3691CD9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8126569-F58C-F272-A9C0-21D5D275E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C1900974-43AE-B82B-A0BA-274181772B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81FD372C-4737-07BB-B00C-8EBFFF6A73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1D2793C7-CDDA-795E-0F4B-4D31CE70D8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C185BE57-205E-3DB4-41E9-D90D8C868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530A24A7-D3F3-52B7-CBE4-DAD9AC811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E4980614-345B-50C8-653F-86ECDA2EC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E16917D2-82B9-1644-132F-F490BB214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F81C57E-EC1E-F2EB-50CD-3947204B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CE1E03F4-38DC-A68F-1F45-B9F30C541A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6D1DC2E0-AB09-AF2F-8AE5-6F4298878F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EAE38315-34D3-E69A-2554-90203F461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63E36BC0-F2DD-269E-2099-C350685F1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549B57C1-3578-780B-2131-C3A8C94BE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FC5607BC-C3DE-9C87-8363-7F7D881D9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981D9EF-FCE9-E06D-030F-22C161BB2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78230A03-855C-6FF2-A15D-E4F81756B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3" name="Picture 12" descr="A coat of arms with dragons and a helmet&#10;&#10;AI-generated content may be incorrect.">
            <a:extLst>
              <a:ext uri="{FF2B5EF4-FFF2-40B4-BE49-F238E27FC236}">
                <a16:creationId xmlns:a16="http://schemas.microsoft.com/office/drawing/2014/main" id="{80BC1949-890C-572F-FA8D-A8249A1D7D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28" r="2865" b="1"/>
          <a:stretch>
            <a:fillRect/>
          </a:stretch>
        </p:blipFill>
        <p:spPr>
          <a:xfrm>
            <a:off x="9714299" y="4099602"/>
            <a:ext cx="2102373" cy="2541889"/>
          </a:xfrm>
          <a:prstGeom prst="rect">
            <a:avLst/>
          </a:prstGeom>
        </p:spPr>
      </p:pic>
      <p:grpSp>
        <p:nvGrpSpPr>
          <p:cNvPr id="70" name="Group 69">
            <a:extLst>
              <a:ext uri="{FF2B5EF4-FFF2-40B4-BE49-F238E27FC236}">
                <a16:creationId xmlns:a16="http://schemas.microsoft.com/office/drawing/2014/main" id="{1A06E527-56E7-75C3-105E-4EE6CD6C0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6867670" y="850149"/>
            <a:ext cx="304800" cy="429768"/>
            <a:chOff x="215328" y="-46937"/>
            <a:chExt cx="304800" cy="2773841"/>
          </a:xfrm>
        </p:grpSpPr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D1ED578D-93AB-D060-8548-A6A1DB22C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64D82D5C-F372-1299-BC3A-44CB3CE5E3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3E9E3F8C-2DE9-A20D-D52F-F95F9474EF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B556930A-B24F-5F9B-01F3-3529E85BE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05ABFE-C68C-0158-D606-A0C115F48C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259" y="194833"/>
            <a:ext cx="6663618" cy="802183"/>
          </a:xfrm>
          <a:noFill/>
        </p:spPr>
        <p:txBody>
          <a:bodyPr anchor="b">
            <a:normAutofit/>
          </a:bodyPr>
          <a:lstStyle/>
          <a:p>
            <a:pPr algn="l"/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541638-1E36-8CA3-0D24-58CE688E84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8518" y="1143759"/>
            <a:ext cx="9575117" cy="5607761"/>
          </a:xfrm>
          <a:noFill/>
        </p:spPr>
        <p:txBody>
          <a:bodyPr anchor="t">
            <a:noAutofit/>
          </a:bodyPr>
          <a:lstStyle/>
          <a:p>
            <a:pPr algn="l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Awan, U. and Choudhry, S. (2024)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Data-driven retail strategy: applications and implications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algn="l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Arora, S., Biyani, R. and Deshmukh, R. (2020) ‘Digital retail models and last-mile innovation: lessons from Amazon’,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Retail Technology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12(3), pp. 44–58.</a:t>
            </a:r>
          </a:p>
          <a:p>
            <a:pPr algn="l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Bäckström, A., Johansson, U. and </a:t>
            </a:r>
            <a:r>
              <a:rPr lang="en-GB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Sörum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 (2024) ‘Ethical identity and loyalty in premium retail’,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Consumer Studies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48(1), pp. 87–102.</a:t>
            </a:r>
          </a:p>
          <a:p>
            <a:pPr algn="l"/>
            <a:r>
              <a:rPr lang="en-GB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Deszczynski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(2021)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experience in food retailing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Palgrave Macmillan.</a:t>
            </a:r>
          </a:p>
          <a:p>
            <a:pPr algn="l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Goodman, S. (2019) ‘Managing message overload in digital environments’,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Integrated Marketing Communications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31(2), pp. 19–33.</a:t>
            </a:r>
          </a:p>
          <a:p>
            <a:pPr algn="l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Marks and Spencer (2024)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Annual report and sustainability update 2024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Marks and Spencer plc.</a:t>
            </a:r>
          </a:p>
          <a:p>
            <a:pPr algn="l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Marshall, T. (2025)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Premium retail and emotional loyalty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McGruer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(2020)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marketing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algn="l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Naidoo, S. (2020)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retailing: values, ethics and consumer trust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pPr algn="l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Smith, P.R. and Zook, Z. (2024)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communications: integrating offline and online with social media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8th </a:t>
            </a:r>
            <a:r>
              <a:rPr lang="en-GB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algn="l"/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19438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868</Words>
  <Application>Microsoft Macintosh PowerPoint</Application>
  <PresentationFormat>Widescreen</PresentationFormat>
  <Paragraphs>78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BA Leadership and Management Module: Building a Sustainable Marketing Relationship Module code:BMSW5007  Lecturer: Gwyneth Jones  Student: Alexandru Ion Tutuiu (2313069) </vt:lpstr>
      <vt:lpstr>Table of Contents </vt:lpstr>
      <vt:lpstr>Digital &amp; Social Media in CRM</vt:lpstr>
      <vt:lpstr>M&amp;S Food: CRM, Sparks &amp; Customer Relationships</vt:lpstr>
      <vt:lpstr>Enhancing Experience &amp; Supporting Performance</vt:lpstr>
      <vt:lpstr>Critical Evaluation</vt:lpstr>
      <vt:lpstr>Recommendations &amp; 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Tutuiu Florina</dc:creator>
  <cp:lastModifiedBy>Tutuiu Florina</cp:lastModifiedBy>
  <cp:revision>9</cp:revision>
  <dcterms:created xsi:type="dcterms:W3CDTF">2025-11-29T19:55:37Z</dcterms:created>
  <dcterms:modified xsi:type="dcterms:W3CDTF">2025-12-03T21:56:54Z</dcterms:modified>
</cp:coreProperties>
</file>