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eah Campbell (1600498)" initials="LC(" lastIdx="1" clrIdx="0">
    <p:extLst>
      <p:ext uri="{19B8F6BF-5375-455C-9EA6-DF929625EA0E}">
        <p15:presenceInfo xmlns:p15="http://schemas.microsoft.com/office/powerpoint/2012/main" userId="Leah Campbell (1600498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0" d="100"/>
          <a:sy n="70" d="100"/>
        </p:scale>
        <p:origin x="4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7-11-09T18:25:22.965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F283F-6C2A-4940-AD89-BCED241A05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A87712-0621-4D3F-9119-7B9CB23336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3C0D45-71D6-4FEA-A289-4A7CDAAF4C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F88A1-2105-4C69-899E-A5FD4393DA9F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F80EF9-1792-4EEE-8769-0D1D8BF6C2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14B6E9-B83C-4E0B-8AC2-8D9914A32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2ADAB-D85F-4C4A-9D12-D85E51BFEF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0431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399EC-948B-43B3-90D0-B4553E1E96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53C5EA-0858-436B-A417-86928716DA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D9D546-1D4D-40F6-AABD-751DF772B4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F88A1-2105-4C69-899E-A5FD4393DA9F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0939DD-8AB6-47E6-A0D7-EA96BB5AB4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07C8CF-D970-41F2-AAB5-382C575B0E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2ADAB-D85F-4C4A-9D12-D85E51BFEF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1005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2103BF-1E7E-4091-9E41-43D14C9AD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0509D8-1CDA-4D41-929B-1A7E0AF4E0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EF2182-6E2F-4801-ACDA-0022297C7E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F88A1-2105-4C69-899E-A5FD4393DA9F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1B399B-5D85-430A-B863-CA3C5197DF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2E6BFD-FFF1-43DA-B4F6-9C3396E8B0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2ADAB-D85F-4C4A-9D12-D85E51BFEF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29749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0D12D-75DF-4BCA-A280-878FAA228D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C0B0CB-9C3F-4EDE-B81E-E7C14607D7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E0A549-9052-44A3-AA59-38D548B863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0BDEAC-5C5B-4093-AE5B-CB69251CB3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F88A1-2105-4C69-899E-A5FD4393DA9F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890B03-F7AC-4F73-8E4D-154B9C9262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C21C3F-D4AE-462C-A21B-10DF87BE31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2ADAB-D85F-4C4A-9D12-D85E51BFEF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737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B1A85-6630-471E-9EA1-025DB800F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152B19-A898-4E5D-8F1B-9756B32F92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CDC2CC-BD10-4BCF-936B-CE3EB07BD8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44DECA3-0887-40DC-A612-B186A366CE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C756811-143C-4BF5-86B6-82F334CEC55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70F49BD-56EE-4F34-BB8B-FCFC23913A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F88A1-2105-4C69-899E-A5FD4393DA9F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B0B56B9-8598-4895-AFE4-2C2A5875D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11FEBA5-BAAA-4D1B-B50E-B8AF84BF6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2ADAB-D85F-4C4A-9D12-D85E51BFEF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1690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3D3F1-C730-41B4-830E-A5B42A5593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9EF4FB-7FA4-41D6-941A-CDD7E63748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F88A1-2105-4C69-899E-A5FD4393DA9F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FB19EE-9C79-461A-8A84-1FB4E1249B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51F885-8EE0-4AF7-B7BA-CD2D23787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2ADAB-D85F-4C4A-9D12-D85E51BFEF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4975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A1303F-1C12-4F1E-86B4-42E2B097CC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F88A1-2105-4C69-899E-A5FD4393DA9F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616E4D6-3151-4D18-8B19-235C68FDEC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F14375-B6FD-4DAE-A448-37E91DBE6F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2ADAB-D85F-4C4A-9D12-D85E51BFEF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2060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F354BA-C639-420C-874C-7850899380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736DD3-CB8D-4999-A148-8A933DC93A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316FF1-7AD2-41F7-ABA5-11AB33B683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F51EA4-1F6B-4862-906B-62D8285319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F88A1-2105-4C69-899E-A5FD4393DA9F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789D7C-B1E2-481E-B164-38523FCD05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37EC54-F6E4-4A78-8D06-0549580AD5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2ADAB-D85F-4C4A-9D12-D85E51BFEF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4354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9229CA-A82F-45DE-88C4-390AE62D41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703A3EC-534C-44FD-A3C5-09043AD8478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06752A-81CD-471C-832F-85AD6DE114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9EB6C2-DE43-4A6B-96BE-C911153414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F88A1-2105-4C69-899E-A5FD4393DA9F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66A7E9-6D58-4416-9100-10A3922518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944E78-39AE-4CD3-BCB7-4534B1606B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2ADAB-D85F-4C4A-9D12-D85E51BFEF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5645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AF1405-A5EE-48B2-825A-E8C75A17B2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B5DF12-20C5-445E-AA48-1157FCE863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63E16D-0982-488E-8460-0368E0C434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F88A1-2105-4C69-899E-A5FD4393DA9F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10DBA9-3EB1-4B55-AF31-E46A77193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E9122D-C3A1-42C9-8608-61D4BA198B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2ADAB-D85F-4C4A-9D12-D85E51BFEF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3485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549095E-32CB-4B92-871E-2F5D4AAB982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9623CB-4738-4472-AA88-62230306C5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81BEE8-EF3F-486C-B409-2840D94760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F88A1-2105-4C69-899E-A5FD4393DA9F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0D5ECA-28D2-4F59-9818-BAB2782B68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051089-E016-449D-99BC-E761954A5C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2ADAB-D85F-4C4A-9D12-D85E51BFEF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1722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32ADCB9-EA53-4ABF-A023-66E4CAF843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384D1-39CD-44B5-A7BA-BF6B5A29D8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C9B6DE-1258-405F-8C8A-B222AAC3CF9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7F88A1-2105-4C69-899E-A5FD4393DA9F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6295A5-15CC-4F57-B03E-3C4B8BCE24A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1D1D72-FDA2-4CC1-8F1A-6F4F00E848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52ADAB-D85F-4C4A-9D12-D85E51BFEF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0385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kerenuni.wordpress.com/2015/12/14/the-inclusion-spectrumweek12/" TargetMode="External"/><Relationship Id="rId2" Type="http://schemas.openxmlformats.org/officeDocument/2006/relationships/hyperlink" Target="http://www.scoop-program.org/inclusio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">
            <a:extLst>
              <a:ext uri="{FF2B5EF4-FFF2-40B4-BE49-F238E27FC236}">
                <a16:creationId xmlns:a16="http://schemas.microsoft.com/office/drawing/2014/main" id="{8F545D6E-6565-4004-B798-5E485AC609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63618" y="534516"/>
            <a:ext cx="364202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indent="177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1778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A0ADE157-3AC5-43C8-A511-B2033602A5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7212693"/>
              </p:ext>
            </p:extLst>
          </p:nvPr>
        </p:nvGraphicFramePr>
        <p:xfrm>
          <a:off x="2482897" y="0"/>
          <a:ext cx="6953250" cy="384245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64076">
                  <a:extLst>
                    <a:ext uri="{9D8B030D-6E8A-4147-A177-3AD203B41FA5}">
                      <a16:colId xmlns:a16="http://schemas.microsoft.com/office/drawing/2014/main" val="2759815926"/>
                    </a:ext>
                  </a:extLst>
                </a:gridCol>
                <a:gridCol w="342994">
                  <a:extLst>
                    <a:ext uri="{9D8B030D-6E8A-4147-A177-3AD203B41FA5}">
                      <a16:colId xmlns:a16="http://schemas.microsoft.com/office/drawing/2014/main" val="392973328"/>
                    </a:ext>
                  </a:extLst>
                </a:gridCol>
                <a:gridCol w="669473">
                  <a:extLst>
                    <a:ext uri="{9D8B030D-6E8A-4147-A177-3AD203B41FA5}">
                      <a16:colId xmlns:a16="http://schemas.microsoft.com/office/drawing/2014/main" val="1968814524"/>
                    </a:ext>
                  </a:extLst>
                </a:gridCol>
                <a:gridCol w="669473">
                  <a:extLst>
                    <a:ext uri="{9D8B030D-6E8A-4147-A177-3AD203B41FA5}">
                      <a16:colId xmlns:a16="http://schemas.microsoft.com/office/drawing/2014/main" val="693220264"/>
                    </a:ext>
                  </a:extLst>
                </a:gridCol>
                <a:gridCol w="670109">
                  <a:extLst>
                    <a:ext uri="{9D8B030D-6E8A-4147-A177-3AD203B41FA5}">
                      <a16:colId xmlns:a16="http://schemas.microsoft.com/office/drawing/2014/main" val="526540644"/>
                    </a:ext>
                  </a:extLst>
                </a:gridCol>
                <a:gridCol w="670109">
                  <a:extLst>
                    <a:ext uri="{9D8B030D-6E8A-4147-A177-3AD203B41FA5}">
                      <a16:colId xmlns:a16="http://schemas.microsoft.com/office/drawing/2014/main" val="805021546"/>
                    </a:ext>
                  </a:extLst>
                </a:gridCol>
                <a:gridCol w="669473">
                  <a:extLst>
                    <a:ext uri="{9D8B030D-6E8A-4147-A177-3AD203B41FA5}">
                      <a16:colId xmlns:a16="http://schemas.microsoft.com/office/drawing/2014/main" val="1818875103"/>
                    </a:ext>
                  </a:extLst>
                </a:gridCol>
                <a:gridCol w="670109">
                  <a:extLst>
                    <a:ext uri="{9D8B030D-6E8A-4147-A177-3AD203B41FA5}">
                      <a16:colId xmlns:a16="http://schemas.microsoft.com/office/drawing/2014/main" val="2641986449"/>
                    </a:ext>
                  </a:extLst>
                </a:gridCol>
                <a:gridCol w="670109">
                  <a:extLst>
                    <a:ext uri="{9D8B030D-6E8A-4147-A177-3AD203B41FA5}">
                      <a16:colId xmlns:a16="http://schemas.microsoft.com/office/drawing/2014/main" val="3450272681"/>
                    </a:ext>
                  </a:extLst>
                </a:gridCol>
                <a:gridCol w="457325">
                  <a:extLst>
                    <a:ext uri="{9D8B030D-6E8A-4147-A177-3AD203B41FA5}">
                      <a16:colId xmlns:a16="http://schemas.microsoft.com/office/drawing/2014/main" val="925341221"/>
                    </a:ext>
                  </a:extLst>
                </a:gridCol>
              </a:tblGrid>
              <a:tr h="0">
                <a:tc gridSpan="10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Personal Evaluation – to support your academic progress please complete the section below </a:t>
                      </a:r>
                      <a:r>
                        <a:rPr lang="en-GB" sz="900" u="sng">
                          <a:effectLst/>
                        </a:rPr>
                        <a:t>BEFORE</a:t>
                      </a:r>
                      <a:r>
                        <a:rPr lang="en-GB" sz="900" u="none" strike="noStrike">
                          <a:effectLst/>
                        </a:rPr>
                        <a:t> submitting your work.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1768634"/>
                  </a:ext>
                </a:extLst>
              </a:tr>
              <a:tr h="0">
                <a:tc gridSpan="2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What do you consider to be the best aspects of this work?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398484"/>
                  </a:ext>
                </a:extLst>
              </a:tr>
              <a:tr h="0">
                <a:tc gridSpan="2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Which aspects do you consider could have been improved in this piece of work?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4684523"/>
                  </a:ext>
                </a:extLst>
              </a:tr>
              <a:tr h="0">
                <a:tc gridSpan="2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What have you found most satisfying whilst undertaking this submission?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 </a:t>
                      </a:r>
                      <a:endParaRPr lang="en-GB" sz="160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0521176"/>
                  </a:ext>
                </a:extLst>
              </a:tr>
              <a:tr h="0">
                <a:tc row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ASSESSMENT CRITERIA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rowSpan="2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Learning</a:t>
                      </a:r>
                      <a:endParaRPr lang="en-GB" sz="1100">
                        <a:effectLst/>
                      </a:endParaRPr>
                    </a:p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Outcomes</a:t>
                      </a:r>
                      <a:endParaRPr lang="en-GB" sz="1100">
                        <a:effectLst/>
                      </a:endParaRPr>
                    </a:p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1100">
                        <a:effectLst/>
                      </a:endParaRPr>
                    </a:p>
                    <a:p>
                      <a:pPr marL="71755" marR="7175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/>
                </a:tc>
                <a:tc gridSpan="8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GRADE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3818514"/>
                  </a:ext>
                </a:extLst>
              </a:tr>
              <a:tr h="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Poor</a:t>
                      </a:r>
                      <a:endParaRPr lang="en-GB" sz="16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0-25%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Unsatisfactory</a:t>
                      </a:r>
                      <a:endParaRPr lang="en-GB" sz="16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26-39%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Satisfactory</a:t>
                      </a:r>
                      <a:endParaRPr lang="en-GB" sz="16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40 – 49%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Good</a:t>
                      </a:r>
                      <a:endParaRPr lang="en-GB" sz="16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50 – 59%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Very Good</a:t>
                      </a:r>
                      <a:endParaRPr lang="en-GB" sz="16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60 – 69%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Excellent</a:t>
                      </a:r>
                      <a:endParaRPr lang="en-GB" sz="16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70 – 85%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Exceptional</a:t>
                      </a:r>
                      <a:endParaRPr lang="en-GB" sz="16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86– 100%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  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242349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Understanding of principles of inclusion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1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40%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0851724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Understanding of the issues relating to chosen aspects of inclusion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2,3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30%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4291704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Response to questions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1,2,3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78435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10%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7911767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Visual presentation and delivery skills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78435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20%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97167998"/>
                  </a:ext>
                </a:extLst>
              </a:tr>
              <a:tr h="179070">
                <a:tc gridSpan="9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 dirty="0">
                          <a:effectLst/>
                        </a:rPr>
                        <a:t>It is expected that students will present work that is proof read, correctly referenced and adheres to the Assessment Checklist. Therefore a range of 0 – 10 marks will be deducted for non-completion of any of the points on the checklist below.</a:t>
                      </a:r>
                      <a:endParaRPr lang="en-GB" sz="160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 </a:t>
                      </a:r>
                      <a:endParaRPr lang="en-GB" sz="160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04988880"/>
                  </a:ext>
                </a:extLst>
              </a:tr>
            </a:tbl>
          </a:graphicData>
        </a:graphic>
      </p:graphicFrame>
      <p:sp>
        <p:nvSpPr>
          <p:cNvPr id="9" name="Rectangle 2">
            <a:extLst>
              <a:ext uri="{FF2B5EF4-FFF2-40B4-BE49-F238E27FC236}">
                <a16:creationId xmlns:a16="http://schemas.microsoft.com/office/drawing/2014/main" id="{E8957D2F-E675-4956-83C0-0EBDF5E509C9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-5178099" y="-839192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indent="177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1778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S Minngs" charset="-128"/>
                <a:cs typeface="Times New Roman" panose="02020603050405020304" pitchFamily="18" charset="0"/>
              </a:rPr>
              <a:t>School of Sport, Health &amp; Outdoor Education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1778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S Minngs" charset="-128"/>
                <a:cs typeface="Times New Roman" panose="02020603050405020304" pitchFamily="18" charset="0"/>
              </a:rPr>
              <a:t>Assessment Feedback Sheet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1778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S Minngs" charset="-128"/>
                <a:cs typeface="Times New Roman" panose="02020603050405020304" pitchFamily="18" charset="0"/>
              </a:rPr>
              <a:t>	                Student No./Name:	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1778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S Minngs" charset="-128"/>
                <a:cs typeface="Times New Roman" panose="02020603050405020304" pitchFamily="18" charset="0"/>
              </a:rPr>
              <a:t>                                               Module:	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1778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S Minngs" charset="-128"/>
                <a:cs typeface="Times New Roman" panose="02020603050405020304" pitchFamily="18" charset="0"/>
              </a:rPr>
              <a:t>                                     Module Code: 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1778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0EBF3133-ACEC-4A58-B1E6-B470AD22B52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2965220"/>
              </p:ext>
            </p:extLst>
          </p:nvPr>
        </p:nvGraphicFramePr>
        <p:xfrm>
          <a:off x="2482897" y="3842452"/>
          <a:ext cx="6953250" cy="304952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690507">
                  <a:extLst>
                    <a:ext uri="{9D8B030D-6E8A-4147-A177-3AD203B41FA5}">
                      <a16:colId xmlns:a16="http://schemas.microsoft.com/office/drawing/2014/main" val="3061990623"/>
                    </a:ext>
                  </a:extLst>
                </a:gridCol>
                <a:gridCol w="1484674">
                  <a:extLst>
                    <a:ext uri="{9D8B030D-6E8A-4147-A177-3AD203B41FA5}">
                      <a16:colId xmlns:a16="http://schemas.microsoft.com/office/drawing/2014/main" val="4285497657"/>
                    </a:ext>
                  </a:extLst>
                </a:gridCol>
                <a:gridCol w="2287043">
                  <a:extLst>
                    <a:ext uri="{9D8B030D-6E8A-4147-A177-3AD203B41FA5}">
                      <a16:colId xmlns:a16="http://schemas.microsoft.com/office/drawing/2014/main" val="1542978333"/>
                    </a:ext>
                  </a:extLst>
                </a:gridCol>
                <a:gridCol w="1491026">
                  <a:extLst>
                    <a:ext uri="{9D8B030D-6E8A-4147-A177-3AD203B41FA5}">
                      <a16:colId xmlns:a16="http://schemas.microsoft.com/office/drawing/2014/main" val="1697872716"/>
                    </a:ext>
                  </a:extLst>
                </a:gridCol>
              </a:tblGrid>
              <a:tr h="1018538">
                <a:tc grid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TUTOR COMMENTS:</a:t>
                      </a:r>
                      <a:endParaRPr lang="en-GB" sz="1600" u="sng" dirty="0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 </a:t>
                      </a:r>
                      <a:endParaRPr lang="en-GB" sz="1600" u="sng" dirty="0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 </a:t>
                      </a:r>
                      <a:endParaRPr lang="en-GB" sz="1600" u="sng" dirty="0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 </a:t>
                      </a:r>
                      <a:endParaRPr lang="en-GB" sz="1600" u="sng" dirty="0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 </a:t>
                      </a:r>
                      <a:endParaRPr lang="en-GB" sz="1600" u="sng" dirty="0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 </a:t>
                      </a:r>
                      <a:endParaRPr lang="en-GB" sz="1600" u="sng" dirty="0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 </a:t>
                      </a:r>
                      <a:endParaRPr lang="en-GB" sz="1600" u="sng" dirty="0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 </a:t>
                      </a:r>
                      <a:endParaRPr lang="en-GB" sz="1600" u="sng" dirty="0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 </a:t>
                      </a:r>
                      <a:endParaRPr lang="en-GB" sz="1600" u="sng" dirty="0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 </a:t>
                      </a:r>
                      <a:endParaRPr lang="en-GB" sz="1600" u="sng" dirty="0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 </a:t>
                      </a:r>
                      <a:endParaRPr lang="en-GB" sz="1600" u="sng" dirty="0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 </a:t>
                      </a:r>
                      <a:endParaRPr lang="en-GB" sz="1600" u="sng" dirty="0">
                        <a:effectLst/>
                      </a:endParaRPr>
                    </a:p>
                    <a:p>
                      <a:pPr marL="594995" marR="73152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 </a:t>
                      </a:r>
                      <a:endParaRPr lang="en-GB" sz="160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7206226"/>
                  </a:ext>
                </a:extLst>
              </a:tr>
              <a:tr h="23246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 Submission date: 10</a:t>
                      </a:r>
                      <a:r>
                        <a:rPr lang="en-GB" sz="900" u="none" strike="noStrike" baseline="30000">
                          <a:effectLst/>
                        </a:rPr>
                        <a:t>th</a:t>
                      </a:r>
                      <a:r>
                        <a:rPr lang="en-GB" sz="900" u="none" strike="noStrike">
                          <a:effectLst/>
                        </a:rPr>
                        <a:t> Nov 17</a:t>
                      </a:r>
                      <a:endParaRPr lang="en-GB" sz="1600" u="sng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via Turnitin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Return date: 10</a:t>
                      </a:r>
                      <a:r>
                        <a:rPr lang="en-GB" sz="900" u="none" strike="noStrike" baseline="30000">
                          <a:effectLst/>
                        </a:rPr>
                        <a:t>th</a:t>
                      </a:r>
                      <a:r>
                        <a:rPr lang="en-GB" sz="900" u="none" strike="noStrike">
                          <a:effectLst/>
                        </a:rPr>
                        <a:t> Dec 17</a:t>
                      </a:r>
                      <a:endParaRPr lang="en-GB" sz="1600" u="sng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(at least within 4 weeks)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Tutor: 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 dirty="0">
                          <a:effectLst/>
                        </a:rPr>
                        <a:t>Mark: </a:t>
                      </a:r>
                      <a:endParaRPr lang="en-GB" sz="160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15373899"/>
                  </a:ext>
                </a:extLst>
              </a:tr>
            </a:tbl>
          </a:graphicData>
        </a:graphic>
      </p:graphicFrame>
      <p:sp>
        <p:nvSpPr>
          <p:cNvPr id="11" name="Rectangle 3">
            <a:extLst>
              <a:ext uri="{FF2B5EF4-FFF2-40B4-BE49-F238E27FC236}">
                <a16:creationId xmlns:a16="http://schemas.microsoft.com/office/drawing/2014/main" id="{CD043A12-C311-4976-BB46-E861CCBC83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30897" y="212850"/>
            <a:ext cx="12683070" cy="901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3391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62437517-8CFA-49DE-ADB7-32F89EF2800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436" b="14553"/>
          <a:stretch/>
        </p:blipFill>
        <p:spPr>
          <a:xfrm>
            <a:off x="4594241" y="942"/>
            <a:ext cx="2488781" cy="1269487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DF7693FA-1538-4CD8-96EB-9F858EE890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43226" y="109809"/>
            <a:ext cx="3392556" cy="1450706"/>
          </a:xfrm>
        </p:spPr>
        <p:txBody>
          <a:bodyPr>
            <a:normAutofit lnSpcReduction="10000"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Inclusion is to reduce exclusion and discriminatory attitudes including those in relation to age, social class, ethnicity, religion, gender and attainment. </a:t>
            </a: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Ainscow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2006)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600" dirty="0"/>
          </a:p>
        </p:txBody>
      </p:sp>
      <p:sp>
        <p:nvSpPr>
          <p:cNvPr id="4" name="Cloud 3">
            <a:extLst>
              <a:ext uri="{FF2B5EF4-FFF2-40B4-BE49-F238E27FC236}">
                <a16:creationId xmlns:a16="http://schemas.microsoft.com/office/drawing/2014/main" id="{DB8ACB24-8C3F-4CE6-B07A-7C8D087068E3}"/>
              </a:ext>
            </a:extLst>
          </p:cNvPr>
          <p:cNvSpPr/>
          <p:nvPr/>
        </p:nvSpPr>
        <p:spPr>
          <a:xfrm>
            <a:off x="4099109" y="2207946"/>
            <a:ext cx="3604592" cy="1258956"/>
          </a:xfrm>
          <a:prstGeom prst="cloud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solidFill>
                  <a:srgbClr val="FF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GEN</a:t>
            </a:r>
            <a:r>
              <a:rPr lang="en-GB" sz="4000" b="1" dirty="0">
                <a:solidFill>
                  <a:schemeClr val="accent5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DER</a:t>
            </a:r>
            <a:endParaRPr lang="en-GB" sz="4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944CCD0-C608-47D6-B883-E0418035F35D}"/>
              </a:ext>
            </a:extLst>
          </p:cNvPr>
          <p:cNvSpPr txBox="1"/>
          <p:nvPr/>
        </p:nvSpPr>
        <p:spPr>
          <a:xfrm>
            <a:off x="5031293" y="1184893"/>
            <a:ext cx="18378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Inclusion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9B568587-BB90-4043-98BF-3DE709F9646A}"/>
              </a:ext>
            </a:extLst>
          </p:cNvPr>
          <p:cNvCxnSpPr>
            <a:cxnSpLocks/>
            <a:stCxn id="4" idx="3"/>
            <a:endCxn id="7" idx="2"/>
          </p:cNvCxnSpPr>
          <p:nvPr/>
        </p:nvCxnSpPr>
        <p:spPr>
          <a:xfrm flipV="1">
            <a:off x="5901405" y="1708113"/>
            <a:ext cx="48822" cy="57181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AC06E290-A0FF-4EAF-AAA8-A8BC9AEFCE56}"/>
              </a:ext>
            </a:extLst>
          </p:cNvPr>
          <p:cNvSpPr txBox="1"/>
          <p:nvPr/>
        </p:nvSpPr>
        <p:spPr>
          <a:xfrm>
            <a:off x="1402312" y="46522"/>
            <a:ext cx="330188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‘learn to communicate and interact with others and develop cognitive and motor skills in physical education’</a:t>
            </a:r>
          </a:p>
          <a:p>
            <a:pPr algn="ctr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(Rouse, 2009) 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EBA0E1B-C256-496E-8A67-E8DDCBDE7030}"/>
              </a:ext>
            </a:extLst>
          </p:cNvPr>
          <p:cNvSpPr txBox="1"/>
          <p:nvPr/>
        </p:nvSpPr>
        <p:spPr>
          <a:xfrm>
            <a:off x="3083093" y="1558996"/>
            <a:ext cx="265078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Affects students ‘intention and engagement’</a:t>
            </a:r>
          </a:p>
          <a:p>
            <a:pPr algn="ctr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Shen (2015)  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3110DBAF-5A0A-491F-83D6-7ECC05A4C422}"/>
              </a:ext>
            </a:extLst>
          </p:cNvPr>
          <p:cNvCxnSpPr>
            <a:cxnSpLocks/>
            <a:stCxn id="4" idx="2"/>
          </p:cNvCxnSpPr>
          <p:nvPr/>
        </p:nvCxnSpPr>
        <p:spPr>
          <a:xfrm flipH="1">
            <a:off x="3291285" y="2837424"/>
            <a:ext cx="819005" cy="3019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FB1ECEB8-B962-48CA-B0B3-2B23BD081D75}"/>
              </a:ext>
            </a:extLst>
          </p:cNvPr>
          <p:cNvSpPr txBox="1"/>
          <p:nvPr/>
        </p:nvSpPr>
        <p:spPr>
          <a:xfrm>
            <a:off x="1261463" y="2545656"/>
            <a:ext cx="20954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Amotivation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8CE49FA-6060-43D8-9DFA-50D595C6632F}"/>
              </a:ext>
            </a:extLst>
          </p:cNvPr>
          <p:cNvSpPr txBox="1"/>
          <p:nvPr/>
        </p:nvSpPr>
        <p:spPr>
          <a:xfrm>
            <a:off x="-209443" y="1747755"/>
            <a:ext cx="28886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‘state of lacking any motivation to engage in an activity’</a:t>
            </a:r>
          </a:p>
          <a:p>
            <a:pPr algn="ctr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(Shen, 2015)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BF0E6D8-0916-4902-A486-77C1F1EC4DDA}"/>
              </a:ext>
            </a:extLst>
          </p:cNvPr>
          <p:cNvSpPr txBox="1"/>
          <p:nvPr/>
        </p:nvSpPr>
        <p:spPr>
          <a:xfrm>
            <a:off x="1350819" y="3002806"/>
            <a:ext cx="22386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“gender appropriate” activities’ </a:t>
            </a:r>
          </a:p>
          <a:p>
            <a:pPr algn="ctr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(Shen, 2015).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6535A89-9DC1-482B-A5FC-7498E24E5186}"/>
              </a:ext>
            </a:extLst>
          </p:cNvPr>
          <p:cNvSpPr txBox="1"/>
          <p:nvPr/>
        </p:nvSpPr>
        <p:spPr>
          <a:xfrm>
            <a:off x="-71147" y="3731786"/>
            <a:ext cx="24293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rgbClr val="FF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Girls are more interested in sports ‘such as dance and gymnastics’ (Shen et al. 2003).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3AAA05E-0D32-4896-B07B-4C83CEEFB728}"/>
              </a:ext>
            </a:extLst>
          </p:cNvPr>
          <p:cNvSpPr txBox="1"/>
          <p:nvPr/>
        </p:nvSpPr>
        <p:spPr>
          <a:xfrm>
            <a:off x="2892229" y="3341235"/>
            <a:ext cx="271045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Boys tend to value ‘success in most traditional sport activities (e.g., basketball, soccer, and football)’ (Lee et al. 1999; Xiang et al. 2006). 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5B79A395-5FD8-4197-842C-0E7B08E99C5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61" t="3944" r="3070" b="3532"/>
          <a:stretch/>
        </p:blipFill>
        <p:spPr>
          <a:xfrm>
            <a:off x="4681425" y="4697929"/>
            <a:ext cx="2488781" cy="2072371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9C474F3D-81EF-4D13-94C7-704698656751}"/>
              </a:ext>
            </a:extLst>
          </p:cNvPr>
          <p:cNvSpPr txBox="1"/>
          <p:nvPr/>
        </p:nvSpPr>
        <p:spPr>
          <a:xfrm>
            <a:off x="-126614" y="5693082"/>
            <a:ext cx="166837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‘freedom, volition, and responsibility’ (Shen, 2015)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F1A17AF-AE0A-4B4F-B474-949811223DB4}"/>
              </a:ext>
            </a:extLst>
          </p:cNvPr>
          <p:cNvSpPr txBox="1"/>
          <p:nvPr/>
        </p:nvSpPr>
        <p:spPr>
          <a:xfrm>
            <a:off x="1795492" y="4744156"/>
            <a:ext cx="14957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Parallel activities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1C0DC078-4808-4358-9E4F-3A5848DDFA14}"/>
              </a:ext>
            </a:extLst>
          </p:cNvPr>
          <p:cNvSpPr txBox="1"/>
          <p:nvPr/>
        </p:nvSpPr>
        <p:spPr>
          <a:xfrm>
            <a:off x="-102475" y="4827708"/>
            <a:ext cx="17227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Teacher autonomy</a:t>
            </a:r>
          </a:p>
        </p:txBody>
      </p: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944D59A1-E597-4524-890D-256DEECB3E46}"/>
              </a:ext>
            </a:extLst>
          </p:cNvPr>
          <p:cNvCxnSpPr>
            <a:stCxn id="39" idx="2"/>
            <a:endCxn id="37" idx="0"/>
          </p:cNvCxnSpPr>
          <p:nvPr/>
        </p:nvCxnSpPr>
        <p:spPr>
          <a:xfrm flipH="1">
            <a:off x="707576" y="5166262"/>
            <a:ext cx="51301" cy="52682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Box 41">
            <a:extLst>
              <a:ext uri="{FF2B5EF4-FFF2-40B4-BE49-F238E27FC236}">
                <a16:creationId xmlns:a16="http://schemas.microsoft.com/office/drawing/2014/main" id="{E0D3F7AA-0DD6-47B3-92EC-F23C3D48D7F4}"/>
              </a:ext>
            </a:extLst>
          </p:cNvPr>
          <p:cNvSpPr txBox="1"/>
          <p:nvPr/>
        </p:nvSpPr>
        <p:spPr>
          <a:xfrm>
            <a:off x="3589479" y="4867266"/>
            <a:ext cx="81900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STEP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D2949388-A0F9-4332-A1BF-009471997589}"/>
              </a:ext>
            </a:extLst>
          </p:cNvPr>
          <p:cNvSpPr txBox="1"/>
          <p:nvPr/>
        </p:nvSpPr>
        <p:spPr>
          <a:xfrm>
            <a:off x="1765439" y="5734114"/>
            <a:ext cx="149579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Choice of ability level they work at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D92943C9-18CF-4587-99DC-892A8151EC83}"/>
              </a:ext>
            </a:extLst>
          </p:cNvPr>
          <p:cNvSpPr txBox="1"/>
          <p:nvPr/>
        </p:nvSpPr>
        <p:spPr>
          <a:xfrm>
            <a:off x="3208405" y="5734114"/>
            <a:ext cx="14957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Breaking down skills</a:t>
            </a:r>
          </a:p>
        </p:txBody>
      </p: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640BA460-3956-4BBA-8035-AE4464E07005}"/>
              </a:ext>
            </a:extLst>
          </p:cNvPr>
          <p:cNvCxnSpPr>
            <a:stCxn id="38" idx="2"/>
            <a:endCxn id="43" idx="0"/>
          </p:cNvCxnSpPr>
          <p:nvPr/>
        </p:nvCxnSpPr>
        <p:spPr>
          <a:xfrm flipH="1">
            <a:off x="2513336" y="5328931"/>
            <a:ext cx="30053" cy="40518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92080279-171A-482D-8365-D2326668D612}"/>
              </a:ext>
            </a:extLst>
          </p:cNvPr>
          <p:cNvCxnSpPr>
            <a:stCxn id="42" idx="2"/>
            <a:endCxn id="44" idx="0"/>
          </p:cNvCxnSpPr>
          <p:nvPr/>
        </p:nvCxnSpPr>
        <p:spPr>
          <a:xfrm flipH="1">
            <a:off x="3956302" y="5205820"/>
            <a:ext cx="42680" cy="5282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Arrow Connector 50">
            <a:extLst>
              <a:ext uri="{FF2B5EF4-FFF2-40B4-BE49-F238E27FC236}">
                <a16:creationId xmlns:a16="http://schemas.microsoft.com/office/drawing/2014/main" id="{96C7C5C5-8949-4029-A443-3E4AD30C415D}"/>
              </a:ext>
            </a:extLst>
          </p:cNvPr>
          <p:cNvCxnSpPr>
            <a:cxnSpLocks/>
            <a:stCxn id="4" idx="0"/>
          </p:cNvCxnSpPr>
          <p:nvPr/>
        </p:nvCxnSpPr>
        <p:spPr>
          <a:xfrm>
            <a:off x="7700697" y="2837424"/>
            <a:ext cx="502204" cy="2314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TextBox 51">
            <a:extLst>
              <a:ext uri="{FF2B5EF4-FFF2-40B4-BE49-F238E27FC236}">
                <a16:creationId xmlns:a16="http://schemas.microsoft.com/office/drawing/2014/main" id="{4CFEFAA4-0C0C-42C5-9105-B239B6AB1790}"/>
              </a:ext>
            </a:extLst>
          </p:cNvPr>
          <p:cNvSpPr txBox="1"/>
          <p:nvPr/>
        </p:nvSpPr>
        <p:spPr>
          <a:xfrm>
            <a:off x="8230385" y="2832594"/>
            <a:ext cx="382460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and teachers gender bias communication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93CEB263-F106-4163-A62B-9943C4E537CF}"/>
              </a:ext>
            </a:extLst>
          </p:cNvPr>
          <p:cNvSpPr txBox="1"/>
          <p:nvPr/>
        </p:nvSpPr>
        <p:spPr>
          <a:xfrm>
            <a:off x="8548017" y="1745736"/>
            <a:ext cx="368968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‘physical activity has been associated with strength and masculinity, particularly active, skilful or strong embodiments’</a:t>
            </a:r>
          </a:p>
          <a:p>
            <a:pPr algn="ctr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(Hickey, 2008)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E9999A01-55D1-4275-A6FC-C46A54D16966}"/>
              </a:ext>
            </a:extLst>
          </p:cNvPr>
          <p:cNvSpPr txBox="1"/>
          <p:nvPr/>
        </p:nvSpPr>
        <p:spPr>
          <a:xfrm>
            <a:off x="9143999" y="3755125"/>
            <a:ext cx="322446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‘serious lack of teacher awareness about gender equitable teaching practices in physical education’</a:t>
            </a:r>
          </a:p>
          <a:p>
            <a:pPr algn="ctr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(Valley, 2017)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5D60A876-3F68-421E-8522-467A7F55701D}"/>
              </a:ext>
            </a:extLst>
          </p:cNvPr>
          <p:cNvSpPr txBox="1"/>
          <p:nvPr/>
        </p:nvSpPr>
        <p:spPr>
          <a:xfrm>
            <a:off x="7122971" y="3514788"/>
            <a:ext cx="17212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Gender bias language,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eg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‘girl push-ups’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60F5919-A805-4447-8F76-6700C32DF310}"/>
              </a:ext>
            </a:extLst>
          </p:cNvPr>
          <p:cNvSpPr txBox="1"/>
          <p:nvPr/>
        </p:nvSpPr>
        <p:spPr>
          <a:xfrm>
            <a:off x="7437366" y="4933895"/>
            <a:ext cx="2705321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Davis (2003) suggests that “one viable solution to improving gender equity within education seems to be a matter of teaching prospective teachers about their own biases and how to educate others about gender equity.’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07DBE6-0784-416E-9086-E26CE2B741D3}"/>
              </a:ext>
            </a:extLst>
          </p:cNvPr>
          <p:cNvSpPr txBox="1"/>
          <p:nvPr/>
        </p:nvSpPr>
        <p:spPr>
          <a:xfrm>
            <a:off x="10392859" y="5469967"/>
            <a:ext cx="17192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Reducing gender specific thoughts on activities </a:t>
            </a:r>
          </a:p>
        </p:txBody>
      </p:sp>
    </p:spTree>
    <p:extLst>
      <p:ext uri="{BB962C8B-B14F-4D97-AF65-F5344CB8AC3E}">
        <p14:creationId xmlns:p14="http://schemas.microsoft.com/office/powerpoint/2010/main" val="11036054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4F44A4-F5B0-4773-852D-819A3A5F57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9956FE-BD15-479A-A9CF-8961D42228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sz="2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Ainscow</a:t>
            </a:r>
            <a:r>
              <a:rPr lang="en-US" sz="2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M., Booth, T. &amp; Dyson, A., (2006), </a:t>
            </a:r>
            <a:r>
              <a:rPr lang="en-US" sz="2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Improving Schools, Developing Inclusion</a:t>
            </a:r>
            <a:r>
              <a:rPr lang="en-US" sz="2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Hoboken: Taylor and Francis.</a:t>
            </a:r>
          </a:p>
          <a:p>
            <a:r>
              <a:rPr lang="en-GB" sz="2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Inclusion, Available: </a:t>
            </a:r>
            <a:r>
              <a:rPr lang="en-GB" sz="29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http://www.scoop-program.org/inclusion</a:t>
            </a:r>
            <a:r>
              <a:rPr lang="en-GB" sz="2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06 November 2017)</a:t>
            </a:r>
            <a:endParaRPr lang="en-US" sz="2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Rouse, P., (2009) </a:t>
            </a:r>
            <a:r>
              <a:rPr lang="en-US" sz="2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Inclusion in Physical Education</a:t>
            </a:r>
            <a:r>
              <a:rPr lang="en-US" sz="2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Champaign: Human Kinetics</a:t>
            </a:r>
            <a:endParaRPr lang="en-GB" sz="2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Shen, B. (2015) ‘Gender Differences in the Relationship Between Teacher Autonomy Support and Amotivation in Physical Education’, </a:t>
            </a:r>
            <a:r>
              <a:rPr lang="en-US" sz="2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Sex Roles</a:t>
            </a:r>
            <a:r>
              <a:rPr lang="en-US" sz="2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72(3-4), pp.163–173.</a:t>
            </a:r>
          </a:p>
          <a:p>
            <a:r>
              <a:rPr lang="en-GB" sz="2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inclusion spectrum (week 12), Available: </a:t>
            </a:r>
            <a:r>
              <a:rPr lang="en-GB" sz="29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https://kerenuni.wordpress.com/2015/12/14/the-inclusion-spectrumweek12/</a:t>
            </a:r>
            <a:r>
              <a:rPr lang="en-GB" sz="2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06 November 2017)</a:t>
            </a:r>
          </a:p>
          <a:p>
            <a:r>
              <a:rPr lang="en-US" sz="2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Valley, J. (2017), ‘Gender-Biased Communication in Physical Education’, </a:t>
            </a:r>
            <a:r>
              <a:rPr lang="en-US" sz="2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Teaching in Physical Education</a:t>
            </a:r>
            <a:r>
              <a:rPr lang="en-US" sz="2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36(4), pp.498–510.</a:t>
            </a:r>
            <a:r>
              <a:rPr lang="en-GB" sz="2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Hickey, C. (2008), ‘Physical Education, Sport and Hyper-masculinity in Schools’, </a:t>
            </a:r>
            <a:r>
              <a:rPr lang="en-GB" sz="2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Sport, Education and Society,</a:t>
            </a:r>
            <a:r>
              <a:rPr lang="en-GB" sz="2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13 (2), pp. 147–161.</a:t>
            </a:r>
          </a:p>
          <a:p>
            <a:r>
              <a:rPr lang="en-GB" sz="2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Xiang, P., McBride, R., &amp; </a:t>
            </a:r>
            <a:r>
              <a:rPr lang="en-GB" sz="2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Bruene</a:t>
            </a:r>
            <a:r>
              <a:rPr lang="en-GB" sz="2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(2006) ‘Fourth graders’ motivational changes in an elementary physical education running program’, </a:t>
            </a:r>
            <a:r>
              <a:rPr lang="en-GB" sz="2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Quarterly for Exercise and Sport</a:t>
            </a:r>
            <a:r>
              <a:rPr lang="en-GB" sz="2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77, pp. 195–207. </a:t>
            </a:r>
          </a:p>
          <a:p>
            <a:r>
              <a:rPr lang="en-GB" sz="2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Inclusion, Available: </a:t>
            </a:r>
            <a:r>
              <a:rPr lang="en-GB" sz="29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http://www.scoop-program.org/inclusion</a:t>
            </a:r>
            <a:r>
              <a:rPr lang="en-GB" sz="2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06 November 2017)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51900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6536</TotalTime>
  <Words>735</Words>
  <Application>Microsoft Office PowerPoint</Application>
  <PresentationFormat>Widescreen</PresentationFormat>
  <Paragraphs>137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Calibri</vt:lpstr>
      <vt:lpstr>Calibri Light</vt:lpstr>
      <vt:lpstr>MS Minngs</vt:lpstr>
      <vt:lpstr>Times New Roman</vt:lpstr>
      <vt:lpstr>Office Theme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GENDER</dc:title>
  <dc:creator>Leah Campbell (1600498)</dc:creator>
  <cp:lastModifiedBy>Leah Campbell (1600498)</cp:lastModifiedBy>
  <cp:revision>36</cp:revision>
  <dcterms:created xsi:type="dcterms:W3CDTF">2017-11-03T14:41:06Z</dcterms:created>
  <dcterms:modified xsi:type="dcterms:W3CDTF">2017-11-09T18:57:31Z</dcterms:modified>
</cp:coreProperties>
</file>