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47" autoAdjust="0"/>
    <p:restoredTop sz="94660"/>
  </p:normalViewPr>
  <p:slideViewPr>
    <p:cSldViewPr snapToGrid="0">
      <p:cViewPr varScale="1">
        <p:scale>
          <a:sx n="72" d="100"/>
          <a:sy n="72" d="100"/>
        </p:scale>
        <p:origin x="55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E700B27-DE4C-4B9E-BB11-B9027034A00F}" type="datetimeFigureOut">
              <a:rPr lang="en-US" dirty="0"/>
              <a:pPr/>
              <a:t>1/6/2020</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r>
              <a:rPr lang="en-US" dirty="0"/>
              <a:t>
              </a:t>
            </a:r>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C51FCE-E4BB-4680-8E50-3C0E348D2609}"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A073D-A903-47F8-8D16-77642FB0DF1F}"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91FA40-626B-4CA1-85D0-7A9016E395BA}" type="datetimeFigureOut">
              <a:rPr lang="en-US" dirty="0"/>
              <a:t>1/6/2020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3F425EA-B9DC-48A7-991E-9A82573B1B21}" type="datetimeFigureOut">
              <a:rPr lang="en-US" dirty="0"/>
              <a:t>1/6/2020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6CB97F8-6CEB-469B-AFCC-889F2A2B1D5A}" type="datetimeFigureOut">
              <a:rPr lang="en-US" dirty="0"/>
              <a:t>1/6/2020</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A9179F-009E-4FA5-B091-7EBB82A185BD}" type="datetimeFigureOut">
              <a:rPr lang="en-US" dirty="0"/>
              <a:t>1/6/2020</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E665CEB-0076-4E37-B880-BCEA9784DE0A}" type="datetimeFigureOut">
              <a:rPr lang="en-US" dirty="0"/>
              <a:t>1/6/2020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149E5E-3896-4118-99A7-7B85668F1C5E}" type="datetimeFigureOut">
              <a:rPr lang="en-US" dirty="0"/>
              <a:t>1/6/2020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0F4739-9812-4A9F-890D-2AD6BA5F6EE8}" type="datetimeFigureOut">
              <a:rPr lang="en-US" dirty="0"/>
              <a:t>1/6/2020</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8845AC5-A3F8-44AA-BA8F-596CDCC976D3}"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873B183-A821-4095-A363-9EC968635539}"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4D01B4-0AA5-45E6-B2E6-5FA4078AEBCF}"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4147335C-0450-40D7-8612-B3203BED4F28}" type="datetimeFigureOut">
              <a:rPr lang="en-US" dirty="0"/>
              <a:t>1/6/2020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246A105-2A1C-4284-B4EA-07CF89B1A393}" type="datetimeFigureOut">
              <a:rPr lang="en-US" dirty="0"/>
              <a:t>1/6/2020</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0DBE609-F3F2-45E6-BD6A-E03A8C86C1AE}"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A24AD68-089C-4467-A8F3-EA2BBCA6B44E}" type="datetimeFigureOut">
              <a:rPr lang="en-US" dirty="0"/>
              <a:t>1/6/2020</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E0D914D-B099-4142-A885-11F276715148}" type="datetimeFigureOut">
              <a:rPr lang="en-US" dirty="0"/>
              <a:t>1/6/2020</a:t>
            </a:fld>
            <a:endParaRPr lang="en-US" dirty="0"/>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r>
              <a:rPr lang="en-US" dirty="0"/>
              <a:t>
              </a:t>
            </a:r>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www.blackrivertech.org/wp-content/uploads/2017/07/Academic-Writing-very-SMALL.jpg" TargetMode="External"/><Relationship Id="rId2" Type="http://schemas.openxmlformats.org/officeDocument/2006/relationships/hyperlink" Target="https://www.lifehack.org/articles/communication/9-tips-to-improve-communication-skills.html" TargetMode="External"/><Relationship Id="rId1" Type="http://schemas.openxmlformats.org/officeDocument/2006/relationships/slideLayout" Target="../slideLayouts/slideLayout2.xml"/><Relationship Id="rId6" Type="http://schemas.openxmlformats.org/officeDocument/2006/relationships/hyperlink" Target="https://www.careerquest.edu/blog/2015/01/why-good-communication-skills-are-essential-your-future-career" TargetMode="External"/><Relationship Id="rId5" Type="http://schemas.openxmlformats.org/officeDocument/2006/relationships/hyperlink" Target="https://dictionary.cambridge.org/dictionary/English/organizational-skills" TargetMode="External"/><Relationship Id="rId4" Type="http://schemas.openxmlformats.org/officeDocument/2006/relationships/hyperlink" Target="http://www.bu.edu/neuro/files/2012/06/academic.jpg"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lifehack.org/692542/the-importance-of-time-management" TargetMode="External"/><Relationship Id="rId2" Type="http://schemas.openxmlformats.org/officeDocument/2006/relationships/hyperlink" Target="https://www.collinsdictionary.com/dictionary/English/communication-skills" TargetMode="External"/><Relationship Id="rId1" Type="http://schemas.openxmlformats.org/officeDocument/2006/relationships/slideLayout" Target="../slideLayouts/slideLayout2.xml"/><Relationship Id="rId5" Type="http://schemas.openxmlformats.org/officeDocument/2006/relationships/hyperlink" Target="https://www.understood.org/en/learning-thinking-differences/child-learning-disabilities/executive-functioning-issues/4-ways-kids-use-organization-skills-to-learn" TargetMode="External"/><Relationship Id="rId4" Type="http://schemas.openxmlformats.org/officeDocument/2006/relationships/hyperlink" Target="https://www.mindtools.com/pages/article/newHTE_00.ht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successatschool.org/advicedetails/828/6-ways-to-improve-your-time-management-skills" TargetMode="External"/><Relationship Id="rId2" Type="http://schemas.openxmlformats.org/officeDocument/2006/relationships/hyperlink" Target="https://cla.umn.edu/sites/cla.umn.edu/files/styles/teaser/public/academic_requirements.png?itok=9YrUUVT8" TargetMode="External"/><Relationship Id="rId1" Type="http://schemas.openxmlformats.org/officeDocument/2006/relationships/slideLayout" Target="../slideLayouts/slideLayout2.xml"/><Relationship Id="rId4" Type="http://schemas.openxmlformats.org/officeDocument/2006/relationships/hyperlink" Target="http://www.jjay.cuny.edu/sites/default/files/page_icons/academic_advisement.i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76F89-BC38-48A6-BE21-C808850221F7}"/>
              </a:ext>
            </a:extLst>
          </p:cNvPr>
          <p:cNvSpPr>
            <a:spLocks noGrp="1"/>
          </p:cNvSpPr>
          <p:nvPr>
            <p:ph type="ctrTitle"/>
          </p:nvPr>
        </p:nvSpPr>
        <p:spPr>
          <a:xfrm>
            <a:off x="1154955" y="1423872"/>
            <a:ext cx="8825658" cy="2677648"/>
          </a:xfrm>
        </p:spPr>
        <p:txBody>
          <a:bodyPr/>
          <a:lstStyle/>
          <a:p>
            <a:r>
              <a:rPr lang="en-GB" sz="2400" dirty="0"/>
              <a:t>Choose 3 study skills that you feel are important for future employability, and discuss how these can be transferred to an education setting. Discuss why they are important skills for the workplace.  Include action points for further personal development</a:t>
            </a:r>
            <a:br>
              <a:rPr lang="en-GB" dirty="0"/>
            </a:br>
            <a:endParaRPr lang="en-GB" dirty="0"/>
          </a:p>
        </p:txBody>
      </p:sp>
      <p:sp>
        <p:nvSpPr>
          <p:cNvPr id="3" name="Subtitle 2">
            <a:extLst>
              <a:ext uri="{FF2B5EF4-FFF2-40B4-BE49-F238E27FC236}">
                <a16:creationId xmlns:a16="http://schemas.microsoft.com/office/drawing/2014/main" id="{93B35EF7-CA14-4887-BB40-DF1CDDFAF9D2}"/>
              </a:ext>
            </a:extLst>
          </p:cNvPr>
          <p:cNvSpPr>
            <a:spLocks noGrp="1"/>
          </p:cNvSpPr>
          <p:nvPr>
            <p:ph type="subTitle" idx="1"/>
          </p:nvPr>
        </p:nvSpPr>
        <p:spPr/>
        <p:txBody>
          <a:bodyPr/>
          <a:lstStyle/>
          <a:p>
            <a:r>
              <a:rPr lang="en-GB" dirty="0"/>
              <a:t>Student number: 1901456</a:t>
            </a:r>
          </a:p>
          <a:p>
            <a:r>
              <a:rPr lang="en-GB" dirty="0"/>
              <a:t>Subject number: ECge4001p/c</a:t>
            </a:r>
          </a:p>
        </p:txBody>
      </p:sp>
    </p:spTree>
    <p:extLst>
      <p:ext uri="{BB962C8B-B14F-4D97-AF65-F5344CB8AC3E}">
        <p14:creationId xmlns:p14="http://schemas.microsoft.com/office/powerpoint/2010/main" val="4528604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47EF2-4D59-4F23-BB14-86AF0AFAB5AA}"/>
              </a:ext>
            </a:extLst>
          </p:cNvPr>
          <p:cNvSpPr>
            <a:spLocks noGrp="1"/>
          </p:cNvSpPr>
          <p:nvPr>
            <p:ph type="title"/>
          </p:nvPr>
        </p:nvSpPr>
        <p:spPr/>
        <p:txBody>
          <a:bodyPr/>
          <a:lstStyle/>
          <a:p>
            <a:r>
              <a:rPr lang="en-GB" dirty="0"/>
              <a:t>Sgiliau Academaidd </a:t>
            </a:r>
          </a:p>
        </p:txBody>
      </p:sp>
      <p:sp>
        <p:nvSpPr>
          <p:cNvPr id="3" name="Content Placeholder 2">
            <a:extLst>
              <a:ext uri="{FF2B5EF4-FFF2-40B4-BE49-F238E27FC236}">
                <a16:creationId xmlns:a16="http://schemas.microsoft.com/office/drawing/2014/main" id="{7C83A77C-0C88-4E3A-8E65-BC9F3F9CC411}"/>
              </a:ext>
            </a:extLst>
          </p:cNvPr>
          <p:cNvSpPr>
            <a:spLocks noGrp="1"/>
          </p:cNvSpPr>
          <p:nvPr>
            <p:ph idx="1"/>
          </p:nvPr>
        </p:nvSpPr>
        <p:spPr/>
        <p:txBody>
          <a:bodyPr/>
          <a:lstStyle/>
          <a:p>
            <a:r>
              <a:rPr lang="en-GB" dirty="0"/>
              <a:t>Sgil un – Sgiliau Trefnu</a:t>
            </a:r>
          </a:p>
          <a:p>
            <a:r>
              <a:rPr lang="en-GB" dirty="0"/>
              <a:t>Sgil dau – Sgiliau Rheoli Amser</a:t>
            </a:r>
          </a:p>
          <a:p>
            <a:r>
              <a:rPr lang="en-GB" dirty="0"/>
              <a:t>Sgil tri – Sgiliau Cyfathrebu</a:t>
            </a:r>
          </a:p>
          <a:p>
            <a:endParaRPr lang="en-GB" dirty="0"/>
          </a:p>
        </p:txBody>
      </p:sp>
      <p:pic>
        <p:nvPicPr>
          <p:cNvPr id="4" name="Picture 3">
            <a:extLst>
              <a:ext uri="{FF2B5EF4-FFF2-40B4-BE49-F238E27FC236}">
                <a16:creationId xmlns:a16="http://schemas.microsoft.com/office/drawing/2014/main" id="{A67BB766-B255-452D-8587-009C8F3B625D}"/>
              </a:ext>
            </a:extLst>
          </p:cNvPr>
          <p:cNvPicPr>
            <a:picLocks noChangeAspect="1"/>
          </p:cNvPicPr>
          <p:nvPr/>
        </p:nvPicPr>
        <p:blipFill>
          <a:blip r:embed="rId2"/>
          <a:stretch>
            <a:fillRect/>
          </a:stretch>
        </p:blipFill>
        <p:spPr>
          <a:xfrm>
            <a:off x="5340626" y="3488083"/>
            <a:ext cx="6347791" cy="2876343"/>
          </a:xfrm>
          <a:prstGeom prst="rect">
            <a:avLst/>
          </a:prstGeom>
        </p:spPr>
      </p:pic>
    </p:spTree>
    <p:extLst>
      <p:ext uri="{BB962C8B-B14F-4D97-AF65-F5344CB8AC3E}">
        <p14:creationId xmlns:p14="http://schemas.microsoft.com/office/powerpoint/2010/main" val="2136444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B6188-D18F-4D35-A938-81F6FC5FDCCD}"/>
              </a:ext>
            </a:extLst>
          </p:cNvPr>
          <p:cNvSpPr>
            <a:spLocks noGrp="1"/>
          </p:cNvSpPr>
          <p:nvPr>
            <p:ph type="title"/>
          </p:nvPr>
        </p:nvSpPr>
        <p:spPr/>
        <p:txBody>
          <a:bodyPr/>
          <a:lstStyle/>
          <a:p>
            <a:r>
              <a:rPr lang="en-GB" dirty="0"/>
              <a:t>Beth ydy Sgiliau Trefnu?</a:t>
            </a:r>
          </a:p>
        </p:txBody>
      </p:sp>
      <p:sp>
        <p:nvSpPr>
          <p:cNvPr id="3" name="Content Placeholder 2">
            <a:extLst>
              <a:ext uri="{FF2B5EF4-FFF2-40B4-BE49-F238E27FC236}">
                <a16:creationId xmlns:a16="http://schemas.microsoft.com/office/drawing/2014/main" id="{62FA267F-F97A-42FD-A067-BDF13D75448C}"/>
              </a:ext>
            </a:extLst>
          </p:cNvPr>
          <p:cNvSpPr>
            <a:spLocks noGrp="1"/>
          </p:cNvSpPr>
          <p:nvPr>
            <p:ph idx="1"/>
          </p:nvPr>
        </p:nvSpPr>
        <p:spPr/>
        <p:txBody>
          <a:bodyPr/>
          <a:lstStyle/>
          <a:p>
            <a:r>
              <a:rPr lang="en-GB" dirty="0"/>
              <a:t>Yn ol Prifysgol Cambridge, 2019</a:t>
            </a:r>
          </a:p>
          <a:p>
            <a:pPr marL="0" indent="0">
              <a:buNone/>
            </a:pPr>
            <a:r>
              <a:rPr lang="en-GB" dirty="0"/>
              <a:t>“ The ability to use your time, energy, resources, etc in an effective way so that you achieve the things you want to achieve” (Cambridge University Press, 2019). </a:t>
            </a:r>
          </a:p>
          <a:p>
            <a:pPr marL="0" indent="0">
              <a:buNone/>
            </a:pPr>
            <a:endParaRPr lang="en-GB" dirty="0"/>
          </a:p>
        </p:txBody>
      </p:sp>
    </p:spTree>
    <p:extLst>
      <p:ext uri="{BB962C8B-B14F-4D97-AF65-F5344CB8AC3E}">
        <p14:creationId xmlns:p14="http://schemas.microsoft.com/office/powerpoint/2010/main" val="1245716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9B712-37CB-4E87-BA66-65E9970B10D3}"/>
              </a:ext>
            </a:extLst>
          </p:cNvPr>
          <p:cNvSpPr>
            <a:spLocks noGrp="1"/>
          </p:cNvSpPr>
          <p:nvPr>
            <p:ph type="title"/>
          </p:nvPr>
        </p:nvSpPr>
        <p:spPr/>
        <p:txBody>
          <a:bodyPr/>
          <a:lstStyle/>
          <a:p>
            <a:r>
              <a:rPr lang="en-GB" dirty="0"/>
              <a:t>Pam ydy sgil yma yn pwysig yn gosodiad addysg?</a:t>
            </a:r>
          </a:p>
        </p:txBody>
      </p:sp>
      <p:sp>
        <p:nvSpPr>
          <p:cNvPr id="3" name="Content Placeholder 2">
            <a:extLst>
              <a:ext uri="{FF2B5EF4-FFF2-40B4-BE49-F238E27FC236}">
                <a16:creationId xmlns:a16="http://schemas.microsoft.com/office/drawing/2014/main" id="{E7C79D95-E875-489A-AC52-A59EEA97B560}"/>
              </a:ext>
            </a:extLst>
          </p:cNvPr>
          <p:cNvSpPr>
            <a:spLocks noGrp="1"/>
          </p:cNvSpPr>
          <p:nvPr>
            <p:ph idx="1"/>
          </p:nvPr>
        </p:nvSpPr>
        <p:spPr/>
        <p:txBody>
          <a:bodyPr/>
          <a:lstStyle/>
          <a:p>
            <a:r>
              <a:rPr lang="en-GB" dirty="0"/>
              <a:t>Trefnu gwaith</a:t>
            </a:r>
          </a:p>
          <a:p>
            <a:r>
              <a:rPr lang="en-GB" dirty="0"/>
              <a:t>Plant gyda sgiliau trefnu yn gallu dilyn rheolau yn hawdd (Morin, 2019)</a:t>
            </a:r>
          </a:p>
          <a:p>
            <a:r>
              <a:rPr lang="en-GB" dirty="0"/>
              <a:t>Tasgau yn mwy rhwydd</a:t>
            </a:r>
          </a:p>
        </p:txBody>
      </p:sp>
      <p:pic>
        <p:nvPicPr>
          <p:cNvPr id="4" name="Picture 3">
            <a:extLst>
              <a:ext uri="{FF2B5EF4-FFF2-40B4-BE49-F238E27FC236}">
                <a16:creationId xmlns:a16="http://schemas.microsoft.com/office/drawing/2014/main" id="{52F55E70-96CF-4D64-A649-7E7073908662}"/>
              </a:ext>
            </a:extLst>
          </p:cNvPr>
          <p:cNvPicPr>
            <a:picLocks noChangeAspect="1"/>
          </p:cNvPicPr>
          <p:nvPr/>
        </p:nvPicPr>
        <p:blipFill>
          <a:blip r:embed="rId2"/>
          <a:stretch>
            <a:fillRect/>
          </a:stretch>
        </p:blipFill>
        <p:spPr>
          <a:xfrm>
            <a:off x="4709077" y="3667125"/>
            <a:ext cx="3409950" cy="3190875"/>
          </a:xfrm>
          <a:prstGeom prst="rect">
            <a:avLst/>
          </a:prstGeom>
        </p:spPr>
      </p:pic>
    </p:spTree>
    <p:extLst>
      <p:ext uri="{BB962C8B-B14F-4D97-AF65-F5344CB8AC3E}">
        <p14:creationId xmlns:p14="http://schemas.microsoft.com/office/powerpoint/2010/main" val="1261301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7CD05-2AC4-4F6E-BEA2-277914F59FFF}"/>
              </a:ext>
            </a:extLst>
          </p:cNvPr>
          <p:cNvSpPr>
            <a:spLocks noGrp="1"/>
          </p:cNvSpPr>
          <p:nvPr>
            <p:ph type="title"/>
          </p:nvPr>
        </p:nvSpPr>
        <p:spPr/>
        <p:txBody>
          <a:bodyPr/>
          <a:lstStyle/>
          <a:p>
            <a:r>
              <a:rPr lang="en-GB" dirty="0"/>
              <a:t>Datblygiad Personol</a:t>
            </a:r>
          </a:p>
        </p:txBody>
      </p:sp>
      <p:sp>
        <p:nvSpPr>
          <p:cNvPr id="3" name="Content Placeholder 2">
            <a:extLst>
              <a:ext uri="{FF2B5EF4-FFF2-40B4-BE49-F238E27FC236}">
                <a16:creationId xmlns:a16="http://schemas.microsoft.com/office/drawing/2014/main" id="{97B830FB-DBEB-421C-B101-8330438BE1F7}"/>
              </a:ext>
            </a:extLst>
          </p:cNvPr>
          <p:cNvSpPr>
            <a:spLocks noGrp="1"/>
          </p:cNvSpPr>
          <p:nvPr>
            <p:ph idx="1"/>
          </p:nvPr>
        </p:nvSpPr>
        <p:spPr/>
        <p:txBody>
          <a:bodyPr/>
          <a:lstStyle/>
          <a:p>
            <a:r>
              <a:rPr lang="en-GB" dirty="0"/>
              <a:t>Creu taflen amser</a:t>
            </a:r>
          </a:p>
          <a:p>
            <a:r>
              <a:rPr lang="en-GB" dirty="0"/>
              <a:t>Rhoi gwaith mewn ffeil</a:t>
            </a:r>
          </a:p>
          <a:p>
            <a:r>
              <a:rPr lang="en-GB" dirty="0"/>
              <a:t>Prynu ffon cof</a:t>
            </a:r>
          </a:p>
          <a:p>
            <a:endParaRPr lang="en-GB" dirty="0"/>
          </a:p>
          <a:p>
            <a:r>
              <a:rPr lang="en-GB" dirty="0"/>
              <a:t>Os byddaf yn dilyn y camau hyn galla i wella yn ustod fy amser yma yn prifysgol ac yn y dyfodol. </a:t>
            </a:r>
          </a:p>
          <a:p>
            <a:endParaRPr lang="en-GB" dirty="0"/>
          </a:p>
          <a:p>
            <a:endParaRPr lang="en-GB" dirty="0"/>
          </a:p>
        </p:txBody>
      </p:sp>
    </p:spTree>
    <p:extLst>
      <p:ext uri="{BB962C8B-B14F-4D97-AF65-F5344CB8AC3E}">
        <p14:creationId xmlns:p14="http://schemas.microsoft.com/office/powerpoint/2010/main" val="7290441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FFB14-7231-4280-8B60-C460B007488E}"/>
              </a:ext>
            </a:extLst>
          </p:cNvPr>
          <p:cNvSpPr>
            <a:spLocks noGrp="1"/>
          </p:cNvSpPr>
          <p:nvPr>
            <p:ph type="title"/>
          </p:nvPr>
        </p:nvSpPr>
        <p:spPr/>
        <p:txBody>
          <a:bodyPr/>
          <a:lstStyle/>
          <a:p>
            <a:r>
              <a:rPr lang="en-GB" dirty="0"/>
              <a:t>Beth ydy Sgiliau Rheoli Amser? </a:t>
            </a:r>
          </a:p>
        </p:txBody>
      </p:sp>
      <p:sp>
        <p:nvSpPr>
          <p:cNvPr id="3" name="Content Placeholder 2">
            <a:extLst>
              <a:ext uri="{FF2B5EF4-FFF2-40B4-BE49-F238E27FC236}">
                <a16:creationId xmlns:a16="http://schemas.microsoft.com/office/drawing/2014/main" id="{D925EA1E-46E1-4217-A280-84FA6886DF1D}"/>
              </a:ext>
            </a:extLst>
          </p:cNvPr>
          <p:cNvSpPr>
            <a:spLocks noGrp="1"/>
          </p:cNvSpPr>
          <p:nvPr>
            <p:ph idx="1"/>
          </p:nvPr>
        </p:nvSpPr>
        <p:spPr/>
        <p:txBody>
          <a:bodyPr/>
          <a:lstStyle/>
          <a:p>
            <a:r>
              <a:rPr lang="en-GB" dirty="0"/>
              <a:t>Yn ol Mind Tools Content Team, 2019</a:t>
            </a:r>
          </a:p>
          <a:p>
            <a:pPr marL="0" indent="0">
              <a:buNone/>
            </a:pPr>
            <a:r>
              <a:rPr lang="en-GB" dirty="0"/>
              <a:t>“Time Management is the process of organizing and planning how to divide your time between specific activities” (Mind Tools Content Team, 2019). </a:t>
            </a:r>
          </a:p>
          <a:p>
            <a:pPr marL="0" indent="0">
              <a:buNone/>
            </a:pPr>
            <a:endParaRPr lang="en-GB" dirty="0"/>
          </a:p>
        </p:txBody>
      </p:sp>
    </p:spTree>
    <p:extLst>
      <p:ext uri="{BB962C8B-B14F-4D97-AF65-F5344CB8AC3E}">
        <p14:creationId xmlns:p14="http://schemas.microsoft.com/office/powerpoint/2010/main" val="1994639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6388C-2C07-420F-9CDD-12B23B6511DA}"/>
              </a:ext>
            </a:extLst>
          </p:cNvPr>
          <p:cNvSpPr>
            <a:spLocks noGrp="1"/>
          </p:cNvSpPr>
          <p:nvPr>
            <p:ph type="title"/>
          </p:nvPr>
        </p:nvSpPr>
        <p:spPr/>
        <p:txBody>
          <a:bodyPr/>
          <a:lstStyle/>
          <a:p>
            <a:r>
              <a:rPr lang="en-GB" dirty="0"/>
              <a:t>Pam ydy sgil yma yn pwysig yn gosodiad addysg? </a:t>
            </a:r>
          </a:p>
        </p:txBody>
      </p:sp>
      <p:sp>
        <p:nvSpPr>
          <p:cNvPr id="3" name="Content Placeholder 2">
            <a:extLst>
              <a:ext uri="{FF2B5EF4-FFF2-40B4-BE49-F238E27FC236}">
                <a16:creationId xmlns:a16="http://schemas.microsoft.com/office/drawing/2014/main" id="{80DC2350-CB82-43BF-BD9D-BE8A1063F791}"/>
              </a:ext>
            </a:extLst>
          </p:cNvPr>
          <p:cNvSpPr>
            <a:spLocks noGrp="1"/>
          </p:cNvSpPr>
          <p:nvPr>
            <p:ph idx="1"/>
          </p:nvPr>
        </p:nvSpPr>
        <p:spPr/>
        <p:txBody>
          <a:bodyPr/>
          <a:lstStyle/>
          <a:p>
            <a:r>
              <a:rPr lang="en-GB" dirty="0"/>
              <a:t>Rhoi cymhelliant i chi i gorffen gwaith are amser</a:t>
            </a:r>
          </a:p>
          <a:p>
            <a:r>
              <a:rPr lang="en-GB" dirty="0"/>
              <a:t>Mae’n creu llau o straen pan wneud gwaith</a:t>
            </a:r>
          </a:p>
          <a:p>
            <a:r>
              <a:rPr lang="en-GB" dirty="0"/>
              <a:t>Gallwch cael mwy o amser i wneud gweithgareddau chi’n hoffi (Ho, 2019) </a:t>
            </a:r>
          </a:p>
          <a:p>
            <a:endParaRPr lang="en-GB" dirty="0"/>
          </a:p>
          <a:p>
            <a:endParaRPr lang="en-GB" dirty="0"/>
          </a:p>
          <a:p>
            <a:endParaRPr lang="en-GB" dirty="0"/>
          </a:p>
        </p:txBody>
      </p:sp>
    </p:spTree>
    <p:extLst>
      <p:ext uri="{BB962C8B-B14F-4D97-AF65-F5344CB8AC3E}">
        <p14:creationId xmlns:p14="http://schemas.microsoft.com/office/powerpoint/2010/main" val="1867612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985D6-1356-47BF-B759-FC3261324C5C}"/>
              </a:ext>
            </a:extLst>
          </p:cNvPr>
          <p:cNvSpPr>
            <a:spLocks noGrp="1"/>
          </p:cNvSpPr>
          <p:nvPr>
            <p:ph type="title"/>
          </p:nvPr>
        </p:nvSpPr>
        <p:spPr/>
        <p:txBody>
          <a:bodyPr/>
          <a:lstStyle/>
          <a:p>
            <a:r>
              <a:rPr lang="en-GB" dirty="0"/>
              <a:t>Datblygiad Personol</a:t>
            </a:r>
          </a:p>
        </p:txBody>
      </p:sp>
      <p:sp>
        <p:nvSpPr>
          <p:cNvPr id="3" name="Content Placeholder 2">
            <a:extLst>
              <a:ext uri="{FF2B5EF4-FFF2-40B4-BE49-F238E27FC236}">
                <a16:creationId xmlns:a16="http://schemas.microsoft.com/office/drawing/2014/main" id="{CFCC9F82-ACFD-4F09-BB43-73EA377E5212}"/>
              </a:ext>
            </a:extLst>
          </p:cNvPr>
          <p:cNvSpPr>
            <a:spLocks noGrp="1"/>
          </p:cNvSpPr>
          <p:nvPr>
            <p:ph idx="1"/>
          </p:nvPr>
        </p:nvSpPr>
        <p:spPr/>
        <p:txBody>
          <a:bodyPr/>
          <a:lstStyle/>
          <a:p>
            <a:r>
              <a:rPr lang="en-GB" dirty="0"/>
              <a:t>Creu rhestr am beth rwy’n wneud am y dydd </a:t>
            </a:r>
          </a:p>
          <a:p>
            <a:r>
              <a:rPr lang="en-GB" dirty="0"/>
              <a:t>Gosod golau academaidd</a:t>
            </a:r>
          </a:p>
          <a:p>
            <a:r>
              <a:rPr lang="en-GB" dirty="0"/>
              <a:t>Osgoi oediad! (Success at School, 2016)</a:t>
            </a:r>
          </a:p>
          <a:p>
            <a:endParaRPr lang="en-GB" dirty="0"/>
          </a:p>
          <a:p>
            <a:endParaRPr lang="en-GB" dirty="0"/>
          </a:p>
        </p:txBody>
      </p:sp>
      <p:pic>
        <p:nvPicPr>
          <p:cNvPr id="4" name="Picture 3">
            <a:extLst>
              <a:ext uri="{FF2B5EF4-FFF2-40B4-BE49-F238E27FC236}">
                <a16:creationId xmlns:a16="http://schemas.microsoft.com/office/drawing/2014/main" id="{6849AF0B-CF60-42AE-B2AB-67951CB9D26C}"/>
              </a:ext>
            </a:extLst>
          </p:cNvPr>
          <p:cNvPicPr>
            <a:picLocks noChangeAspect="1"/>
          </p:cNvPicPr>
          <p:nvPr/>
        </p:nvPicPr>
        <p:blipFill>
          <a:blip r:embed="rId2"/>
          <a:stretch>
            <a:fillRect/>
          </a:stretch>
        </p:blipFill>
        <p:spPr>
          <a:xfrm>
            <a:off x="7082313" y="2496457"/>
            <a:ext cx="4771222" cy="3180815"/>
          </a:xfrm>
          <a:prstGeom prst="rect">
            <a:avLst/>
          </a:prstGeom>
        </p:spPr>
      </p:pic>
    </p:spTree>
    <p:extLst>
      <p:ext uri="{BB962C8B-B14F-4D97-AF65-F5344CB8AC3E}">
        <p14:creationId xmlns:p14="http://schemas.microsoft.com/office/powerpoint/2010/main" val="10365731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A8CE3-D83E-42A5-A356-D8EEC2FAA29D}"/>
              </a:ext>
            </a:extLst>
          </p:cNvPr>
          <p:cNvSpPr>
            <a:spLocks noGrp="1"/>
          </p:cNvSpPr>
          <p:nvPr>
            <p:ph type="title"/>
          </p:nvPr>
        </p:nvSpPr>
        <p:spPr/>
        <p:txBody>
          <a:bodyPr/>
          <a:lstStyle/>
          <a:p>
            <a:r>
              <a:rPr lang="en-GB" dirty="0"/>
              <a:t>Beth ydy Sgiliau Cyfathrebu?</a:t>
            </a:r>
          </a:p>
        </p:txBody>
      </p:sp>
      <p:sp>
        <p:nvSpPr>
          <p:cNvPr id="3" name="Content Placeholder 2">
            <a:extLst>
              <a:ext uri="{FF2B5EF4-FFF2-40B4-BE49-F238E27FC236}">
                <a16:creationId xmlns:a16="http://schemas.microsoft.com/office/drawing/2014/main" id="{F3986D60-CE1E-4BDA-934A-FAAC33561C14}"/>
              </a:ext>
            </a:extLst>
          </p:cNvPr>
          <p:cNvSpPr>
            <a:spLocks noGrp="1"/>
          </p:cNvSpPr>
          <p:nvPr>
            <p:ph idx="1"/>
          </p:nvPr>
        </p:nvSpPr>
        <p:spPr/>
        <p:txBody>
          <a:bodyPr/>
          <a:lstStyle/>
          <a:p>
            <a:r>
              <a:rPr lang="en-GB" dirty="0"/>
              <a:t>Yn ol Collins Dictionary, 2019</a:t>
            </a:r>
          </a:p>
          <a:p>
            <a:pPr marL="0" indent="0">
              <a:buNone/>
            </a:pPr>
            <a:r>
              <a:rPr lang="en-GB" dirty="0"/>
              <a:t>“The ability to convey information and ideas effectively” (Collins Dictionary, 2019). </a:t>
            </a:r>
          </a:p>
        </p:txBody>
      </p:sp>
      <p:pic>
        <p:nvPicPr>
          <p:cNvPr id="4" name="Picture 3">
            <a:extLst>
              <a:ext uri="{FF2B5EF4-FFF2-40B4-BE49-F238E27FC236}">
                <a16:creationId xmlns:a16="http://schemas.microsoft.com/office/drawing/2014/main" id="{2D52E7D6-09CD-49D6-9D2D-AD0B69FCAFF7}"/>
              </a:ext>
            </a:extLst>
          </p:cNvPr>
          <p:cNvPicPr>
            <a:picLocks noChangeAspect="1"/>
          </p:cNvPicPr>
          <p:nvPr/>
        </p:nvPicPr>
        <p:blipFill>
          <a:blip r:embed="rId2"/>
          <a:stretch>
            <a:fillRect/>
          </a:stretch>
        </p:blipFill>
        <p:spPr>
          <a:xfrm>
            <a:off x="3854496" y="3429000"/>
            <a:ext cx="3362325" cy="3419475"/>
          </a:xfrm>
          <a:prstGeom prst="rect">
            <a:avLst/>
          </a:prstGeom>
        </p:spPr>
      </p:pic>
    </p:spTree>
    <p:extLst>
      <p:ext uri="{BB962C8B-B14F-4D97-AF65-F5344CB8AC3E}">
        <p14:creationId xmlns:p14="http://schemas.microsoft.com/office/powerpoint/2010/main" val="3334948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FB2C-0A45-4284-988D-6E3383CE4959}"/>
              </a:ext>
            </a:extLst>
          </p:cNvPr>
          <p:cNvSpPr>
            <a:spLocks noGrp="1"/>
          </p:cNvSpPr>
          <p:nvPr>
            <p:ph type="title"/>
          </p:nvPr>
        </p:nvSpPr>
        <p:spPr/>
        <p:txBody>
          <a:bodyPr/>
          <a:lstStyle/>
          <a:p>
            <a:r>
              <a:rPr lang="en-GB" dirty="0"/>
              <a:t>Pam ydy sgil yma yn pwysig yn gosodiad addysg?</a:t>
            </a:r>
          </a:p>
        </p:txBody>
      </p:sp>
      <p:sp>
        <p:nvSpPr>
          <p:cNvPr id="3" name="Content Placeholder 2">
            <a:extLst>
              <a:ext uri="{FF2B5EF4-FFF2-40B4-BE49-F238E27FC236}">
                <a16:creationId xmlns:a16="http://schemas.microsoft.com/office/drawing/2014/main" id="{A3968F84-756D-4BAD-98C4-8FD7F0022DD9}"/>
              </a:ext>
            </a:extLst>
          </p:cNvPr>
          <p:cNvSpPr>
            <a:spLocks noGrp="1"/>
          </p:cNvSpPr>
          <p:nvPr>
            <p:ph idx="1"/>
          </p:nvPr>
        </p:nvSpPr>
        <p:spPr/>
        <p:txBody>
          <a:bodyPr/>
          <a:lstStyle/>
          <a:p>
            <a:r>
              <a:rPr lang="en-GB" dirty="0"/>
              <a:t>Chi gallu esbonio eich syniad yn glir</a:t>
            </a:r>
          </a:p>
          <a:p>
            <a:r>
              <a:rPr lang="en-GB" dirty="0"/>
              <a:t>Gallu cyfathrebu gyda gweithiwr am y gwaith</a:t>
            </a:r>
          </a:p>
          <a:p>
            <a:r>
              <a:rPr lang="en-GB" dirty="0"/>
              <a:t>Gallwch deall beth mae pawb arall yn trafod yn y ddosbarth (Career Quest, 2020)</a:t>
            </a:r>
          </a:p>
          <a:p>
            <a:pPr marL="0" indent="0">
              <a:buNone/>
            </a:pPr>
            <a:endParaRPr lang="en-GB" dirty="0"/>
          </a:p>
          <a:p>
            <a:endParaRPr lang="en-GB" dirty="0"/>
          </a:p>
        </p:txBody>
      </p:sp>
    </p:spTree>
    <p:extLst>
      <p:ext uri="{BB962C8B-B14F-4D97-AF65-F5344CB8AC3E}">
        <p14:creationId xmlns:p14="http://schemas.microsoft.com/office/powerpoint/2010/main" val="40933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3556E-0E12-4879-987F-4EF00129E406}"/>
              </a:ext>
            </a:extLst>
          </p:cNvPr>
          <p:cNvSpPr>
            <a:spLocks noGrp="1"/>
          </p:cNvSpPr>
          <p:nvPr>
            <p:ph type="title"/>
          </p:nvPr>
        </p:nvSpPr>
        <p:spPr/>
        <p:txBody>
          <a:bodyPr/>
          <a:lstStyle/>
          <a:p>
            <a:r>
              <a:rPr lang="en-GB" dirty="0"/>
              <a:t>Datblygiad Personol</a:t>
            </a:r>
          </a:p>
        </p:txBody>
      </p:sp>
      <p:sp>
        <p:nvSpPr>
          <p:cNvPr id="3" name="Content Placeholder 2">
            <a:extLst>
              <a:ext uri="{FF2B5EF4-FFF2-40B4-BE49-F238E27FC236}">
                <a16:creationId xmlns:a16="http://schemas.microsoft.com/office/drawing/2014/main" id="{41316C16-33F6-4E2F-AF5B-565BF064BCD8}"/>
              </a:ext>
            </a:extLst>
          </p:cNvPr>
          <p:cNvSpPr>
            <a:spLocks noGrp="1"/>
          </p:cNvSpPr>
          <p:nvPr>
            <p:ph idx="1"/>
          </p:nvPr>
        </p:nvSpPr>
        <p:spPr/>
        <p:txBody>
          <a:bodyPr/>
          <a:lstStyle/>
          <a:p>
            <a:r>
              <a:rPr lang="en-GB" dirty="0"/>
              <a:t>Wneud gweithgareddau i helpu mi bod yn hyder pan cyfathrebu</a:t>
            </a:r>
          </a:p>
          <a:p>
            <a:r>
              <a:rPr lang="en-GB" dirty="0"/>
              <a:t>Gwrando i beth mae pobl yn gweud</a:t>
            </a:r>
          </a:p>
          <a:p>
            <a:r>
              <a:rPr lang="en-GB" dirty="0"/>
              <a:t>Bod yn mwy agor felly mae pobl yn teimlo gallwch nhw siarad gyda mi (Apodaca, 2019) </a:t>
            </a:r>
          </a:p>
        </p:txBody>
      </p:sp>
    </p:spTree>
    <p:extLst>
      <p:ext uri="{BB962C8B-B14F-4D97-AF65-F5344CB8AC3E}">
        <p14:creationId xmlns:p14="http://schemas.microsoft.com/office/powerpoint/2010/main" val="13370508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0BD04-874D-4126-AA2B-1AE58E87D05E}"/>
              </a:ext>
            </a:extLst>
          </p:cNvPr>
          <p:cNvSpPr>
            <a:spLocks noGrp="1"/>
          </p:cNvSpPr>
          <p:nvPr>
            <p:ph type="ctrTitle"/>
          </p:nvPr>
        </p:nvSpPr>
        <p:spPr>
          <a:xfrm>
            <a:off x="1498503" y="467167"/>
            <a:ext cx="9194993" cy="2961833"/>
          </a:xfrm>
        </p:spPr>
        <p:txBody>
          <a:bodyPr/>
          <a:lstStyle/>
          <a:p>
            <a:r>
              <a:rPr lang="en-GB" dirty="0"/>
              <a:t>DIOLCH AM GWRANDO</a:t>
            </a:r>
          </a:p>
        </p:txBody>
      </p:sp>
    </p:spTree>
    <p:extLst>
      <p:ext uri="{BB962C8B-B14F-4D97-AF65-F5344CB8AC3E}">
        <p14:creationId xmlns:p14="http://schemas.microsoft.com/office/powerpoint/2010/main" val="18875182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0CECE-7BE8-4BD4-A987-D827753DA33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48C28D34-CC6B-4752-A8CB-EFC9F395EACC}"/>
              </a:ext>
            </a:extLst>
          </p:cNvPr>
          <p:cNvSpPr>
            <a:spLocks noGrp="1"/>
          </p:cNvSpPr>
          <p:nvPr>
            <p:ph idx="1"/>
          </p:nvPr>
        </p:nvSpPr>
        <p:spPr/>
        <p:txBody>
          <a:bodyPr>
            <a:normAutofit lnSpcReduction="10000"/>
          </a:bodyPr>
          <a:lstStyle/>
          <a:p>
            <a:r>
              <a:rPr lang="en-GB" sz="1400" dirty="0"/>
              <a:t>Apodaca .M, 2019 ‘</a:t>
            </a:r>
            <a:r>
              <a:rPr lang="en-GB" sz="1400" i="1" dirty="0"/>
              <a:t>How to Improve Communication Skills For Workplace Success’ </a:t>
            </a:r>
            <a:r>
              <a:rPr lang="en-GB" sz="1400" dirty="0"/>
              <a:t>Available at: </a:t>
            </a:r>
            <a:r>
              <a:rPr lang="en-GB" sz="1400" dirty="0">
                <a:hlinkClick r:id="rId2"/>
              </a:rPr>
              <a:t>https://www.lifehack.org/articles/communication/9-tips-to-improve-communication-skills.html</a:t>
            </a:r>
            <a:r>
              <a:rPr lang="en-GB" sz="1400" dirty="0"/>
              <a:t> (Accessed: 4 January 2020).</a:t>
            </a:r>
          </a:p>
          <a:p>
            <a:r>
              <a:rPr lang="en-GB" sz="1400" dirty="0"/>
              <a:t>Black River Tech, 2017 ‘</a:t>
            </a:r>
            <a:r>
              <a:rPr lang="en-GB" sz="1400" i="1" dirty="0"/>
              <a:t>Academic Writing’ </a:t>
            </a:r>
            <a:r>
              <a:rPr lang="en-GB" sz="1400" dirty="0"/>
              <a:t>Available at: </a:t>
            </a:r>
            <a:r>
              <a:rPr lang="en-GB" sz="1400" dirty="0">
                <a:hlinkClick r:id="rId3"/>
              </a:rPr>
              <a:t>www.blackrivertech.org/wp-content/uploads/2017/07/Academic-Writing-very-SMALL.jpg</a:t>
            </a:r>
            <a:r>
              <a:rPr lang="en-GB" sz="1400" dirty="0"/>
              <a:t> (Accessed: 6 January 2020).</a:t>
            </a:r>
          </a:p>
          <a:p>
            <a:r>
              <a:rPr lang="en-GB" sz="1400" dirty="0"/>
              <a:t>Boston University, 2012 ‘</a:t>
            </a:r>
            <a:r>
              <a:rPr lang="en-GB" sz="1400" i="1" dirty="0"/>
              <a:t>Academics’ ‘Neuroscience’ </a:t>
            </a:r>
            <a:r>
              <a:rPr lang="en-GB" sz="1400" dirty="0"/>
              <a:t>Available at: </a:t>
            </a:r>
            <a:r>
              <a:rPr lang="en-GB" sz="1400" dirty="0">
                <a:hlinkClick r:id="rId4"/>
              </a:rPr>
              <a:t>www.bu.edu/neuro/files/2012/06/academic.jpg</a:t>
            </a:r>
            <a:r>
              <a:rPr lang="en-GB" sz="1400" dirty="0"/>
              <a:t> (Accessed: 6 January 2020).</a:t>
            </a:r>
          </a:p>
          <a:p>
            <a:r>
              <a:rPr lang="en-GB" sz="1400" dirty="0"/>
              <a:t>Cambridge University Press ‘</a:t>
            </a:r>
            <a:r>
              <a:rPr lang="en-GB" sz="1400" i="1" dirty="0"/>
              <a:t>Definition of organizational skills from the Cambridge Business English Dictionary’ </a:t>
            </a:r>
            <a:r>
              <a:rPr lang="en-GB" sz="1400" dirty="0"/>
              <a:t>Available at: </a:t>
            </a:r>
            <a:r>
              <a:rPr lang="en-GB" sz="1400" dirty="0">
                <a:hlinkClick r:id="rId5"/>
              </a:rPr>
              <a:t>https://dictionary.Cambridge.org/dictionary/English/organizational-skills</a:t>
            </a:r>
            <a:r>
              <a:rPr lang="en-GB" sz="1400" dirty="0"/>
              <a:t> (Accessed: 29 December 2019). </a:t>
            </a:r>
          </a:p>
          <a:p>
            <a:r>
              <a:rPr lang="en-GB" sz="1400" dirty="0"/>
              <a:t>Career Quest, 2015 ‘</a:t>
            </a:r>
            <a:r>
              <a:rPr lang="en-GB" sz="1400" i="1" dirty="0"/>
              <a:t>Why Good Communication Skills are essential to Your Future Career’ </a:t>
            </a:r>
            <a:r>
              <a:rPr lang="en-GB" sz="1400" dirty="0"/>
              <a:t>Available at: </a:t>
            </a:r>
            <a:r>
              <a:rPr lang="en-GB" sz="1400" dirty="0">
                <a:hlinkClick r:id="rId6"/>
              </a:rPr>
              <a:t>https://www.careerquest.edu/blog/2015/01/why-good-communication-skills-are-essential-your-future-career</a:t>
            </a:r>
            <a:r>
              <a:rPr lang="en-GB" sz="1400" dirty="0"/>
              <a:t> (Accessed: 4 January 2020). </a:t>
            </a:r>
          </a:p>
          <a:p>
            <a:endParaRPr lang="en-GB" sz="1400" dirty="0"/>
          </a:p>
        </p:txBody>
      </p:sp>
    </p:spTree>
    <p:extLst>
      <p:ext uri="{BB962C8B-B14F-4D97-AF65-F5344CB8AC3E}">
        <p14:creationId xmlns:p14="http://schemas.microsoft.com/office/powerpoint/2010/main" val="21706568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6896-2C1C-4F71-871A-A03EFB0C4EF2}"/>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001B0094-F2F8-4094-9C84-B60E534019E1}"/>
              </a:ext>
            </a:extLst>
          </p:cNvPr>
          <p:cNvSpPr>
            <a:spLocks noGrp="1"/>
          </p:cNvSpPr>
          <p:nvPr>
            <p:ph idx="1"/>
          </p:nvPr>
        </p:nvSpPr>
        <p:spPr/>
        <p:txBody>
          <a:bodyPr>
            <a:normAutofit lnSpcReduction="10000"/>
          </a:bodyPr>
          <a:lstStyle/>
          <a:p>
            <a:r>
              <a:rPr lang="en-GB" sz="1400" dirty="0"/>
              <a:t>Collins English Dictionary, 2019 ‘</a:t>
            </a:r>
            <a:r>
              <a:rPr lang="en-GB" sz="1400" i="1" dirty="0"/>
              <a:t>Definition of ‘communication skills’ </a:t>
            </a:r>
            <a:r>
              <a:rPr lang="en-GB" sz="1400" dirty="0"/>
              <a:t>Available at: </a:t>
            </a:r>
            <a:r>
              <a:rPr lang="en-GB" sz="1400" dirty="0">
                <a:hlinkClick r:id="rId2"/>
              </a:rPr>
              <a:t>https://www.collinsdictionary.com/dictionary/English/communication-skills</a:t>
            </a:r>
            <a:r>
              <a:rPr lang="en-GB" sz="1400" dirty="0"/>
              <a:t> (Accessed: 3 January 2020).</a:t>
            </a:r>
          </a:p>
          <a:p>
            <a:r>
              <a:rPr lang="en-GB" sz="1400" dirty="0"/>
              <a:t>Ho. L, 2019 ‘</a:t>
            </a:r>
            <a:r>
              <a:rPr lang="en-GB" sz="1400" i="1" dirty="0"/>
              <a:t>The importance of time management: 8 ways it matters’ </a:t>
            </a:r>
            <a:r>
              <a:rPr lang="en-GB" sz="1400" dirty="0"/>
              <a:t>Available at: </a:t>
            </a:r>
            <a:r>
              <a:rPr lang="en-GB" sz="1400" dirty="0">
                <a:hlinkClick r:id="rId3"/>
              </a:rPr>
              <a:t>https://www.lifehack.org/692542/the-importance-of-time-management</a:t>
            </a:r>
            <a:r>
              <a:rPr lang="en-GB" sz="1400" dirty="0"/>
              <a:t> (Accessed: 2 January 2020).  </a:t>
            </a:r>
          </a:p>
          <a:p>
            <a:r>
              <a:rPr lang="en-GB" sz="1400" dirty="0"/>
              <a:t>Meurig Evans. H, M.A, Thomas. W.O, B.A, 1994 ‘</a:t>
            </a:r>
            <a:r>
              <a:rPr lang="en-GB" sz="1400" i="1" dirty="0"/>
              <a:t>Y Geiriadur Mawr, The Complete Welsh-English. English-Welsh Dictionary’ </a:t>
            </a:r>
            <a:r>
              <a:rPr lang="en-GB" sz="1400" dirty="0"/>
              <a:t>Llandysu, Ceredigion. </a:t>
            </a:r>
          </a:p>
          <a:p>
            <a:r>
              <a:rPr lang="en-GB" sz="1400" dirty="0"/>
              <a:t>Mind Tools Content Team ‘</a:t>
            </a:r>
            <a:r>
              <a:rPr lang="en-GB" sz="1400" i="1" dirty="0"/>
              <a:t>What is Time Management?’ </a:t>
            </a:r>
            <a:r>
              <a:rPr lang="en-GB" sz="1400" dirty="0"/>
              <a:t>Available at: </a:t>
            </a:r>
            <a:r>
              <a:rPr lang="en-GB" sz="1400" dirty="0">
                <a:hlinkClick r:id="rId4"/>
              </a:rPr>
              <a:t>https://www.mindtools.com/pages/article/newHTE_00.htm</a:t>
            </a:r>
            <a:r>
              <a:rPr lang="en-GB" sz="1400" dirty="0"/>
              <a:t> (Accessed: 2 January 2020). </a:t>
            </a:r>
          </a:p>
          <a:p>
            <a:r>
              <a:rPr lang="en-GB" sz="1400" dirty="0"/>
              <a:t>Morin. A ‘</a:t>
            </a:r>
            <a:r>
              <a:rPr lang="en-GB" sz="1400" i="1" dirty="0"/>
              <a:t>4 ways kids use Organisation Skills to Learn’ </a:t>
            </a:r>
            <a:r>
              <a:rPr lang="en-GB" sz="1400" dirty="0"/>
              <a:t>Available at: </a:t>
            </a:r>
            <a:r>
              <a:rPr lang="en-GB" sz="1400" dirty="0">
                <a:hlinkClick r:id="rId5"/>
              </a:rPr>
              <a:t>https://www.understood.org/en/learning-thinking-differences/child-learning-disabilities/executive-functioning-issues/4-ways-kids-use-organization-skills-to-learn</a:t>
            </a:r>
            <a:r>
              <a:rPr lang="en-GB" sz="1400" dirty="0"/>
              <a:t> (Accessed: 2 January 2020). </a:t>
            </a:r>
          </a:p>
          <a:p>
            <a:endParaRPr lang="en-GB" sz="1400" dirty="0"/>
          </a:p>
        </p:txBody>
      </p:sp>
    </p:spTree>
    <p:extLst>
      <p:ext uri="{BB962C8B-B14F-4D97-AF65-F5344CB8AC3E}">
        <p14:creationId xmlns:p14="http://schemas.microsoft.com/office/powerpoint/2010/main" val="1417839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32CFF-56AC-4B13-B17D-35BF1700E4F8}"/>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A3EB3427-8873-46CF-8BAE-46D05602F030}"/>
              </a:ext>
            </a:extLst>
          </p:cNvPr>
          <p:cNvSpPr>
            <a:spLocks noGrp="1"/>
          </p:cNvSpPr>
          <p:nvPr>
            <p:ph idx="1"/>
          </p:nvPr>
        </p:nvSpPr>
        <p:spPr/>
        <p:txBody>
          <a:bodyPr>
            <a:normAutofit/>
          </a:bodyPr>
          <a:lstStyle/>
          <a:p>
            <a:r>
              <a:rPr lang="en-GB" sz="1400" dirty="0"/>
              <a:t>Student Services &amp; Advising ‘</a:t>
            </a:r>
            <a:r>
              <a:rPr lang="en-GB" sz="1400" i="1" dirty="0"/>
              <a:t>Academic Requirements’ </a:t>
            </a:r>
            <a:r>
              <a:rPr lang="en-GB" sz="1400" dirty="0"/>
              <a:t>Available at: </a:t>
            </a:r>
            <a:r>
              <a:rPr lang="en-GB" sz="1400" dirty="0">
                <a:hlinkClick r:id="rId2"/>
              </a:rPr>
              <a:t>https://cla.umn.edu/sites/cla.umn.edu/files/styles/teaser/public/academic_requirements.png?itok=9YrUUVT8</a:t>
            </a:r>
            <a:r>
              <a:rPr lang="en-GB" sz="1400" dirty="0"/>
              <a:t> (Accessed: 6 January 2020). </a:t>
            </a:r>
          </a:p>
          <a:p>
            <a:r>
              <a:rPr lang="en-GB" sz="1400" dirty="0"/>
              <a:t>Success at School, 2016 ‘</a:t>
            </a:r>
            <a:r>
              <a:rPr lang="en-GB" sz="1400" i="1" dirty="0"/>
              <a:t>6 ways to improve your time management skills’ </a:t>
            </a:r>
            <a:r>
              <a:rPr lang="en-GB" sz="1400" dirty="0"/>
              <a:t>Available at: </a:t>
            </a:r>
            <a:r>
              <a:rPr lang="en-GB" sz="1400" dirty="0">
                <a:hlinkClick r:id="rId3"/>
              </a:rPr>
              <a:t>https://successatschool.org/advicedetails/828/6-ways-to-improve-your-time-management-skills#</a:t>
            </a:r>
            <a:r>
              <a:rPr lang="en-GB" sz="1400" dirty="0"/>
              <a:t> (Accessed: 2 January 2020).</a:t>
            </a:r>
          </a:p>
          <a:p>
            <a:r>
              <a:rPr lang="en-GB" sz="1400" dirty="0"/>
              <a:t>Wausau West Counselling Department ‘</a:t>
            </a:r>
            <a:r>
              <a:rPr lang="en-GB" sz="1400" i="1" dirty="0"/>
              <a:t>ACADEMIC’ </a:t>
            </a:r>
            <a:r>
              <a:rPr lang="en-GB" sz="1400" dirty="0"/>
              <a:t>Available at: </a:t>
            </a:r>
            <a:r>
              <a:rPr lang="en-GB" sz="1400" dirty="0">
                <a:hlinkClick r:id="rId4"/>
              </a:rPr>
              <a:t>www.jjay.cuny.edu/sites/default/files/page_icons/academic_advisement.ipg</a:t>
            </a:r>
            <a:r>
              <a:rPr lang="en-GB" sz="1400" dirty="0"/>
              <a:t> (Accessed: 6 January 2020). </a:t>
            </a:r>
          </a:p>
        </p:txBody>
      </p:sp>
    </p:spTree>
    <p:extLst>
      <p:ext uri="{BB962C8B-B14F-4D97-AF65-F5344CB8AC3E}">
        <p14:creationId xmlns:p14="http://schemas.microsoft.com/office/powerpoint/2010/main" val="16251523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docProps/app.xml><?xml version="1.0" encoding="utf-8"?>
<Properties xmlns="http://schemas.openxmlformats.org/officeDocument/2006/extended-properties" xmlns:vt="http://schemas.openxmlformats.org/officeDocument/2006/docPropsVTypes">
  <Template>Ion Boardroom</Template>
  <TotalTime>270</TotalTime>
  <Words>902</Words>
  <Application>Microsoft Office PowerPoint</Application>
  <PresentationFormat>Widescreen</PresentationFormat>
  <Paragraphs>60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Ion Boardroom</vt:lpstr>
      <vt:lpstr>Choose 3 study skills that you feel are important for future employability, and discuss how these can be transferred to an education setting. Discuss why they are important skills for the workplace.  Include action points for further personal development </vt:lpstr>
      <vt:lpstr>Sgiliau Academaidd </vt:lpstr>
      <vt:lpstr>Beth ydy Sgiliau Trefnu?</vt:lpstr>
      <vt:lpstr>Pam ydy sgil yma yn pwysig yn gosodiad addysg?</vt:lpstr>
      <vt:lpstr>Datblygiad Personol</vt:lpstr>
      <vt:lpstr>Beth ydy Sgiliau Rheoli Amser? </vt:lpstr>
      <vt:lpstr>Pam ydy sgil yma yn pwysig yn gosodiad addysg? </vt:lpstr>
      <vt:lpstr>Datblygiad Personol</vt:lpstr>
      <vt:lpstr>Beth ydy Sgiliau Cyfathrebu?</vt:lpstr>
      <vt:lpstr>Pam ydy sgil yma yn pwysig yn gosodiad addysg?</vt:lpstr>
      <vt:lpstr>Datblygiad Personol</vt:lpstr>
      <vt:lpstr>DIOLCH AM GWRANDO</vt:lpstr>
      <vt:lpstr>Reference List</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Choose 3 study skills that you feel are important for future employability, and discuss how these can be transferred to a *youth and community work/an education* setting. Discuss why they are important skills for the workplace.  Include action points for further personal development</dc:title>
  <dc:creator>LaurenStyles2001</dc:creator>
  <cp:lastModifiedBy>LaurenStyles2001</cp:lastModifiedBy>
  <cp:revision>34</cp:revision>
  <dcterms:created xsi:type="dcterms:W3CDTF">2020-01-02T15:35:25Z</dcterms:created>
  <dcterms:modified xsi:type="dcterms:W3CDTF">2020-01-06T17:29:37Z</dcterms:modified>
</cp:coreProperties>
</file>