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sldIdLst>
    <p:sldId id="256" r:id="rId2"/>
    <p:sldId id="257" r:id="rId3"/>
    <p:sldId id="263" r:id="rId4"/>
    <p:sldId id="264" r:id="rId5"/>
    <p:sldId id="265" r:id="rId6"/>
    <p:sldId id="266" r:id="rId7"/>
    <p:sldId id="267" r:id="rId8"/>
    <p:sldId id="258" r:id="rId9"/>
    <p:sldId id="259" r:id="rId10"/>
    <p:sldId id="260" r:id="rId11"/>
    <p:sldId id="261" r:id="rId12"/>
    <p:sldId id="262"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4156" autoAdjust="0"/>
  </p:normalViewPr>
  <p:slideViewPr>
    <p:cSldViewPr snapToGrid="0">
      <p:cViewPr varScale="1">
        <p:scale>
          <a:sx n="40" d="100"/>
          <a:sy n="40" d="100"/>
        </p:scale>
        <p:origin x="189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EF9076-1699-47E2-A3AE-918E39EDC3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FBC103-FFE2-4C15-A31D-20DF1FCB4028}">
      <dgm:prSet/>
      <dgm:spPr/>
      <dgm:t>
        <a:bodyPr/>
        <a:lstStyle/>
        <a:p>
          <a:r>
            <a:rPr lang="en-GB" dirty="0"/>
            <a:t>Discuss the answers to the questions that you were asked to prepare.</a:t>
          </a:r>
          <a:endParaRPr lang="en-US" dirty="0"/>
        </a:p>
      </dgm:t>
    </dgm:pt>
    <dgm:pt modelId="{5C43EA63-5678-4F15-A34E-5A82D72D11C8}" type="parTrans" cxnId="{4457D304-09B9-4ED6-B393-FD166344BFD6}">
      <dgm:prSet/>
      <dgm:spPr/>
      <dgm:t>
        <a:bodyPr/>
        <a:lstStyle/>
        <a:p>
          <a:endParaRPr lang="en-US"/>
        </a:p>
      </dgm:t>
    </dgm:pt>
    <dgm:pt modelId="{11AC0002-7FA9-427E-956C-96CD236C67F1}" type="sibTrans" cxnId="{4457D304-09B9-4ED6-B393-FD166344BFD6}">
      <dgm:prSet/>
      <dgm:spPr/>
      <dgm:t>
        <a:bodyPr/>
        <a:lstStyle/>
        <a:p>
          <a:endParaRPr lang="en-US"/>
        </a:p>
      </dgm:t>
    </dgm:pt>
    <dgm:pt modelId="{7E0AFD92-64CD-4321-A6FF-F780A1CAAC30}">
      <dgm:prSet/>
      <dgm:spPr/>
      <dgm:t>
        <a:bodyPr/>
        <a:lstStyle/>
        <a:p>
          <a:r>
            <a:rPr lang="en-GB" dirty="0"/>
            <a:t>Apply our knowledge to scenario-based questions.</a:t>
          </a:r>
          <a:endParaRPr lang="en-US" dirty="0"/>
        </a:p>
      </dgm:t>
    </dgm:pt>
    <dgm:pt modelId="{77241290-DFE6-43B3-8BBE-BEB7D40570BB}" type="parTrans" cxnId="{271E9FA5-9FD5-4B25-ABC9-BDF7E6682698}">
      <dgm:prSet/>
      <dgm:spPr/>
      <dgm:t>
        <a:bodyPr/>
        <a:lstStyle/>
        <a:p>
          <a:endParaRPr lang="en-US"/>
        </a:p>
      </dgm:t>
    </dgm:pt>
    <dgm:pt modelId="{C2AF8B2E-86F1-4982-A9B7-E4942925EA8F}" type="sibTrans" cxnId="{271E9FA5-9FD5-4B25-ABC9-BDF7E6682698}">
      <dgm:prSet/>
      <dgm:spPr/>
      <dgm:t>
        <a:bodyPr/>
        <a:lstStyle/>
        <a:p>
          <a:endParaRPr lang="en-US"/>
        </a:p>
      </dgm:t>
    </dgm:pt>
    <dgm:pt modelId="{9F195FDB-6F74-4985-8A0B-505DB1F4AB89}" type="pres">
      <dgm:prSet presAssocID="{F4EF9076-1699-47E2-A3AE-918E39EDC314}" presName="root" presStyleCnt="0">
        <dgm:presLayoutVars>
          <dgm:dir/>
          <dgm:resizeHandles val="exact"/>
        </dgm:presLayoutVars>
      </dgm:prSet>
      <dgm:spPr/>
      <dgm:t>
        <a:bodyPr/>
        <a:lstStyle/>
        <a:p>
          <a:endParaRPr lang="en-GB"/>
        </a:p>
      </dgm:t>
    </dgm:pt>
    <dgm:pt modelId="{0F96D0AE-EFEB-473A-90E7-D64FB8FF1596}" type="pres">
      <dgm:prSet presAssocID="{8BFBC103-FFE2-4C15-A31D-20DF1FCB4028}" presName="compNode" presStyleCnt="0"/>
      <dgm:spPr/>
    </dgm:pt>
    <dgm:pt modelId="{0FA4B3E2-5FCF-48B4-BBE5-392B85064D0D}" type="pres">
      <dgm:prSet presAssocID="{8BFBC103-FFE2-4C15-A31D-20DF1FCB4028}" presName="bgRect" presStyleLbl="bgShp" presStyleIdx="0" presStyleCnt="2"/>
      <dgm:spPr/>
    </dgm:pt>
    <dgm:pt modelId="{0A4E6E25-0BD6-47D0-8DF4-5CF713EC1B9C}" type="pres">
      <dgm:prSet presAssocID="{8BFBC103-FFE2-4C15-A31D-20DF1FCB40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Head with Gears"/>
        </a:ext>
      </dgm:extLst>
    </dgm:pt>
    <dgm:pt modelId="{294027A9-C00D-4BDD-B6B2-3EDF212C8B5C}" type="pres">
      <dgm:prSet presAssocID="{8BFBC103-FFE2-4C15-A31D-20DF1FCB4028}" presName="spaceRect" presStyleCnt="0"/>
      <dgm:spPr/>
    </dgm:pt>
    <dgm:pt modelId="{7F283E3A-C875-4D50-AD69-A725225CC949}" type="pres">
      <dgm:prSet presAssocID="{8BFBC103-FFE2-4C15-A31D-20DF1FCB4028}" presName="parTx" presStyleLbl="revTx" presStyleIdx="0" presStyleCnt="2">
        <dgm:presLayoutVars>
          <dgm:chMax val="0"/>
          <dgm:chPref val="0"/>
        </dgm:presLayoutVars>
      </dgm:prSet>
      <dgm:spPr/>
      <dgm:t>
        <a:bodyPr/>
        <a:lstStyle/>
        <a:p>
          <a:endParaRPr lang="en-GB"/>
        </a:p>
      </dgm:t>
    </dgm:pt>
    <dgm:pt modelId="{D2D8DFC7-AD83-4479-A18D-97AE613A9F41}" type="pres">
      <dgm:prSet presAssocID="{11AC0002-7FA9-427E-956C-96CD236C67F1}" presName="sibTrans" presStyleCnt="0"/>
      <dgm:spPr/>
    </dgm:pt>
    <dgm:pt modelId="{CC15077B-2064-42E5-ADD9-4362CBDC38B7}" type="pres">
      <dgm:prSet presAssocID="{7E0AFD92-64CD-4321-A6FF-F780A1CAAC30}" presName="compNode" presStyleCnt="0"/>
      <dgm:spPr/>
    </dgm:pt>
    <dgm:pt modelId="{6AFE3BCA-0D65-4676-86FF-04E93E2D253E}" type="pres">
      <dgm:prSet presAssocID="{7E0AFD92-64CD-4321-A6FF-F780A1CAAC30}" presName="bgRect" presStyleLbl="bgShp" presStyleIdx="1" presStyleCnt="2"/>
      <dgm:spPr/>
    </dgm:pt>
    <dgm:pt modelId="{8378933F-D320-47D6-9F86-E1C1B8DB1A76}" type="pres">
      <dgm:prSet presAssocID="{7E0AFD92-64CD-4321-A6FF-F780A1CAAC3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Questions"/>
        </a:ext>
      </dgm:extLst>
    </dgm:pt>
    <dgm:pt modelId="{8F87472C-9858-48FC-A922-A51E977F05A5}" type="pres">
      <dgm:prSet presAssocID="{7E0AFD92-64CD-4321-A6FF-F780A1CAAC30}" presName="spaceRect" presStyleCnt="0"/>
      <dgm:spPr/>
    </dgm:pt>
    <dgm:pt modelId="{1C4DD7C2-478C-4799-B05A-50C1C9AF360A}" type="pres">
      <dgm:prSet presAssocID="{7E0AFD92-64CD-4321-A6FF-F780A1CAAC30}" presName="parTx" presStyleLbl="revTx" presStyleIdx="1" presStyleCnt="2">
        <dgm:presLayoutVars>
          <dgm:chMax val="0"/>
          <dgm:chPref val="0"/>
        </dgm:presLayoutVars>
      </dgm:prSet>
      <dgm:spPr/>
      <dgm:t>
        <a:bodyPr/>
        <a:lstStyle/>
        <a:p>
          <a:endParaRPr lang="en-GB"/>
        </a:p>
      </dgm:t>
    </dgm:pt>
  </dgm:ptLst>
  <dgm:cxnLst>
    <dgm:cxn modelId="{271E9FA5-9FD5-4B25-ABC9-BDF7E6682698}" srcId="{F4EF9076-1699-47E2-A3AE-918E39EDC314}" destId="{7E0AFD92-64CD-4321-A6FF-F780A1CAAC30}" srcOrd="1" destOrd="0" parTransId="{77241290-DFE6-43B3-8BBE-BEB7D40570BB}" sibTransId="{C2AF8B2E-86F1-4982-A9B7-E4942925EA8F}"/>
    <dgm:cxn modelId="{C68221B6-40C4-43B2-89D3-8C8A5D3C2CBD}" type="presOf" srcId="{8BFBC103-FFE2-4C15-A31D-20DF1FCB4028}" destId="{7F283E3A-C875-4D50-AD69-A725225CC949}" srcOrd="0" destOrd="0" presId="urn:microsoft.com/office/officeart/2018/2/layout/IconVerticalSolidList"/>
    <dgm:cxn modelId="{B4B2BDB7-2145-414F-8C87-36FD0A86C191}" type="presOf" srcId="{7E0AFD92-64CD-4321-A6FF-F780A1CAAC30}" destId="{1C4DD7C2-478C-4799-B05A-50C1C9AF360A}" srcOrd="0" destOrd="0" presId="urn:microsoft.com/office/officeart/2018/2/layout/IconVerticalSolidList"/>
    <dgm:cxn modelId="{4457D304-09B9-4ED6-B393-FD166344BFD6}" srcId="{F4EF9076-1699-47E2-A3AE-918E39EDC314}" destId="{8BFBC103-FFE2-4C15-A31D-20DF1FCB4028}" srcOrd="0" destOrd="0" parTransId="{5C43EA63-5678-4F15-A34E-5A82D72D11C8}" sibTransId="{11AC0002-7FA9-427E-956C-96CD236C67F1}"/>
    <dgm:cxn modelId="{AF8D9889-6C59-465F-995F-C60174176396}" type="presOf" srcId="{F4EF9076-1699-47E2-A3AE-918E39EDC314}" destId="{9F195FDB-6F74-4985-8A0B-505DB1F4AB89}" srcOrd="0" destOrd="0" presId="urn:microsoft.com/office/officeart/2018/2/layout/IconVerticalSolidList"/>
    <dgm:cxn modelId="{6A0C3A7B-D7F7-4621-B344-49315FAE14C0}" type="presParOf" srcId="{9F195FDB-6F74-4985-8A0B-505DB1F4AB89}" destId="{0F96D0AE-EFEB-473A-90E7-D64FB8FF1596}" srcOrd="0" destOrd="0" presId="urn:microsoft.com/office/officeart/2018/2/layout/IconVerticalSolidList"/>
    <dgm:cxn modelId="{EE3CA6A9-4755-49CE-B60C-8A7B0D6D154C}" type="presParOf" srcId="{0F96D0AE-EFEB-473A-90E7-D64FB8FF1596}" destId="{0FA4B3E2-5FCF-48B4-BBE5-392B85064D0D}" srcOrd="0" destOrd="0" presId="urn:microsoft.com/office/officeart/2018/2/layout/IconVerticalSolidList"/>
    <dgm:cxn modelId="{A48005EC-1E79-446D-9479-8DF069188A95}" type="presParOf" srcId="{0F96D0AE-EFEB-473A-90E7-D64FB8FF1596}" destId="{0A4E6E25-0BD6-47D0-8DF4-5CF713EC1B9C}" srcOrd="1" destOrd="0" presId="urn:microsoft.com/office/officeart/2018/2/layout/IconVerticalSolidList"/>
    <dgm:cxn modelId="{74F12D88-8BEA-48B1-9E77-93610E5F9190}" type="presParOf" srcId="{0F96D0AE-EFEB-473A-90E7-D64FB8FF1596}" destId="{294027A9-C00D-4BDD-B6B2-3EDF212C8B5C}" srcOrd="2" destOrd="0" presId="urn:microsoft.com/office/officeart/2018/2/layout/IconVerticalSolidList"/>
    <dgm:cxn modelId="{3CF2267A-4B1C-4213-BF63-BC1C33A19AD5}" type="presParOf" srcId="{0F96D0AE-EFEB-473A-90E7-D64FB8FF1596}" destId="{7F283E3A-C875-4D50-AD69-A725225CC949}" srcOrd="3" destOrd="0" presId="urn:microsoft.com/office/officeart/2018/2/layout/IconVerticalSolidList"/>
    <dgm:cxn modelId="{FAD64B99-60DC-4EE9-92A3-AC3D79E5511E}" type="presParOf" srcId="{9F195FDB-6F74-4985-8A0B-505DB1F4AB89}" destId="{D2D8DFC7-AD83-4479-A18D-97AE613A9F41}" srcOrd="1" destOrd="0" presId="urn:microsoft.com/office/officeart/2018/2/layout/IconVerticalSolidList"/>
    <dgm:cxn modelId="{EDFA1AAE-7E90-411D-8556-5A6C2A8ABF8C}" type="presParOf" srcId="{9F195FDB-6F74-4985-8A0B-505DB1F4AB89}" destId="{CC15077B-2064-42E5-ADD9-4362CBDC38B7}" srcOrd="2" destOrd="0" presId="urn:microsoft.com/office/officeart/2018/2/layout/IconVerticalSolidList"/>
    <dgm:cxn modelId="{920341A1-3874-4F3B-9913-AAB1A1B919D9}" type="presParOf" srcId="{CC15077B-2064-42E5-ADD9-4362CBDC38B7}" destId="{6AFE3BCA-0D65-4676-86FF-04E93E2D253E}" srcOrd="0" destOrd="0" presId="urn:microsoft.com/office/officeart/2018/2/layout/IconVerticalSolidList"/>
    <dgm:cxn modelId="{0782B57F-39D5-46AC-84B5-FDEF28C55644}" type="presParOf" srcId="{CC15077B-2064-42E5-ADD9-4362CBDC38B7}" destId="{8378933F-D320-47D6-9F86-E1C1B8DB1A76}" srcOrd="1" destOrd="0" presId="urn:microsoft.com/office/officeart/2018/2/layout/IconVerticalSolidList"/>
    <dgm:cxn modelId="{4914D82A-1651-4C08-B6F5-40B65635030D}" type="presParOf" srcId="{CC15077B-2064-42E5-ADD9-4362CBDC38B7}" destId="{8F87472C-9858-48FC-A922-A51E977F05A5}" srcOrd="2" destOrd="0" presId="urn:microsoft.com/office/officeart/2018/2/layout/IconVerticalSolidList"/>
    <dgm:cxn modelId="{CF2FAAF1-0396-4F75-9754-1513E84A81DE}" type="presParOf" srcId="{CC15077B-2064-42E5-ADD9-4362CBDC38B7}" destId="{1C4DD7C2-478C-4799-B05A-50C1C9AF36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EF9076-1699-47E2-A3AE-918E39EDC3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FBC103-FFE2-4C15-A31D-20DF1FCB4028}">
      <dgm:prSet/>
      <dgm:spPr/>
      <dgm:t>
        <a:bodyPr/>
        <a:lstStyle/>
        <a:p>
          <a:r>
            <a:rPr lang="en-GB" dirty="0"/>
            <a:t>Discuss the answers to the questions that you were asked to prepare.</a:t>
          </a:r>
          <a:endParaRPr lang="en-US" dirty="0"/>
        </a:p>
      </dgm:t>
    </dgm:pt>
    <dgm:pt modelId="{5C43EA63-5678-4F15-A34E-5A82D72D11C8}" type="parTrans" cxnId="{4457D304-09B9-4ED6-B393-FD166344BFD6}">
      <dgm:prSet/>
      <dgm:spPr/>
      <dgm:t>
        <a:bodyPr/>
        <a:lstStyle/>
        <a:p>
          <a:endParaRPr lang="en-US"/>
        </a:p>
      </dgm:t>
    </dgm:pt>
    <dgm:pt modelId="{11AC0002-7FA9-427E-956C-96CD236C67F1}" type="sibTrans" cxnId="{4457D304-09B9-4ED6-B393-FD166344BFD6}">
      <dgm:prSet/>
      <dgm:spPr/>
      <dgm:t>
        <a:bodyPr/>
        <a:lstStyle/>
        <a:p>
          <a:endParaRPr lang="en-US"/>
        </a:p>
      </dgm:t>
    </dgm:pt>
    <dgm:pt modelId="{7E0AFD92-64CD-4321-A6FF-F780A1CAAC30}">
      <dgm:prSet/>
      <dgm:spPr/>
      <dgm:t>
        <a:bodyPr/>
        <a:lstStyle/>
        <a:p>
          <a:r>
            <a:rPr lang="en-GB" dirty="0"/>
            <a:t>Apply our knowledge to scenario-based questions.</a:t>
          </a:r>
          <a:endParaRPr lang="en-US" dirty="0"/>
        </a:p>
      </dgm:t>
    </dgm:pt>
    <dgm:pt modelId="{77241290-DFE6-43B3-8BBE-BEB7D40570BB}" type="parTrans" cxnId="{271E9FA5-9FD5-4B25-ABC9-BDF7E6682698}">
      <dgm:prSet/>
      <dgm:spPr/>
      <dgm:t>
        <a:bodyPr/>
        <a:lstStyle/>
        <a:p>
          <a:endParaRPr lang="en-US"/>
        </a:p>
      </dgm:t>
    </dgm:pt>
    <dgm:pt modelId="{C2AF8B2E-86F1-4982-A9B7-E4942925EA8F}" type="sibTrans" cxnId="{271E9FA5-9FD5-4B25-ABC9-BDF7E6682698}">
      <dgm:prSet/>
      <dgm:spPr/>
      <dgm:t>
        <a:bodyPr/>
        <a:lstStyle/>
        <a:p>
          <a:endParaRPr lang="en-US"/>
        </a:p>
      </dgm:t>
    </dgm:pt>
    <dgm:pt modelId="{9F195FDB-6F74-4985-8A0B-505DB1F4AB89}" type="pres">
      <dgm:prSet presAssocID="{F4EF9076-1699-47E2-A3AE-918E39EDC314}" presName="root" presStyleCnt="0">
        <dgm:presLayoutVars>
          <dgm:dir/>
          <dgm:resizeHandles val="exact"/>
        </dgm:presLayoutVars>
      </dgm:prSet>
      <dgm:spPr/>
      <dgm:t>
        <a:bodyPr/>
        <a:lstStyle/>
        <a:p>
          <a:endParaRPr lang="en-GB"/>
        </a:p>
      </dgm:t>
    </dgm:pt>
    <dgm:pt modelId="{0F96D0AE-EFEB-473A-90E7-D64FB8FF1596}" type="pres">
      <dgm:prSet presAssocID="{8BFBC103-FFE2-4C15-A31D-20DF1FCB4028}" presName="compNode" presStyleCnt="0"/>
      <dgm:spPr/>
    </dgm:pt>
    <dgm:pt modelId="{0FA4B3E2-5FCF-48B4-BBE5-392B85064D0D}" type="pres">
      <dgm:prSet presAssocID="{8BFBC103-FFE2-4C15-A31D-20DF1FCB4028}" presName="bgRect" presStyleLbl="bgShp" presStyleIdx="0" presStyleCnt="2"/>
      <dgm:spPr/>
    </dgm:pt>
    <dgm:pt modelId="{0A4E6E25-0BD6-47D0-8DF4-5CF713EC1B9C}" type="pres">
      <dgm:prSet presAssocID="{8BFBC103-FFE2-4C15-A31D-20DF1FCB40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Head with Gears"/>
        </a:ext>
      </dgm:extLst>
    </dgm:pt>
    <dgm:pt modelId="{294027A9-C00D-4BDD-B6B2-3EDF212C8B5C}" type="pres">
      <dgm:prSet presAssocID="{8BFBC103-FFE2-4C15-A31D-20DF1FCB4028}" presName="spaceRect" presStyleCnt="0"/>
      <dgm:spPr/>
    </dgm:pt>
    <dgm:pt modelId="{7F283E3A-C875-4D50-AD69-A725225CC949}" type="pres">
      <dgm:prSet presAssocID="{8BFBC103-FFE2-4C15-A31D-20DF1FCB4028}" presName="parTx" presStyleLbl="revTx" presStyleIdx="0" presStyleCnt="2">
        <dgm:presLayoutVars>
          <dgm:chMax val="0"/>
          <dgm:chPref val="0"/>
        </dgm:presLayoutVars>
      </dgm:prSet>
      <dgm:spPr/>
      <dgm:t>
        <a:bodyPr/>
        <a:lstStyle/>
        <a:p>
          <a:endParaRPr lang="en-GB"/>
        </a:p>
      </dgm:t>
    </dgm:pt>
    <dgm:pt modelId="{D2D8DFC7-AD83-4479-A18D-97AE613A9F41}" type="pres">
      <dgm:prSet presAssocID="{11AC0002-7FA9-427E-956C-96CD236C67F1}" presName="sibTrans" presStyleCnt="0"/>
      <dgm:spPr/>
    </dgm:pt>
    <dgm:pt modelId="{CC15077B-2064-42E5-ADD9-4362CBDC38B7}" type="pres">
      <dgm:prSet presAssocID="{7E0AFD92-64CD-4321-A6FF-F780A1CAAC30}" presName="compNode" presStyleCnt="0"/>
      <dgm:spPr/>
    </dgm:pt>
    <dgm:pt modelId="{6AFE3BCA-0D65-4676-86FF-04E93E2D253E}" type="pres">
      <dgm:prSet presAssocID="{7E0AFD92-64CD-4321-A6FF-F780A1CAAC30}" presName="bgRect" presStyleLbl="bgShp" presStyleIdx="1" presStyleCnt="2"/>
      <dgm:spPr/>
    </dgm:pt>
    <dgm:pt modelId="{8378933F-D320-47D6-9F86-E1C1B8DB1A76}" type="pres">
      <dgm:prSet presAssocID="{7E0AFD92-64CD-4321-A6FF-F780A1CAAC3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Questions"/>
        </a:ext>
      </dgm:extLst>
    </dgm:pt>
    <dgm:pt modelId="{8F87472C-9858-48FC-A922-A51E977F05A5}" type="pres">
      <dgm:prSet presAssocID="{7E0AFD92-64CD-4321-A6FF-F780A1CAAC30}" presName="spaceRect" presStyleCnt="0"/>
      <dgm:spPr/>
    </dgm:pt>
    <dgm:pt modelId="{1C4DD7C2-478C-4799-B05A-50C1C9AF360A}" type="pres">
      <dgm:prSet presAssocID="{7E0AFD92-64CD-4321-A6FF-F780A1CAAC30}" presName="parTx" presStyleLbl="revTx" presStyleIdx="1" presStyleCnt="2">
        <dgm:presLayoutVars>
          <dgm:chMax val="0"/>
          <dgm:chPref val="0"/>
        </dgm:presLayoutVars>
      </dgm:prSet>
      <dgm:spPr/>
      <dgm:t>
        <a:bodyPr/>
        <a:lstStyle/>
        <a:p>
          <a:endParaRPr lang="en-GB"/>
        </a:p>
      </dgm:t>
    </dgm:pt>
  </dgm:ptLst>
  <dgm:cxnLst>
    <dgm:cxn modelId="{271E9FA5-9FD5-4B25-ABC9-BDF7E6682698}" srcId="{F4EF9076-1699-47E2-A3AE-918E39EDC314}" destId="{7E0AFD92-64CD-4321-A6FF-F780A1CAAC30}" srcOrd="1" destOrd="0" parTransId="{77241290-DFE6-43B3-8BBE-BEB7D40570BB}" sibTransId="{C2AF8B2E-86F1-4982-A9B7-E4942925EA8F}"/>
    <dgm:cxn modelId="{C68221B6-40C4-43B2-89D3-8C8A5D3C2CBD}" type="presOf" srcId="{8BFBC103-FFE2-4C15-A31D-20DF1FCB4028}" destId="{7F283E3A-C875-4D50-AD69-A725225CC949}" srcOrd="0" destOrd="0" presId="urn:microsoft.com/office/officeart/2018/2/layout/IconVerticalSolidList"/>
    <dgm:cxn modelId="{B4B2BDB7-2145-414F-8C87-36FD0A86C191}" type="presOf" srcId="{7E0AFD92-64CD-4321-A6FF-F780A1CAAC30}" destId="{1C4DD7C2-478C-4799-B05A-50C1C9AF360A}" srcOrd="0" destOrd="0" presId="urn:microsoft.com/office/officeart/2018/2/layout/IconVerticalSolidList"/>
    <dgm:cxn modelId="{4457D304-09B9-4ED6-B393-FD166344BFD6}" srcId="{F4EF9076-1699-47E2-A3AE-918E39EDC314}" destId="{8BFBC103-FFE2-4C15-A31D-20DF1FCB4028}" srcOrd="0" destOrd="0" parTransId="{5C43EA63-5678-4F15-A34E-5A82D72D11C8}" sibTransId="{11AC0002-7FA9-427E-956C-96CD236C67F1}"/>
    <dgm:cxn modelId="{AF8D9889-6C59-465F-995F-C60174176396}" type="presOf" srcId="{F4EF9076-1699-47E2-A3AE-918E39EDC314}" destId="{9F195FDB-6F74-4985-8A0B-505DB1F4AB89}" srcOrd="0" destOrd="0" presId="urn:microsoft.com/office/officeart/2018/2/layout/IconVerticalSolidList"/>
    <dgm:cxn modelId="{6A0C3A7B-D7F7-4621-B344-49315FAE14C0}" type="presParOf" srcId="{9F195FDB-6F74-4985-8A0B-505DB1F4AB89}" destId="{0F96D0AE-EFEB-473A-90E7-D64FB8FF1596}" srcOrd="0" destOrd="0" presId="urn:microsoft.com/office/officeart/2018/2/layout/IconVerticalSolidList"/>
    <dgm:cxn modelId="{EE3CA6A9-4755-49CE-B60C-8A7B0D6D154C}" type="presParOf" srcId="{0F96D0AE-EFEB-473A-90E7-D64FB8FF1596}" destId="{0FA4B3E2-5FCF-48B4-BBE5-392B85064D0D}" srcOrd="0" destOrd="0" presId="urn:microsoft.com/office/officeart/2018/2/layout/IconVerticalSolidList"/>
    <dgm:cxn modelId="{A48005EC-1E79-446D-9479-8DF069188A95}" type="presParOf" srcId="{0F96D0AE-EFEB-473A-90E7-D64FB8FF1596}" destId="{0A4E6E25-0BD6-47D0-8DF4-5CF713EC1B9C}" srcOrd="1" destOrd="0" presId="urn:microsoft.com/office/officeart/2018/2/layout/IconVerticalSolidList"/>
    <dgm:cxn modelId="{74F12D88-8BEA-48B1-9E77-93610E5F9190}" type="presParOf" srcId="{0F96D0AE-EFEB-473A-90E7-D64FB8FF1596}" destId="{294027A9-C00D-4BDD-B6B2-3EDF212C8B5C}" srcOrd="2" destOrd="0" presId="urn:microsoft.com/office/officeart/2018/2/layout/IconVerticalSolidList"/>
    <dgm:cxn modelId="{3CF2267A-4B1C-4213-BF63-BC1C33A19AD5}" type="presParOf" srcId="{0F96D0AE-EFEB-473A-90E7-D64FB8FF1596}" destId="{7F283E3A-C875-4D50-AD69-A725225CC949}" srcOrd="3" destOrd="0" presId="urn:microsoft.com/office/officeart/2018/2/layout/IconVerticalSolidList"/>
    <dgm:cxn modelId="{FAD64B99-60DC-4EE9-92A3-AC3D79E5511E}" type="presParOf" srcId="{9F195FDB-6F74-4985-8A0B-505DB1F4AB89}" destId="{D2D8DFC7-AD83-4479-A18D-97AE613A9F41}" srcOrd="1" destOrd="0" presId="urn:microsoft.com/office/officeart/2018/2/layout/IconVerticalSolidList"/>
    <dgm:cxn modelId="{EDFA1AAE-7E90-411D-8556-5A6C2A8ABF8C}" type="presParOf" srcId="{9F195FDB-6F74-4985-8A0B-505DB1F4AB89}" destId="{CC15077B-2064-42E5-ADD9-4362CBDC38B7}" srcOrd="2" destOrd="0" presId="urn:microsoft.com/office/officeart/2018/2/layout/IconVerticalSolidList"/>
    <dgm:cxn modelId="{920341A1-3874-4F3B-9913-AAB1A1B919D9}" type="presParOf" srcId="{CC15077B-2064-42E5-ADD9-4362CBDC38B7}" destId="{6AFE3BCA-0D65-4676-86FF-04E93E2D253E}" srcOrd="0" destOrd="0" presId="urn:microsoft.com/office/officeart/2018/2/layout/IconVerticalSolidList"/>
    <dgm:cxn modelId="{0782B57F-39D5-46AC-84B5-FDEF28C55644}" type="presParOf" srcId="{CC15077B-2064-42E5-ADD9-4362CBDC38B7}" destId="{8378933F-D320-47D6-9F86-E1C1B8DB1A76}" srcOrd="1" destOrd="0" presId="urn:microsoft.com/office/officeart/2018/2/layout/IconVerticalSolidList"/>
    <dgm:cxn modelId="{4914D82A-1651-4C08-B6F5-40B65635030D}" type="presParOf" srcId="{CC15077B-2064-42E5-ADD9-4362CBDC38B7}" destId="{8F87472C-9858-48FC-A922-A51E977F05A5}" srcOrd="2" destOrd="0" presId="urn:microsoft.com/office/officeart/2018/2/layout/IconVerticalSolidList"/>
    <dgm:cxn modelId="{CF2FAAF1-0396-4F75-9754-1513E84A81DE}" type="presParOf" srcId="{CC15077B-2064-42E5-ADD9-4362CBDC38B7}" destId="{1C4DD7C2-478C-4799-B05A-50C1C9AF36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8D7580-73BC-464B-BAAE-A098B174C250}" type="datetimeFigureOut">
              <a:rPr lang="en-GB" smtClean="0"/>
              <a:t>15/03/2021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1F3F3B-3947-4F04-901A-B72C9E2B6780}" type="slidenum">
              <a:rPr lang="en-GB" smtClean="0"/>
              <a:t>‹#›</a:t>
            </a:fld>
            <a:endParaRPr lang="en-GB"/>
          </a:p>
        </p:txBody>
      </p:sp>
    </p:spTree>
    <p:extLst>
      <p:ext uri="{BB962C8B-B14F-4D97-AF65-F5344CB8AC3E}">
        <p14:creationId xmlns:p14="http://schemas.microsoft.com/office/powerpoint/2010/main" val="316909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Carrie</a:t>
            </a:r>
          </a:p>
          <a:p>
            <a:r>
              <a:rPr lang="en-GB" dirty="0"/>
              <a:t>In Collins [1973] and in Brown [1985] it was held that an entry has to be “effective”, which means effective to achieve the intended result of theft, criminal damage or GBH.</a:t>
            </a:r>
          </a:p>
          <a:p>
            <a:r>
              <a:rPr lang="en-GB" dirty="0"/>
              <a:t>In Ryan [1996]</a:t>
            </a:r>
            <a:r>
              <a:rPr lang="en-GB" baseline="0" dirty="0"/>
              <a:t> only an effective entry was required; it need not be shown that D’s purpose could be achieved through the entry. On the facts, no part of C’s body entered the building, but the contraption did and this was used to pick up the jewellery box. The contraption was an extension of her body and was an entry – Horncastle [2006] D used a bamboo rod to lift keys from hook. </a:t>
            </a:r>
            <a:endParaRPr lang="en-GB" dirty="0"/>
          </a:p>
          <a:p>
            <a:endParaRPr lang="en-GB" dirty="0"/>
          </a:p>
        </p:txBody>
      </p:sp>
      <p:sp>
        <p:nvSpPr>
          <p:cNvPr id="4" name="Slide Number Placeholder 3"/>
          <p:cNvSpPr>
            <a:spLocks noGrp="1"/>
          </p:cNvSpPr>
          <p:nvPr>
            <p:ph type="sldNum" sz="quarter" idx="5"/>
          </p:nvPr>
        </p:nvSpPr>
        <p:spPr/>
        <p:txBody>
          <a:bodyPr/>
          <a:lstStyle/>
          <a:p>
            <a:fld id="{EE1F3F3B-3947-4F04-901A-B72C9E2B6780}" type="slidenum">
              <a:rPr lang="en-GB" smtClean="0"/>
              <a:t>8</a:t>
            </a:fld>
            <a:endParaRPr lang="en-GB"/>
          </a:p>
        </p:txBody>
      </p:sp>
    </p:spTree>
    <p:extLst>
      <p:ext uri="{BB962C8B-B14F-4D97-AF65-F5344CB8AC3E}">
        <p14:creationId xmlns:p14="http://schemas.microsoft.com/office/powerpoint/2010/main" val="420950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Moir v Williams 1892 a building was held to be a block of brick or stonework, covered</a:t>
            </a:r>
            <a:r>
              <a:rPr lang="en-GB" baseline="0" dirty="0"/>
              <a:t> in by a roof. Under TA 1968 this is not required and structures made of wood, such as a houseboat would have been included.</a:t>
            </a:r>
          </a:p>
          <a:p>
            <a:endParaRPr lang="en-GB" baseline="0" dirty="0"/>
          </a:p>
          <a:p>
            <a:r>
              <a:rPr lang="en-GB" baseline="0" dirty="0"/>
              <a:t>According to s9(4) an inhabited vehicle or vessel counts as a building, whether or not the inhabitant was there at the relevant time. </a:t>
            </a:r>
          </a:p>
          <a:p>
            <a:endParaRPr lang="en-GB" baseline="0" dirty="0"/>
          </a:p>
          <a:p>
            <a:r>
              <a:rPr lang="en-GB" baseline="0" dirty="0"/>
              <a:t>Barbara’s houseboat was a building even though she had been out shopping at the time of the burglary. </a:t>
            </a:r>
            <a:endParaRPr lang="en-GB" dirty="0"/>
          </a:p>
          <a:p>
            <a:endParaRPr lang="en-GB" dirty="0"/>
          </a:p>
        </p:txBody>
      </p:sp>
      <p:sp>
        <p:nvSpPr>
          <p:cNvPr id="4" name="Slide Number Placeholder 3"/>
          <p:cNvSpPr>
            <a:spLocks noGrp="1"/>
          </p:cNvSpPr>
          <p:nvPr>
            <p:ph type="sldNum" sz="quarter" idx="5"/>
          </p:nvPr>
        </p:nvSpPr>
        <p:spPr/>
        <p:txBody>
          <a:bodyPr/>
          <a:lstStyle/>
          <a:p>
            <a:fld id="{EE1F3F3B-3947-4F04-901A-B72C9E2B6780}" type="slidenum">
              <a:rPr lang="en-GB" smtClean="0"/>
              <a:t>9</a:t>
            </a:fld>
            <a:endParaRPr lang="en-GB"/>
          </a:p>
        </p:txBody>
      </p:sp>
    </p:spTree>
    <p:extLst>
      <p:ext uri="{BB962C8B-B14F-4D97-AF65-F5344CB8AC3E}">
        <p14:creationId xmlns:p14="http://schemas.microsoft.com/office/powerpoint/2010/main" val="26426228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R"/>
            </a:pPr>
            <a:r>
              <a:rPr lang="en-GB" dirty="0"/>
              <a:t>A trespasser is someone who is in</a:t>
            </a:r>
            <a:r>
              <a:rPr lang="en-GB" baseline="0" dirty="0"/>
              <a:t> a</a:t>
            </a:r>
            <a:r>
              <a:rPr lang="en-GB" dirty="0"/>
              <a:t> building</a:t>
            </a:r>
            <a:r>
              <a:rPr lang="en-GB" baseline="0" dirty="0"/>
              <a:t> or part of a building without permission to be there..</a:t>
            </a:r>
          </a:p>
          <a:p>
            <a:pPr marL="0" indent="0">
              <a:buNone/>
            </a:pPr>
            <a:r>
              <a:rPr lang="en-GB" baseline="0" dirty="0"/>
              <a:t>In relation to section 9(1)(a) burglary Nathan must lack permission as he enters Mavis’ house. One way of entering a building without permission is where D has been given permission to enter the building for a specific purpose but has exceeded this purpose.</a:t>
            </a:r>
          </a:p>
          <a:p>
            <a:pPr marL="0" indent="0">
              <a:buNone/>
            </a:pPr>
            <a:r>
              <a:rPr lang="en-GB" baseline="0" dirty="0"/>
              <a:t>In Jones v Smith [1976] D was given permission to enter his fathers house but when he entered with an intent to steal his criminal intention amounted to a trespass. </a:t>
            </a:r>
          </a:p>
          <a:p>
            <a:pPr marL="0" indent="0">
              <a:buNone/>
            </a:pPr>
            <a:r>
              <a:rPr lang="en-GB" baseline="0" dirty="0"/>
              <a:t>On the facts Mavis gave Nathan a specific permission to enter her house to read the meter. Nathan exceeded this permission because he entered with intent to steal. N will have been a trespasser if it is also shown that he knew or had been aware of the facts and circumstances which made him a trespasser (Collins 1973). Nathan had this knowledge and entered Mavis’ house as a trespasser.</a:t>
            </a:r>
          </a:p>
          <a:p>
            <a:pPr marL="0" indent="0">
              <a:buNone/>
            </a:pPr>
            <a:endParaRPr lang="en-GB" baseline="0" dirty="0"/>
          </a:p>
          <a:p>
            <a:pPr marL="0" indent="0">
              <a:buNone/>
            </a:pPr>
            <a:r>
              <a:rPr lang="en-GB" baseline="0" dirty="0"/>
              <a:t>b) On the facts Fawn had a general permission to enter the pharmacy to browse at goods. Fawn exceeded this permission by entering with a different purpose: the intention to commit a criminal wrong. In Jones and Smith 1976 D entered his fathers house with a friend with the intention to steal two tv’s. Applying these cases to the facts, when Fawn entered the pharmacy she entered with the intention to steal and therefore exceeded her general permission to be there.</a:t>
            </a:r>
            <a:endParaRPr lang="en-GB" dirty="0"/>
          </a:p>
          <a:p>
            <a:endParaRPr lang="en-GB" dirty="0"/>
          </a:p>
        </p:txBody>
      </p:sp>
      <p:sp>
        <p:nvSpPr>
          <p:cNvPr id="4" name="Slide Number Placeholder 3"/>
          <p:cNvSpPr>
            <a:spLocks noGrp="1"/>
          </p:cNvSpPr>
          <p:nvPr>
            <p:ph type="sldNum" sz="quarter" idx="5"/>
          </p:nvPr>
        </p:nvSpPr>
        <p:spPr/>
        <p:txBody>
          <a:bodyPr/>
          <a:lstStyle/>
          <a:p>
            <a:fld id="{EE1F3F3B-3947-4F04-901A-B72C9E2B6780}" type="slidenum">
              <a:rPr lang="en-GB" smtClean="0"/>
              <a:t>10</a:t>
            </a:fld>
            <a:endParaRPr lang="en-GB"/>
          </a:p>
        </p:txBody>
      </p:sp>
    </p:spTree>
    <p:extLst>
      <p:ext uri="{BB962C8B-B14F-4D97-AF65-F5344CB8AC3E}">
        <p14:creationId xmlns:p14="http://schemas.microsoft.com/office/powerpoint/2010/main" val="1893352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Permission to enter would</a:t>
            </a:r>
            <a:r>
              <a:rPr lang="en-GB" baseline="0" dirty="0"/>
              <a:t> be from the university. On the facts A had a general permission to enter the halls of residence as he had a room there. If A exceeded this general permission then he would have trespassed. </a:t>
            </a:r>
          </a:p>
          <a:p>
            <a:r>
              <a:rPr lang="en-GB" baseline="0" dirty="0"/>
              <a:t>On the facts, A did not exceed this permission when he entered the halls of residence or when he entered his own room because he had not formed a criminal intent at this point.</a:t>
            </a:r>
          </a:p>
          <a:p>
            <a:r>
              <a:rPr lang="en-GB" baseline="0" dirty="0"/>
              <a:t>When A entered the communal hallway he decided to steal from Gus’s room. He had criminal intent. The problem is that A did not intend to steal from that part of the building , the communal hallway. On the facts A did not enter Gus’s room so it appears that he did not enter any part of the building as a trespasser. </a:t>
            </a:r>
            <a:endParaRPr lang="en-GB" dirty="0"/>
          </a:p>
          <a:p>
            <a:endParaRPr lang="en-GB" dirty="0"/>
          </a:p>
        </p:txBody>
      </p:sp>
      <p:sp>
        <p:nvSpPr>
          <p:cNvPr id="4" name="Slide Number Placeholder 3"/>
          <p:cNvSpPr>
            <a:spLocks noGrp="1"/>
          </p:cNvSpPr>
          <p:nvPr>
            <p:ph type="sldNum" sz="quarter" idx="5"/>
          </p:nvPr>
        </p:nvSpPr>
        <p:spPr/>
        <p:txBody>
          <a:bodyPr/>
          <a:lstStyle/>
          <a:p>
            <a:fld id="{EE1F3F3B-3947-4F04-901A-B72C9E2B6780}" type="slidenum">
              <a:rPr lang="en-GB" smtClean="0"/>
              <a:t>11</a:t>
            </a:fld>
            <a:endParaRPr lang="en-GB"/>
          </a:p>
        </p:txBody>
      </p:sp>
    </p:spTree>
    <p:extLst>
      <p:ext uri="{BB962C8B-B14F-4D97-AF65-F5344CB8AC3E}">
        <p14:creationId xmlns:p14="http://schemas.microsoft.com/office/powerpoint/2010/main" val="3056037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Blen</a:t>
            </a:r>
            <a:r>
              <a:rPr lang="en-GB" baseline="0" dirty="0"/>
              <a:t>man Palace was certainly a building.</a:t>
            </a:r>
          </a:p>
          <a:p>
            <a:r>
              <a:rPr lang="en-GB" baseline="0" dirty="0"/>
              <a:t>Effective entry – this was when H entered the palace</a:t>
            </a:r>
          </a:p>
          <a:p>
            <a:r>
              <a:rPr lang="en-GB" baseline="0" dirty="0"/>
              <a:t>When H entered the palace he was given permission to do so to look around. He did not exceed this permission at this stage as he did not have criminal intent.</a:t>
            </a:r>
          </a:p>
          <a:p>
            <a:r>
              <a:rPr lang="en-GB" baseline="0" dirty="0"/>
              <a:t>When H put his hand under the rope, this was entry into another part of the building as a trespasser because he had exceeded his permission by forming the criminal intent.</a:t>
            </a:r>
          </a:p>
          <a:p>
            <a:r>
              <a:rPr lang="en-GB" baseline="0" dirty="0"/>
              <a:t>H knew or was aware of the facts that made him a trespasser – MR</a:t>
            </a:r>
          </a:p>
          <a:p>
            <a:r>
              <a:rPr lang="en-GB" baseline="0" dirty="0"/>
              <a:t>His intent to commit theft and his knowledge of the facts that made him a trespasser.</a:t>
            </a:r>
          </a:p>
          <a:p>
            <a:r>
              <a:rPr lang="en-GB" baseline="0" dirty="0"/>
              <a:t>In addition he knew that he had entered the building. H committed burglary contrary to s 91a.</a:t>
            </a:r>
          </a:p>
          <a:p>
            <a:endParaRPr lang="en-GB" baseline="0" dirty="0"/>
          </a:p>
          <a:p>
            <a:r>
              <a:rPr lang="en-GB" baseline="0" dirty="0"/>
              <a:t>When he took the hanky he could be guilty of attempted theft. Assuming this, he would have also committed burglary contrary to s9(1)(b)</a:t>
            </a:r>
            <a:endParaRPr lang="en-GB" dirty="0"/>
          </a:p>
          <a:p>
            <a:endParaRPr lang="en-GB" dirty="0"/>
          </a:p>
        </p:txBody>
      </p:sp>
      <p:sp>
        <p:nvSpPr>
          <p:cNvPr id="4" name="Slide Number Placeholder 3"/>
          <p:cNvSpPr>
            <a:spLocks noGrp="1"/>
          </p:cNvSpPr>
          <p:nvPr>
            <p:ph type="sldNum" sz="quarter" idx="5"/>
          </p:nvPr>
        </p:nvSpPr>
        <p:spPr/>
        <p:txBody>
          <a:bodyPr/>
          <a:lstStyle/>
          <a:p>
            <a:fld id="{EE1F3F3B-3947-4F04-901A-B72C9E2B6780}" type="slidenum">
              <a:rPr lang="en-GB" smtClean="0"/>
              <a:t>12</a:t>
            </a:fld>
            <a:endParaRPr lang="en-GB"/>
          </a:p>
        </p:txBody>
      </p:sp>
    </p:spTree>
    <p:extLst>
      <p:ext uri="{BB962C8B-B14F-4D97-AF65-F5344CB8AC3E}">
        <p14:creationId xmlns:p14="http://schemas.microsoft.com/office/powerpoint/2010/main" val="3362996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B10811-F4E3-42F4-99B2-400B220FE649}"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13416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B10811-F4E3-42F4-99B2-400B220FE649}"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2413196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B10811-F4E3-42F4-99B2-400B220FE649}" type="datetimeFigureOut">
              <a:rPr lang="en-GB" smtClean="0"/>
              <a:t>15/03/2021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658958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2FB10811-F4E3-42F4-99B2-400B220FE649}" type="datetimeFigureOut">
              <a:rPr lang="en-GB" smtClean="0"/>
              <a:t>15/03/2021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3574530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2FB10811-F4E3-42F4-99B2-400B220FE649}" type="datetimeFigureOut">
              <a:rPr lang="en-GB" smtClean="0"/>
              <a:t>15/03/2021</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2177661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2FB10811-F4E3-42F4-99B2-400B220FE649}" type="datetimeFigureOut">
              <a:rPr lang="en-GB" smtClean="0"/>
              <a:t>15/03/2021</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1328563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2FB10811-F4E3-42F4-99B2-400B220FE649}" type="datetimeFigureOut">
              <a:rPr lang="en-GB" smtClean="0"/>
              <a:t>15/03/2021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2550703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FB10811-F4E3-42F4-99B2-400B220FE649}" type="datetimeFigureOut">
              <a:rPr lang="en-GB" smtClean="0"/>
              <a:t>15/03/2021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1962545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2FB10811-F4E3-42F4-99B2-400B220FE649}" type="datetimeFigureOut">
              <a:rPr lang="en-GB" smtClean="0"/>
              <a:t>15/03/2021</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3316954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B10811-F4E3-42F4-99B2-400B220FE649}" type="datetimeFigureOut">
              <a:rPr lang="en-GB" smtClean="0"/>
              <a:t>15/03/2021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683285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B10811-F4E3-42F4-99B2-400B220FE649}" type="datetimeFigureOut">
              <a:rPr lang="en-GB" smtClean="0"/>
              <a:t>15/03/2021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7B7B71-A7B3-4781-B538-266E2A5BAE9E}" type="slidenum">
              <a:rPr lang="en-GB" smtClean="0"/>
              <a:t>‹#›</a:t>
            </a:fld>
            <a:endParaRPr lang="en-GB"/>
          </a:p>
        </p:txBody>
      </p:sp>
    </p:spTree>
    <p:extLst>
      <p:ext uri="{BB962C8B-B14F-4D97-AF65-F5344CB8AC3E}">
        <p14:creationId xmlns:p14="http://schemas.microsoft.com/office/powerpoint/2010/main" val="2315739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2FB10811-F4E3-42F4-99B2-400B220FE649}" type="datetimeFigureOut">
              <a:rPr lang="en-GB" smtClean="0"/>
              <a:t>15/03/2021</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047B7B71-A7B3-4781-B538-266E2A5BAE9E}" type="slidenum">
              <a:rPr lang="en-GB" smtClean="0"/>
              <a:t>‹#›</a:t>
            </a:fld>
            <a:endParaRPr lang="en-GB"/>
          </a:p>
        </p:txBody>
      </p:sp>
    </p:spTree>
    <p:extLst>
      <p:ext uri="{BB962C8B-B14F-4D97-AF65-F5344CB8AC3E}">
        <p14:creationId xmlns:p14="http://schemas.microsoft.com/office/powerpoint/2010/main" val="232164173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66C7A97A-A7DE-4DFB-8542-1E4BF24C7D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xmlns="" id="{BE111DB0-3D73-4D20-9D57-CEF5A0D865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4A2A6847-B7D8-42E7-A4BA-BA1E6E72FE98}"/>
              </a:ext>
            </a:extLst>
          </p:cNvPr>
          <p:cNvSpPr>
            <a:spLocks noGrp="1"/>
          </p:cNvSpPr>
          <p:nvPr>
            <p:ph type="ctrTitle"/>
          </p:nvPr>
        </p:nvSpPr>
        <p:spPr>
          <a:xfrm>
            <a:off x="313189" y="431785"/>
            <a:ext cx="3998762" cy="3255264"/>
          </a:xfrm>
        </p:spPr>
        <p:txBody>
          <a:bodyPr>
            <a:normAutofit/>
          </a:bodyPr>
          <a:lstStyle/>
          <a:p>
            <a:pPr algn="ctr"/>
            <a:r>
              <a:rPr lang="en-GB" b="1" dirty="0">
                <a:solidFill>
                  <a:schemeClr val="tx1"/>
                </a:solidFill>
              </a:rPr>
              <a:t>Theft </a:t>
            </a:r>
            <a:br>
              <a:rPr lang="en-GB" b="1" dirty="0">
                <a:solidFill>
                  <a:schemeClr val="tx1"/>
                </a:solidFill>
              </a:rPr>
            </a:br>
            <a:r>
              <a:rPr lang="en-GB" b="1" dirty="0">
                <a:solidFill>
                  <a:schemeClr val="tx1"/>
                </a:solidFill>
              </a:rPr>
              <a:t>and Burglary</a:t>
            </a:r>
          </a:p>
        </p:txBody>
      </p:sp>
      <p:sp>
        <p:nvSpPr>
          <p:cNvPr id="3" name="Subtitle 2">
            <a:extLst>
              <a:ext uri="{FF2B5EF4-FFF2-40B4-BE49-F238E27FC236}">
                <a16:creationId xmlns:a16="http://schemas.microsoft.com/office/drawing/2014/main" xmlns="" id="{563F3CFE-3F72-4AB6-8347-5B5362EA2AA3}"/>
              </a:ext>
            </a:extLst>
          </p:cNvPr>
          <p:cNvSpPr>
            <a:spLocks noGrp="1"/>
          </p:cNvSpPr>
          <p:nvPr>
            <p:ph type="subTitle" idx="1"/>
          </p:nvPr>
        </p:nvSpPr>
        <p:spPr>
          <a:xfrm>
            <a:off x="643467" y="4670246"/>
            <a:ext cx="3685070" cy="914400"/>
          </a:xfrm>
        </p:spPr>
        <p:txBody>
          <a:bodyPr>
            <a:normAutofit/>
          </a:bodyPr>
          <a:lstStyle/>
          <a:p>
            <a:pPr algn="ctr"/>
            <a:r>
              <a:rPr lang="en-GB" sz="4000" dirty="0">
                <a:solidFill>
                  <a:schemeClr val="tx1"/>
                </a:solidFill>
              </a:rPr>
              <a:t>Tutorial</a:t>
            </a:r>
          </a:p>
        </p:txBody>
      </p:sp>
      <p:pic>
        <p:nvPicPr>
          <p:cNvPr id="1026" name="Picture 2" descr="Burglary 101: The 4 Basic Types of Burglars | AFS Security">
            <a:extLst>
              <a:ext uri="{FF2B5EF4-FFF2-40B4-BE49-F238E27FC236}">
                <a16:creationId xmlns:a16="http://schemas.microsoft.com/office/drawing/2014/main" xmlns="" id="{3DCD1E7C-9CCD-417D-A808-160D7D6DFF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74" r="5240" b="-1"/>
          <a:stretch/>
        </p:blipFill>
        <p:spPr bwMode="auto">
          <a:xfrm>
            <a:off x="5120640" y="759599"/>
            <a:ext cx="6367271" cy="533065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xmlns="" id="{027ADCA0-A066-4B16-8E1F-3C2483947B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1927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9AAD8036-96D8-496C-8006-37ACA5AD86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24A4CBA9-3463-4C65-BF46-6B6C50E7F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50718F4-6C87-4C9D-9EFE-A59807DAEAC2}"/>
              </a:ext>
            </a:extLst>
          </p:cNvPr>
          <p:cNvSpPr>
            <a:spLocks noGrp="1"/>
          </p:cNvSpPr>
          <p:nvPr>
            <p:ph type="title"/>
          </p:nvPr>
        </p:nvSpPr>
        <p:spPr>
          <a:xfrm>
            <a:off x="8895775" y="1123837"/>
            <a:ext cx="2947482" cy="4601183"/>
          </a:xfrm>
        </p:spPr>
        <p:txBody>
          <a:bodyPr>
            <a:normAutofit/>
          </a:bodyPr>
          <a:lstStyle/>
          <a:p>
            <a:r>
              <a:rPr lang="en-GB" sz="4400" b="1" dirty="0">
                <a:solidFill>
                  <a:schemeClr val="tx1"/>
                </a:solidFill>
              </a:rPr>
              <a:t>Learning Objectives:</a:t>
            </a:r>
          </a:p>
        </p:txBody>
      </p:sp>
      <p:sp>
        <p:nvSpPr>
          <p:cNvPr id="13" name="Rectangle 12">
            <a:extLst>
              <a:ext uri="{FF2B5EF4-FFF2-40B4-BE49-F238E27FC236}">
                <a16:creationId xmlns:a16="http://schemas.microsoft.com/office/drawing/2014/main" xmlns="" id="{2DCEED6C-D39C-40AA-B89E-52C3FA5A70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BCB9FD3A-067B-47A9-A373-CA799A19A62B}"/>
              </a:ext>
            </a:extLst>
          </p:cNvPr>
          <p:cNvGraphicFramePr>
            <a:graphicFrameLocks noGrp="1"/>
          </p:cNvGraphicFramePr>
          <p:nvPr>
            <p:ph idx="1"/>
            <p:extLst>
              <p:ext uri="{D42A27DB-BD31-4B8C-83A1-F6EECF244321}">
                <p14:modId xmlns:p14="http://schemas.microsoft.com/office/powerpoint/2010/main" val="4194922351"/>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484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59CD9E-42D1-451B-8DD3-18B136E3A302}"/>
              </a:ext>
            </a:extLst>
          </p:cNvPr>
          <p:cNvSpPr>
            <a:spLocks noGrp="1"/>
          </p:cNvSpPr>
          <p:nvPr>
            <p:ph type="title"/>
          </p:nvPr>
        </p:nvSpPr>
        <p:spPr>
          <a:xfrm>
            <a:off x="124581" y="1128408"/>
            <a:ext cx="3139505" cy="4601183"/>
          </a:xfrm>
        </p:spPr>
        <p:txBody>
          <a:bodyPr/>
          <a:lstStyle/>
          <a:p>
            <a:r>
              <a:rPr lang="en-GB" dirty="0">
                <a:solidFill>
                  <a:schemeClr val="tx1"/>
                </a:solidFill>
              </a:rPr>
              <a:t>Q1) Has there been appropriation in the following scenario?</a:t>
            </a:r>
          </a:p>
        </p:txBody>
      </p:sp>
      <p:sp>
        <p:nvSpPr>
          <p:cNvPr id="3" name="Content Placeholder 2">
            <a:extLst>
              <a:ext uri="{FF2B5EF4-FFF2-40B4-BE49-F238E27FC236}">
                <a16:creationId xmlns:a16="http://schemas.microsoft.com/office/drawing/2014/main" xmlns="" id="{5706DE35-EDCA-4D9F-822E-4AE099D65FEB}"/>
              </a:ext>
            </a:extLst>
          </p:cNvPr>
          <p:cNvSpPr>
            <a:spLocks noGrp="1"/>
          </p:cNvSpPr>
          <p:nvPr>
            <p:ph sz="half" idx="1"/>
          </p:nvPr>
        </p:nvSpPr>
        <p:spPr/>
        <p:txBody>
          <a:bodyPr>
            <a:normAutofit/>
          </a:bodyPr>
          <a:lstStyle/>
          <a:p>
            <a:pPr marL="0" indent="0">
              <a:buNone/>
            </a:pPr>
            <a:r>
              <a:rPr lang="en-GB" dirty="0">
                <a:solidFill>
                  <a:schemeClr val="tx1"/>
                </a:solidFill>
              </a:rPr>
              <a:t>Maggie went into a sweet shop. Maggie picked up a “pick and mix” bag and filled it with sweets. Maggie intended to slip out of the shop unnoticed without paying. Maggie then lost confidence and left the sweets in the bad on the sweet tray.</a:t>
            </a:r>
          </a:p>
        </p:txBody>
      </p:sp>
      <p:sp>
        <p:nvSpPr>
          <p:cNvPr id="4" name="Content Placeholder 3">
            <a:extLst>
              <a:ext uri="{FF2B5EF4-FFF2-40B4-BE49-F238E27FC236}">
                <a16:creationId xmlns:a16="http://schemas.microsoft.com/office/drawing/2014/main" xmlns="" id="{03AF172B-3D55-4659-9C4B-D5D9034C2649}"/>
              </a:ext>
            </a:extLst>
          </p:cNvPr>
          <p:cNvSpPr>
            <a:spLocks noGrp="1"/>
          </p:cNvSpPr>
          <p:nvPr>
            <p:ph sz="half" idx="2"/>
          </p:nvPr>
        </p:nvSpPr>
        <p:spPr>
          <a:xfrm>
            <a:off x="7818120" y="304799"/>
            <a:ext cx="3474720" cy="6304547"/>
          </a:xfrm>
        </p:spPr>
        <p:txBody>
          <a:bodyPr>
            <a:normAutofit/>
          </a:bodyPr>
          <a:lstStyle/>
          <a:p>
            <a:r>
              <a:rPr lang="en-GB" dirty="0">
                <a:solidFill>
                  <a:schemeClr val="tx1"/>
                </a:solidFill>
              </a:rPr>
              <a:t>Only one right has to be assumed, here it is the right of possession.</a:t>
            </a:r>
          </a:p>
          <a:p>
            <a:r>
              <a:rPr lang="en-GB" dirty="0">
                <a:solidFill>
                  <a:schemeClr val="tx1"/>
                </a:solidFill>
              </a:rPr>
              <a:t>The issue of consent must then be considered as the shop consents to customers putting sweets in the ‘pick and mix’ bags.</a:t>
            </a:r>
          </a:p>
          <a:p>
            <a:r>
              <a:rPr lang="en-GB" dirty="0">
                <a:solidFill>
                  <a:schemeClr val="tx1"/>
                </a:solidFill>
              </a:rPr>
              <a:t>Lawrence v Metropolitan Police Commissioners [1971] – it was held that an appropriation can occur despite the consent of the owner.</a:t>
            </a:r>
          </a:p>
          <a:p>
            <a:r>
              <a:rPr lang="en-GB" dirty="0">
                <a:solidFill>
                  <a:schemeClr val="tx1"/>
                </a:solidFill>
              </a:rPr>
              <a:t>Gomez [1993] held that the goods had been appropriated despite the victim’s consent.</a:t>
            </a:r>
          </a:p>
          <a:p>
            <a:r>
              <a:rPr lang="en-GB" dirty="0">
                <a:solidFill>
                  <a:schemeClr val="tx1"/>
                </a:solidFill>
              </a:rPr>
              <a:t>Maggie did appropriate the sweets.</a:t>
            </a:r>
          </a:p>
        </p:txBody>
      </p:sp>
    </p:spTree>
    <p:extLst>
      <p:ext uri="{BB962C8B-B14F-4D97-AF65-F5344CB8AC3E}">
        <p14:creationId xmlns:p14="http://schemas.microsoft.com/office/powerpoint/2010/main" val="401606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59CD9E-42D1-451B-8DD3-18B136E3A302}"/>
              </a:ext>
            </a:extLst>
          </p:cNvPr>
          <p:cNvSpPr>
            <a:spLocks noGrp="1"/>
          </p:cNvSpPr>
          <p:nvPr>
            <p:ph type="title"/>
          </p:nvPr>
        </p:nvSpPr>
        <p:spPr>
          <a:xfrm>
            <a:off x="124581" y="1128408"/>
            <a:ext cx="3139505" cy="4601183"/>
          </a:xfrm>
        </p:spPr>
        <p:txBody>
          <a:bodyPr/>
          <a:lstStyle/>
          <a:p>
            <a:r>
              <a:rPr lang="en-GB" dirty="0">
                <a:solidFill>
                  <a:schemeClr val="tx1"/>
                </a:solidFill>
              </a:rPr>
              <a:t>Q2) Discuss the following scenario in relation to “ property belonging to another”.</a:t>
            </a:r>
          </a:p>
        </p:txBody>
      </p:sp>
      <p:sp>
        <p:nvSpPr>
          <p:cNvPr id="3" name="Content Placeholder 2">
            <a:extLst>
              <a:ext uri="{FF2B5EF4-FFF2-40B4-BE49-F238E27FC236}">
                <a16:creationId xmlns:a16="http://schemas.microsoft.com/office/drawing/2014/main" xmlns="" id="{5706DE35-EDCA-4D9F-822E-4AE099D65FEB}"/>
              </a:ext>
            </a:extLst>
          </p:cNvPr>
          <p:cNvSpPr>
            <a:spLocks noGrp="1"/>
          </p:cNvSpPr>
          <p:nvPr>
            <p:ph sz="half" idx="1"/>
          </p:nvPr>
        </p:nvSpPr>
        <p:spPr/>
        <p:txBody>
          <a:bodyPr>
            <a:normAutofit/>
          </a:bodyPr>
          <a:lstStyle/>
          <a:p>
            <a:pPr marL="0" indent="0">
              <a:buNone/>
            </a:pPr>
            <a:r>
              <a:rPr lang="en-GB" dirty="0">
                <a:solidFill>
                  <a:schemeClr val="tx1"/>
                </a:solidFill>
              </a:rPr>
              <a:t>Zaid took his lawnmower, which was not cutting the grass adequately, into a shop to get it repaired. The shop owner said that it would be fixed in two days’ time. A term of the repair was that the shop owner had the right to keep the lawnmower for the agreed period. Zaid’s wife then informed him that they were having a barbecue that evening and she wanted the grass cut, even if it was cut badly. Zaid went back to the shop. He saw his lawnmower in the backyard and took it.</a:t>
            </a:r>
          </a:p>
        </p:txBody>
      </p:sp>
      <p:sp>
        <p:nvSpPr>
          <p:cNvPr id="4" name="Content Placeholder 3">
            <a:extLst>
              <a:ext uri="{FF2B5EF4-FFF2-40B4-BE49-F238E27FC236}">
                <a16:creationId xmlns:a16="http://schemas.microsoft.com/office/drawing/2014/main" xmlns="" id="{03AF172B-3D55-4659-9C4B-D5D9034C2649}"/>
              </a:ext>
            </a:extLst>
          </p:cNvPr>
          <p:cNvSpPr>
            <a:spLocks noGrp="1"/>
          </p:cNvSpPr>
          <p:nvPr>
            <p:ph sz="half" idx="2"/>
          </p:nvPr>
        </p:nvSpPr>
        <p:spPr>
          <a:xfrm>
            <a:off x="7818120" y="304799"/>
            <a:ext cx="3474720" cy="6304547"/>
          </a:xfrm>
        </p:spPr>
        <p:txBody>
          <a:bodyPr>
            <a:normAutofit/>
          </a:bodyPr>
          <a:lstStyle/>
          <a:p>
            <a:r>
              <a:rPr lang="en-GB" dirty="0">
                <a:solidFill>
                  <a:schemeClr val="tx1"/>
                </a:solidFill>
              </a:rPr>
              <a:t>S5(1) Theft Act 1968 provides that property belongs to any person who has ownership, possession and control of it.</a:t>
            </a:r>
          </a:p>
          <a:p>
            <a:r>
              <a:rPr lang="en-GB" dirty="0">
                <a:solidFill>
                  <a:schemeClr val="tx1"/>
                </a:solidFill>
              </a:rPr>
              <a:t>On the facts, Zaid had legal ownership of the lawnmower. </a:t>
            </a:r>
          </a:p>
          <a:p>
            <a:r>
              <a:rPr lang="en-GB" dirty="0">
                <a:solidFill>
                  <a:schemeClr val="tx1"/>
                </a:solidFill>
              </a:rPr>
              <a:t>The lawnmower also belonged to the shop owner.</a:t>
            </a:r>
          </a:p>
          <a:p>
            <a:r>
              <a:rPr lang="en-GB" dirty="0">
                <a:solidFill>
                  <a:schemeClr val="tx1"/>
                </a:solidFill>
              </a:rPr>
              <a:t>The issue here is whether Zaid can be liable of stealing his own property from the shop owner.</a:t>
            </a:r>
          </a:p>
          <a:p>
            <a:r>
              <a:rPr lang="en-GB" dirty="0">
                <a:solidFill>
                  <a:schemeClr val="tx1"/>
                </a:solidFill>
              </a:rPr>
              <a:t>A term of the repair was that the shop owner had the right to keep the mower for the duration of the two-day period.</a:t>
            </a:r>
          </a:p>
          <a:p>
            <a:r>
              <a:rPr lang="en-GB" dirty="0">
                <a:solidFill>
                  <a:schemeClr val="tx1"/>
                </a:solidFill>
              </a:rPr>
              <a:t>The lawnmower belonged to the shop owner.</a:t>
            </a:r>
          </a:p>
        </p:txBody>
      </p:sp>
    </p:spTree>
    <p:extLst>
      <p:ext uri="{BB962C8B-B14F-4D97-AF65-F5344CB8AC3E}">
        <p14:creationId xmlns:p14="http://schemas.microsoft.com/office/powerpoint/2010/main" val="3188590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59CD9E-42D1-451B-8DD3-18B136E3A302}"/>
              </a:ext>
            </a:extLst>
          </p:cNvPr>
          <p:cNvSpPr>
            <a:spLocks noGrp="1"/>
          </p:cNvSpPr>
          <p:nvPr>
            <p:ph type="title"/>
          </p:nvPr>
        </p:nvSpPr>
        <p:spPr>
          <a:xfrm>
            <a:off x="124581" y="1128408"/>
            <a:ext cx="3139505" cy="4601183"/>
          </a:xfrm>
        </p:spPr>
        <p:txBody>
          <a:bodyPr/>
          <a:lstStyle/>
          <a:p>
            <a:r>
              <a:rPr lang="en-GB" dirty="0">
                <a:solidFill>
                  <a:schemeClr val="tx1"/>
                </a:solidFill>
              </a:rPr>
              <a:t>Q3)</a:t>
            </a:r>
          </a:p>
        </p:txBody>
      </p:sp>
      <p:sp>
        <p:nvSpPr>
          <p:cNvPr id="3" name="Content Placeholder 2">
            <a:extLst>
              <a:ext uri="{FF2B5EF4-FFF2-40B4-BE49-F238E27FC236}">
                <a16:creationId xmlns:a16="http://schemas.microsoft.com/office/drawing/2014/main" xmlns="" id="{5706DE35-EDCA-4D9F-822E-4AE099D65FEB}"/>
              </a:ext>
            </a:extLst>
          </p:cNvPr>
          <p:cNvSpPr>
            <a:spLocks noGrp="1"/>
          </p:cNvSpPr>
          <p:nvPr>
            <p:ph sz="half" idx="1"/>
          </p:nvPr>
        </p:nvSpPr>
        <p:spPr/>
        <p:txBody>
          <a:bodyPr>
            <a:normAutofit lnSpcReduction="10000"/>
          </a:bodyPr>
          <a:lstStyle/>
          <a:p>
            <a:pPr marL="0" indent="0">
              <a:buNone/>
            </a:pPr>
            <a:r>
              <a:rPr lang="en-GB" dirty="0">
                <a:solidFill>
                  <a:schemeClr val="tx1"/>
                </a:solidFill>
              </a:rPr>
              <a:t>Eddy was at a football match. During half time on his way to buy a drink, he noticed a £10 note on the floor, which he picked up, used to buy his drink and kept the change. </a:t>
            </a:r>
          </a:p>
          <a:p>
            <a:pPr marL="0" indent="0">
              <a:buNone/>
            </a:pPr>
            <a:r>
              <a:rPr lang="en-GB" dirty="0">
                <a:solidFill>
                  <a:schemeClr val="tx1"/>
                </a:solidFill>
              </a:rPr>
              <a:t>Is Eddy dishonest when he appropriated the property?</a:t>
            </a:r>
          </a:p>
        </p:txBody>
      </p:sp>
      <p:sp>
        <p:nvSpPr>
          <p:cNvPr id="4" name="Content Placeholder 3">
            <a:extLst>
              <a:ext uri="{FF2B5EF4-FFF2-40B4-BE49-F238E27FC236}">
                <a16:creationId xmlns:a16="http://schemas.microsoft.com/office/drawing/2014/main" xmlns="" id="{03AF172B-3D55-4659-9C4B-D5D9034C2649}"/>
              </a:ext>
            </a:extLst>
          </p:cNvPr>
          <p:cNvSpPr>
            <a:spLocks noGrp="1"/>
          </p:cNvSpPr>
          <p:nvPr>
            <p:ph sz="half" idx="2"/>
          </p:nvPr>
        </p:nvSpPr>
        <p:spPr>
          <a:xfrm>
            <a:off x="7818120" y="304799"/>
            <a:ext cx="3474720" cy="6304547"/>
          </a:xfrm>
        </p:spPr>
        <p:txBody>
          <a:bodyPr>
            <a:normAutofit lnSpcReduction="10000"/>
          </a:bodyPr>
          <a:lstStyle/>
          <a:p>
            <a:r>
              <a:rPr lang="en-GB" dirty="0">
                <a:solidFill>
                  <a:schemeClr val="tx1"/>
                </a:solidFill>
              </a:rPr>
              <a:t>Dishonesty is not defined in the Theft Act 1968, but S2(1) states what is not dishonest.</a:t>
            </a:r>
          </a:p>
          <a:p>
            <a:r>
              <a:rPr lang="en-GB" dirty="0">
                <a:solidFill>
                  <a:schemeClr val="tx1"/>
                </a:solidFill>
              </a:rPr>
              <a:t>In effect this provides a defence to theft.</a:t>
            </a:r>
          </a:p>
          <a:p>
            <a:r>
              <a:rPr lang="en-GB" dirty="0">
                <a:solidFill>
                  <a:schemeClr val="tx1"/>
                </a:solidFill>
              </a:rPr>
              <a:t>Eddy will rely on S2(1)(c) and argue that he believed the owner could not be found by taking reasonable steps.</a:t>
            </a:r>
          </a:p>
          <a:p>
            <a:r>
              <a:rPr lang="en-GB" dirty="0">
                <a:solidFill>
                  <a:schemeClr val="tx1"/>
                </a:solidFill>
              </a:rPr>
              <a:t>The fact that it was a busy football stadium means this argument is likely to succeed.</a:t>
            </a:r>
          </a:p>
          <a:p>
            <a:r>
              <a:rPr lang="en-GB" dirty="0">
                <a:solidFill>
                  <a:schemeClr val="tx1"/>
                </a:solidFill>
              </a:rPr>
              <a:t>If this argument fails, the jury would have to apply the test from Ghosh (modified by Ivey).</a:t>
            </a:r>
          </a:p>
          <a:p>
            <a:r>
              <a:rPr lang="en-GB" dirty="0">
                <a:solidFill>
                  <a:schemeClr val="tx1"/>
                </a:solidFill>
              </a:rPr>
              <a:t>It is likely that the jury would conclude the fact Eddy keeping the money was not dishonest as finding the owner would have been nearly impossible.</a:t>
            </a:r>
          </a:p>
        </p:txBody>
      </p:sp>
    </p:spTree>
    <p:extLst>
      <p:ext uri="{BB962C8B-B14F-4D97-AF65-F5344CB8AC3E}">
        <p14:creationId xmlns:p14="http://schemas.microsoft.com/office/powerpoint/2010/main" val="519731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59CD9E-42D1-451B-8DD3-18B136E3A302}"/>
              </a:ext>
            </a:extLst>
          </p:cNvPr>
          <p:cNvSpPr>
            <a:spLocks noGrp="1"/>
          </p:cNvSpPr>
          <p:nvPr>
            <p:ph type="title"/>
          </p:nvPr>
        </p:nvSpPr>
        <p:spPr>
          <a:xfrm>
            <a:off x="124581" y="1128408"/>
            <a:ext cx="3139505" cy="4601183"/>
          </a:xfrm>
        </p:spPr>
        <p:txBody>
          <a:bodyPr/>
          <a:lstStyle/>
          <a:p>
            <a:r>
              <a:rPr lang="en-GB" dirty="0">
                <a:solidFill>
                  <a:schemeClr val="tx1"/>
                </a:solidFill>
              </a:rPr>
              <a:t>Q4)</a:t>
            </a:r>
          </a:p>
        </p:txBody>
      </p:sp>
      <p:sp>
        <p:nvSpPr>
          <p:cNvPr id="3" name="Content Placeholder 2">
            <a:extLst>
              <a:ext uri="{FF2B5EF4-FFF2-40B4-BE49-F238E27FC236}">
                <a16:creationId xmlns:a16="http://schemas.microsoft.com/office/drawing/2014/main" xmlns="" id="{5706DE35-EDCA-4D9F-822E-4AE099D65FEB}"/>
              </a:ext>
            </a:extLst>
          </p:cNvPr>
          <p:cNvSpPr>
            <a:spLocks noGrp="1"/>
          </p:cNvSpPr>
          <p:nvPr>
            <p:ph sz="half" idx="1"/>
          </p:nvPr>
        </p:nvSpPr>
        <p:spPr/>
        <p:txBody>
          <a:bodyPr>
            <a:normAutofit/>
          </a:bodyPr>
          <a:lstStyle/>
          <a:p>
            <a:pPr marL="0" indent="0">
              <a:buNone/>
            </a:pPr>
            <a:r>
              <a:rPr lang="en-GB" dirty="0">
                <a:solidFill>
                  <a:schemeClr val="tx1"/>
                </a:solidFill>
              </a:rPr>
              <a:t>Chelsea was doing her weekly shopping at Asda. Her children, who were with her, were screaming because they were bored and wanted to go home. Chelsea took a couple of packets of crisps off the shelf. She gave the crisps to the children to keep them quiet. Chelsea thought that the owners of Asda would not mind as she was going to pay for them when she got to the checkout, which she did.</a:t>
            </a:r>
          </a:p>
          <a:p>
            <a:pPr marL="0" indent="0">
              <a:buNone/>
            </a:pPr>
            <a:r>
              <a:rPr lang="en-GB" dirty="0">
                <a:solidFill>
                  <a:schemeClr val="tx1"/>
                </a:solidFill>
              </a:rPr>
              <a:t>Did she dishonestly appropriate the property?</a:t>
            </a:r>
          </a:p>
        </p:txBody>
      </p:sp>
      <p:sp>
        <p:nvSpPr>
          <p:cNvPr id="4" name="Content Placeholder 3">
            <a:extLst>
              <a:ext uri="{FF2B5EF4-FFF2-40B4-BE49-F238E27FC236}">
                <a16:creationId xmlns:a16="http://schemas.microsoft.com/office/drawing/2014/main" xmlns="" id="{03AF172B-3D55-4659-9C4B-D5D9034C2649}"/>
              </a:ext>
            </a:extLst>
          </p:cNvPr>
          <p:cNvSpPr>
            <a:spLocks noGrp="1"/>
          </p:cNvSpPr>
          <p:nvPr>
            <p:ph sz="half" idx="2"/>
          </p:nvPr>
        </p:nvSpPr>
        <p:spPr>
          <a:xfrm>
            <a:off x="7818120" y="304799"/>
            <a:ext cx="3474720" cy="6304547"/>
          </a:xfrm>
        </p:spPr>
        <p:txBody>
          <a:bodyPr>
            <a:normAutofit/>
          </a:bodyPr>
          <a:lstStyle/>
          <a:p>
            <a:r>
              <a:rPr lang="en-GB" dirty="0">
                <a:solidFill>
                  <a:schemeClr val="tx1"/>
                </a:solidFill>
              </a:rPr>
              <a:t>Need to consider S2(1)(b) because Chelsea genuinely believed she would have had consent from the owner if the surrounding circumstances would have been known.</a:t>
            </a:r>
          </a:p>
          <a:p>
            <a:r>
              <a:rPr lang="en-GB" dirty="0">
                <a:solidFill>
                  <a:schemeClr val="tx1"/>
                </a:solidFill>
              </a:rPr>
              <a:t>Chelsea could argue that shops normally ignore such practices because the person will pay for the property.</a:t>
            </a:r>
          </a:p>
          <a:p>
            <a:r>
              <a:rPr lang="en-GB" dirty="0">
                <a:solidFill>
                  <a:schemeClr val="tx1"/>
                </a:solidFill>
              </a:rPr>
              <a:t>Considering Ghosh (modified by Ivey) it is likely that reasonable people would have considered Chelsea’s as honest.</a:t>
            </a:r>
          </a:p>
          <a:p>
            <a:r>
              <a:rPr lang="en-GB" dirty="0">
                <a:solidFill>
                  <a:schemeClr val="tx1"/>
                </a:solidFill>
              </a:rPr>
              <a:t>This could be dependent on the jury members being parents to understand the nature of this case.</a:t>
            </a:r>
          </a:p>
        </p:txBody>
      </p:sp>
    </p:spTree>
    <p:extLst>
      <p:ext uri="{BB962C8B-B14F-4D97-AF65-F5344CB8AC3E}">
        <p14:creationId xmlns:p14="http://schemas.microsoft.com/office/powerpoint/2010/main" val="39371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59CD9E-42D1-451B-8DD3-18B136E3A302}"/>
              </a:ext>
            </a:extLst>
          </p:cNvPr>
          <p:cNvSpPr>
            <a:spLocks noGrp="1"/>
          </p:cNvSpPr>
          <p:nvPr>
            <p:ph type="title"/>
          </p:nvPr>
        </p:nvSpPr>
        <p:spPr>
          <a:xfrm>
            <a:off x="124581" y="1128408"/>
            <a:ext cx="3139505" cy="4601183"/>
          </a:xfrm>
        </p:spPr>
        <p:txBody>
          <a:bodyPr/>
          <a:lstStyle/>
          <a:p>
            <a:r>
              <a:rPr lang="en-GB" dirty="0">
                <a:solidFill>
                  <a:schemeClr val="tx1"/>
                </a:solidFill>
              </a:rPr>
              <a:t>Q5)</a:t>
            </a:r>
          </a:p>
        </p:txBody>
      </p:sp>
      <p:sp>
        <p:nvSpPr>
          <p:cNvPr id="3" name="Content Placeholder 2">
            <a:extLst>
              <a:ext uri="{FF2B5EF4-FFF2-40B4-BE49-F238E27FC236}">
                <a16:creationId xmlns:a16="http://schemas.microsoft.com/office/drawing/2014/main" xmlns="" id="{5706DE35-EDCA-4D9F-822E-4AE099D65FEB}"/>
              </a:ext>
            </a:extLst>
          </p:cNvPr>
          <p:cNvSpPr>
            <a:spLocks noGrp="1"/>
          </p:cNvSpPr>
          <p:nvPr>
            <p:ph sz="half" idx="1"/>
          </p:nvPr>
        </p:nvSpPr>
        <p:spPr/>
        <p:txBody>
          <a:bodyPr>
            <a:normAutofit lnSpcReduction="10000"/>
          </a:bodyPr>
          <a:lstStyle/>
          <a:p>
            <a:pPr marL="0" indent="0">
              <a:buNone/>
            </a:pPr>
            <a:r>
              <a:rPr lang="en-GB" dirty="0">
                <a:solidFill>
                  <a:schemeClr val="tx1"/>
                </a:solidFill>
              </a:rPr>
              <a:t>Amjad was a university student who was living in the halls of residence. He realised that the bigger room with a television on his corridor was unoccupied and therefore entered the bigger room, took the television and put it in his room.</a:t>
            </a:r>
          </a:p>
          <a:p>
            <a:pPr marL="0" indent="0">
              <a:buNone/>
            </a:pPr>
            <a:r>
              <a:rPr lang="en-GB" dirty="0">
                <a:solidFill>
                  <a:schemeClr val="tx1"/>
                </a:solidFill>
              </a:rPr>
              <a:t>Is there an intention to permanently deprive?</a:t>
            </a:r>
          </a:p>
        </p:txBody>
      </p:sp>
      <p:sp>
        <p:nvSpPr>
          <p:cNvPr id="4" name="Content Placeholder 3">
            <a:extLst>
              <a:ext uri="{FF2B5EF4-FFF2-40B4-BE49-F238E27FC236}">
                <a16:creationId xmlns:a16="http://schemas.microsoft.com/office/drawing/2014/main" xmlns="" id="{03AF172B-3D55-4659-9C4B-D5D9034C2649}"/>
              </a:ext>
            </a:extLst>
          </p:cNvPr>
          <p:cNvSpPr>
            <a:spLocks noGrp="1"/>
          </p:cNvSpPr>
          <p:nvPr>
            <p:ph sz="half" idx="2"/>
          </p:nvPr>
        </p:nvSpPr>
        <p:spPr>
          <a:xfrm>
            <a:off x="7818120" y="304799"/>
            <a:ext cx="3474720" cy="6304547"/>
          </a:xfrm>
        </p:spPr>
        <p:txBody>
          <a:bodyPr>
            <a:normAutofit lnSpcReduction="10000"/>
          </a:bodyPr>
          <a:lstStyle/>
          <a:p>
            <a:r>
              <a:rPr lang="en-GB" dirty="0">
                <a:solidFill>
                  <a:schemeClr val="tx1"/>
                </a:solidFill>
              </a:rPr>
              <a:t>Theft does not require actual permanent deprivation.</a:t>
            </a:r>
          </a:p>
          <a:p>
            <a:r>
              <a:rPr lang="en-GB" dirty="0">
                <a:solidFill>
                  <a:schemeClr val="tx1"/>
                </a:solidFill>
              </a:rPr>
              <a:t>It could be argued that Amjad had removed the television but would have put it back before leaving the halls.</a:t>
            </a:r>
          </a:p>
          <a:p>
            <a:r>
              <a:rPr lang="en-GB" dirty="0">
                <a:solidFill>
                  <a:schemeClr val="tx1"/>
                </a:solidFill>
              </a:rPr>
              <a:t>S6(1) could be relied upon – this allows the court to infer the required intention if Amjad intended to treat the TV as his own.</a:t>
            </a:r>
          </a:p>
          <a:p>
            <a:r>
              <a:rPr lang="en-GB" dirty="0">
                <a:solidFill>
                  <a:schemeClr val="tx1"/>
                </a:solidFill>
              </a:rPr>
              <a:t>Cahill [1993] established that this is the case where D disposes of the property.</a:t>
            </a:r>
          </a:p>
          <a:p>
            <a:r>
              <a:rPr lang="en-GB" dirty="0">
                <a:solidFill>
                  <a:schemeClr val="tx1"/>
                </a:solidFill>
              </a:rPr>
              <a:t>According to this law, Amjad did not get ride of the TV so would not have the required intention.</a:t>
            </a:r>
          </a:p>
          <a:p>
            <a:r>
              <a:rPr lang="en-GB" dirty="0">
                <a:solidFill>
                  <a:schemeClr val="tx1"/>
                </a:solidFill>
              </a:rPr>
              <a:t>DPP v Lavender [1994] </a:t>
            </a:r>
          </a:p>
          <a:p>
            <a:r>
              <a:rPr lang="en-GB" dirty="0">
                <a:solidFill>
                  <a:schemeClr val="tx1"/>
                </a:solidFill>
              </a:rPr>
              <a:t>Downes [1983]</a:t>
            </a:r>
          </a:p>
        </p:txBody>
      </p:sp>
    </p:spTree>
    <p:extLst>
      <p:ext uri="{BB962C8B-B14F-4D97-AF65-F5344CB8AC3E}">
        <p14:creationId xmlns:p14="http://schemas.microsoft.com/office/powerpoint/2010/main" val="2236253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EE9F5D7F-1BBC-4096-ADA7-AA9C9E4D28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06D370DD-716B-4528-B475-331F84CEA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xmlns="" id="{E79D076F-656A-4CD9-83AD-AF8F4B28CA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A close-up of a computer&#10;&#10;Description automatically generated with low confidence">
            <a:extLst>
              <a:ext uri="{FF2B5EF4-FFF2-40B4-BE49-F238E27FC236}">
                <a16:creationId xmlns:a16="http://schemas.microsoft.com/office/drawing/2014/main" xmlns="" id="{294C7513-A28C-482A-808D-DBBE88EE9AB0}"/>
              </a:ext>
            </a:extLst>
          </p:cNvPr>
          <p:cNvPicPr>
            <a:picLocks noChangeAspect="1"/>
          </p:cNvPicPr>
          <p:nvPr/>
        </p:nvPicPr>
        <p:blipFill rotWithShape="1">
          <a:blip r:embed="rId3"/>
          <a:srcRect r="2" b="2"/>
          <a:stretch/>
        </p:blipFill>
        <p:spPr>
          <a:xfrm>
            <a:off x="860771" y="1535135"/>
            <a:ext cx="3778286" cy="3778286"/>
          </a:xfrm>
          <a:prstGeom prst="rect">
            <a:avLst/>
          </a:prstGeom>
        </p:spPr>
      </p:pic>
      <p:sp>
        <p:nvSpPr>
          <p:cNvPr id="3" name="Content Placeholder 2">
            <a:extLst>
              <a:ext uri="{FF2B5EF4-FFF2-40B4-BE49-F238E27FC236}">
                <a16:creationId xmlns:a16="http://schemas.microsoft.com/office/drawing/2014/main" xmlns="" id="{F6F902D0-B0C5-44CA-9F43-521FAECB85FC}"/>
              </a:ext>
            </a:extLst>
          </p:cNvPr>
          <p:cNvSpPr>
            <a:spLocks noGrp="1"/>
          </p:cNvSpPr>
          <p:nvPr>
            <p:ph idx="1"/>
          </p:nvPr>
        </p:nvSpPr>
        <p:spPr>
          <a:xfrm>
            <a:off x="5440202" y="1002437"/>
            <a:ext cx="6451109" cy="3274586"/>
          </a:xfrm>
        </p:spPr>
        <p:txBody>
          <a:bodyPr anchor="t">
            <a:noAutofit/>
          </a:bodyPr>
          <a:lstStyle/>
          <a:p>
            <a:pPr marL="0" indent="0">
              <a:buNone/>
            </a:pPr>
            <a:r>
              <a:rPr lang="en-GB" sz="2800" dirty="0">
                <a:solidFill>
                  <a:schemeClr val="tx1"/>
                </a:solidFill>
              </a:rPr>
              <a:t>Carrie was in her bedroom and could see that the window of her neighbour’s bedroom was wide open and there was a metal jewellery box on the dressing table. Carrie got a fishing rod and attached a magnet to its end so that it would pick up the jewellery bod. Carrie then inserted the contraption through the open window.</a:t>
            </a:r>
          </a:p>
          <a:p>
            <a:pPr marL="0" indent="0">
              <a:buNone/>
            </a:pPr>
            <a:endParaRPr lang="en-GB" sz="2800" dirty="0">
              <a:solidFill>
                <a:schemeClr val="tx1"/>
              </a:solidFill>
            </a:endParaRPr>
          </a:p>
          <a:p>
            <a:pPr marL="0" indent="0">
              <a:buNone/>
            </a:pPr>
            <a:r>
              <a:rPr lang="en-GB" sz="2800" dirty="0">
                <a:solidFill>
                  <a:schemeClr val="tx1"/>
                </a:solidFill>
              </a:rPr>
              <a:t>Discuss whether Carrie “entered” the building.</a:t>
            </a:r>
          </a:p>
        </p:txBody>
      </p:sp>
    </p:spTree>
    <p:extLst>
      <p:ext uri="{BB962C8B-B14F-4D97-AF65-F5344CB8AC3E}">
        <p14:creationId xmlns:p14="http://schemas.microsoft.com/office/powerpoint/2010/main" val="970148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681577AD-DA5F-48B3-8FB9-5199BA9EE6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D8E265CD-16B6-46B0-AC6B-39B8B23C3264}"/>
              </a:ext>
            </a:extLst>
          </p:cNvPr>
          <p:cNvSpPr>
            <a:spLocks noGrp="1"/>
          </p:cNvSpPr>
          <p:nvPr>
            <p:ph idx="1"/>
          </p:nvPr>
        </p:nvSpPr>
        <p:spPr>
          <a:xfrm>
            <a:off x="313057" y="1105251"/>
            <a:ext cx="4016116" cy="3274586"/>
          </a:xfrm>
        </p:spPr>
        <p:txBody>
          <a:bodyPr anchor="t">
            <a:noAutofit/>
          </a:bodyPr>
          <a:lstStyle/>
          <a:p>
            <a:pPr marL="0" indent="0">
              <a:buNone/>
            </a:pPr>
            <a:r>
              <a:rPr lang="en-GB" sz="3200" dirty="0">
                <a:solidFill>
                  <a:schemeClr val="tx1"/>
                </a:solidFill>
              </a:rPr>
              <a:t>With intent to steal, Jude broke into Barbara’s wooden houseboat whilst Barbara was out shopping.</a:t>
            </a:r>
          </a:p>
          <a:p>
            <a:pPr marL="0" indent="0">
              <a:buNone/>
            </a:pPr>
            <a:endParaRPr lang="en-GB" sz="3200" dirty="0">
              <a:solidFill>
                <a:schemeClr val="tx1"/>
              </a:solidFill>
            </a:endParaRPr>
          </a:p>
          <a:p>
            <a:pPr marL="0" indent="0">
              <a:buNone/>
            </a:pPr>
            <a:r>
              <a:rPr lang="en-GB" sz="3200" dirty="0">
                <a:solidFill>
                  <a:schemeClr val="tx1"/>
                </a:solidFill>
              </a:rPr>
              <a:t>Discuss whether Jude entered a “building”.</a:t>
            </a:r>
          </a:p>
        </p:txBody>
      </p:sp>
      <p:pic>
        <p:nvPicPr>
          <p:cNvPr id="4" name="Picture 3">
            <a:extLst>
              <a:ext uri="{FF2B5EF4-FFF2-40B4-BE49-F238E27FC236}">
                <a16:creationId xmlns:a16="http://schemas.microsoft.com/office/drawing/2014/main" xmlns="" id="{5E09C6FC-56AD-4AB8-8C5A-FE2A3ACB02CD}"/>
              </a:ext>
            </a:extLst>
          </p:cNvPr>
          <p:cNvPicPr>
            <a:picLocks noChangeAspect="1"/>
          </p:cNvPicPr>
          <p:nvPr/>
        </p:nvPicPr>
        <p:blipFill>
          <a:blip r:embed="rId3"/>
          <a:stretch>
            <a:fillRect/>
          </a:stretch>
        </p:blipFill>
        <p:spPr>
          <a:xfrm>
            <a:off x="5137463" y="1105251"/>
            <a:ext cx="6193767" cy="4639346"/>
          </a:xfrm>
          <a:prstGeom prst="rect">
            <a:avLst/>
          </a:prstGeom>
        </p:spPr>
      </p:pic>
    </p:spTree>
    <p:extLst>
      <p:ext uri="{BB962C8B-B14F-4D97-AF65-F5344CB8AC3E}">
        <p14:creationId xmlns:p14="http://schemas.microsoft.com/office/powerpoint/2010/main" val="2293780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43162304-DA60-4C31-9E2B-E22F8DA75F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xmlns="" id="{C4AE1EFF-264A-4A42-BEA1-0E875F40D7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Rectangle 15">
            <a:extLst>
              <a:ext uri="{FF2B5EF4-FFF2-40B4-BE49-F238E27FC236}">
                <a16:creationId xmlns:a16="http://schemas.microsoft.com/office/drawing/2014/main" xmlns="" id="{1FA5356A-3538-4907-94A4-C8E424ED60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5A751B43-BCEE-4BC8-B138-B3BB87C1808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1"/>
            <a:ext cx="3708400" cy="3687687"/>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xmlns="" id="{6143D4BB-34BC-43CE-A876-D79B4DB0E0F1}"/>
              </a:ext>
            </a:extLst>
          </p:cNvPr>
          <p:cNvSpPr>
            <a:spLocks noGrp="1"/>
          </p:cNvSpPr>
          <p:nvPr>
            <p:ph idx="4294967295"/>
          </p:nvPr>
        </p:nvSpPr>
        <p:spPr>
          <a:xfrm>
            <a:off x="3869268" y="758952"/>
            <a:ext cx="7616950" cy="3680314"/>
          </a:xfrm>
        </p:spPr>
        <p:txBody>
          <a:bodyPr vert="horz" lIns="91440" tIns="45720" rIns="91440" bIns="45720" rtlCol="0" anchor="ctr">
            <a:normAutofit/>
          </a:bodyPr>
          <a:lstStyle/>
          <a:p>
            <a:pPr marL="0" indent="0">
              <a:buNone/>
            </a:pPr>
            <a:r>
              <a:rPr lang="en-US" dirty="0">
                <a:solidFill>
                  <a:schemeClr val="tx1"/>
                </a:solidFill>
              </a:rPr>
              <a:t>Nathan knocked on the door of Mavis’s house. When Mavis opened the door, Nathan told her that he was the gasman and that he had come to read the meter. This was a lie because Nathan was in fact posing as a gasman so that he could gain entry to old people’s houses and steal their property. Mavis believed Nathan and allowed him to enter her house.</a:t>
            </a:r>
          </a:p>
          <a:p>
            <a:pPr marL="0" indent="0">
              <a:buNone/>
            </a:pPr>
            <a:r>
              <a:rPr lang="en-US" dirty="0">
                <a:solidFill>
                  <a:schemeClr val="tx1"/>
                </a:solidFill>
              </a:rPr>
              <a:t>Discuss whether Nathan’s  entry into the building was as a trespasser.</a:t>
            </a:r>
          </a:p>
        </p:txBody>
      </p:sp>
      <p:sp>
        <p:nvSpPr>
          <p:cNvPr id="20" name="Rectangle 19">
            <a:extLst>
              <a:ext uri="{FF2B5EF4-FFF2-40B4-BE49-F238E27FC236}">
                <a16:creationId xmlns:a16="http://schemas.microsoft.com/office/drawing/2014/main" xmlns="" id="{288B4A48-8749-414E-ACEB-62F9B1D4FD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07952" y="758951"/>
            <a:ext cx="384048" cy="3687687"/>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2" name="Rectangle 21">
            <a:extLst>
              <a:ext uri="{FF2B5EF4-FFF2-40B4-BE49-F238E27FC236}">
                <a16:creationId xmlns:a16="http://schemas.microsoft.com/office/drawing/2014/main" xmlns="" id="{FFF73465-2DBE-4D7B-B54D-18CA38D811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4572000"/>
            <a:ext cx="3708398" cy="15179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xmlns="" id="{8A5A17C8-1CD9-40A8-B61D-CCC2B885E4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07952" y="4572000"/>
            <a:ext cx="384048" cy="1517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xmlns="" id="{8AC9AD4C-5DF9-4938-A915-E4DFECA23645}"/>
              </a:ext>
            </a:extLst>
          </p:cNvPr>
          <p:cNvSpPr txBox="1">
            <a:spLocks/>
          </p:cNvSpPr>
          <p:nvPr/>
        </p:nvSpPr>
        <p:spPr>
          <a:xfrm>
            <a:off x="3781015" y="4439266"/>
            <a:ext cx="7962234" cy="1969003"/>
          </a:xfrm>
          <a:prstGeom prst="rect">
            <a:avLst/>
          </a:prstGeom>
        </p:spPr>
        <p:txBody>
          <a:bodyPr vert="horz" lIns="91440" tIns="45720" rIns="91440" bIns="45720" rtlCol="0" anchor="ctr">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0" indent="0">
              <a:buFont typeface="Wingdings 2" pitchFamily="18" charset="2"/>
              <a:buNone/>
            </a:pPr>
            <a:r>
              <a:rPr lang="en-GB" dirty="0">
                <a:solidFill>
                  <a:schemeClr val="tx1"/>
                </a:solidFill>
              </a:rPr>
              <a:t>Fawn needed some new make-up but had no money to pay for it. Fawn went to the local pharmacy and entered the shop with the intent to steal from it.</a:t>
            </a:r>
          </a:p>
          <a:p>
            <a:pPr marL="0" indent="0">
              <a:buFont typeface="Wingdings 2" pitchFamily="18" charset="2"/>
              <a:buNone/>
            </a:pPr>
            <a:r>
              <a:rPr lang="en-GB" dirty="0">
                <a:solidFill>
                  <a:schemeClr val="tx1"/>
                </a:solidFill>
              </a:rPr>
              <a:t>Discuss whether Fawn’s entry into the building was as a trespasser.</a:t>
            </a:r>
          </a:p>
        </p:txBody>
      </p:sp>
    </p:spTree>
    <p:extLst>
      <p:ext uri="{BB962C8B-B14F-4D97-AF65-F5344CB8AC3E}">
        <p14:creationId xmlns:p14="http://schemas.microsoft.com/office/powerpoint/2010/main" val="3804652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xmlns="" id="{4F645BF8-7885-4398-80BC-4C0DF24F5C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9" name="Rectangle 138">
            <a:extLst>
              <a:ext uri="{FF2B5EF4-FFF2-40B4-BE49-F238E27FC236}">
                <a16:creationId xmlns:a16="http://schemas.microsoft.com/office/drawing/2014/main" xmlns="" id="{3212FB65-CD2B-4005-B910-132DCE19FC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1" name="Rectangle 140">
            <a:extLst>
              <a:ext uri="{FF2B5EF4-FFF2-40B4-BE49-F238E27FC236}">
                <a16:creationId xmlns:a16="http://schemas.microsoft.com/office/drawing/2014/main" xmlns="" id="{A5CF2FC8-D184-4B10-83A5-61FC2148BE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xmlns="" id="{6143D4BB-34BC-43CE-A876-D79B4DB0E0F1}"/>
              </a:ext>
            </a:extLst>
          </p:cNvPr>
          <p:cNvSpPr>
            <a:spLocks noGrp="1"/>
          </p:cNvSpPr>
          <p:nvPr>
            <p:ph idx="4294967295"/>
          </p:nvPr>
        </p:nvSpPr>
        <p:spPr>
          <a:xfrm>
            <a:off x="304646" y="849216"/>
            <a:ext cx="4998962" cy="3274586"/>
          </a:xfrm>
        </p:spPr>
        <p:txBody>
          <a:bodyPr vert="horz" lIns="91440" tIns="45720" rIns="91440" bIns="45720" rtlCol="0" anchor="t">
            <a:noAutofit/>
          </a:bodyPr>
          <a:lstStyle/>
          <a:p>
            <a:pPr marL="0" indent="0">
              <a:buNone/>
            </a:pPr>
            <a:r>
              <a:rPr lang="en-US" sz="2400" dirty="0">
                <a:solidFill>
                  <a:schemeClr val="tx1"/>
                </a:solidFill>
              </a:rPr>
              <a:t>Abraham lived in student halls of residence. Abraham was short of cash and one night, whilst in his room he decided to steal from Gus who lived in the room three doors down the hallway. Abraham left his room and walked into the communal hallway. He was just about to enter Gus’ room when he was approached by Gus returning from lectures. Abraham made a feeble excuse for his presence and returned to his room.</a:t>
            </a:r>
          </a:p>
          <a:p>
            <a:pPr marL="0" indent="0">
              <a:buNone/>
            </a:pPr>
            <a:r>
              <a:rPr lang="en-US" sz="2400" dirty="0">
                <a:solidFill>
                  <a:schemeClr val="tx1"/>
                </a:solidFill>
              </a:rPr>
              <a:t>Discuss whether Abraham entered a “building or part of a building as a trespasser”.</a:t>
            </a:r>
          </a:p>
        </p:txBody>
      </p:sp>
      <p:pic>
        <p:nvPicPr>
          <p:cNvPr id="2052" name="Picture 4" descr="Thinking Cartoon Gif - ClipArt Best">
            <a:extLst>
              <a:ext uri="{FF2B5EF4-FFF2-40B4-BE49-F238E27FC236}">
                <a16:creationId xmlns:a16="http://schemas.microsoft.com/office/drawing/2014/main" xmlns="" id="{38F87D9B-3D3A-4B6E-93B5-2EBB86DAC4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2890" y="788310"/>
            <a:ext cx="5238340" cy="5261725"/>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xmlns="" id="{8AC9AD4C-5DF9-4938-A915-E4DFECA23645}"/>
              </a:ext>
            </a:extLst>
          </p:cNvPr>
          <p:cNvSpPr txBox="1">
            <a:spLocks/>
          </p:cNvSpPr>
          <p:nvPr/>
        </p:nvSpPr>
        <p:spPr>
          <a:xfrm>
            <a:off x="3781015" y="4439266"/>
            <a:ext cx="7962234" cy="1969003"/>
          </a:xfrm>
          <a:prstGeom prst="rect">
            <a:avLst/>
          </a:prstGeom>
        </p:spPr>
        <p:txBody>
          <a:bodyPr vert="horz" lIns="91440" tIns="45720" rIns="91440" bIns="45720" rtlCol="0" anchor="ctr">
            <a:no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pPr marL="0" indent="0">
              <a:buFont typeface="Wingdings 2" pitchFamily="18" charset="2"/>
              <a:buNone/>
            </a:pPr>
            <a:endParaRPr lang="en-GB" dirty="0">
              <a:solidFill>
                <a:schemeClr val="tx1"/>
              </a:solidFill>
            </a:endParaRPr>
          </a:p>
        </p:txBody>
      </p:sp>
    </p:spTree>
    <p:extLst>
      <p:ext uri="{BB962C8B-B14F-4D97-AF65-F5344CB8AC3E}">
        <p14:creationId xmlns:p14="http://schemas.microsoft.com/office/powerpoint/2010/main" val="2337435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xmlns="" id="{EE9F5D7F-1BBC-4096-ADA7-AA9C9E4D28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xmlns="" id="{06D370DD-716B-4528-B475-331F84CEA5A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39514"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xmlns="" id="{E79D076F-656A-4CD9-83AD-AF8F4B28CA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074" name="Picture 2" descr="Funny Light Lamp Vector Bulb Cartoon Clipart - Thinking Light Bulb Png  Cartoon - 1457x1795 PNG Download - PNGkit">
            <a:extLst>
              <a:ext uri="{FF2B5EF4-FFF2-40B4-BE49-F238E27FC236}">
                <a16:creationId xmlns:a16="http://schemas.microsoft.com/office/drawing/2014/main" xmlns="" id="{5A58F55E-7752-4645-B0A6-5AB09001403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0771" y="1000832"/>
            <a:ext cx="3778286" cy="484689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xmlns="" id="{2C6ECD51-7A56-4EA3-A636-4E0ADDEB6D42}"/>
              </a:ext>
            </a:extLst>
          </p:cNvPr>
          <p:cNvSpPr>
            <a:spLocks noGrp="1"/>
          </p:cNvSpPr>
          <p:nvPr>
            <p:ph idx="1"/>
          </p:nvPr>
        </p:nvSpPr>
        <p:spPr>
          <a:xfrm>
            <a:off x="5440202" y="1210984"/>
            <a:ext cx="6451109" cy="3274586"/>
          </a:xfrm>
        </p:spPr>
        <p:txBody>
          <a:bodyPr anchor="t">
            <a:noAutofit/>
          </a:bodyPr>
          <a:lstStyle/>
          <a:p>
            <a:pPr marL="0" indent="0">
              <a:buNone/>
            </a:pPr>
            <a:r>
              <a:rPr lang="en-GB" sz="2800" dirty="0">
                <a:solidFill>
                  <a:schemeClr val="tx1"/>
                </a:solidFill>
              </a:rPr>
              <a:t>Henry was a paying visitor at Blenman Palace stately home. He joined a guided tour and was being shown around the living quarters with other tourists. Whilst in the royal bedroom Henry noticed that a silk hanky had fallen off the bed. Henry stretched his hand under the partitioning rope and tried to take the hanky. Henry could not reach it and gave up.</a:t>
            </a:r>
          </a:p>
          <a:p>
            <a:pPr marL="0" indent="0">
              <a:buNone/>
            </a:pPr>
            <a:r>
              <a:rPr lang="en-GB" sz="2800" dirty="0">
                <a:solidFill>
                  <a:schemeClr val="tx1"/>
                </a:solidFill>
              </a:rPr>
              <a:t>Discuss whether Henry committed burglary.</a:t>
            </a:r>
          </a:p>
        </p:txBody>
      </p:sp>
    </p:spTree>
    <p:extLst>
      <p:ext uri="{BB962C8B-B14F-4D97-AF65-F5344CB8AC3E}">
        <p14:creationId xmlns:p14="http://schemas.microsoft.com/office/powerpoint/2010/main" val="855035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9AAD8036-96D8-496C-8006-37ACA5AD86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24A4CBA9-3463-4C65-BF46-6B6C50E7FC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50718F4-6C87-4C9D-9EFE-A59807DAEAC2}"/>
              </a:ext>
            </a:extLst>
          </p:cNvPr>
          <p:cNvSpPr>
            <a:spLocks noGrp="1"/>
          </p:cNvSpPr>
          <p:nvPr>
            <p:ph type="title"/>
          </p:nvPr>
        </p:nvSpPr>
        <p:spPr>
          <a:xfrm>
            <a:off x="8895775" y="1123837"/>
            <a:ext cx="2947482" cy="4601183"/>
          </a:xfrm>
        </p:spPr>
        <p:txBody>
          <a:bodyPr>
            <a:normAutofit/>
          </a:bodyPr>
          <a:lstStyle/>
          <a:p>
            <a:r>
              <a:rPr lang="en-GB" sz="4400" b="1" dirty="0">
                <a:solidFill>
                  <a:schemeClr val="tx1"/>
                </a:solidFill>
              </a:rPr>
              <a:t>Learning Objectives:</a:t>
            </a:r>
          </a:p>
        </p:txBody>
      </p:sp>
      <p:sp>
        <p:nvSpPr>
          <p:cNvPr id="13" name="Rectangle 12">
            <a:extLst>
              <a:ext uri="{FF2B5EF4-FFF2-40B4-BE49-F238E27FC236}">
                <a16:creationId xmlns:a16="http://schemas.microsoft.com/office/drawing/2014/main" xmlns="" id="{2DCEED6C-D39C-40AA-B89E-52C3FA5A70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BCB9FD3A-067B-47A9-A373-CA799A19A62B}"/>
              </a:ext>
            </a:extLst>
          </p:cNvPr>
          <p:cNvGraphicFramePr>
            <a:graphicFrameLocks noGrp="1"/>
          </p:cNvGraphicFramePr>
          <p:nvPr>
            <p:ph idx="1"/>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1990681"/>
      </p:ext>
    </p:extLst>
  </p:cSld>
  <p:clrMapOvr>
    <a:masterClrMapping/>
  </p:clrMapOvr>
</p:sld>
</file>

<file path=ppt/theme/theme1.xml><?xml version="1.0" encoding="utf-8"?>
<a:theme xmlns:a="http://schemas.openxmlformats.org/drawingml/2006/main" name="Fra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383</TotalTime>
  <Words>2100</Words>
  <Application>Microsoft Office PowerPoint</Application>
  <PresentationFormat>Widescreen</PresentationFormat>
  <Paragraphs>94</Paragraphs>
  <Slides>13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Corbel</vt:lpstr>
      <vt:lpstr>Wingdings 2</vt:lpstr>
      <vt:lpstr>Frame</vt:lpstr>
      <vt:lpstr>Theft  and Burglary</vt:lpstr>
      <vt:lpstr>Learning Objectives:</vt:lpstr>
      <vt:lpstr>Q1) Has there been appropriation in the following scenario?</vt:lpstr>
      <vt:lpstr>Q2) Discuss the following scenario in relation to “ property belonging to another”.</vt:lpstr>
      <vt:lpstr>Q3)</vt:lpstr>
      <vt:lpstr>Q4)</vt:lpstr>
      <vt:lpstr>Q5)</vt:lpstr>
      <vt:lpstr>PowerPoint Presentation</vt:lpstr>
      <vt:lpstr>PowerPoint Presentation</vt:lpstr>
      <vt:lpstr>PowerPoint Presentation</vt:lpstr>
      <vt:lpstr>PowerPoint Presentation</vt:lpstr>
      <vt:lpstr>PowerPoint Presentation</vt:lpstr>
      <vt:lpstr>Learning Objectives: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Theft  and Burglary</dc:title>
  <dc:creator>Mellissa Wallbridge</dc:creator>
  <cp:lastModifiedBy>Laura Knight</cp:lastModifiedBy>
  <cp:revision>10</cp:revision>
  <dcterms:created xsi:type="dcterms:W3CDTF">2021-03-04T16:27:47Z</dcterms:created>
  <dcterms:modified xsi:type="dcterms:W3CDTF">2021-03-15T11:21:25Z</dcterms:modified>
</cp:coreProperties>
</file>