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9" r:id="rId1"/>
  </p:sldMasterIdLst>
  <p:notesMasterIdLst>
    <p:notesMasterId r:id="rId17"/>
  </p:notesMasterIdLst>
  <p:sldIdLst>
    <p:sldId id="267" r:id="rId2"/>
    <p:sldId id="268" r:id="rId3"/>
    <p:sldId id="271" r:id="rId4"/>
    <p:sldId id="272" r:id="rId5"/>
    <p:sldId id="302" r:id="rId6"/>
    <p:sldId id="291" r:id="rId7"/>
    <p:sldId id="303" r:id="rId8"/>
    <p:sldId id="292" r:id="rId9"/>
    <p:sldId id="304" r:id="rId10"/>
    <p:sldId id="293" r:id="rId11"/>
    <p:sldId id="294" r:id="rId12"/>
    <p:sldId id="273" r:id="rId13"/>
    <p:sldId id="276" r:id="rId14"/>
    <p:sldId id="289" r:id="rId15"/>
    <p:sldId id="290" r:id="rId16"/>
  </p:sldIdLst>
  <p:sldSz cx="9144000" cy="5143500" type="screen16x9"/>
  <p:notesSz cx="6858000" cy="9144000"/>
  <p:embeddedFontLst>
    <p:embeddedFont>
      <p:font typeface="Dosis" pitchFamily="2" charset="0"/>
      <p:regular r:id="rId18"/>
      <p:bold r:id="rId19"/>
    </p:embeddedFont>
    <p:embeddedFont>
      <p:font typeface="IBM Plex Serif" panose="02000000000000000000" pitchFamily="2" charset="0"/>
      <p:regular r:id="rId20"/>
      <p:bold r:id="rId21"/>
      <p:italic r:id="rId22"/>
      <p:boldItalic r:id="rId23"/>
    </p:embeddedFont>
    <p:embeddedFont>
      <p:font typeface="IBM Plex Serif SemiBold" panose="02000000000000000000" pitchFamily="2" charset="0"/>
      <p:bold r:id="rId24"/>
      <p:boldItalic r:id="rId25"/>
    </p:embeddedFont>
    <p:embeddedFont>
      <p:font typeface="Roboto" panose="02000000000000000000" pitchFamily="2"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A783CA3-BE23-4D98-B2A0-96A8EBFD1FB0}">
  <a:tblStyle styleId="{9A783CA3-BE23-4D98-B2A0-96A8EBFD1FB0}"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314" autoAdjust="0"/>
  </p:normalViewPr>
  <p:slideViewPr>
    <p:cSldViewPr snapToGrid="0">
      <p:cViewPr varScale="1">
        <p:scale>
          <a:sx n="92" d="100"/>
          <a:sy n="92" d="100"/>
        </p:scale>
        <p:origin x="1186" y="-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1.fntdata" /><Relationship Id="rId26" Type="http://schemas.openxmlformats.org/officeDocument/2006/relationships/font" Target="fonts/font9.fntdata" /><Relationship Id="rId3" Type="http://schemas.openxmlformats.org/officeDocument/2006/relationships/slide" Target="slides/slide2.xml" /><Relationship Id="rId21" Type="http://schemas.openxmlformats.org/officeDocument/2006/relationships/font" Target="fonts/font4.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5" Type="http://schemas.openxmlformats.org/officeDocument/2006/relationships/font" Target="fonts/font8.fntdata" /><Relationship Id="rId33"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3.fntdata" /><Relationship Id="rId29" Type="http://schemas.openxmlformats.org/officeDocument/2006/relationships/font" Target="fonts/font12.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7.fntdata" /><Relationship Id="rId32"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6.fntdata" /><Relationship Id="rId28" Type="http://schemas.openxmlformats.org/officeDocument/2006/relationships/font" Target="fonts/font11.fntdata" /><Relationship Id="rId10" Type="http://schemas.openxmlformats.org/officeDocument/2006/relationships/slide" Target="slides/slide9.xml" /><Relationship Id="rId19" Type="http://schemas.openxmlformats.org/officeDocument/2006/relationships/font" Target="fonts/font2.fntdata" /><Relationship Id="rId31"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5.fntdata" /><Relationship Id="rId27" Type="http://schemas.openxmlformats.org/officeDocument/2006/relationships/font" Target="fonts/font10.fntdata" /><Relationship Id="rId30"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Theo's case background is a significant case to be put into consideration in the aspects of determining the complexity and the significance of the UK child protection system (Hanson et al., 2019). The ineffectiveness of the risk assessment of children, multi-agency coordination and the efficient supervision procedures were the causes of the tragedy as revealed in the case. In cases where children are involved, and the working parents are involved, this is one of the critical elements that must be examined critically, information dissemination and addressing professional concerns. Even before this period, Theo and his sister were actively treated, and the specialists could not take the necessary action, and the pandemic restrictions did not contribute to an improved situation. The case demonstrates the necessity to prioritise the welfare of the child, risk consideration, and the necessity to help the child by the means of an effective action to eliminate the long-term consequences of unpleasant childhood experiences (ACES). In this regard, it is educative to the child protection professionals and base of effective action plans that can be utilised in the future.  </a:t>
            </a:r>
            <a:endParaRPr lang="en-US" sz="1100" b="0" i="0" u="none" strike="noStrike" cap="none" dirty="0">
              <a:solidFill>
                <a:srgbClr val="000000"/>
              </a:solidFill>
              <a:effectLst/>
              <a:latin typeface="Arial"/>
              <a:ea typeface="Arial"/>
              <a:cs typeface="Arial"/>
              <a:sym typeface="Arial"/>
            </a:endParaRPr>
          </a:p>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 high rate of child protection as shown by the Theo case, is a testimony to the high role of risk assessment and the active child care process. Theo and his older sister were already put into the active care process which implies that they were under constant observation and care of numerous child protection agencies to look after their safety and well-being (Hewlett &amp; Murthy, 2018). There was, however, an unsuccessful risk evaluation that was caused by the second lockdown of the COVID-19 pandemic and the ban on home visits. Professionals were not objective enough as presented by the case that the family history, physical and emotional abuse and parental substance use, and the professionals were too positive about the ability of the parents to change. There is a lot that can be learned by child protection professionals, as the case has shown that risk assessment, supervision, and collaboration among different agencies should be facilitated. In the Children Act 1989 in the UK the welfare of a child is considered the paramount issue and the coordination among various agencies is necessary in the Children Act 2004. Also, there is another comparatively newer guideline, Working Together to Safeguard Children (2018), which also addresses the need for risk assessment, information sharing and professional challenge in child protection. Such a background implies that it is hard without sufficient watchfulness to perform the risk assessment and coordination of child protection efforts to guarantee the safety of children and </a:t>
            </a:r>
            <a:r>
              <a:rPr lang="en-GB" sz="1100" b="0" i="0" u="none" strike="noStrike" cap="none" dirty="0" err="1">
                <a:solidFill>
                  <a:srgbClr val="000000"/>
                </a:solidFill>
                <a:effectLst/>
                <a:latin typeface="Arial"/>
                <a:ea typeface="Arial"/>
                <a:cs typeface="Arial"/>
                <a:sym typeface="Arial"/>
              </a:rPr>
              <a:t>happenrence</a:t>
            </a:r>
            <a:r>
              <a:rPr lang="en-GB" sz="1100" b="0" i="0" u="none" strike="noStrike" cap="none" dirty="0">
                <a:solidFill>
                  <a:srgbClr val="000000"/>
                </a:solidFill>
                <a:effectLst/>
                <a:latin typeface="Arial"/>
                <a:ea typeface="Arial"/>
                <a:cs typeface="Arial"/>
                <a:sym typeface="Arial"/>
              </a:rPr>
              <a:t> of tragedy might happen. </a:t>
            </a:r>
            <a:endParaRPr lang="en-US" sz="1100" b="0" i="0" u="none" strike="noStrike" cap="none" dirty="0">
              <a:solidFill>
                <a:srgbClr val="000000"/>
              </a:solidFill>
              <a:effectLst/>
              <a:latin typeface="Arial"/>
              <a:ea typeface="Arial"/>
              <a:cs typeface="Arial"/>
              <a:sym typeface="Arial"/>
            </a:endParaRPr>
          </a:p>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According to the case of Theo, the risk assessment and child protection system was faulty, and it had a direct bearing on the child's safety. As stated in the case, Theo and his older sister were already receiving active care, which implied that they were always tracked by different child protection agencies regarding the condition of their living and their family structure (Cuccaro-Alamin et al., 2017). The practitioners could not even think critically in the instances of prior physical abuse of parents, psychological trauma and permanent substance abuse. The excess of self-confidence of the family strength and the inability to place the rate of the degrading environment within the frames of the risk analysis were major problems. The second lockdown and the COVID-19 pandemic also limited home visits by agencies and making the identification of the risk situations even harder. According to this history, the risk assessments cannot be determined on parental capacity or other appropriate factors; instead, they need to be constructed on the safety of children, the maltreatment and other negative child events (ACES). </a:t>
            </a:r>
            <a:endParaRPr lang="en-US" sz="1100" b="0" i="0" u="none" strike="noStrike" cap="none" dirty="0">
              <a:solidFill>
                <a:srgbClr val="000000"/>
              </a:solidFill>
              <a:effectLst/>
              <a:latin typeface="Arial"/>
              <a:ea typeface="Arial"/>
              <a:cs typeface="Arial"/>
              <a:sym typeface="Arial"/>
            </a:endParaRPr>
          </a:p>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6AE0AD13-5D99-7ED1-55A6-19F868F7D030}"/>
            </a:ext>
          </a:extLst>
        </p:cNvPr>
        <p:cNvGrpSpPr/>
        <p:nvPr/>
      </p:nvGrpSpPr>
      <p:grpSpPr>
        <a:xfrm>
          <a:off x="0" y="0"/>
          <a:ext cx="0" cy="0"/>
          <a:chOff x="0" y="0"/>
          <a:chExt cx="0" cy="0"/>
        </a:xfrm>
      </p:grpSpPr>
      <p:sp>
        <p:nvSpPr>
          <p:cNvPr id="113" name="Google Shape;113;p:notes">
            <a:extLst>
              <a:ext uri="{FF2B5EF4-FFF2-40B4-BE49-F238E27FC236}">
                <a16:creationId xmlns:a16="http://schemas.microsoft.com/office/drawing/2014/main" id="{1DB95415-1DC9-86D5-86A1-1F1A2A7BFCB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a:extLst>
              <a:ext uri="{FF2B5EF4-FFF2-40B4-BE49-F238E27FC236}">
                <a16:creationId xmlns:a16="http://schemas.microsoft.com/office/drawing/2014/main" id="{31A4250C-008D-D33A-AAE3-821AC7E7DC4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 UK Children Act 1989 and the lessons of Working Together to Safeguard Children (2018) emphasise that risk assessments have to be undertaken regularly by reconsidering risks, multi-agency cooperation, and professional challenge, as children's welfare is the top priority. Moreover, the assessment of risks should be employed with the help of modern tools like Signs of Safety that make child safety and risk management more objective and evidence-based. This means that proper supervision, critical examination and professional inquisition during the practice of risk assessment and child protection ought to be addressed. </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4174044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51F86CDE-C882-85F3-B46B-8CBEF1E093FF}"/>
            </a:ext>
          </a:extLst>
        </p:cNvPr>
        <p:cNvGrpSpPr/>
        <p:nvPr/>
      </p:nvGrpSpPr>
      <p:grpSpPr>
        <a:xfrm>
          <a:off x="0" y="0"/>
          <a:ext cx="0" cy="0"/>
          <a:chOff x="0" y="0"/>
          <a:chExt cx="0" cy="0"/>
        </a:xfrm>
      </p:grpSpPr>
      <p:sp>
        <p:nvSpPr>
          <p:cNvPr id="113" name="Google Shape;113;p:notes">
            <a:extLst>
              <a:ext uri="{FF2B5EF4-FFF2-40B4-BE49-F238E27FC236}">
                <a16:creationId xmlns:a16="http://schemas.microsoft.com/office/drawing/2014/main" id="{95071543-5C5F-7E20-7680-9E4577CF4D5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a:extLst>
              <a:ext uri="{FF2B5EF4-FFF2-40B4-BE49-F238E27FC236}">
                <a16:creationId xmlns:a16="http://schemas.microsoft.com/office/drawing/2014/main" id="{3AE7DEE9-5BDA-2F1E-29B8-ADD1AE77F99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 effective support and care plan, developed in the context of the case of Theo, is a significant stage of child protection. As shown in the case, the welfare of the child must always be the first priority of the planning when the family background is associated with a history of past abuse, substance abuse, and trauma (Doody et al., 2017). First support plans should provide physical and emotional security of the child, which can be achieved by mental health, trauma support, and safe shelter. Besides this the reunification/ transition plans between the parents must be effective where the threat among the children is fully categorised and when it is also efficiently contained. Due to the limited number of home visits implemented regularly in the conditions of the pandemic, the security of the child can be checked with the help of virtual home checks, video calling, or other technology-based tools. Besides, the multi-agency coordination can also include other professionals in the form of social or health workers and other educational institutions to evaluate the risk, exchange information, and get help (NSPCC, 2026). </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1270567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094A3BEF-BB46-2BE2-0154-813D9DF46A0A}"/>
            </a:ext>
          </a:extLst>
        </p:cNvPr>
        <p:cNvGrpSpPr/>
        <p:nvPr/>
      </p:nvGrpSpPr>
      <p:grpSpPr>
        <a:xfrm>
          <a:off x="0" y="0"/>
          <a:ext cx="0" cy="0"/>
          <a:chOff x="0" y="0"/>
          <a:chExt cx="0" cy="0"/>
        </a:xfrm>
      </p:grpSpPr>
      <p:sp>
        <p:nvSpPr>
          <p:cNvPr id="113" name="Google Shape;113;p:notes">
            <a:extLst>
              <a:ext uri="{FF2B5EF4-FFF2-40B4-BE49-F238E27FC236}">
                <a16:creationId xmlns:a16="http://schemas.microsoft.com/office/drawing/2014/main" id="{E9E08804-1FBE-0AEB-5C1F-C88D14638BF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a:extLst>
              <a:ext uri="{FF2B5EF4-FFF2-40B4-BE49-F238E27FC236}">
                <a16:creationId xmlns:a16="http://schemas.microsoft.com/office/drawing/2014/main" id="{A8C1E14F-1972-57BD-38F2-9E2E339712F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According to the UK legislature on the topic, which is the Children Act of 1989, child welfare should be the priority, and Working Together to Safeguard Children (2018) guideline describes that a multi-agency, regular incidence, and professional criticism should be at the </a:t>
            </a:r>
            <a:r>
              <a:rPr lang="en-GB" sz="1100" b="0" i="0" u="none" strike="noStrike" cap="none" dirty="0" err="1">
                <a:solidFill>
                  <a:srgbClr val="000000"/>
                </a:solidFill>
                <a:effectLst/>
                <a:latin typeface="Arial"/>
                <a:ea typeface="Arial"/>
                <a:cs typeface="Arial"/>
                <a:sym typeface="Arial"/>
              </a:rPr>
              <a:t>center</a:t>
            </a:r>
            <a:r>
              <a:rPr lang="en-GB" sz="1100" b="0" i="0" u="none" strike="noStrike" cap="none" dirty="0">
                <a:solidFill>
                  <a:srgbClr val="000000"/>
                </a:solidFill>
                <a:effectLst/>
                <a:latin typeface="Arial"/>
                <a:ea typeface="Arial"/>
                <a:cs typeface="Arial"/>
                <a:sym typeface="Arial"/>
              </a:rPr>
              <a:t> of the child protection planning. Thus, the support and care planning of Theo should be built on the child-centred and risk-evidence-based integrated approach, where the child is healthy and safe and healthy development is implemented.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097533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41B82539-A226-3163-070F-F69D092C5866}"/>
            </a:ext>
          </a:extLst>
        </p:cNvPr>
        <p:cNvGrpSpPr/>
        <p:nvPr/>
      </p:nvGrpSpPr>
      <p:grpSpPr>
        <a:xfrm>
          <a:off x="0" y="0"/>
          <a:ext cx="0" cy="0"/>
          <a:chOff x="0" y="0"/>
          <a:chExt cx="0" cy="0"/>
        </a:xfrm>
      </p:grpSpPr>
      <p:sp>
        <p:nvSpPr>
          <p:cNvPr id="113" name="Google Shape;113;p:notes">
            <a:extLst>
              <a:ext uri="{FF2B5EF4-FFF2-40B4-BE49-F238E27FC236}">
                <a16:creationId xmlns:a16="http://schemas.microsoft.com/office/drawing/2014/main" id="{7A0D55B9-3485-4DB5-EB8A-141C21DCD3E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a:extLst>
              <a:ext uri="{FF2B5EF4-FFF2-40B4-BE49-F238E27FC236}">
                <a16:creationId xmlns:a16="http://schemas.microsoft.com/office/drawing/2014/main" id="{0148B639-90DB-C5BC-433C-DF7CE970019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 example of Theo can be used to explicitly present the significance of the professional challenge, as well as multi-agency coordination in the process of ensuring that children are safe (Silva et al., 2015). As the analysis of the case reveals, the different agencies, including the social workers, the health workers, the educational institutions and the law enforcement agencies, have not exchanged information as such. Critical examination of one another was not done with regard to the decisions and observations made that led to the marketing of risky situations. Specifically, the absence of such severe problems even in the case of the evident parental substance abuse did not decrease the risk despite the existing family history and the previous abuse in the family. This issue was also due to the situation of the COVID-19 lockdown, where home visits and direct supervision were restricted. Consequently, the awareness of the worsening condition of the child could not be established at the initial stage because of the coordination of the professionals and regular examination of the cases. </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15404232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AAC3945E-AC4D-9028-A986-F097F3FC6FE8}"/>
            </a:ext>
          </a:extLst>
        </p:cNvPr>
        <p:cNvGrpSpPr/>
        <p:nvPr/>
      </p:nvGrpSpPr>
      <p:grpSpPr>
        <a:xfrm>
          <a:off x="0" y="0"/>
          <a:ext cx="0" cy="0"/>
          <a:chOff x="0" y="0"/>
          <a:chExt cx="0" cy="0"/>
        </a:xfrm>
      </p:grpSpPr>
      <p:sp>
        <p:nvSpPr>
          <p:cNvPr id="113" name="Google Shape;113;p:notes">
            <a:extLst>
              <a:ext uri="{FF2B5EF4-FFF2-40B4-BE49-F238E27FC236}">
                <a16:creationId xmlns:a16="http://schemas.microsoft.com/office/drawing/2014/main" id="{FEB99BF5-89D5-5EA5-62F8-729C527C4C4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a:extLst>
              <a:ext uri="{FF2B5EF4-FFF2-40B4-BE49-F238E27FC236}">
                <a16:creationId xmlns:a16="http://schemas.microsoft.com/office/drawing/2014/main" id="{5EEC9C4F-4F2B-3308-3DBE-BEF1CBF77B8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Such a shortcoming can be compensated for by a multi-agency safeguarding hub (MASH) or some other that will mean that various professionals will have an opportunity to meet regularly, evaluate risks, exchange information and analyse it (Childress et al., 2019). Professional challenge implies questioning the solution of the other agency or colleague and the welfare of the child is always in the first place, and taking the necessary steps in mitigating the risk. This is among the child protection pillars, as suggested in the UK by Working Together to Protect Children (2018), and provides the chance to mitigate the threat and prevent the further aggravation of the situation in the future through the multi-agencies coordination and professional challenge. That is why the critical analysis and challenge taking cannot recognise the dangerous situations and guarantee the children's safety without the clear coordination of the professionals, as it has been observed in Theo's case study. The practices are significant in enhancing child protection systems and preventing such tragedies in the future.  </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4229784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6AD60BB8-0741-D8ED-0763-10A225391FA3}"/>
            </a:ext>
          </a:extLst>
        </p:cNvPr>
        <p:cNvGrpSpPr/>
        <p:nvPr/>
      </p:nvGrpSpPr>
      <p:grpSpPr>
        <a:xfrm>
          <a:off x="0" y="0"/>
          <a:ext cx="0" cy="0"/>
          <a:chOff x="0" y="0"/>
          <a:chExt cx="0" cy="0"/>
        </a:xfrm>
      </p:grpSpPr>
      <p:sp>
        <p:nvSpPr>
          <p:cNvPr id="113" name="Google Shape;113;p:notes">
            <a:extLst>
              <a:ext uri="{FF2B5EF4-FFF2-40B4-BE49-F238E27FC236}">
                <a16:creationId xmlns:a16="http://schemas.microsoft.com/office/drawing/2014/main" id="{B9FB41F6-9D79-5F85-0D4A-2C7C95535EA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a:extLst>
              <a:ext uri="{FF2B5EF4-FFF2-40B4-BE49-F238E27FC236}">
                <a16:creationId xmlns:a16="http://schemas.microsoft.com/office/drawing/2014/main" id="{470C410B-6379-F4B0-4724-75DF4380122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 lesson on what was learned in the Theo case regarding the child protection and care systems can teach a lot in the future on what to do (Ooms, 2019). To begin with, it is clear in this case that the child welfare should never follow the second position to the family convenience, reunification plans or parental capacity, which is one of the fundamental principles of child protection both in the Children Act 1989 and Working Together to Safeguard Children (2018). Second, risk assessment should be evaluated regularly and efficient solutions should be formulated with the consideration of adverse childhood experiences (ACES) and family history. Third, there would be a necessity of the coordination of multi-agencies and the exchange of professional issues and information to ensure that the children would be safe in future, and the risks would be revealed at the early stages. The future action plans that would be based on the lessons learned would be child-centred care planning, offering children mental health and trauma care, observing their risky behaviour of the parents and keeping track of it, and applying a technology-based monitoring system in extraordinary cases, like when the pandemic occurs. In contrast with case reviews and critical analysis among professionals which are conducted regularly, also guarantee that the threats and aggravating circumstances are followed up early. Thus, the instructive component of the case of Theo gives a good basis of prospective planning and development of efficient solutions in which the primary factor is the security, well-being, and future health of the child. </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1983940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2E65D661-1BE6-D233-46FB-C4FE90144216}"/>
            </a:ext>
          </a:extLst>
        </p:cNvPr>
        <p:cNvGrpSpPr/>
        <p:nvPr/>
      </p:nvGrpSpPr>
      <p:grpSpPr>
        <a:xfrm>
          <a:off x="0" y="0"/>
          <a:ext cx="0" cy="0"/>
          <a:chOff x="0" y="0"/>
          <a:chExt cx="0" cy="0"/>
        </a:xfrm>
      </p:grpSpPr>
      <p:sp>
        <p:nvSpPr>
          <p:cNvPr id="113" name="Google Shape;113;p:notes">
            <a:extLst>
              <a:ext uri="{FF2B5EF4-FFF2-40B4-BE49-F238E27FC236}">
                <a16:creationId xmlns:a16="http://schemas.microsoft.com/office/drawing/2014/main" id="{21579160-EC51-B160-065F-A5E8B5FE37E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a:extLst>
              <a:ext uri="{FF2B5EF4-FFF2-40B4-BE49-F238E27FC236}">
                <a16:creationId xmlns:a16="http://schemas.microsoft.com/office/drawing/2014/main" id="{050C74FB-45C1-C2F6-9563-1891FDAEC3C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Problem / Challenge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Proposed Action Plan</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Relevant Law / Guidance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Failure to monitor children’s risk, particularly regarding physical and emotional abuse and paternal substance misuse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Conduct unvarying risk assessments and guarantee direct observation of the children; use controlled risk calculation frameworks (e.g., Signs of Safety)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Children Act 1989 (paramountcy principle), Working Together to Safeguard Children 2018</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Parental reconsolidation plan generates potential risk for children</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Implement reconsolidation only when risks are fully mitigated and can be successfully monitored</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Children Act 1989 – Child’s welfare must be the highest priority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Limited home appointments due to COVID-19 lockdowns</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Apply virtual home checks, unvarying video/phone calls, and other technology-based intensive care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UK Government COVID-19 Guidance for Social Workforces</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Lack of management and information sharing between interventions</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Guarantee multi-agency coordination, unvarying case review meetings, and specialised challenge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Working Together to Safeguard Children 2018, Children Act 2004</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Children’s mental health and demonstrative well-being are at jeopardy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Provide mental health sustenance and trauma-informed care; create child-</a:t>
            </a:r>
            <a:r>
              <a:rPr lang="en-GB" sz="1100" b="0" i="0" u="none" strike="noStrike" cap="none" dirty="0" err="1">
                <a:solidFill>
                  <a:srgbClr val="000000"/>
                </a:solidFill>
                <a:effectLst/>
                <a:latin typeface="Arial"/>
                <a:ea typeface="Arial"/>
                <a:cs typeface="Arial"/>
                <a:sym typeface="Arial"/>
              </a:rPr>
              <a:t>centered</a:t>
            </a:r>
            <a:r>
              <a:rPr lang="en-GB" sz="1100" b="0" i="0" u="none" strike="noStrike" cap="none" dirty="0">
                <a:solidFill>
                  <a:srgbClr val="000000"/>
                </a:solidFill>
                <a:effectLst/>
                <a:latin typeface="Arial"/>
                <a:ea typeface="Arial"/>
                <a:cs typeface="Arial"/>
                <a:sym typeface="Arial"/>
              </a:rPr>
              <a:t> sustenance plans</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Occupied Together to Safeguard Children 2018, NICE Guidelines on Child Mental Health</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1417892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r>
              <a:rPr lang="en-GB" sz="1100" b="1" i="0" u="none" strike="noStrike" cap="none" dirty="0">
                <a:solidFill>
                  <a:srgbClr val="000000"/>
                </a:solidFill>
                <a:effectLst/>
                <a:latin typeface="Arial"/>
                <a:ea typeface="Arial"/>
                <a:cs typeface="Arial"/>
                <a:sym typeface="Arial"/>
              </a:rPr>
              <a:t>The first would be child welfare:</a:t>
            </a:r>
            <a:r>
              <a:rPr lang="en-GB" sz="1100" b="0" i="0" u="none" strike="noStrike" cap="none" dirty="0">
                <a:solidFill>
                  <a:srgbClr val="000000"/>
                </a:solidFill>
                <a:effectLst/>
                <a:latin typeface="Arial"/>
                <a:ea typeface="Arial"/>
                <a:cs typeface="Arial"/>
                <a:sym typeface="Arial"/>
              </a:rPr>
              <a:t> Child safety will never be a minor part of family welfare or family reunification plans. Should the child be at risk then he or she ought to be placed in a safe place.</a:t>
            </a:r>
            <a:endParaRPr lang="en-US" sz="1100" b="0" i="0" u="none" strike="noStrike" cap="none" dirty="0">
              <a:solidFill>
                <a:srgbClr val="000000"/>
              </a:solidFill>
              <a:effectLst/>
              <a:latin typeface="Arial"/>
              <a:ea typeface="Arial"/>
              <a:cs typeface="Arial"/>
              <a:sym typeface="Arial"/>
            </a:endParaRPr>
          </a:p>
          <a:p>
            <a:pPr lvl="0"/>
            <a:r>
              <a:rPr lang="en-GB" sz="1100" b="1" i="0" u="none" strike="noStrike" cap="none" dirty="0">
                <a:solidFill>
                  <a:srgbClr val="000000"/>
                </a:solidFill>
                <a:effectLst/>
                <a:latin typeface="Arial"/>
                <a:ea typeface="Arial"/>
                <a:cs typeface="Arial"/>
                <a:sym typeface="Arial"/>
              </a:rPr>
              <a:t>Periodic evaluation and review of the risk:  </a:t>
            </a:r>
            <a:r>
              <a:rPr lang="en-GB" sz="1100" b="0" i="0" u="none" strike="noStrike" cap="none" dirty="0">
                <a:solidFill>
                  <a:srgbClr val="000000"/>
                </a:solidFill>
                <a:effectLst/>
                <a:latin typeface="Arial"/>
                <a:ea typeface="Arial"/>
                <a:cs typeface="Arial"/>
                <a:sym typeface="Arial"/>
              </a:rPr>
              <a:t>Conduct a review of the risk evaluation periodically. Follow up, in person, video conference or house calls. Apply Signs of Safe or some normative risk measure (Doody et al., 2017).</a:t>
            </a:r>
            <a:endParaRPr lang="en-US" sz="1100" b="0" i="0" u="none" strike="noStrike" cap="none" dirty="0">
              <a:solidFill>
                <a:srgbClr val="000000"/>
              </a:solidFill>
              <a:effectLst/>
              <a:latin typeface="Arial"/>
              <a:ea typeface="Arial"/>
              <a:cs typeface="Arial"/>
              <a:sym typeface="Arial"/>
            </a:endParaRPr>
          </a:p>
          <a:p>
            <a:pPr lvl="0"/>
            <a:r>
              <a:rPr lang="en-GB" sz="1100" b="1" i="0" u="none" strike="noStrike" cap="none" dirty="0">
                <a:solidFill>
                  <a:srgbClr val="000000"/>
                </a:solidFill>
                <a:effectLst/>
                <a:latin typeface="Arial"/>
                <a:ea typeface="Arial"/>
                <a:cs typeface="Arial"/>
                <a:sym typeface="Arial"/>
              </a:rPr>
              <a:t>Agencies Co-ordination and information sharing: </a:t>
            </a:r>
            <a:r>
              <a:rPr lang="en-GB" sz="1100" b="0" i="0" u="none" strike="noStrike" cap="none" dirty="0">
                <a:solidFill>
                  <a:srgbClr val="000000"/>
                </a:solidFill>
                <a:effectLst/>
                <a:latin typeface="Arial"/>
                <a:ea typeface="Arial"/>
                <a:cs typeface="Arial"/>
                <a:sym typeface="Arial"/>
              </a:rPr>
              <a:t>Periodic collaboration between the law agencies, schools and the social workers, as well as the health workers. Share risk strategies, development and child protection strategies.</a:t>
            </a:r>
            <a:endParaRPr lang="en-US" sz="1100" b="0" i="0" u="none" strike="noStrike" cap="none" dirty="0">
              <a:solidFill>
                <a:srgbClr val="000000"/>
              </a:solidFill>
              <a:effectLst/>
              <a:latin typeface="Arial"/>
              <a:ea typeface="Arial"/>
              <a:cs typeface="Arial"/>
              <a:sym typeface="Arial"/>
            </a:endParaRPr>
          </a:p>
          <a:p>
            <a:pPr lvl="0"/>
            <a:r>
              <a:rPr lang="en-GB" sz="1100" b="1" i="0" u="none" strike="noStrike" cap="none" dirty="0">
                <a:solidFill>
                  <a:srgbClr val="000000"/>
                </a:solidFill>
                <a:effectLst/>
                <a:latin typeface="Arial"/>
                <a:ea typeface="Arial"/>
                <a:cs typeface="Arial"/>
                <a:sym typeface="Arial"/>
              </a:rPr>
              <a:t>The profession should be open to challenges:</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Offer a critical assessment of the actions of other agencies or co-workers. Reconcile or alter where needed to improve the well-being of the child.</a:t>
            </a:r>
            <a:endParaRPr lang="en-US" sz="1100" b="0" i="0" u="none" strike="noStrike" cap="none" dirty="0">
              <a:solidFill>
                <a:srgbClr val="000000"/>
              </a:solidFill>
              <a:effectLst/>
              <a:latin typeface="Arial"/>
              <a:ea typeface="Arial"/>
              <a:cs typeface="Arial"/>
              <a:sym typeface="Arial"/>
            </a:endParaRPr>
          </a:p>
          <a:p>
            <a:pPr lvl="0"/>
            <a:r>
              <a:rPr lang="en-GB" sz="1100" b="1" i="0" u="none" strike="noStrike" cap="none" dirty="0">
                <a:solidFill>
                  <a:srgbClr val="000000"/>
                </a:solidFill>
                <a:effectLst/>
                <a:latin typeface="Arial"/>
                <a:ea typeface="Arial"/>
                <a:cs typeface="Arial"/>
                <a:sym typeface="Arial"/>
              </a:rPr>
              <a:t>Child psychological and restoration: </a:t>
            </a:r>
            <a:r>
              <a:rPr lang="en-GB" sz="1100" b="0" i="0" u="none" strike="noStrike" cap="none" dirty="0">
                <a:solidFill>
                  <a:srgbClr val="000000"/>
                </a:solidFill>
                <a:effectLst/>
                <a:latin typeface="Arial"/>
                <a:ea typeface="Arial"/>
                <a:cs typeface="Arial"/>
                <a:sym typeface="Arial"/>
              </a:rPr>
              <a:t>Provision of psychological support, trauma counselling and child-related care.</a:t>
            </a:r>
            <a:endParaRPr lang="en-US" sz="1100" b="0" i="0" u="none" strike="noStrike" cap="none" dirty="0">
              <a:solidFill>
                <a:srgbClr val="000000"/>
              </a:solidFill>
              <a:effectLst/>
              <a:latin typeface="Arial"/>
              <a:ea typeface="Arial"/>
              <a:cs typeface="Arial"/>
              <a:sym typeface="Arial"/>
            </a:endParaRPr>
          </a:p>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Looking at the case of Theo, it is quite easy to presume that interdisciplinary action plans based on risk-sensitivity and focus on children should be used to guarantee the well-being and healthy development of children. In the present case, there will be no means of assuring the safety of children without risk assessment, professional challenges, and provision of multi-agency coordination. The other significant lesson that may be learned concerning the case is the fact that even under the conditions of the pandemic, regular reviews and mental health support should be introduced by means of technological monitoring, even under unusual conditions. No interest of the child will ever be less significant than the interest of the child to the family or even the reunification plans of the child in the future. These learning points may be used to develop effective action plans and guarantee the safety of children, their mental well-being, and their long-term well-being. This way, the acquired lessons during the Theo case can become the firm ground to locate the past mistakes and make the system of child protection and care better in the future.</a:t>
            </a:r>
            <a:endParaRPr lang="en-US" sz="1100" b="0" i="0" u="none" strike="noStrike" cap="none" dirty="0">
              <a:solidFill>
                <a:srgbClr val="000000"/>
              </a:solidFill>
              <a:effectLst/>
              <a:latin typeface="Arial"/>
              <a:ea typeface="Arial"/>
              <a:cs typeface="Arial"/>
              <a:sym typeface="Arial"/>
            </a:endParaRPr>
          </a:p>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Brown, J. and Clarke, S. (2023) ‘Safeguarding to protect children, young people, and their families’, </a:t>
            </a:r>
            <a:r>
              <a:rPr lang="en-US" sz="1100" b="0" i="1" u="none" strike="noStrike" cap="none" dirty="0">
                <a:solidFill>
                  <a:srgbClr val="000000"/>
                </a:solidFill>
                <a:effectLst/>
                <a:latin typeface="Arial"/>
                <a:ea typeface="Arial"/>
                <a:cs typeface="Arial"/>
                <a:sym typeface="Arial"/>
              </a:rPr>
              <a:t>Care Planning in Children and Young People’s Nursing 2e</a:t>
            </a:r>
            <a:r>
              <a:rPr lang="en-US" sz="1100" b="0" i="0" u="none" strike="noStrike" cap="none" dirty="0">
                <a:solidFill>
                  <a:srgbClr val="000000"/>
                </a:solidFill>
                <a:effectLst/>
                <a:latin typeface="Arial"/>
                <a:ea typeface="Arial"/>
                <a:cs typeface="Arial"/>
                <a:sym typeface="Arial"/>
              </a:rPr>
              <a:t>, pp. 22–32. doi:10.1002/9781119819653.ch3. </a:t>
            </a:r>
          </a:p>
          <a:p>
            <a:r>
              <a:rPr lang="en-US" sz="1100" b="0" i="0" u="none" strike="noStrike" cap="none" dirty="0">
                <a:solidFill>
                  <a:srgbClr val="000000"/>
                </a:solidFill>
                <a:effectLst/>
                <a:latin typeface="Arial"/>
                <a:ea typeface="Arial"/>
                <a:cs typeface="Arial"/>
                <a:sym typeface="Arial"/>
              </a:rPr>
              <a:t>Childress, D.C., Nichols, S. and Schnurr, M. (2019) ‘Strengths and challenges of service coordination in eight states’, </a:t>
            </a:r>
            <a:r>
              <a:rPr lang="en-US" sz="1100" b="0" i="1" u="none" strike="noStrike" cap="none" dirty="0">
                <a:solidFill>
                  <a:srgbClr val="000000"/>
                </a:solidFill>
                <a:effectLst/>
                <a:latin typeface="Arial"/>
                <a:ea typeface="Arial"/>
                <a:cs typeface="Arial"/>
                <a:sym typeface="Arial"/>
              </a:rPr>
              <a:t>Infants &amp;amp; Young Children</a:t>
            </a:r>
            <a:r>
              <a:rPr lang="en-US" sz="1100" b="0" i="0" u="none" strike="noStrike" cap="none" dirty="0">
                <a:solidFill>
                  <a:srgbClr val="000000"/>
                </a:solidFill>
                <a:effectLst/>
                <a:latin typeface="Arial"/>
                <a:ea typeface="Arial"/>
                <a:cs typeface="Arial"/>
                <a:sym typeface="Arial"/>
              </a:rPr>
              <a:t>, 32(2), pp. 139–148. doi:10.1097/iyc.0000000000000140. </a:t>
            </a:r>
          </a:p>
          <a:p>
            <a:r>
              <a:rPr lang="en-US" sz="1100" b="0" i="0" u="none" strike="noStrike" cap="none" dirty="0">
                <a:solidFill>
                  <a:srgbClr val="000000"/>
                </a:solidFill>
                <a:effectLst/>
                <a:latin typeface="Arial"/>
                <a:ea typeface="Arial"/>
                <a:cs typeface="Arial"/>
                <a:sym typeface="Arial"/>
              </a:rPr>
              <a:t>Cuccaro-Alamin, S.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(2017) ‘Risk assessment and decision making in Child Protective Services: Predictive risk modeling in context’, </a:t>
            </a:r>
            <a:r>
              <a:rPr lang="en-US" sz="1100" b="0" i="1" u="none" strike="noStrike" cap="none" dirty="0">
                <a:solidFill>
                  <a:srgbClr val="000000"/>
                </a:solidFill>
                <a:effectLst/>
                <a:latin typeface="Arial"/>
                <a:ea typeface="Arial"/>
                <a:cs typeface="Arial"/>
                <a:sym typeface="Arial"/>
              </a:rPr>
              <a:t>Children and Youth Services Review</a:t>
            </a:r>
            <a:r>
              <a:rPr lang="en-US" sz="1100" b="0" i="0" u="none" strike="noStrike" cap="none" dirty="0">
                <a:solidFill>
                  <a:srgbClr val="000000"/>
                </a:solidFill>
                <a:effectLst/>
                <a:latin typeface="Arial"/>
                <a:ea typeface="Arial"/>
                <a:cs typeface="Arial"/>
                <a:sym typeface="Arial"/>
              </a:rPr>
              <a:t>, 79, pp. 291–298. doi:10.1016/j.childyouth.2017.06.027. </a:t>
            </a:r>
          </a:p>
          <a:p>
            <a:r>
              <a:rPr lang="en-US" sz="1100" b="0" i="0" u="none" strike="noStrike" cap="none" dirty="0">
                <a:solidFill>
                  <a:srgbClr val="000000"/>
                </a:solidFill>
                <a:effectLst/>
                <a:latin typeface="Arial"/>
                <a:ea typeface="Arial"/>
                <a:cs typeface="Arial"/>
                <a:sym typeface="Arial"/>
              </a:rPr>
              <a:t>Doody, O.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(2017) ‘Families’ experiences of involvement in care planning in Mental Health Services: An integrative literature review’, </a:t>
            </a:r>
            <a:r>
              <a:rPr lang="en-US" sz="1100" b="0" i="1" u="none" strike="noStrike" cap="none" dirty="0">
                <a:solidFill>
                  <a:srgbClr val="000000"/>
                </a:solidFill>
                <a:effectLst/>
                <a:latin typeface="Arial"/>
                <a:ea typeface="Arial"/>
                <a:cs typeface="Arial"/>
                <a:sym typeface="Arial"/>
              </a:rPr>
              <a:t>Journal of Psychiatric and Mental Health Nursing</a:t>
            </a:r>
            <a:r>
              <a:rPr lang="en-US" sz="1100" b="0" i="0" u="none" strike="noStrike" cap="none" dirty="0">
                <a:solidFill>
                  <a:srgbClr val="000000"/>
                </a:solidFill>
                <a:effectLst/>
                <a:latin typeface="Arial"/>
                <a:ea typeface="Arial"/>
                <a:cs typeface="Arial"/>
                <a:sym typeface="Arial"/>
              </a:rPr>
              <a:t>, 24(6), pp. 412–430. doi:10.1111/jpm.12369. </a:t>
            </a:r>
          </a:p>
          <a:p>
            <a:r>
              <a:rPr lang="en-US" sz="1100" b="0" i="0" u="none" strike="noStrike" cap="none" dirty="0">
                <a:solidFill>
                  <a:srgbClr val="000000"/>
                </a:solidFill>
                <a:effectLst/>
                <a:latin typeface="Arial"/>
                <a:ea typeface="Arial"/>
                <a:cs typeface="Arial"/>
                <a:sym typeface="Arial"/>
              </a:rPr>
              <a:t>Hanson, C.L.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(2019) ‘Family-focused public health: Supporting homes and families in policy and Practice’, </a:t>
            </a:r>
            <a:r>
              <a:rPr lang="en-US" sz="1100" b="0" i="1" u="none" strike="noStrike" cap="none" dirty="0">
                <a:solidFill>
                  <a:srgbClr val="000000"/>
                </a:solidFill>
                <a:effectLst/>
                <a:latin typeface="Arial"/>
                <a:ea typeface="Arial"/>
                <a:cs typeface="Arial"/>
                <a:sym typeface="Arial"/>
              </a:rPr>
              <a:t>Frontiers in Public Health</a:t>
            </a:r>
            <a:r>
              <a:rPr lang="en-US" sz="1100" b="0" i="0" u="none" strike="noStrike" cap="none" dirty="0">
                <a:solidFill>
                  <a:srgbClr val="000000"/>
                </a:solidFill>
                <a:effectLst/>
                <a:latin typeface="Arial"/>
                <a:ea typeface="Arial"/>
                <a:cs typeface="Arial"/>
                <a:sym typeface="Arial"/>
              </a:rPr>
              <a:t>, 7. doi:10.3389/fpubh.2019.00059. </a:t>
            </a:r>
          </a:p>
          <a:p>
            <a:r>
              <a:rPr lang="en-US" sz="1100" b="0" i="0" u="none" strike="noStrike" cap="none" dirty="0">
                <a:solidFill>
                  <a:srgbClr val="000000"/>
                </a:solidFill>
                <a:effectLst/>
                <a:latin typeface="Arial"/>
                <a:ea typeface="Arial"/>
                <a:cs typeface="Arial"/>
                <a:sym typeface="Arial"/>
              </a:rPr>
              <a:t>Hewlett, A. and Murthy, R.K. (2018) </a:t>
            </a:r>
            <a:r>
              <a:rPr lang="en-US" sz="1100" b="0" i="1" u="none" strike="noStrike" cap="none" dirty="0" err="1">
                <a:solidFill>
                  <a:srgbClr val="000000"/>
                </a:solidFill>
                <a:effectLst/>
                <a:latin typeface="Arial"/>
                <a:ea typeface="Arial"/>
                <a:cs typeface="Arial"/>
                <a:sym typeface="Arial"/>
              </a:rPr>
              <a:t>Bioemergency</a:t>
            </a:r>
            <a:r>
              <a:rPr lang="en-US" sz="1100" b="0" i="1" u="none" strike="noStrike" cap="none" dirty="0">
                <a:solidFill>
                  <a:srgbClr val="000000"/>
                </a:solidFill>
                <a:effectLst/>
                <a:latin typeface="Arial"/>
                <a:ea typeface="Arial"/>
                <a:cs typeface="Arial"/>
                <a:sym typeface="Arial"/>
              </a:rPr>
              <a:t> Planning: A guide for healthcare facilities</a:t>
            </a:r>
            <a:r>
              <a:rPr lang="en-US" sz="1100" b="0" i="0" u="none" strike="noStrike" cap="none" dirty="0">
                <a:solidFill>
                  <a:srgbClr val="000000"/>
                </a:solidFill>
                <a:effectLst/>
                <a:latin typeface="Arial"/>
                <a:ea typeface="Arial"/>
                <a:cs typeface="Arial"/>
                <a:sym typeface="Arial"/>
              </a:rPr>
              <a:t>. Cham: Springer. </a:t>
            </a:r>
          </a:p>
          <a:p>
            <a:r>
              <a:rPr lang="en-US" sz="1100" b="0" i="0" u="none" strike="noStrike" cap="none" dirty="0">
                <a:solidFill>
                  <a:srgbClr val="000000"/>
                </a:solidFill>
                <a:effectLst/>
                <a:latin typeface="Arial"/>
                <a:ea typeface="Arial"/>
                <a:cs typeface="Arial"/>
                <a:sym typeface="Arial"/>
              </a:rPr>
              <a:t>NSPCC (2026) </a:t>
            </a:r>
            <a:r>
              <a:rPr lang="en-US" sz="1100" b="0" i="1" u="none" strike="noStrike" cap="none" dirty="0">
                <a:solidFill>
                  <a:srgbClr val="000000"/>
                </a:solidFill>
                <a:effectLst/>
                <a:latin typeface="Arial"/>
                <a:ea typeface="Arial"/>
                <a:cs typeface="Arial"/>
                <a:sym typeface="Arial"/>
              </a:rPr>
              <a:t>NSPCC | The UK Children’s Charity | NSPCC</a:t>
            </a:r>
            <a:r>
              <a:rPr lang="en-US" sz="1100" b="0" i="0" u="none" strike="noStrike" cap="none" dirty="0">
                <a:solidFill>
                  <a:srgbClr val="000000"/>
                </a:solidFill>
                <a:effectLst/>
                <a:latin typeface="Arial"/>
                <a:ea typeface="Arial"/>
                <a:cs typeface="Arial"/>
                <a:sym typeface="Arial"/>
              </a:rPr>
              <a:t>. Available at: https://www.nspcc.org.uk/ (Accessed: 11 February 2026). </a:t>
            </a:r>
          </a:p>
          <a:p>
            <a:r>
              <a:rPr lang="en-US" sz="1100" b="0" i="0" u="none" strike="noStrike" cap="none" dirty="0">
                <a:solidFill>
                  <a:srgbClr val="000000"/>
                </a:solidFill>
                <a:effectLst/>
                <a:latin typeface="Arial"/>
                <a:ea typeface="Arial"/>
                <a:cs typeface="Arial"/>
                <a:sym typeface="Arial"/>
              </a:rPr>
              <a:t>Ooms, T. (2019) ‘The evolution of family policy: Lessons learned, challenges, and hopes for the future’, </a:t>
            </a:r>
            <a:r>
              <a:rPr lang="en-US" sz="1100" b="0" i="1" u="none" strike="noStrike" cap="none" dirty="0">
                <a:solidFill>
                  <a:srgbClr val="000000"/>
                </a:solidFill>
                <a:effectLst/>
                <a:latin typeface="Arial"/>
                <a:ea typeface="Arial"/>
                <a:cs typeface="Arial"/>
                <a:sym typeface="Arial"/>
              </a:rPr>
              <a:t>Journal of Family Theory &amp;amp; Review</a:t>
            </a:r>
            <a:r>
              <a:rPr lang="en-US" sz="1100" b="0" i="0" u="none" strike="noStrike" cap="none" dirty="0">
                <a:solidFill>
                  <a:srgbClr val="000000"/>
                </a:solidFill>
                <a:effectLst/>
                <a:latin typeface="Arial"/>
                <a:ea typeface="Arial"/>
                <a:cs typeface="Arial"/>
                <a:sym typeface="Arial"/>
              </a:rPr>
              <a:t>, 11(1), pp. 18–38. doi:10.1111/jftr.12316. </a:t>
            </a:r>
          </a:p>
          <a:p>
            <a:r>
              <a:rPr lang="en-US" sz="1100" b="0" i="0" u="none" strike="noStrike" cap="none" dirty="0">
                <a:solidFill>
                  <a:srgbClr val="000000"/>
                </a:solidFill>
                <a:effectLst/>
                <a:latin typeface="Arial"/>
                <a:ea typeface="Arial"/>
                <a:cs typeface="Arial"/>
                <a:sym typeface="Arial"/>
              </a:rPr>
              <a:t>Silva, R.M.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(2015) ‘Challenges in the coordination of Children’s healthcare’, </a:t>
            </a:r>
            <a:r>
              <a:rPr lang="en-US" sz="1100" b="0" i="1" u="none" strike="noStrike" cap="none" dirty="0" err="1">
                <a:solidFill>
                  <a:srgbClr val="000000"/>
                </a:solidFill>
                <a:effectLst/>
                <a:latin typeface="Arial"/>
                <a:ea typeface="Arial"/>
                <a:cs typeface="Arial"/>
                <a:sym typeface="Arial"/>
              </a:rPr>
              <a:t>Ciência</a:t>
            </a:r>
            <a:r>
              <a:rPr lang="en-US" sz="1100" b="0" i="1" u="none" strike="noStrike" cap="none" dirty="0">
                <a:solidFill>
                  <a:srgbClr val="000000"/>
                </a:solidFill>
                <a:effectLst/>
                <a:latin typeface="Arial"/>
                <a:ea typeface="Arial"/>
                <a:cs typeface="Arial"/>
                <a:sym typeface="Arial"/>
              </a:rPr>
              <a:t> &amp;amp; </a:t>
            </a:r>
            <a:r>
              <a:rPr lang="en-US" sz="1100" b="0" i="1" u="none" strike="noStrike" cap="none" dirty="0" err="1">
                <a:solidFill>
                  <a:srgbClr val="000000"/>
                </a:solidFill>
                <a:effectLst/>
                <a:latin typeface="Arial"/>
                <a:ea typeface="Arial"/>
                <a:cs typeface="Arial"/>
                <a:sym typeface="Arial"/>
              </a:rPr>
              <a:t>Saúde</a:t>
            </a:r>
            <a:r>
              <a:rPr lang="en-US" sz="1100" b="0" i="1" u="none" strike="noStrike" cap="none" dirty="0">
                <a:solidFill>
                  <a:srgbClr val="000000"/>
                </a:solidFill>
                <a:effectLst/>
                <a:latin typeface="Arial"/>
                <a:ea typeface="Arial"/>
                <a:cs typeface="Arial"/>
                <a:sym typeface="Arial"/>
              </a:rPr>
              <a:t> </a:t>
            </a:r>
            <a:r>
              <a:rPr lang="en-US" sz="1100" b="0" i="1" u="none" strike="noStrike" cap="none" dirty="0" err="1">
                <a:solidFill>
                  <a:srgbClr val="000000"/>
                </a:solidFill>
                <a:effectLst/>
                <a:latin typeface="Arial"/>
                <a:ea typeface="Arial"/>
                <a:cs typeface="Arial"/>
                <a:sym typeface="Arial"/>
              </a:rPr>
              <a:t>Coletiva</a:t>
            </a:r>
            <a:r>
              <a:rPr lang="en-US" sz="1100" b="0" i="0" u="none" strike="noStrike" cap="none" dirty="0">
                <a:solidFill>
                  <a:srgbClr val="000000"/>
                </a:solidFill>
                <a:effectLst/>
                <a:latin typeface="Arial"/>
                <a:ea typeface="Arial"/>
                <a:cs typeface="Arial"/>
                <a:sym typeface="Arial"/>
              </a:rPr>
              <a:t>, 20(4), pp. 1217–1224. doi:10.1590/1413-81232015204.00742014. </a:t>
            </a:r>
          </a:p>
          <a:p>
            <a:pPr lvl="0"/>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222222"/>
        </a:solidFill>
        <a:effectLst/>
      </p:bgPr>
    </p:bg>
    <p:spTree>
      <p:nvGrpSpPr>
        <p:cNvPr id="1" name="Shape 9"/>
        <p:cNvGrpSpPr/>
        <p:nvPr/>
      </p:nvGrpSpPr>
      <p:grpSpPr>
        <a:xfrm>
          <a:off x="0" y="0"/>
          <a:ext cx="0" cy="0"/>
          <a:chOff x="0" y="0"/>
          <a:chExt cx="0" cy="0"/>
        </a:xfrm>
      </p:grpSpPr>
      <p:sp>
        <p:nvSpPr>
          <p:cNvPr id="10" name="Google Shape;10;p2"/>
          <p:cNvSpPr/>
          <p:nvPr/>
        </p:nvSpPr>
        <p:spPr>
          <a:xfrm>
            <a:off x="-11025" y="-11025"/>
            <a:ext cx="9144000" cy="5143500"/>
          </a:xfrm>
          <a:prstGeom prst="rect">
            <a:avLst/>
          </a:prstGeom>
          <a:solidFill>
            <a:srgbClr val="222222">
              <a:alpha val="64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086350" y="-38100"/>
            <a:ext cx="4114800" cy="5219700"/>
          </a:xfrm>
          <a:custGeom>
            <a:avLst/>
            <a:gdLst/>
            <a:ahLst/>
            <a:cxnLst/>
            <a:rect l="l" t="t" r="r" b="b"/>
            <a:pathLst>
              <a:path w="164592" h="208788" extrusionOk="0">
                <a:moveTo>
                  <a:pt x="0" y="1524"/>
                </a:moveTo>
                <a:lnTo>
                  <a:pt x="107442" y="208788"/>
                </a:lnTo>
                <a:lnTo>
                  <a:pt x="164592" y="208788"/>
                </a:lnTo>
                <a:lnTo>
                  <a:pt x="164592" y="0"/>
                </a:lnTo>
                <a:close/>
              </a:path>
            </a:pathLst>
          </a:custGeom>
          <a:solidFill>
            <a:schemeClr val="accent1"/>
          </a:solidFill>
          <a:ln>
            <a:noFill/>
          </a:ln>
        </p:spPr>
      </p:sp>
      <p:sp>
        <p:nvSpPr>
          <p:cNvPr id="12" name="Google Shape;12;p2"/>
          <p:cNvSpPr/>
          <p:nvPr/>
        </p:nvSpPr>
        <p:spPr>
          <a:xfrm flipH="1">
            <a:off x="-418950" y="4394400"/>
            <a:ext cx="8172300" cy="749100"/>
          </a:xfrm>
          <a:prstGeom prst="parallelogram">
            <a:avLst>
              <a:gd name="adj" fmla="val 51542"/>
            </a:avLst>
          </a:prstGeom>
          <a:solidFill>
            <a:srgbClr val="FFFFFF">
              <a:alpha val="17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4343"/>
              </a:solidFill>
            </a:endParaRPr>
          </a:p>
        </p:txBody>
      </p:sp>
      <p:sp>
        <p:nvSpPr>
          <p:cNvPr id="13" name="Google Shape;13;p2"/>
          <p:cNvSpPr/>
          <p:nvPr/>
        </p:nvSpPr>
        <p:spPr>
          <a:xfrm flipH="1">
            <a:off x="1028475" y="4166400"/>
            <a:ext cx="8369700" cy="228000"/>
          </a:xfrm>
          <a:prstGeom prst="parallelogram">
            <a:avLst>
              <a:gd name="adj" fmla="val 51542"/>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txBox="1">
            <a:spLocks noGrp="1"/>
          </p:cNvSpPr>
          <p:nvPr>
            <p:ph type="ctrTitle"/>
          </p:nvPr>
        </p:nvSpPr>
        <p:spPr>
          <a:xfrm>
            <a:off x="1028475" y="0"/>
            <a:ext cx="5238600" cy="40200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5200"/>
            </a:lvl1pPr>
            <a:lvl2pPr lvl="1">
              <a:spcBef>
                <a:spcPts val="0"/>
              </a:spcBef>
              <a:spcAft>
                <a:spcPts val="0"/>
              </a:spcAft>
              <a:buSzPts val="5200"/>
              <a:buNone/>
              <a:defRPr sz="5200"/>
            </a:lvl2pPr>
            <a:lvl3pPr lvl="2">
              <a:spcBef>
                <a:spcPts val="0"/>
              </a:spcBef>
              <a:spcAft>
                <a:spcPts val="0"/>
              </a:spcAft>
              <a:buSzPts val="5200"/>
              <a:buNone/>
              <a:defRPr sz="5200"/>
            </a:lvl3pPr>
            <a:lvl4pPr lvl="3">
              <a:spcBef>
                <a:spcPts val="0"/>
              </a:spcBef>
              <a:spcAft>
                <a:spcPts val="0"/>
              </a:spcAft>
              <a:buSzPts val="5200"/>
              <a:buNone/>
              <a:defRPr sz="5200"/>
            </a:lvl4pPr>
            <a:lvl5pPr lvl="4">
              <a:spcBef>
                <a:spcPts val="0"/>
              </a:spcBef>
              <a:spcAft>
                <a:spcPts val="0"/>
              </a:spcAft>
              <a:buSzPts val="5200"/>
              <a:buNone/>
              <a:defRPr sz="5200"/>
            </a:lvl5pPr>
            <a:lvl6pPr lvl="5">
              <a:spcBef>
                <a:spcPts val="0"/>
              </a:spcBef>
              <a:spcAft>
                <a:spcPts val="0"/>
              </a:spcAft>
              <a:buSzPts val="5200"/>
              <a:buNone/>
              <a:defRPr sz="5200"/>
            </a:lvl6pPr>
            <a:lvl7pPr lvl="6">
              <a:spcBef>
                <a:spcPts val="0"/>
              </a:spcBef>
              <a:spcAft>
                <a:spcPts val="0"/>
              </a:spcAft>
              <a:buSzPts val="5200"/>
              <a:buNone/>
              <a:defRPr sz="5200"/>
            </a:lvl7pPr>
            <a:lvl8pPr lvl="7">
              <a:spcBef>
                <a:spcPts val="0"/>
              </a:spcBef>
              <a:spcAft>
                <a:spcPts val="0"/>
              </a:spcAft>
              <a:buSzPts val="5200"/>
              <a:buNone/>
              <a:defRPr sz="5200"/>
            </a:lvl8pPr>
            <a:lvl9pPr lvl="8">
              <a:spcBef>
                <a:spcPts val="0"/>
              </a:spcBef>
              <a:spcAft>
                <a:spcPts val="0"/>
              </a:spcAft>
              <a:buSzPts val="5200"/>
              <a:buNone/>
              <a:defRPr sz="52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82"/>
        <p:cNvGrpSpPr/>
        <p:nvPr/>
      </p:nvGrpSpPr>
      <p:grpSpPr>
        <a:xfrm>
          <a:off x="0" y="0"/>
          <a:ext cx="0" cy="0"/>
          <a:chOff x="0" y="0"/>
          <a:chExt cx="0" cy="0"/>
        </a:xfrm>
      </p:grpSpPr>
      <p:grpSp>
        <p:nvGrpSpPr>
          <p:cNvPr id="83" name="Google Shape;83;p7"/>
          <p:cNvGrpSpPr/>
          <p:nvPr/>
        </p:nvGrpSpPr>
        <p:grpSpPr>
          <a:xfrm>
            <a:off x="598623" y="0"/>
            <a:ext cx="2486310" cy="5143500"/>
            <a:chOff x="1511923" y="0"/>
            <a:chExt cx="2486310" cy="5143500"/>
          </a:xfrm>
        </p:grpSpPr>
        <p:sp>
          <p:nvSpPr>
            <p:cNvPr id="84" name="Google Shape;84;p7"/>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 name="Google Shape;86;p7"/>
          <p:cNvGrpSpPr/>
          <p:nvPr/>
        </p:nvGrpSpPr>
        <p:grpSpPr>
          <a:xfrm>
            <a:off x="376173" y="0"/>
            <a:ext cx="2326044" cy="5143500"/>
            <a:chOff x="1060873" y="0"/>
            <a:chExt cx="2326044" cy="5143500"/>
          </a:xfrm>
        </p:grpSpPr>
        <p:sp>
          <p:nvSpPr>
            <p:cNvPr id="87" name="Google Shape;87;p7"/>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012"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7"/>
          <p:cNvGrpSpPr/>
          <p:nvPr/>
        </p:nvGrpSpPr>
        <p:grpSpPr>
          <a:xfrm>
            <a:off x="0" y="0"/>
            <a:ext cx="2305717" cy="5144925"/>
            <a:chOff x="456100" y="0"/>
            <a:chExt cx="2305717" cy="5144925"/>
          </a:xfrm>
        </p:grpSpPr>
        <p:sp>
          <p:nvSpPr>
            <p:cNvPr id="90" name="Google Shape;90;p7"/>
            <p:cNvSpPr/>
            <p:nvPr/>
          </p:nvSpPr>
          <p:spPr>
            <a:xfrm flipH="1">
              <a:off x="6582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a:off x="456100" y="0"/>
              <a:ext cx="2035600" cy="5144925"/>
            </a:xfrm>
            <a:custGeom>
              <a:avLst/>
              <a:gdLst/>
              <a:ahLst/>
              <a:cxnLst/>
              <a:rect l="l" t="t" r="r" b="b"/>
              <a:pathLst>
                <a:path w="81424" h="205797" extrusionOk="0">
                  <a:moveTo>
                    <a:pt x="72" y="0"/>
                  </a:moveTo>
                  <a:lnTo>
                    <a:pt x="0" y="205797"/>
                  </a:lnTo>
                  <a:lnTo>
                    <a:pt x="81424" y="205794"/>
                  </a:lnTo>
                  <a:lnTo>
                    <a:pt x="41929" y="0"/>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92" name="Google Shape;92;p7"/>
          <p:cNvGrpSpPr/>
          <p:nvPr/>
        </p:nvGrpSpPr>
        <p:grpSpPr>
          <a:xfrm>
            <a:off x="0" y="0"/>
            <a:ext cx="2132442" cy="5145275"/>
            <a:chOff x="227500" y="0"/>
            <a:chExt cx="2132442" cy="5145275"/>
          </a:xfrm>
        </p:grpSpPr>
        <p:sp>
          <p:nvSpPr>
            <p:cNvPr id="93" name="Google Shape;93;p7"/>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227500" y="0"/>
              <a:ext cx="1825925" cy="5145275"/>
            </a:xfrm>
            <a:custGeom>
              <a:avLst/>
              <a:gdLst/>
              <a:ahLst/>
              <a:cxnLst/>
              <a:rect l="l" t="t" r="r" b="b"/>
              <a:pathLst>
                <a:path w="73037" h="205811" extrusionOk="0">
                  <a:moveTo>
                    <a:pt x="0" y="205797"/>
                  </a:moveTo>
                  <a:lnTo>
                    <a:pt x="44" y="0"/>
                  </a:lnTo>
                  <a:lnTo>
                    <a:pt x="73037" y="0"/>
                  </a:lnTo>
                  <a:lnTo>
                    <a:pt x="33572" y="205811"/>
                  </a:lnTo>
                  <a:close/>
                </a:path>
              </a:pathLst>
            </a:custGeom>
            <a:gradFill>
              <a:gsLst>
                <a:gs pos="0">
                  <a:schemeClr val="accent1"/>
                </a:gs>
                <a:gs pos="5000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95" name="Google Shape;95;p7"/>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6" name="Google Shape;96;p7"/>
          <p:cNvSpPr txBox="1">
            <a:spLocks noGrp="1"/>
          </p:cNvSpPr>
          <p:nvPr>
            <p:ph type="body" idx="1"/>
          </p:nvPr>
        </p:nvSpPr>
        <p:spPr>
          <a:xfrm>
            <a:off x="2976900" y="1506350"/>
            <a:ext cx="2553000" cy="29310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600"/>
              </a:spcBef>
              <a:spcAft>
                <a:spcPts val="0"/>
              </a:spcAft>
              <a:buSzPts val="2000"/>
              <a:buChar char="▹"/>
              <a:defRPr sz="2000"/>
            </a:lvl2pPr>
            <a:lvl3pPr marL="1371600" lvl="2" indent="-355600" rtl="0">
              <a:spcBef>
                <a:spcPts val="600"/>
              </a:spcBef>
              <a:spcAft>
                <a:spcPts val="0"/>
              </a:spcAft>
              <a:buSzPts val="2000"/>
              <a:buChar char="■"/>
              <a:defRPr sz="2000"/>
            </a:lvl3pPr>
            <a:lvl4pPr marL="1828800" lvl="3" indent="-355600" rtl="0">
              <a:spcBef>
                <a:spcPts val="600"/>
              </a:spcBef>
              <a:spcAft>
                <a:spcPts val="0"/>
              </a:spcAft>
              <a:buSzPts val="2000"/>
              <a:buChar char="●"/>
              <a:defRPr sz="2000"/>
            </a:lvl4pPr>
            <a:lvl5pPr marL="2286000" lvl="4" indent="-355600" rtl="0">
              <a:spcBef>
                <a:spcPts val="600"/>
              </a:spcBef>
              <a:spcAft>
                <a:spcPts val="0"/>
              </a:spcAft>
              <a:buSzPts val="2000"/>
              <a:buChar char="○"/>
              <a:defRPr sz="2000"/>
            </a:lvl5pPr>
            <a:lvl6pPr marL="2743200" lvl="5" indent="-355600" rtl="0">
              <a:spcBef>
                <a:spcPts val="600"/>
              </a:spcBef>
              <a:spcAft>
                <a:spcPts val="0"/>
              </a:spcAft>
              <a:buSzPts val="2000"/>
              <a:buChar char="■"/>
              <a:defRPr sz="2000"/>
            </a:lvl6pPr>
            <a:lvl7pPr marL="3200400" lvl="6" indent="-355600" rtl="0">
              <a:spcBef>
                <a:spcPts val="600"/>
              </a:spcBef>
              <a:spcAft>
                <a:spcPts val="0"/>
              </a:spcAft>
              <a:buSzPts val="2000"/>
              <a:buChar char="●"/>
              <a:defRPr sz="2000"/>
            </a:lvl7pPr>
            <a:lvl8pPr marL="3657600" lvl="7" indent="-355600" rtl="0">
              <a:spcBef>
                <a:spcPts val="600"/>
              </a:spcBef>
              <a:spcAft>
                <a:spcPts val="0"/>
              </a:spcAft>
              <a:buSzPts val="2000"/>
              <a:buChar char="○"/>
              <a:defRPr sz="2000"/>
            </a:lvl8pPr>
            <a:lvl9pPr marL="4114800" lvl="8" indent="-355600" rtl="0">
              <a:spcBef>
                <a:spcPts val="600"/>
              </a:spcBef>
              <a:spcAft>
                <a:spcPts val="600"/>
              </a:spcAft>
              <a:buSzPts val="2000"/>
              <a:buChar char="■"/>
              <a:defRPr sz="2000"/>
            </a:lvl9pPr>
          </a:lstStyle>
          <a:p>
            <a:endParaRPr/>
          </a:p>
        </p:txBody>
      </p:sp>
      <p:sp>
        <p:nvSpPr>
          <p:cNvPr id="97" name="Google Shape;97;p7"/>
          <p:cNvSpPr txBox="1">
            <a:spLocks noGrp="1"/>
          </p:cNvSpPr>
          <p:nvPr>
            <p:ph type="body" idx="2"/>
          </p:nvPr>
        </p:nvSpPr>
        <p:spPr>
          <a:xfrm>
            <a:off x="5888031" y="1506350"/>
            <a:ext cx="2553000" cy="29310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600"/>
              </a:spcBef>
              <a:spcAft>
                <a:spcPts val="0"/>
              </a:spcAft>
              <a:buSzPts val="2000"/>
              <a:buChar char="▹"/>
              <a:defRPr sz="2000"/>
            </a:lvl2pPr>
            <a:lvl3pPr marL="1371600" lvl="2" indent="-355600" rtl="0">
              <a:spcBef>
                <a:spcPts val="600"/>
              </a:spcBef>
              <a:spcAft>
                <a:spcPts val="0"/>
              </a:spcAft>
              <a:buSzPts val="2000"/>
              <a:buChar char="■"/>
              <a:defRPr sz="2000"/>
            </a:lvl3pPr>
            <a:lvl4pPr marL="1828800" lvl="3" indent="-355600" rtl="0">
              <a:spcBef>
                <a:spcPts val="600"/>
              </a:spcBef>
              <a:spcAft>
                <a:spcPts val="0"/>
              </a:spcAft>
              <a:buSzPts val="2000"/>
              <a:buChar char="●"/>
              <a:defRPr sz="2000"/>
            </a:lvl4pPr>
            <a:lvl5pPr marL="2286000" lvl="4" indent="-355600" rtl="0">
              <a:spcBef>
                <a:spcPts val="600"/>
              </a:spcBef>
              <a:spcAft>
                <a:spcPts val="0"/>
              </a:spcAft>
              <a:buSzPts val="2000"/>
              <a:buChar char="○"/>
              <a:defRPr sz="2000"/>
            </a:lvl5pPr>
            <a:lvl6pPr marL="2743200" lvl="5" indent="-355600" rtl="0">
              <a:spcBef>
                <a:spcPts val="600"/>
              </a:spcBef>
              <a:spcAft>
                <a:spcPts val="0"/>
              </a:spcAft>
              <a:buSzPts val="2000"/>
              <a:buChar char="■"/>
              <a:defRPr sz="2000"/>
            </a:lvl6pPr>
            <a:lvl7pPr marL="3200400" lvl="6" indent="-355600" rtl="0">
              <a:spcBef>
                <a:spcPts val="600"/>
              </a:spcBef>
              <a:spcAft>
                <a:spcPts val="0"/>
              </a:spcAft>
              <a:buSzPts val="2000"/>
              <a:buChar char="●"/>
              <a:defRPr sz="2000"/>
            </a:lvl7pPr>
            <a:lvl8pPr marL="3657600" lvl="7" indent="-355600" rtl="0">
              <a:spcBef>
                <a:spcPts val="600"/>
              </a:spcBef>
              <a:spcAft>
                <a:spcPts val="0"/>
              </a:spcAft>
              <a:buSzPts val="2000"/>
              <a:buChar char="○"/>
              <a:defRPr sz="2000"/>
            </a:lvl8pPr>
            <a:lvl9pPr marL="4114800" lvl="8" indent="-355600" rtl="0">
              <a:spcBef>
                <a:spcPts val="600"/>
              </a:spcBef>
              <a:spcAft>
                <a:spcPts val="600"/>
              </a:spcAft>
              <a:buSzPts val="2000"/>
              <a:buChar char="■"/>
              <a:defRPr sz="2000"/>
            </a:lvl9pPr>
          </a:lstStyle>
          <a:p>
            <a:endParaRPr/>
          </a:p>
        </p:txBody>
      </p:sp>
      <p:sp>
        <p:nvSpPr>
          <p:cNvPr id="98" name="Google Shape;98;p7"/>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755659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bottom waves">
  <p:cSld name="Blank bottom waves">
    <p:spTree>
      <p:nvGrpSpPr>
        <p:cNvPr id="1" name="Shape 72"/>
        <p:cNvGrpSpPr/>
        <p:nvPr/>
      </p:nvGrpSpPr>
      <p:grpSpPr>
        <a:xfrm>
          <a:off x="0" y="0"/>
          <a:ext cx="0" cy="0"/>
          <a:chOff x="0" y="0"/>
          <a:chExt cx="0" cy="0"/>
        </a:xfrm>
      </p:grpSpPr>
      <p:grpSp>
        <p:nvGrpSpPr>
          <p:cNvPr id="73" name="Google Shape;73;p11"/>
          <p:cNvGrpSpPr/>
          <p:nvPr/>
        </p:nvGrpSpPr>
        <p:grpSpPr>
          <a:xfrm>
            <a:off x="-12688" y="3585323"/>
            <a:ext cx="9155849" cy="1557000"/>
            <a:chOff x="1669785" y="210240"/>
            <a:chExt cx="3861435" cy="1568450"/>
          </a:xfrm>
        </p:grpSpPr>
        <p:sp>
          <p:nvSpPr>
            <p:cNvPr id="74" name="Google Shape;74;p11"/>
            <p:cNvSpPr/>
            <p:nvPr/>
          </p:nvSpPr>
          <p:spPr>
            <a:xfrm>
              <a:off x="1669785" y="210240"/>
              <a:ext cx="3860800" cy="1568450"/>
            </a:xfrm>
            <a:custGeom>
              <a:avLst/>
              <a:gdLst/>
              <a:ahLst/>
              <a:cxnLst/>
              <a:rect l="l" t="t" r="r" b="b"/>
              <a:pathLst>
                <a:path w="3860800" h="1568450" extrusionOk="0">
                  <a:moveTo>
                    <a:pt x="1304290" y="810260"/>
                  </a:moveTo>
                  <a:cubicBezTo>
                    <a:pt x="857250" y="810260"/>
                    <a:pt x="421005" y="740410"/>
                    <a:pt x="0" y="608330"/>
                  </a:cubicBezTo>
                  <a:lnTo>
                    <a:pt x="0" y="1570355"/>
                  </a:lnTo>
                  <a:lnTo>
                    <a:pt x="3864610" y="1570355"/>
                  </a:lnTo>
                  <a:lnTo>
                    <a:pt x="3864610" y="0"/>
                  </a:lnTo>
                  <a:cubicBezTo>
                    <a:pt x="3082290" y="520700"/>
                    <a:pt x="2216150" y="810260"/>
                    <a:pt x="1304290" y="810260"/>
                  </a:cubicBezTo>
                  <a:close/>
                </a:path>
              </a:pathLst>
            </a:custGeom>
            <a:gradFill>
              <a:gsLst>
                <a:gs pos="0">
                  <a:srgbClr val="FFC486"/>
                </a:gs>
                <a:gs pos="100000">
                  <a:srgbClr val="FF866B"/>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 name="Google Shape;75;p11"/>
            <p:cNvSpPr/>
            <p:nvPr/>
          </p:nvSpPr>
          <p:spPr>
            <a:xfrm>
              <a:off x="1669785" y="939220"/>
              <a:ext cx="3860800" cy="838200"/>
            </a:xfrm>
            <a:custGeom>
              <a:avLst/>
              <a:gdLst/>
              <a:ahLst/>
              <a:cxnLst/>
              <a:rect l="l" t="t" r="r" b="b"/>
              <a:pathLst>
                <a:path w="3860800" h="838200" extrusionOk="0">
                  <a:moveTo>
                    <a:pt x="1932305" y="451485"/>
                  </a:moveTo>
                  <a:cubicBezTo>
                    <a:pt x="1258570" y="451485"/>
                    <a:pt x="608965" y="293370"/>
                    <a:pt x="0" y="0"/>
                  </a:cubicBezTo>
                  <a:lnTo>
                    <a:pt x="0" y="840740"/>
                  </a:lnTo>
                  <a:lnTo>
                    <a:pt x="3864610" y="840740"/>
                  </a:lnTo>
                  <a:lnTo>
                    <a:pt x="3864610" y="635"/>
                  </a:lnTo>
                  <a:cubicBezTo>
                    <a:pt x="3255645" y="293370"/>
                    <a:pt x="2606675" y="451485"/>
                    <a:pt x="1932305" y="451485"/>
                  </a:cubicBezTo>
                  <a:close/>
                </a:path>
              </a:pathLst>
            </a:custGeom>
            <a:gradFill>
              <a:gsLst>
                <a:gs pos="0">
                  <a:srgbClr val="F20122">
                    <a:alpha val="51764"/>
                  </a:srgbClr>
                </a:gs>
                <a:gs pos="100000">
                  <a:srgbClr val="FF6A00">
                    <a:alpha val="71764"/>
                  </a:srgbClr>
                </a:gs>
              </a:gsLst>
              <a:lin ang="1080140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 name="Google Shape;76;p11"/>
            <p:cNvSpPr/>
            <p:nvPr/>
          </p:nvSpPr>
          <p:spPr>
            <a:xfrm>
              <a:off x="1670420" y="576000"/>
              <a:ext cx="3860800" cy="1200150"/>
            </a:xfrm>
            <a:custGeom>
              <a:avLst/>
              <a:gdLst/>
              <a:ahLst/>
              <a:cxnLst/>
              <a:rect l="l" t="t" r="r" b="b"/>
              <a:pathLst>
                <a:path w="3860800" h="1200150" extrusionOk="0">
                  <a:moveTo>
                    <a:pt x="2672715" y="887095"/>
                  </a:moveTo>
                  <a:cubicBezTo>
                    <a:pt x="1717040" y="887095"/>
                    <a:pt x="811530" y="568960"/>
                    <a:pt x="0" y="0"/>
                  </a:cubicBezTo>
                  <a:lnTo>
                    <a:pt x="0" y="1204595"/>
                  </a:lnTo>
                  <a:lnTo>
                    <a:pt x="3864610" y="1204595"/>
                  </a:lnTo>
                  <a:lnTo>
                    <a:pt x="3864610" y="718820"/>
                  </a:lnTo>
                  <a:cubicBezTo>
                    <a:pt x="3478530" y="829310"/>
                    <a:pt x="3079750" y="887095"/>
                    <a:pt x="2672715" y="887095"/>
                  </a:cubicBezTo>
                  <a:close/>
                </a:path>
              </a:pathLst>
            </a:custGeom>
            <a:gradFill>
              <a:gsLst>
                <a:gs pos="0">
                  <a:srgbClr val="FF9F00">
                    <a:alpha val="56470"/>
                  </a:srgbClr>
                </a:gs>
                <a:gs pos="100000">
                  <a:srgbClr val="CC0000">
                    <a:alpha val="57254"/>
                  </a:srgbClr>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7" name="Google Shape;77;p11"/>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248976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Quote">
  <p:cSld name="Quote">
    <p:bg>
      <p:bgPr>
        <a:gradFill>
          <a:gsLst>
            <a:gs pos="0">
              <a:schemeClr val="lt1"/>
            </a:gs>
            <a:gs pos="19000">
              <a:schemeClr val="lt2"/>
            </a:gs>
            <a:gs pos="100000">
              <a:schemeClr val="lt2"/>
            </a:gs>
          </a:gsLst>
          <a:lin ang="10800025" scaled="0"/>
        </a:gradFill>
        <a:effectLst/>
      </p:bgPr>
    </p:bg>
    <p:spTree>
      <p:nvGrpSpPr>
        <p:cNvPr id="1" name="Shape 38"/>
        <p:cNvGrpSpPr/>
        <p:nvPr/>
      </p:nvGrpSpPr>
      <p:grpSpPr>
        <a:xfrm>
          <a:off x="0" y="0"/>
          <a:ext cx="0" cy="0"/>
          <a:chOff x="0" y="0"/>
          <a:chExt cx="0" cy="0"/>
        </a:xfrm>
      </p:grpSpPr>
      <p:grpSp>
        <p:nvGrpSpPr>
          <p:cNvPr id="39" name="Google Shape;39;p4"/>
          <p:cNvGrpSpPr/>
          <p:nvPr/>
        </p:nvGrpSpPr>
        <p:grpSpPr>
          <a:xfrm>
            <a:off x="5391536" y="0"/>
            <a:ext cx="2486310" cy="5143500"/>
            <a:chOff x="1511923" y="0"/>
            <a:chExt cx="2486310" cy="5143500"/>
          </a:xfrm>
        </p:grpSpPr>
        <p:sp>
          <p:nvSpPr>
            <p:cNvPr id="40" name="Google Shape;40;p4"/>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19866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 name="Google Shape;42;p4"/>
          <p:cNvGrpSpPr/>
          <p:nvPr/>
        </p:nvGrpSpPr>
        <p:grpSpPr>
          <a:xfrm>
            <a:off x="4940486" y="0"/>
            <a:ext cx="2326044" cy="5143500"/>
            <a:chOff x="1060873" y="0"/>
            <a:chExt cx="2326044" cy="5143500"/>
          </a:xfrm>
        </p:grpSpPr>
        <p:sp>
          <p:nvSpPr>
            <p:cNvPr id="43" name="Google Shape;43;p4"/>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700"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 name="Google Shape;45;p4"/>
          <p:cNvGrpSpPr/>
          <p:nvPr/>
        </p:nvGrpSpPr>
        <p:grpSpPr>
          <a:xfrm>
            <a:off x="3878963" y="-650"/>
            <a:ext cx="2838667" cy="5145500"/>
            <a:chOff x="-650" y="-650"/>
            <a:chExt cx="2838667" cy="5145500"/>
          </a:xfrm>
        </p:grpSpPr>
        <p:sp>
          <p:nvSpPr>
            <p:cNvPr id="46" name="Google Shape;46;p4"/>
            <p:cNvSpPr/>
            <p:nvPr/>
          </p:nvSpPr>
          <p:spPr>
            <a:xfrm flipH="1">
              <a:off x="7344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a:off x="-650" y="-650"/>
              <a:ext cx="2492350" cy="5145500"/>
            </a:xfrm>
            <a:custGeom>
              <a:avLst/>
              <a:gdLst/>
              <a:ahLst/>
              <a:cxnLst/>
              <a:rect l="l" t="t" r="r" b="b"/>
              <a:pathLst>
                <a:path w="99694" h="205820" extrusionOk="0">
                  <a:moveTo>
                    <a:pt x="0" y="0"/>
                  </a:moveTo>
                  <a:lnTo>
                    <a:pt x="0" y="205820"/>
                  </a:lnTo>
                  <a:lnTo>
                    <a:pt x="99694" y="205820"/>
                  </a:lnTo>
                  <a:lnTo>
                    <a:pt x="60199" y="26"/>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48" name="Google Shape;48;p4"/>
          <p:cNvGrpSpPr/>
          <p:nvPr/>
        </p:nvGrpSpPr>
        <p:grpSpPr>
          <a:xfrm>
            <a:off x="-6575" y="-6575"/>
            <a:ext cx="6246130" cy="5153775"/>
            <a:chOff x="-3886187" y="-6575"/>
            <a:chExt cx="6246130" cy="5153775"/>
          </a:xfrm>
        </p:grpSpPr>
        <p:sp>
          <p:nvSpPr>
            <p:cNvPr id="49" name="Google Shape;49;p4"/>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4"/>
            <p:cNvSpPr/>
            <p:nvPr/>
          </p:nvSpPr>
          <p:spPr>
            <a:xfrm>
              <a:off x="-3886187" y="-6575"/>
              <a:ext cx="5936050" cy="5153775"/>
            </a:xfrm>
            <a:custGeom>
              <a:avLst/>
              <a:gdLst/>
              <a:ahLst/>
              <a:cxnLst/>
              <a:rect l="l" t="t" r="r" b="b"/>
              <a:pathLst>
                <a:path w="237442" h="206151" extrusionOk="0">
                  <a:moveTo>
                    <a:pt x="0" y="206151"/>
                  </a:moveTo>
                  <a:lnTo>
                    <a:pt x="0" y="0"/>
                  </a:lnTo>
                  <a:lnTo>
                    <a:pt x="237442" y="0"/>
                  </a:lnTo>
                  <a:lnTo>
                    <a:pt x="198081" y="206089"/>
                  </a:lnTo>
                  <a:close/>
                </a:path>
              </a:pathLst>
            </a:custGeom>
            <a:gradFill>
              <a:gsLst>
                <a:gs pos="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51" name="Google Shape;51;p4"/>
          <p:cNvSpPr txBox="1">
            <a:spLocks noGrp="1"/>
          </p:cNvSpPr>
          <p:nvPr>
            <p:ph type="body" idx="1"/>
          </p:nvPr>
        </p:nvSpPr>
        <p:spPr>
          <a:xfrm>
            <a:off x="911750" y="643275"/>
            <a:ext cx="4130400" cy="3853200"/>
          </a:xfrm>
          <a:prstGeom prst="rect">
            <a:avLst/>
          </a:prstGeom>
        </p:spPr>
        <p:txBody>
          <a:bodyPr spcFirstLastPara="1" wrap="square" lIns="0" tIns="0" rIns="0" bIns="0" anchor="t" anchorCtr="0">
            <a:noAutofit/>
          </a:bodyPr>
          <a:lstStyle>
            <a:lvl1pPr marL="457200" lvl="0" indent="-431800" rtl="0">
              <a:spcBef>
                <a:spcPts val="0"/>
              </a:spcBef>
              <a:spcAft>
                <a:spcPts val="0"/>
              </a:spcAft>
              <a:buSzPts val="3200"/>
              <a:buFont typeface="IBM Plex Serif"/>
              <a:buChar char="▸"/>
              <a:defRPr sz="3200" b="1" i="1">
                <a:latin typeface="IBM Plex Serif"/>
                <a:ea typeface="IBM Plex Serif"/>
                <a:cs typeface="IBM Plex Serif"/>
                <a:sym typeface="IBM Plex Serif"/>
              </a:defRPr>
            </a:lvl1pPr>
            <a:lvl2pPr marL="914400" lvl="1"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2pPr>
            <a:lvl3pPr marL="1371600" lvl="2"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3pPr>
            <a:lvl4pPr marL="1828800" lvl="3"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4pPr>
            <a:lvl5pPr marL="2286000" lvl="4"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5pPr>
            <a:lvl6pPr marL="2743200" lvl="5"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6pPr>
            <a:lvl7pPr marL="3200400" lvl="6"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7pPr>
            <a:lvl8pPr marL="3657600" lvl="7" indent="-431800" rtl="0">
              <a:spcBef>
                <a:spcPts val="600"/>
              </a:spcBef>
              <a:spcAft>
                <a:spcPts val="0"/>
              </a:spcAft>
              <a:buSzPts val="3200"/>
              <a:buFont typeface="IBM Plex Serif"/>
              <a:buChar char="○"/>
              <a:defRPr sz="3200" b="1" i="1">
                <a:latin typeface="IBM Plex Serif"/>
                <a:ea typeface="IBM Plex Serif"/>
                <a:cs typeface="IBM Plex Serif"/>
                <a:sym typeface="IBM Plex Serif"/>
              </a:defRPr>
            </a:lvl8pPr>
            <a:lvl9pPr marL="4114800" lvl="8" indent="-431800" rtl="0">
              <a:spcBef>
                <a:spcPts val="600"/>
              </a:spcBef>
              <a:spcAft>
                <a:spcPts val="600"/>
              </a:spcAft>
              <a:buSzPts val="3200"/>
              <a:buFont typeface="IBM Plex Serif"/>
              <a:buChar char="■"/>
              <a:defRPr sz="3200" b="1" i="1">
                <a:latin typeface="IBM Plex Serif"/>
                <a:ea typeface="IBM Plex Serif"/>
                <a:cs typeface="IBM Plex Serif"/>
                <a:sym typeface="IBM Plex Serif"/>
              </a:defRPr>
            </a:lvl9pPr>
          </a:lstStyle>
          <a:p>
            <a:endParaRPr/>
          </a:p>
        </p:txBody>
      </p:sp>
      <p:sp>
        <p:nvSpPr>
          <p:cNvPr id="52" name="Google Shape;52;p4"/>
          <p:cNvSpPr txBox="1"/>
          <p:nvPr/>
        </p:nvSpPr>
        <p:spPr>
          <a:xfrm>
            <a:off x="297010" y="335022"/>
            <a:ext cx="674700" cy="653700"/>
          </a:xfrm>
          <a:prstGeom prst="rect">
            <a:avLst/>
          </a:prstGeom>
          <a:noFill/>
          <a:ln>
            <a:noFill/>
          </a:ln>
          <a:effectLst>
            <a:outerShdw blurRad="100013" dist="38100" dir="5400000" algn="bl" rotWithShape="0">
              <a:schemeClr val="accent6">
                <a:alpha val="50000"/>
              </a:schemeClr>
            </a:outerShdw>
          </a:effectLst>
        </p:spPr>
        <p:txBody>
          <a:bodyPr spcFirstLastPara="1" wrap="square" lIns="0" tIns="0" rIns="0" bIns="0" anchor="t" anchorCtr="0">
            <a:noAutofit/>
          </a:bodyPr>
          <a:lstStyle/>
          <a:p>
            <a:pPr marL="0" lvl="0" indent="0" algn="ctr" rtl="0">
              <a:spcBef>
                <a:spcPts val="0"/>
              </a:spcBef>
              <a:spcAft>
                <a:spcPts val="0"/>
              </a:spcAft>
              <a:buNone/>
            </a:pPr>
            <a:r>
              <a:rPr lang="en" sz="7200">
                <a:solidFill>
                  <a:schemeClr val="lt1"/>
                </a:solidFill>
                <a:latin typeface="IBM Plex Serif SemiBold"/>
                <a:ea typeface="IBM Plex Serif SemiBold"/>
                <a:cs typeface="IBM Plex Serif SemiBold"/>
                <a:sym typeface="IBM Plex Serif SemiBold"/>
              </a:rPr>
              <a:t>“</a:t>
            </a:r>
            <a:endParaRPr sz="7200">
              <a:solidFill>
                <a:schemeClr val="lt1"/>
              </a:solidFill>
              <a:latin typeface="IBM Plex Serif SemiBold"/>
              <a:ea typeface="IBM Plex Serif SemiBold"/>
              <a:cs typeface="IBM Plex Serif SemiBold"/>
              <a:sym typeface="IBM Plex Serif SemiBold"/>
            </a:endParaRPr>
          </a:p>
        </p:txBody>
      </p:sp>
      <p:sp>
        <p:nvSpPr>
          <p:cNvPr id="53" name="Google Shape;53;p4"/>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560927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54"/>
        <p:cNvGrpSpPr/>
        <p:nvPr/>
      </p:nvGrpSpPr>
      <p:grpSpPr>
        <a:xfrm>
          <a:off x="0" y="0"/>
          <a:ext cx="0" cy="0"/>
          <a:chOff x="0" y="0"/>
          <a:chExt cx="0" cy="0"/>
        </a:xfrm>
      </p:grpSpPr>
      <p:grpSp>
        <p:nvGrpSpPr>
          <p:cNvPr id="55" name="Google Shape;55;p5"/>
          <p:cNvGrpSpPr/>
          <p:nvPr/>
        </p:nvGrpSpPr>
        <p:grpSpPr>
          <a:xfrm>
            <a:off x="598623" y="0"/>
            <a:ext cx="2486310" cy="5143500"/>
            <a:chOff x="1511923" y="0"/>
            <a:chExt cx="2486310" cy="5143500"/>
          </a:xfrm>
        </p:grpSpPr>
        <p:sp>
          <p:nvSpPr>
            <p:cNvPr id="56" name="Google Shape;56;p5"/>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5"/>
          <p:cNvGrpSpPr/>
          <p:nvPr/>
        </p:nvGrpSpPr>
        <p:grpSpPr>
          <a:xfrm>
            <a:off x="376173" y="0"/>
            <a:ext cx="2326044" cy="5143500"/>
            <a:chOff x="1060873" y="0"/>
            <a:chExt cx="2326044" cy="5143500"/>
          </a:xfrm>
        </p:grpSpPr>
        <p:sp>
          <p:nvSpPr>
            <p:cNvPr id="59" name="Google Shape;59;p5"/>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012"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 name="Google Shape;61;p5"/>
          <p:cNvGrpSpPr/>
          <p:nvPr/>
        </p:nvGrpSpPr>
        <p:grpSpPr>
          <a:xfrm>
            <a:off x="0" y="0"/>
            <a:ext cx="2305717" cy="5144925"/>
            <a:chOff x="456100" y="0"/>
            <a:chExt cx="2305717" cy="5144925"/>
          </a:xfrm>
        </p:grpSpPr>
        <p:sp>
          <p:nvSpPr>
            <p:cNvPr id="62" name="Google Shape;62;p5"/>
            <p:cNvSpPr/>
            <p:nvPr/>
          </p:nvSpPr>
          <p:spPr>
            <a:xfrm flipH="1">
              <a:off x="6582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a:off x="456100" y="0"/>
              <a:ext cx="2035600" cy="5144925"/>
            </a:xfrm>
            <a:custGeom>
              <a:avLst/>
              <a:gdLst/>
              <a:ahLst/>
              <a:cxnLst/>
              <a:rect l="l" t="t" r="r" b="b"/>
              <a:pathLst>
                <a:path w="81424" h="205797" extrusionOk="0">
                  <a:moveTo>
                    <a:pt x="72" y="0"/>
                  </a:moveTo>
                  <a:lnTo>
                    <a:pt x="0" y="205797"/>
                  </a:lnTo>
                  <a:lnTo>
                    <a:pt x="81424" y="205794"/>
                  </a:lnTo>
                  <a:lnTo>
                    <a:pt x="41929" y="0"/>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64" name="Google Shape;64;p5"/>
          <p:cNvGrpSpPr/>
          <p:nvPr/>
        </p:nvGrpSpPr>
        <p:grpSpPr>
          <a:xfrm>
            <a:off x="0" y="0"/>
            <a:ext cx="2132442" cy="5145275"/>
            <a:chOff x="227500" y="0"/>
            <a:chExt cx="2132442" cy="5145275"/>
          </a:xfrm>
        </p:grpSpPr>
        <p:sp>
          <p:nvSpPr>
            <p:cNvPr id="65" name="Google Shape;65;p5"/>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a:off x="227500" y="0"/>
              <a:ext cx="1825925" cy="5145275"/>
            </a:xfrm>
            <a:custGeom>
              <a:avLst/>
              <a:gdLst/>
              <a:ahLst/>
              <a:cxnLst/>
              <a:rect l="l" t="t" r="r" b="b"/>
              <a:pathLst>
                <a:path w="73037" h="205811" extrusionOk="0">
                  <a:moveTo>
                    <a:pt x="0" y="205797"/>
                  </a:moveTo>
                  <a:lnTo>
                    <a:pt x="44" y="0"/>
                  </a:lnTo>
                  <a:lnTo>
                    <a:pt x="73037" y="0"/>
                  </a:lnTo>
                  <a:lnTo>
                    <a:pt x="33572" y="205811"/>
                  </a:lnTo>
                  <a:close/>
                </a:path>
              </a:pathLst>
            </a:custGeom>
            <a:gradFill>
              <a:gsLst>
                <a:gs pos="0">
                  <a:schemeClr val="accent1"/>
                </a:gs>
                <a:gs pos="5000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67" name="Google Shape;67;p5"/>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8" name="Google Shape;68;p5"/>
          <p:cNvSpPr txBox="1">
            <a:spLocks noGrp="1"/>
          </p:cNvSpPr>
          <p:nvPr>
            <p:ph type="body" idx="1"/>
          </p:nvPr>
        </p:nvSpPr>
        <p:spPr>
          <a:xfrm>
            <a:off x="2976900" y="1506350"/>
            <a:ext cx="5464200" cy="28587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600"/>
              </a:spcBef>
              <a:spcAft>
                <a:spcPts val="0"/>
              </a:spcAft>
              <a:buSzPts val="2400"/>
              <a:buChar char="▹"/>
              <a:defRPr/>
            </a:lvl2pPr>
            <a:lvl3pPr marL="1371600" lvl="2" indent="-381000" rtl="0">
              <a:spcBef>
                <a:spcPts val="600"/>
              </a:spcBef>
              <a:spcAft>
                <a:spcPts val="0"/>
              </a:spcAft>
              <a:buSzPts val="2400"/>
              <a:buChar char="■"/>
              <a:defRPr/>
            </a:lvl3pPr>
            <a:lvl4pPr marL="1828800" lvl="3" indent="-381000" rtl="0">
              <a:spcBef>
                <a:spcPts val="600"/>
              </a:spcBef>
              <a:spcAft>
                <a:spcPts val="0"/>
              </a:spcAft>
              <a:buSzPts val="2400"/>
              <a:buChar char="●"/>
              <a:defRPr/>
            </a:lvl4pPr>
            <a:lvl5pPr marL="2286000" lvl="4" indent="-381000" rtl="0">
              <a:spcBef>
                <a:spcPts val="600"/>
              </a:spcBef>
              <a:spcAft>
                <a:spcPts val="0"/>
              </a:spcAft>
              <a:buSzPts val="2400"/>
              <a:buChar char="○"/>
              <a:defRPr/>
            </a:lvl5pPr>
            <a:lvl6pPr marL="2743200" lvl="5" indent="-381000" rtl="0">
              <a:spcBef>
                <a:spcPts val="600"/>
              </a:spcBef>
              <a:spcAft>
                <a:spcPts val="0"/>
              </a:spcAft>
              <a:buSzPts val="2400"/>
              <a:buChar char="■"/>
              <a:defRPr/>
            </a:lvl6pPr>
            <a:lvl7pPr marL="3200400" lvl="6" indent="-381000" rtl="0">
              <a:spcBef>
                <a:spcPts val="600"/>
              </a:spcBef>
              <a:spcAft>
                <a:spcPts val="0"/>
              </a:spcAft>
              <a:buSzPts val="2400"/>
              <a:buChar char="●"/>
              <a:defRPr/>
            </a:lvl7pPr>
            <a:lvl8pPr marL="3657600" lvl="7" indent="-381000" rtl="0">
              <a:spcBef>
                <a:spcPts val="600"/>
              </a:spcBef>
              <a:spcAft>
                <a:spcPts val="0"/>
              </a:spcAft>
              <a:buSzPts val="2400"/>
              <a:buChar char="○"/>
              <a:defRPr/>
            </a:lvl8pPr>
            <a:lvl9pPr marL="4114800" lvl="8" indent="-381000" rtl="0">
              <a:spcBef>
                <a:spcPts val="600"/>
              </a:spcBef>
              <a:spcAft>
                <a:spcPts val="600"/>
              </a:spcAft>
              <a:buSzPts val="2400"/>
              <a:buChar char="■"/>
              <a:defRPr/>
            </a:lvl9pPr>
          </a:lstStyle>
          <a:p>
            <a:endParaRPr/>
          </a:p>
        </p:txBody>
      </p:sp>
      <p:sp>
        <p:nvSpPr>
          <p:cNvPr id="69" name="Google Shape;69;p5"/>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097419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theme" Target="../theme/theme1.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104900" y="276075"/>
            <a:ext cx="6724500" cy="7491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1pPr>
            <a:lvl2pPr lvl="1">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2pPr>
            <a:lvl3pPr lvl="2">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3pPr>
            <a:lvl4pPr lvl="3">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4pPr>
            <a:lvl5pPr lvl="4">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5pPr>
            <a:lvl6pPr lvl="5">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6pPr>
            <a:lvl7pPr lvl="6">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7pPr>
            <a:lvl8pPr lvl="7">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8pPr>
            <a:lvl9pPr lvl="8">
              <a:spcBef>
                <a:spcPts val="0"/>
              </a:spcBef>
              <a:spcAft>
                <a:spcPts val="0"/>
              </a:spcAft>
              <a:buClr>
                <a:schemeClr val="lt1"/>
              </a:buClr>
              <a:buSzPts val="2400"/>
              <a:buFont typeface="Dosis"/>
              <a:buNone/>
              <a:defRPr sz="2400">
                <a:solidFill>
                  <a:schemeClr val="lt1"/>
                </a:solidFill>
                <a:latin typeface="Dosis"/>
                <a:ea typeface="Dosis"/>
                <a:cs typeface="Dosis"/>
                <a:sym typeface="Dosis"/>
              </a:defRPr>
            </a:lvl9pPr>
          </a:lstStyle>
          <a:p>
            <a:endParaRPr/>
          </a:p>
        </p:txBody>
      </p:sp>
      <p:sp>
        <p:nvSpPr>
          <p:cNvPr id="7" name="Google Shape;7;p1"/>
          <p:cNvSpPr txBox="1">
            <a:spLocks noGrp="1"/>
          </p:cNvSpPr>
          <p:nvPr>
            <p:ph type="body" idx="1"/>
          </p:nvPr>
        </p:nvSpPr>
        <p:spPr>
          <a:xfrm>
            <a:off x="1104900" y="1200150"/>
            <a:ext cx="7581900" cy="3725700"/>
          </a:xfrm>
          <a:prstGeom prst="rect">
            <a:avLst/>
          </a:prstGeom>
          <a:noFill/>
          <a:ln>
            <a:noFill/>
          </a:ln>
        </p:spPr>
        <p:txBody>
          <a:bodyPr spcFirstLastPara="1" wrap="square" lIns="91425" tIns="91425" rIns="91425" bIns="91425" anchor="t" anchorCtr="0">
            <a:noAutofit/>
          </a:bodyPr>
          <a:lstStyle>
            <a:lvl1pPr marL="457200" lvl="0" indent="-419100">
              <a:spcBef>
                <a:spcPts val="600"/>
              </a:spcBef>
              <a:spcAft>
                <a:spcPts val="0"/>
              </a:spcAft>
              <a:buClr>
                <a:schemeClr val="accent1"/>
              </a:buClr>
              <a:buSzPts val="3000"/>
              <a:buFont typeface="Roboto"/>
              <a:buChar char="▸"/>
              <a:defRPr sz="3000">
                <a:solidFill>
                  <a:schemeClr val="dk1"/>
                </a:solidFill>
                <a:latin typeface="Roboto"/>
                <a:ea typeface="Roboto"/>
                <a:cs typeface="Roboto"/>
                <a:sym typeface="Roboto"/>
              </a:defRPr>
            </a:lvl1pPr>
            <a:lvl2pPr marL="914400" lvl="1" indent="-381000">
              <a:spcBef>
                <a:spcPts val="0"/>
              </a:spcBef>
              <a:spcAft>
                <a:spcPts val="0"/>
              </a:spcAft>
              <a:buClr>
                <a:schemeClr val="accent2"/>
              </a:buClr>
              <a:buSzPts val="2400"/>
              <a:buFont typeface="Roboto"/>
              <a:buChar char="▹"/>
              <a:defRPr sz="2400">
                <a:solidFill>
                  <a:schemeClr val="dk1"/>
                </a:solidFill>
                <a:latin typeface="Roboto"/>
                <a:ea typeface="Roboto"/>
                <a:cs typeface="Roboto"/>
                <a:sym typeface="Roboto"/>
              </a:defRPr>
            </a:lvl2pPr>
            <a:lvl3pPr marL="1371600" lvl="2" indent="-381000">
              <a:spcBef>
                <a:spcPts val="0"/>
              </a:spcBef>
              <a:spcAft>
                <a:spcPts val="0"/>
              </a:spcAft>
              <a:buClr>
                <a:schemeClr val="accent5"/>
              </a:buClr>
              <a:buSzPts val="2400"/>
              <a:buFont typeface="Roboto"/>
              <a:buChar char="▹"/>
              <a:defRPr sz="2400">
                <a:solidFill>
                  <a:schemeClr val="dk1"/>
                </a:solidFill>
                <a:latin typeface="Roboto"/>
                <a:ea typeface="Roboto"/>
                <a:cs typeface="Roboto"/>
                <a:sym typeface="Roboto"/>
              </a:defRPr>
            </a:lvl3pPr>
            <a:lvl4pPr marL="1828800" lvl="3" indent="-342900">
              <a:spcBef>
                <a:spcPts val="0"/>
              </a:spcBef>
              <a:spcAft>
                <a:spcPts val="0"/>
              </a:spcAft>
              <a:buClr>
                <a:schemeClr val="accent5"/>
              </a:buClr>
              <a:buSzPts val="1800"/>
              <a:buFont typeface="Roboto"/>
              <a:buChar char="▹"/>
              <a:defRPr sz="1800">
                <a:solidFill>
                  <a:schemeClr val="dk1"/>
                </a:solidFill>
                <a:latin typeface="Roboto"/>
                <a:ea typeface="Roboto"/>
                <a:cs typeface="Roboto"/>
                <a:sym typeface="Roboto"/>
              </a:defRPr>
            </a:lvl4pPr>
            <a:lvl5pPr marL="2286000" lvl="4" indent="-342900">
              <a:spcBef>
                <a:spcPts val="0"/>
              </a:spcBef>
              <a:spcAft>
                <a:spcPts val="0"/>
              </a:spcAft>
              <a:buClr>
                <a:schemeClr val="accent5"/>
              </a:buClr>
              <a:buSzPts val="1800"/>
              <a:buFont typeface="Roboto"/>
              <a:buChar char="▹"/>
              <a:defRPr sz="1800">
                <a:solidFill>
                  <a:schemeClr val="dk1"/>
                </a:solidFill>
                <a:latin typeface="Roboto"/>
                <a:ea typeface="Roboto"/>
                <a:cs typeface="Roboto"/>
                <a:sym typeface="Roboto"/>
              </a:defRPr>
            </a:lvl5pPr>
            <a:lvl6pPr marL="2743200" lvl="5" indent="-342900">
              <a:spcBef>
                <a:spcPts val="0"/>
              </a:spcBef>
              <a:spcAft>
                <a:spcPts val="0"/>
              </a:spcAft>
              <a:buClr>
                <a:schemeClr val="accent5"/>
              </a:buClr>
              <a:buSzPts val="1800"/>
              <a:buFont typeface="Roboto"/>
              <a:buChar char="▹"/>
              <a:defRPr sz="1800">
                <a:solidFill>
                  <a:schemeClr val="dk1"/>
                </a:solidFill>
                <a:latin typeface="Roboto"/>
                <a:ea typeface="Roboto"/>
                <a:cs typeface="Roboto"/>
                <a:sym typeface="Roboto"/>
              </a:defRPr>
            </a:lvl6pPr>
            <a:lvl7pPr marL="3200400" lvl="6" indent="-342900">
              <a:spcBef>
                <a:spcPts val="0"/>
              </a:spcBef>
              <a:spcAft>
                <a:spcPts val="0"/>
              </a:spcAft>
              <a:buClr>
                <a:schemeClr val="accent5"/>
              </a:buClr>
              <a:buSzPts val="1800"/>
              <a:buFont typeface="Roboto"/>
              <a:buChar char="▹"/>
              <a:defRPr sz="1800">
                <a:solidFill>
                  <a:schemeClr val="dk1"/>
                </a:solidFill>
                <a:latin typeface="Roboto"/>
                <a:ea typeface="Roboto"/>
                <a:cs typeface="Roboto"/>
                <a:sym typeface="Roboto"/>
              </a:defRPr>
            </a:lvl7pPr>
            <a:lvl8pPr marL="3657600" lvl="7" indent="-342900">
              <a:spcBef>
                <a:spcPts val="0"/>
              </a:spcBef>
              <a:spcAft>
                <a:spcPts val="0"/>
              </a:spcAft>
              <a:buClr>
                <a:schemeClr val="accent5"/>
              </a:buClr>
              <a:buSzPts val="1800"/>
              <a:buFont typeface="Roboto"/>
              <a:buChar char="▹"/>
              <a:defRPr sz="1800">
                <a:solidFill>
                  <a:schemeClr val="dk1"/>
                </a:solidFill>
                <a:latin typeface="Roboto"/>
                <a:ea typeface="Roboto"/>
                <a:cs typeface="Roboto"/>
                <a:sym typeface="Roboto"/>
              </a:defRPr>
            </a:lvl8pPr>
            <a:lvl9pPr marL="4114800" lvl="8" indent="-342900">
              <a:spcBef>
                <a:spcPts val="0"/>
              </a:spcBef>
              <a:spcAft>
                <a:spcPts val="0"/>
              </a:spcAft>
              <a:buClr>
                <a:schemeClr val="accent5"/>
              </a:buClr>
              <a:buSzPts val="1800"/>
              <a:buFont typeface="Roboto"/>
              <a:buChar char="▹"/>
              <a:defRPr sz="1800">
                <a:solidFill>
                  <a:schemeClr val="dk1"/>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0" y="0"/>
            <a:ext cx="594900" cy="731700"/>
          </a:xfrm>
          <a:prstGeom prst="rect">
            <a:avLst/>
          </a:prstGeom>
          <a:noFill/>
          <a:ln>
            <a:noFill/>
          </a:ln>
        </p:spPr>
        <p:txBody>
          <a:bodyPr spcFirstLastPara="1" wrap="square" lIns="91425" tIns="91425" rIns="91425" bIns="91425" anchor="ctr" anchorCtr="0">
            <a:noAutofit/>
          </a:bodyPr>
          <a:lstStyle>
            <a:lvl1pPr lvl="0" algn="ctr">
              <a:buNone/>
              <a:defRPr sz="1300" b="1">
                <a:solidFill>
                  <a:schemeClr val="lt1"/>
                </a:solidFill>
                <a:latin typeface="Roboto"/>
                <a:ea typeface="Roboto"/>
                <a:cs typeface="Roboto"/>
                <a:sym typeface="Roboto"/>
              </a:defRPr>
            </a:lvl1pPr>
            <a:lvl2pPr lvl="1" algn="ctr">
              <a:buNone/>
              <a:defRPr sz="1300" b="1">
                <a:solidFill>
                  <a:schemeClr val="lt1"/>
                </a:solidFill>
                <a:latin typeface="Roboto"/>
                <a:ea typeface="Roboto"/>
                <a:cs typeface="Roboto"/>
                <a:sym typeface="Roboto"/>
              </a:defRPr>
            </a:lvl2pPr>
            <a:lvl3pPr lvl="2" algn="ctr">
              <a:buNone/>
              <a:defRPr sz="1300" b="1">
                <a:solidFill>
                  <a:schemeClr val="lt1"/>
                </a:solidFill>
                <a:latin typeface="Roboto"/>
                <a:ea typeface="Roboto"/>
                <a:cs typeface="Roboto"/>
                <a:sym typeface="Roboto"/>
              </a:defRPr>
            </a:lvl3pPr>
            <a:lvl4pPr lvl="3" algn="ctr">
              <a:buNone/>
              <a:defRPr sz="1300" b="1">
                <a:solidFill>
                  <a:schemeClr val="lt1"/>
                </a:solidFill>
                <a:latin typeface="Roboto"/>
                <a:ea typeface="Roboto"/>
                <a:cs typeface="Roboto"/>
                <a:sym typeface="Roboto"/>
              </a:defRPr>
            </a:lvl4pPr>
            <a:lvl5pPr lvl="4" algn="ctr">
              <a:buNone/>
              <a:defRPr sz="1300" b="1">
                <a:solidFill>
                  <a:schemeClr val="lt1"/>
                </a:solidFill>
                <a:latin typeface="Roboto"/>
                <a:ea typeface="Roboto"/>
                <a:cs typeface="Roboto"/>
                <a:sym typeface="Roboto"/>
              </a:defRPr>
            </a:lvl5pPr>
            <a:lvl6pPr lvl="5" algn="ctr">
              <a:buNone/>
              <a:defRPr sz="1300" b="1">
                <a:solidFill>
                  <a:schemeClr val="lt1"/>
                </a:solidFill>
                <a:latin typeface="Roboto"/>
                <a:ea typeface="Roboto"/>
                <a:cs typeface="Roboto"/>
                <a:sym typeface="Roboto"/>
              </a:defRPr>
            </a:lvl6pPr>
            <a:lvl7pPr lvl="6" algn="ctr">
              <a:buNone/>
              <a:defRPr sz="1300" b="1">
                <a:solidFill>
                  <a:schemeClr val="lt1"/>
                </a:solidFill>
                <a:latin typeface="Roboto"/>
                <a:ea typeface="Roboto"/>
                <a:cs typeface="Roboto"/>
                <a:sym typeface="Roboto"/>
              </a:defRPr>
            </a:lvl7pPr>
            <a:lvl8pPr lvl="7" algn="ctr">
              <a:buNone/>
              <a:defRPr sz="1300" b="1">
                <a:solidFill>
                  <a:schemeClr val="lt1"/>
                </a:solidFill>
                <a:latin typeface="Roboto"/>
                <a:ea typeface="Roboto"/>
                <a:cs typeface="Roboto"/>
                <a:sym typeface="Roboto"/>
              </a:defRPr>
            </a:lvl8pPr>
            <a:lvl9pPr lvl="8" algn="ctr">
              <a:buNone/>
              <a:defRPr sz="1300" b="1">
                <a:solidFill>
                  <a:schemeClr val="lt1"/>
                </a:solidFill>
                <a:latin typeface="Roboto"/>
                <a:ea typeface="Roboto"/>
                <a:cs typeface="Roboto"/>
                <a:sym typeface="Roboto"/>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60" r:id="rId2"/>
    <p:sldLayoutId id="2147483661" r:id="rId3"/>
    <p:sldLayoutId id="2147483663" r:id="rId4"/>
    <p:sldLayoutId id="2147483664"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7.xml" /><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5.xml" /></Relationships>
</file>

<file path=ppt/slides/_rels/slide9.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9.xml" /><Relationship Id="rId1" Type="http://schemas.openxmlformats.org/officeDocument/2006/relationships/slideLayout" Target="../slideLayouts/slideLayout5.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10.xml" /><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5.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3.xml" /><Relationship Id="rId1" Type="http://schemas.openxmlformats.org/officeDocument/2006/relationships/slideLayout" Target="../slideLayouts/slideLayout5.xml" /></Relationships>
</file>

<file path=ppt/slides/_rels/slide14.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4.xml" /><Relationship Id="rId1" Type="http://schemas.openxmlformats.org/officeDocument/2006/relationships/slideLayout" Target="../slideLayouts/slideLayout5.xml" /></Relationships>
</file>

<file path=ppt/slides/_rels/slide15.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3" name="TextBox 2">
            <a:extLst>
              <a:ext uri="{FF2B5EF4-FFF2-40B4-BE49-F238E27FC236}">
                <a16:creationId xmlns:a16="http://schemas.microsoft.com/office/drawing/2014/main" id="{9AA4E0F9-65E3-152F-77B1-D21C5A9152B7}"/>
              </a:ext>
            </a:extLst>
          </p:cNvPr>
          <p:cNvSpPr txBox="1"/>
          <p:nvPr/>
        </p:nvSpPr>
        <p:spPr>
          <a:xfrm>
            <a:off x="248112" y="3012434"/>
            <a:ext cx="4584192" cy="972317"/>
          </a:xfrm>
          <a:prstGeom prst="rect">
            <a:avLst/>
          </a:prstGeom>
          <a:noFill/>
        </p:spPr>
        <p:txBody>
          <a:bodyPr wrap="square">
            <a:spAutoFit/>
          </a:bodyPr>
          <a:lstStyle/>
          <a:p>
            <a:pPr marL="0" marR="0" algn="l">
              <a:lnSpc>
                <a:spcPct val="107000"/>
              </a:lnSpc>
              <a:spcAft>
                <a:spcPts val="800"/>
              </a:spcAft>
              <a:buNone/>
            </a:pPr>
            <a:r>
              <a:rPr lang="en-GB" sz="1400" dirty="0">
                <a:solidFill>
                  <a:schemeClr val="bg1"/>
                </a:solidFill>
                <a:effectLst/>
                <a:latin typeface="+mj-lt"/>
                <a:ea typeface="Times New Roman" panose="02020603050405020304" pitchFamily="18" charset="0"/>
              </a:rPr>
              <a:t>	</a:t>
            </a:r>
          </a:p>
          <a:p>
            <a:pPr marL="0" marR="0" algn="l">
              <a:lnSpc>
                <a:spcPct val="107000"/>
              </a:lnSpc>
              <a:spcAft>
                <a:spcPts val="800"/>
              </a:spcAft>
              <a:buNone/>
            </a:pPr>
            <a:r>
              <a:rPr lang="en-GB" sz="1400">
                <a:solidFill>
                  <a:schemeClr val="bg1"/>
                </a:solidFill>
                <a:effectLst/>
                <a:latin typeface="+mj-lt"/>
                <a:ea typeface="Times New Roman" panose="02020603050405020304" pitchFamily="18" charset="0"/>
              </a:rPr>
              <a:t>SHARM GILL</a:t>
            </a:r>
          </a:p>
          <a:p>
            <a:pPr marL="0" marR="0" algn="l">
              <a:lnSpc>
                <a:spcPct val="107000"/>
              </a:lnSpc>
              <a:spcAft>
                <a:spcPts val="800"/>
              </a:spcAft>
              <a:buNone/>
            </a:pPr>
            <a:r>
              <a:rPr lang="en-GB">
                <a:solidFill>
                  <a:schemeClr val="bg1"/>
                </a:solidFill>
                <a:latin typeface="+mj-lt"/>
                <a:ea typeface="Times New Roman" panose="02020603050405020304" pitchFamily="18" charset="0"/>
              </a:rPr>
              <a:t>STUDENT NUMBER 2322794</a:t>
            </a:r>
            <a:endParaRPr lang="en-GB" sz="1400" dirty="0">
              <a:solidFill>
                <a:schemeClr val="bg1"/>
              </a:solidFill>
              <a:effectLst/>
              <a:latin typeface="+mj-lt"/>
              <a:ea typeface="Times New Roman" panose="02020603050405020304" pitchFamily="18" charset="0"/>
            </a:endParaRPr>
          </a:p>
        </p:txBody>
      </p:sp>
      <p:sp>
        <p:nvSpPr>
          <p:cNvPr id="4" name="TextBox 3">
            <a:extLst>
              <a:ext uri="{FF2B5EF4-FFF2-40B4-BE49-F238E27FC236}">
                <a16:creationId xmlns:a16="http://schemas.microsoft.com/office/drawing/2014/main" id="{2C12D8AC-217C-A00B-8B13-F82E54AF53CE}"/>
              </a:ext>
            </a:extLst>
          </p:cNvPr>
          <p:cNvSpPr txBox="1"/>
          <p:nvPr/>
        </p:nvSpPr>
        <p:spPr>
          <a:xfrm>
            <a:off x="1002515" y="419604"/>
            <a:ext cx="7022592" cy="2742417"/>
          </a:xfrm>
          <a:prstGeom prst="rect">
            <a:avLst/>
          </a:prstGeom>
          <a:noFill/>
        </p:spPr>
        <p:txBody>
          <a:bodyPr wrap="square">
            <a:spAutoFit/>
          </a:bodyPr>
          <a:lstStyle/>
          <a:p>
            <a:pPr marL="0" marR="0" algn="ctr">
              <a:lnSpc>
                <a:spcPct val="107000"/>
              </a:lnSpc>
              <a:spcAft>
                <a:spcPts val="800"/>
              </a:spcAft>
              <a:buNone/>
            </a:pPr>
            <a:r>
              <a:rPr lang="en-US" sz="2400" b="1" dirty="0">
                <a:solidFill>
                  <a:schemeClr val="bg1"/>
                </a:solidFill>
                <a:effectLst/>
                <a:latin typeface="+mj-lt"/>
                <a:ea typeface="Times New Roman" panose="02020603050405020304" pitchFamily="18" charset="0"/>
              </a:rPr>
              <a:t>BMHP5021 </a:t>
            </a:r>
          </a:p>
          <a:p>
            <a:pPr marL="0" marR="0" algn="ctr">
              <a:lnSpc>
                <a:spcPct val="107000"/>
              </a:lnSpc>
              <a:spcAft>
                <a:spcPts val="800"/>
              </a:spcAft>
              <a:buNone/>
            </a:pPr>
            <a:r>
              <a:rPr lang="en-US" sz="2400" b="1" dirty="0">
                <a:solidFill>
                  <a:schemeClr val="bg1"/>
                </a:solidFill>
                <a:effectLst/>
                <a:latin typeface="+mj-lt"/>
                <a:ea typeface="Times New Roman" panose="02020603050405020304" pitchFamily="18" charset="0"/>
              </a:rPr>
              <a:t>Protecting and Supporting Families in Health and Care </a:t>
            </a:r>
          </a:p>
          <a:p>
            <a:pPr marL="0" marR="0" algn="ctr">
              <a:lnSpc>
                <a:spcPct val="107000"/>
              </a:lnSpc>
              <a:spcAft>
                <a:spcPts val="800"/>
              </a:spcAft>
              <a:buNone/>
            </a:pPr>
            <a:r>
              <a:rPr lang="en-US" sz="2400" b="1" dirty="0">
                <a:solidFill>
                  <a:schemeClr val="bg1"/>
                </a:solidFill>
                <a:effectLst/>
                <a:latin typeface="+mj-lt"/>
                <a:ea typeface="Times New Roman" panose="02020603050405020304" pitchFamily="18" charset="0"/>
              </a:rPr>
              <a:t>Component 1</a:t>
            </a:r>
          </a:p>
          <a:p>
            <a:pPr marL="0" marR="0" algn="ctr">
              <a:lnSpc>
                <a:spcPct val="107000"/>
              </a:lnSpc>
              <a:spcAft>
                <a:spcPts val="800"/>
              </a:spcAft>
              <a:buNone/>
            </a:pPr>
            <a:r>
              <a:rPr lang="en-US" sz="2400" b="1" dirty="0">
                <a:solidFill>
                  <a:schemeClr val="bg1"/>
                </a:solidFill>
                <a:effectLst/>
                <a:latin typeface="+mj-lt"/>
                <a:ea typeface="Times New Roman" panose="02020603050405020304" pitchFamily="18" charset="0"/>
              </a:rPr>
              <a:t>Presentation (Round-The-Table Group Discussion)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3"/>
          <p:cNvSpPr txBox="1">
            <a:spLocks noGrp="1"/>
          </p:cNvSpPr>
          <p:nvPr>
            <p:ph type="title"/>
          </p:nvPr>
        </p:nvSpPr>
        <p:spPr>
          <a:xfrm>
            <a:off x="261021" y="273975"/>
            <a:ext cx="6034500" cy="744300"/>
          </a:xfrm>
          <a:prstGeom prst="rect">
            <a:avLst/>
          </a:prstGeom>
        </p:spPr>
        <p:txBody>
          <a:bodyPr spcFirstLastPara="1" wrap="square" lIns="0" tIns="0" rIns="0" bIns="0" anchor="b" anchorCtr="0">
            <a:noAutofit/>
          </a:bodyPr>
          <a:lstStyle/>
          <a:p>
            <a:pPr marL="0" marR="0" algn="just">
              <a:lnSpc>
                <a:spcPct val="150000"/>
              </a:lnSpc>
              <a:spcBef>
                <a:spcPts val="1200"/>
              </a:spcBef>
            </a:pPr>
            <a:r>
              <a:rPr lang="en-GB" sz="3200" b="1" kern="0" dirty="0">
                <a:solidFill>
                  <a:schemeClr val="accent3">
                    <a:lumMod val="50000"/>
                  </a:schemeClr>
                </a:solidFill>
                <a:effectLst/>
                <a:latin typeface="+mj-lt"/>
              </a:rPr>
              <a:t>Introduction</a:t>
            </a:r>
            <a:endParaRPr lang="en-US" sz="3200" b="1" kern="0" dirty="0">
              <a:solidFill>
                <a:schemeClr val="accent3">
                  <a:lumMod val="50000"/>
                </a:schemeClr>
              </a:solidFill>
              <a:effectLst/>
              <a:latin typeface="+mj-lt"/>
            </a:endParaRPr>
          </a:p>
        </p:txBody>
      </p:sp>
      <p:sp>
        <p:nvSpPr>
          <p:cNvPr id="91" name="Google Shape;91;p13"/>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2</a:t>
            </a:fld>
            <a:endParaRPr>
              <a:latin typeface="+mj-lt"/>
            </a:endParaRPr>
          </a:p>
        </p:txBody>
      </p:sp>
      <p:sp>
        <p:nvSpPr>
          <p:cNvPr id="5" name="Text Placeholder 4">
            <a:extLst>
              <a:ext uri="{FF2B5EF4-FFF2-40B4-BE49-F238E27FC236}">
                <a16:creationId xmlns:a16="http://schemas.microsoft.com/office/drawing/2014/main" id="{2A67B71C-340E-5B5A-3A14-9ECFF309645A}"/>
              </a:ext>
            </a:extLst>
          </p:cNvPr>
          <p:cNvSpPr>
            <a:spLocks noGrp="1"/>
          </p:cNvSpPr>
          <p:nvPr>
            <p:ph type="body" idx="1"/>
          </p:nvPr>
        </p:nvSpPr>
        <p:spPr>
          <a:xfrm>
            <a:off x="261021" y="1508138"/>
            <a:ext cx="4201251" cy="3149206"/>
          </a:xfrm>
        </p:spPr>
        <p:txBody>
          <a:bodyPr/>
          <a:lstStyle/>
          <a:p>
            <a:pPr marL="0" marR="0" algn="just">
              <a:lnSpc>
                <a:spcPct val="150000"/>
              </a:lnSpc>
              <a:buClr>
                <a:schemeClr val="bg1">
                  <a:lumMod val="95000"/>
                </a:schemeClr>
              </a:buClr>
              <a:buFont typeface="Wingdings" panose="05000000000000000000" pitchFamily="2" charset="2"/>
              <a:buChar char="Ø"/>
            </a:pPr>
            <a:r>
              <a:rPr lang="en-US" sz="1800" dirty="0">
                <a:effectLst/>
                <a:latin typeface="+mj-lt"/>
                <a:ea typeface="Times New Roman" panose="02020603050405020304" pitchFamily="18" charset="0"/>
              </a:rPr>
              <a:t>Theo's case background is a significant case to be put into consideration in the aspects of determining the complexity and the significance of the UK child protection system (Hanson et al., 2019). </a:t>
            </a:r>
          </a:p>
          <a:p>
            <a:pPr marL="0" marR="0" algn="just">
              <a:lnSpc>
                <a:spcPct val="150000"/>
              </a:lnSpc>
              <a:buClr>
                <a:schemeClr val="bg1">
                  <a:lumMod val="95000"/>
                </a:schemeClr>
              </a:buClr>
              <a:buFont typeface="Wingdings" panose="05000000000000000000" pitchFamily="2" charset="2"/>
              <a:buChar char="Ø"/>
            </a:pPr>
            <a:r>
              <a:rPr lang="en-US" sz="1800" dirty="0">
                <a:effectLst/>
                <a:latin typeface="+mj-lt"/>
                <a:ea typeface="Times New Roman" panose="02020603050405020304" pitchFamily="18" charset="0"/>
              </a:rPr>
              <a:t>The ineffectiveness of the risk assessment of children</a:t>
            </a:r>
          </a:p>
        </p:txBody>
      </p:sp>
      <p:pic>
        <p:nvPicPr>
          <p:cNvPr id="2050" name="Picture 2" descr="Family life insurance. Parents and children. Health care concept or life protection  medical support vector illustration 13382427 Vector Art at Vecteezy">
            <a:extLst>
              <a:ext uri="{FF2B5EF4-FFF2-40B4-BE49-F238E27FC236}">
                <a16:creationId xmlns:a16="http://schemas.microsoft.com/office/drawing/2014/main" id="{0CC13505-22D8-FA94-B7C1-AB89B073BB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4681728" y="891666"/>
            <a:ext cx="4331107" cy="37656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6"/>
          <p:cNvSpPr txBox="1">
            <a:spLocks noGrp="1"/>
          </p:cNvSpPr>
          <p:nvPr>
            <p:ph type="body" idx="1"/>
          </p:nvPr>
        </p:nvSpPr>
        <p:spPr>
          <a:xfrm>
            <a:off x="0" y="859773"/>
            <a:ext cx="5047488" cy="3106962"/>
          </a:xfrm>
          <a:prstGeom prst="rect">
            <a:avLst/>
          </a:prstGeom>
        </p:spPr>
        <p:txBody>
          <a:bodyPr spcFirstLastPara="1" wrap="square" lIns="0" tIns="0" rIns="0" bIns="0" anchor="t" anchorCtr="0">
            <a:noAutofit/>
          </a:bodyPr>
          <a:lstStyle/>
          <a:p>
            <a:pPr marL="285750" marR="0" lvl="0" indent="-285750" algn="just">
              <a:lnSpc>
                <a:spcPct val="150000"/>
              </a:lnSpc>
              <a:buFont typeface="Wingdings" panose="05000000000000000000" pitchFamily="2" charset="2"/>
              <a:buChar char="Ø"/>
            </a:pPr>
            <a:r>
              <a:rPr lang="en-US" sz="1800" b="0" i="0" dirty="0">
                <a:solidFill>
                  <a:schemeClr val="tx2">
                    <a:lumMod val="10000"/>
                  </a:schemeClr>
                </a:solidFill>
                <a:effectLst/>
                <a:latin typeface="+mj-lt"/>
                <a:ea typeface="Times New Roman" panose="02020603050405020304" pitchFamily="18" charset="0"/>
              </a:rPr>
              <a:t>The high rate of child protection as shown by the Theo case, is a testimony to the high role of risk assessment and the active child care process. </a:t>
            </a:r>
          </a:p>
          <a:p>
            <a:pPr marL="285750" marR="0" lvl="0" indent="-285750" algn="just">
              <a:lnSpc>
                <a:spcPct val="150000"/>
              </a:lnSpc>
              <a:buFont typeface="Wingdings" panose="05000000000000000000" pitchFamily="2" charset="2"/>
              <a:buChar char="Ø"/>
            </a:pPr>
            <a:r>
              <a:rPr lang="en-US" sz="1800" b="0" i="0" dirty="0">
                <a:solidFill>
                  <a:schemeClr val="tx2">
                    <a:lumMod val="10000"/>
                  </a:schemeClr>
                </a:solidFill>
                <a:effectLst/>
                <a:latin typeface="+mj-lt"/>
                <a:ea typeface="Times New Roman" panose="02020603050405020304" pitchFamily="18" charset="0"/>
              </a:rPr>
              <a:t>Theo and his older sister were already put into the active care process which implies that they were under constant observation and care of numerous child protection agencies to look after their safety and well-being (Hewlett &amp; Murthy, 2018). </a:t>
            </a:r>
            <a:endParaRPr lang="en-US" sz="1800" i="0" dirty="0">
              <a:solidFill>
                <a:schemeClr val="tx2">
                  <a:lumMod val="10000"/>
                </a:schemeClr>
              </a:solidFill>
              <a:effectLst/>
              <a:latin typeface="+mj-lt"/>
              <a:ea typeface="Times New Roman" panose="02020603050405020304" pitchFamily="18" charset="0"/>
            </a:endParaRPr>
          </a:p>
        </p:txBody>
      </p:sp>
      <p:sp>
        <p:nvSpPr>
          <p:cNvPr id="111" name="Google Shape;111;p1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3</a:t>
            </a:fld>
            <a:endParaRPr>
              <a:latin typeface="+mj-lt"/>
            </a:endParaRPr>
          </a:p>
        </p:txBody>
      </p:sp>
      <p:sp>
        <p:nvSpPr>
          <p:cNvPr id="3" name="TextBox 2">
            <a:extLst>
              <a:ext uri="{FF2B5EF4-FFF2-40B4-BE49-F238E27FC236}">
                <a16:creationId xmlns:a16="http://schemas.microsoft.com/office/drawing/2014/main" id="{D097A888-6924-55E4-6767-C9B29EBB47A9}"/>
              </a:ext>
            </a:extLst>
          </p:cNvPr>
          <p:cNvSpPr txBox="1"/>
          <p:nvPr/>
        </p:nvSpPr>
        <p:spPr>
          <a:xfrm>
            <a:off x="2731008" y="0"/>
            <a:ext cx="4925568" cy="742511"/>
          </a:xfrm>
          <a:prstGeom prst="rect">
            <a:avLst/>
          </a:prstGeom>
          <a:noFill/>
        </p:spPr>
        <p:txBody>
          <a:bodyPr wrap="square">
            <a:spAutoFit/>
          </a:bodyPr>
          <a:lstStyle/>
          <a:p>
            <a:pPr marL="0" marR="0" algn="just">
              <a:lnSpc>
                <a:spcPct val="150000"/>
              </a:lnSpc>
              <a:buNone/>
            </a:pPr>
            <a:r>
              <a:rPr lang="en-GB" sz="3200" b="1" i="0" dirty="0">
                <a:effectLst/>
                <a:latin typeface="+mj-lt"/>
                <a:ea typeface="Times New Roman" panose="02020603050405020304" pitchFamily="18" charset="0"/>
                <a:cs typeface="Vrinda" panose="020B0502040204020203" pitchFamily="34" charset="0"/>
              </a:rPr>
              <a:t>Background</a:t>
            </a:r>
            <a:endParaRPr lang="en-US" sz="3200" b="1" i="0" dirty="0">
              <a:effectLst/>
              <a:latin typeface="+mj-lt"/>
              <a:ea typeface="Times New Roman" panose="02020603050405020304" pitchFamily="18" charset="0"/>
              <a:cs typeface="Vrinda" panose="020B0502040204020203" pitchFamily="34" charset="0"/>
            </a:endParaRPr>
          </a:p>
        </p:txBody>
      </p:sp>
      <p:pic>
        <p:nvPicPr>
          <p:cNvPr id="3074" name="Picture 2" descr="Characteristics of children in need: 2018 to 2019">
            <a:extLst>
              <a:ext uri="{FF2B5EF4-FFF2-40B4-BE49-F238E27FC236}">
                <a16:creationId xmlns:a16="http://schemas.microsoft.com/office/drawing/2014/main" id="{2512BB8A-9C35-9B87-1A24-DAA94F32A1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0780" y="1288732"/>
            <a:ext cx="3893454" cy="267800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7" name="Google Shape;117;p17"/>
          <p:cNvSpPr txBox="1">
            <a:spLocks noGrp="1"/>
          </p:cNvSpPr>
          <p:nvPr>
            <p:ph type="body" idx="1"/>
          </p:nvPr>
        </p:nvSpPr>
        <p:spPr>
          <a:xfrm>
            <a:off x="0" y="1440327"/>
            <a:ext cx="4376928" cy="3309524"/>
          </a:xfrm>
          <a:prstGeom prst="rect">
            <a:avLst/>
          </a:prstGeom>
        </p:spPr>
        <p:txBody>
          <a:bodyPr spcFirstLastPara="1" wrap="square" lIns="0" tIns="0" rIns="0" bIns="0" anchor="t" anchorCtr="0">
            <a:noAutofit/>
          </a:bodyPr>
          <a:lstStyle/>
          <a:p>
            <a:pPr marL="285750" indent="-285750" algn="just">
              <a:lnSpc>
                <a:spcPct val="150000"/>
              </a:lnSpc>
              <a:buClr>
                <a:schemeClr val="bg1"/>
              </a:buClr>
              <a:buFont typeface="Wingdings" panose="05000000000000000000" pitchFamily="2" charset="2"/>
              <a:buChar char="v"/>
            </a:pPr>
            <a:r>
              <a:rPr lang="en-US" sz="1800" dirty="0">
                <a:solidFill>
                  <a:schemeClr val="tx2">
                    <a:lumMod val="10000"/>
                  </a:schemeClr>
                </a:solidFill>
                <a:effectLst/>
                <a:latin typeface="+mj-lt"/>
                <a:ea typeface="Times New Roman" panose="02020603050405020304" pitchFamily="18" charset="0"/>
              </a:rPr>
              <a:t>According to the case of Theo, the risk assessment and child protection system was faulty, and it had a direct bearing on the child's safety. </a:t>
            </a:r>
          </a:p>
          <a:p>
            <a:pPr marL="285750" indent="-285750" algn="just">
              <a:lnSpc>
                <a:spcPct val="150000"/>
              </a:lnSpc>
              <a:buClr>
                <a:schemeClr val="bg1"/>
              </a:buClr>
              <a:buFont typeface="Wingdings" panose="05000000000000000000" pitchFamily="2" charset="2"/>
              <a:buChar char="v"/>
            </a:pPr>
            <a:r>
              <a:rPr lang="en-US" sz="1800" dirty="0">
                <a:solidFill>
                  <a:schemeClr val="tx2">
                    <a:lumMod val="10000"/>
                  </a:schemeClr>
                </a:solidFill>
                <a:effectLst/>
                <a:latin typeface="+mj-lt"/>
                <a:ea typeface="Times New Roman" panose="02020603050405020304" pitchFamily="18" charset="0"/>
              </a:rPr>
              <a:t>As stated in the case, Theo and his older sister were already receiving active care (Cuccaro-Alamin et al., 2017).</a:t>
            </a:r>
          </a:p>
        </p:txBody>
      </p:sp>
      <p:sp>
        <p:nvSpPr>
          <p:cNvPr id="118" name="Google Shape;118;p1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4</a:t>
            </a:fld>
            <a:endParaRPr>
              <a:latin typeface="+mj-lt"/>
            </a:endParaRPr>
          </a:p>
        </p:txBody>
      </p:sp>
      <p:sp>
        <p:nvSpPr>
          <p:cNvPr id="2" name="TextBox 1">
            <a:extLst>
              <a:ext uri="{FF2B5EF4-FFF2-40B4-BE49-F238E27FC236}">
                <a16:creationId xmlns:a16="http://schemas.microsoft.com/office/drawing/2014/main" id="{BA093E0C-3339-3ECD-E515-A8966BF5420C}"/>
              </a:ext>
            </a:extLst>
          </p:cNvPr>
          <p:cNvSpPr txBox="1"/>
          <p:nvPr/>
        </p:nvSpPr>
        <p:spPr>
          <a:xfrm>
            <a:off x="836200" y="157615"/>
            <a:ext cx="7644384" cy="739754"/>
          </a:xfrm>
          <a:prstGeom prst="rect">
            <a:avLst/>
          </a:prstGeom>
          <a:noFill/>
        </p:spPr>
        <p:txBody>
          <a:bodyPr wrap="square">
            <a:spAutoFit/>
          </a:bodyPr>
          <a:lstStyle/>
          <a:p>
            <a:pPr marL="0" marR="0" algn="just">
              <a:lnSpc>
                <a:spcPct val="150000"/>
              </a:lnSpc>
              <a:buNone/>
            </a:pPr>
            <a:r>
              <a:rPr lang="en-US" sz="3200" b="1" i="0" dirty="0">
                <a:effectLst/>
                <a:latin typeface="+mj-lt"/>
                <a:ea typeface="Times New Roman" panose="02020603050405020304" pitchFamily="18" charset="0"/>
                <a:cs typeface="Vrinda" panose="020B0502040204020203" pitchFamily="34" charset="0"/>
              </a:rPr>
              <a:t>Risk Assessment and Child Protection</a:t>
            </a:r>
          </a:p>
        </p:txBody>
      </p:sp>
      <p:pic>
        <p:nvPicPr>
          <p:cNvPr id="4098" name="Picture 2" descr="Safeguarding Early Help | Child Protection Company">
            <a:extLst>
              <a:ext uri="{FF2B5EF4-FFF2-40B4-BE49-F238E27FC236}">
                <a16:creationId xmlns:a16="http://schemas.microsoft.com/office/drawing/2014/main" id="{128DB840-AF58-DA8D-2F4B-9C8931EE30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3352" y="1102252"/>
            <a:ext cx="4565932" cy="3662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A895728D-4136-1531-FE6A-3AE42615E8D7}"/>
            </a:ext>
          </a:extLst>
        </p:cNvPr>
        <p:cNvGrpSpPr/>
        <p:nvPr/>
      </p:nvGrpSpPr>
      <p:grpSpPr>
        <a:xfrm>
          <a:off x="0" y="0"/>
          <a:ext cx="0" cy="0"/>
          <a:chOff x="0" y="0"/>
          <a:chExt cx="0" cy="0"/>
        </a:xfrm>
      </p:grpSpPr>
      <p:sp>
        <p:nvSpPr>
          <p:cNvPr id="117" name="Google Shape;117;p17">
            <a:extLst>
              <a:ext uri="{FF2B5EF4-FFF2-40B4-BE49-F238E27FC236}">
                <a16:creationId xmlns:a16="http://schemas.microsoft.com/office/drawing/2014/main" id="{255CD870-529D-7D0F-8A97-92363CC65BBB}"/>
              </a:ext>
            </a:extLst>
          </p:cNvPr>
          <p:cNvSpPr txBox="1">
            <a:spLocks noGrp="1"/>
          </p:cNvSpPr>
          <p:nvPr>
            <p:ph type="body" idx="1"/>
          </p:nvPr>
        </p:nvSpPr>
        <p:spPr>
          <a:xfrm>
            <a:off x="0" y="1440327"/>
            <a:ext cx="5030810" cy="3309524"/>
          </a:xfrm>
          <a:prstGeom prst="rect">
            <a:avLst/>
          </a:prstGeom>
        </p:spPr>
        <p:txBody>
          <a:bodyPr spcFirstLastPara="1" wrap="square" lIns="0" tIns="0" rIns="0" bIns="0" anchor="t" anchorCtr="0">
            <a:noAutofit/>
          </a:bodyPr>
          <a:lstStyle/>
          <a:p>
            <a:pPr marL="285750" indent="-285750" algn="just">
              <a:lnSpc>
                <a:spcPct val="150000"/>
              </a:lnSpc>
              <a:buClr>
                <a:schemeClr val="bg1"/>
              </a:buClr>
              <a:buFont typeface="Wingdings" panose="05000000000000000000" pitchFamily="2" charset="2"/>
              <a:buChar char="v"/>
            </a:pPr>
            <a:r>
              <a:rPr lang="en-US" sz="1800" dirty="0">
                <a:solidFill>
                  <a:schemeClr val="tx2">
                    <a:lumMod val="10000"/>
                  </a:schemeClr>
                </a:solidFill>
                <a:effectLst/>
                <a:latin typeface="+mj-lt"/>
                <a:ea typeface="Times New Roman" panose="02020603050405020304" pitchFamily="18" charset="0"/>
              </a:rPr>
              <a:t>The UK Children Act 1989 and the lessons of Working Together to Safeguard Children (2018) </a:t>
            </a:r>
            <a:r>
              <a:rPr lang="en-US" sz="1800" dirty="0" err="1">
                <a:solidFill>
                  <a:schemeClr val="tx2">
                    <a:lumMod val="10000"/>
                  </a:schemeClr>
                </a:solidFill>
                <a:effectLst/>
                <a:latin typeface="+mj-lt"/>
                <a:ea typeface="Times New Roman" panose="02020603050405020304" pitchFamily="18" charset="0"/>
              </a:rPr>
              <a:t>emphasise</a:t>
            </a:r>
            <a:r>
              <a:rPr lang="en-US" sz="1800" dirty="0">
                <a:solidFill>
                  <a:schemeClr val="tx2">
                    <a:lumMod val="10000"/>
                  </a:schemeClr>
                </a:solidFill>
                <a:effectLst/>
                <a:latin typeface="+mj-lt"/>
                <a:ea typeface="Times New Roman" panose="02020603050405020304" pitchFamily="18" charset="0"/>
              </a:rPr>
              <a:t> that risk assessments have to be undertaken regularly by reconsidering risks, multi-agency cooperation, and professional challenge</a:t>
            </a:r>
          </a:p>
        </p:txBody>
      </p:sp>
      <p:sp>
        <p:nvSpPr>
          <p:cNvPr id="118" name="Google Shape;118;p17">
            <a:extLst>
              <a:ext uri="{FF2B5EF4-FFF2-40B4-BE49-F238E27FC236}">
                <a16:creationId xmlns:a16="http://schemas.microsoft.com/office/drawing/2014/main" id="{37B5F70D-A6B9-DFC4-6DB4-1A35EA3DC343}"/>
              </a:ext>
            </a:extLst>
          </p:cNvPr>
          <p:cNvSpPr txBox="1">
            <a:spLocks noGrp="1"/>
          </p:cNvSpPr>
          <p:nvPr>
            <p:ph type="sldNum" idx="12"/>
          </p:nvPr>
        </p:nvSpPr>
        <p:spPr>
          <a:xfrm>
            <a:off x="8480583" y="4749851"/>
            <a:ext cx="603763"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5</a:t>
            </a:fld>
            <a:endParaRPr>
              <a:latin typeface="+mj-lt"/>
            </a:endParaRPr>
          </a:p>
        </p:txBody>
      </p:sp>
      <p:sp>
        <p:nvSpPr>
          <p:cNvPr id="2" name="TextBox 1">
            <a:extLst>
              <a:ext uri="{FF2B5EF4-FFF2-40B4-BE49-F238E27FC236}">
                <a16:creationId xmlns:a16="http://schemas.microsoft.com/office/drawing/2014/main" id="{09A641D4-7934-3916-3E3B-99EBB252DF54}"/>
              </a:ext>
            </a:extLst>
          </p:cNvPr>
          <p:cNvSpPr txBox="1"/>
          <p:nvPr/>
        </p:nvSpPr>
        <p:spPr>
          <a:xfrm>
            <a:off x="573024" y="206383"/>
            <a:ext cx="8022336" cy="739754"/>
          </a:xfrm>
          <a:prstGeom prst="rect">
            <a:avLst/>
          </a:prstGeom>
          <a:noFill/>
        </p:spPr>
        <p:txBody>
          <a:bodyPr wrap="square">
            <a:spAutoFit/>
          </a:bodyPr>
          <a:lstStyle/>
          <a:p>
            <a:pPr marL="0" marR="0" algn="just">
              <a:lnSpc>
                <a:spcPct val="150000"/>
              </a:lnSpc>
              <a:buNone/>
            </a:pPr>
            <a:r>
              <a:rPr lang="en-US" sz="3200" b="1" i="0" dirty="0">
                <a:effectLst/>
                <a:latin typeface="+mj-lt"/>
                <a:ea typeface="Times New Roman" panose="02020603050405020304" pitchFamily="18" charset="0"/>
                <a:cs typeface="Vrinda" panose="020B0502040204020203" pitchFamily="34" charset="0"/>
              </a:rPr>
              <a:t>Risk Assessment and Child Protection</a:t>
            </a:r>
          </a:p>
        </p:txBody>
      </p:sp>
      <p:pic>
        <p:nvPicPr>
          <p:cNvPr id="5122" name="Picture 2" descr="When the Children Act 1989 was developed, it was described as &quot;the most  comprehensive and far-reaching reform of child law which has come before  parliament in living memory&quot;. Join BASW as we">
            <a:extLst>
              <a:ext uri="{FF2B5EF4-FFF2-40B4-BE49-F238E27FC236}">
                <a16:creationId xmlns:a16="http://schemas.microsoft.com/office/drawing/2014/main" id="{E6273811-A115-21BE-62AC-B38D2F4FE8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1416" y="1287957"/>
            <a:ext cx="3744087" cy="3120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5192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7004F5E3-1164-652C-5218-BD446DCB4E7B}"/>
            </a:ext>
          </a:extLst>
        </p:cNvPr>
        <p:cNvGrpSpPr/>
        <p:nvPr/>
      </p:nvGrpSpPr>
      <p:grpSpPr>
        <a:xfrm>
          <a:off x="0" y="0"/>
          <a:ext cx="0" cy="0"/>
          <a:chOff x="0" y="0"/>
          <a:chExt cx="0" cy="0"/>
        </a:xfrm>
      </p:grpSpPr>
      <p:sp>
        <p:nvSpPr>
          <p:cNvPr id="117" name="Google Shape;117;p17">
            <a:extLst>
              <a:ext uri="{FF2B5EF4-FFF2-40B4-BE49-F238E27FC236}">
                <a16:creationId xmlns:a16="http://schemas.microsoft.com/office/drawing/2014/main" id="{9F0DB127-9B6A-6188-D6C8-BD2584126AD0}"/>
              </a:ext>
            </a:extLst>
          </p:cNvPr>
          <p:cNvSpPr txBox="1">
            <a:spLocks noGrp="1"/>
          </p:cNvSpPr>
          <p:nvPr>
            <p:ph type="body" idx="1"/>
          </p:nvPr>
        </p:nvSpPr>
        <p:spPr>
          <a:xfrm>
            <a:off x="0" y="608399"/>
            <a:ext cx="8639140" cy="3179917"/>
          </a:xfrm>
          <a:prstGeom prst="rect">
            <a:avLst/>
          </a:prstGeom>
        </p:spPr>
        <p:txBody>
          <a:bodyPr spcFirstLastPara="1" wrap="square" lIns="0" tIns="0" rIns="0" bIns="0" anchor="t" anchorCtr="0">
            <a:noAutofit/>
          </a:bodyPr>
          <a:lstStyle/>
          <a:p>
            <a:pPr marL="285750" indent="-285750" algn="just">
              <a:lnSpc>
                <a:spcPct val="150000"/>
              </a:lnSpc>
              <a:buClr>
                <a:schemeClr val="bg1"/>
              </a:buClr>
              <a:buFont typeface="Wingdings" panose="05000000000000000000" pitchFamily="2" charset="2"/>
              <a:buChar char="ü"/>
            </a:pPr>
            <a:r>
              <a:rPr lang="en-US" sz="1800" dirty="0">
                <a:solidFill>
                  <a:schemeClr val="tx2">
                    <a:lumMod val="10000"/>
                  </a:schemeClr>
                </a:solidFill>
                <a:effectLst/>
                <a:latin typeface="+mj-lt"/>
                <a:ea typeface="Times New Roman" panose="02020603050405020304" pitchFamily="18" charset="0"/>
              </a:rPr>
              <a:t>The effective support and care plan, developed in the context of the case of Theo, is a significant stage of child protection. </a:t>
            </a:r>
          </a:p>
          <a:p>
            <a:pPr marL="285750" indent="-285750" algn="just">
              <a:lnSpc>
                <a:spcPct val="150000"/>
              </a:lnSpc>
              <a:buClr>
                <a:schemeClr val="bg1"/>
              </a:buClr>
              <a:buFont typeface="Wingdings" panose="05000000000000000000" pitchFamily="2" charset="2"/>
              <a:buChar char="ü"/>
            </a:pPr>
            <a:r>
              <a:rPr lang="en-US" sz="1800" dirty="0">
                <a:solidFill>
                  <a:schemeClr val="tx2">
                    <a:lumMod val="10000"/>
                  </a:schemeClr>
                </a:solidFill>
                <a:effectLst/>
                <a:latin typeface="+mj-lt"/>
                <a:ea typeface="Times New Roman" panose="02020603050405020304" pitchFamily="18" charset="0"/>
              </a:rPr>
              <a:t>As shown in the case, the welfare of the child must always be the first priority of the planning when the family background is associated with a history of past abuse, substance abuse, and trauma (Doody et al., 2017). </a:t>
            </a:r>
            <a:endParaRPr lang="en-US" sz="1800" b="1" dirty="0">
              <a:solidFill>
                <a:schemeClr val="tx2">
                  <a:lumMod val="10000"/>
                </a:schemeClr>
              </a:solidFill>
              <a:effectLst/>
              <a:latin typeface="+mj-lt"/>
              <a:ea typeface="Times New Roman" panose="02020603050405020304" pitchFamily="18" charset="0"/>
            </a:endParaRPr>
          </a:p>
        </p:txBody>
      </p:sp>
      <p:sp>
        <p:nvSpPr>
          <p:cNvPr id="118" name="Google Shape;118;p17">
            <a:extLst>
              <a:ext uri="{FF2B5EF4-FFF2-40B4-BE49-F238E27FC236}">
                <a16:creationId xmlns:a16="http://schemas.microsoft.com/office/drawing/2014/main" id="{C2C07486-DE85-80D7-46D4-5EE620D7E7D1}"/>
              </a:ext>
            </a:extLst>
          </p:cNvPr>
          <p:cNvSpPr txBox="1">
            <a:spLocks noGrp="1"/>
          </p:cNvSpPr>
          <p:nvPr>
            <p:ph type="sldNum" idx="12"/>
          </p:nvPr>
        </p:nvSpPr>
        <p:spPr>
          <a:xfrm>
            <a:off x="8480584" y="4836483"/>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6</a:t>
            </a:fld>
            <a:endParaRPr>
              <a:latin typeface="+mj-lt"/>
            </a:endParaRPr>
          </a:p>
        </p:txBody>
      </p:sp>
      <p:sp>
        <p:nvSpPr>
          <p:cNvPr id="2" name="TextBox 1">
            <a:extLst>
              <a:ext uri="{FF2B5EF4-FFF2-40B4-BE49-F238E27FC236}">
                <a16:creationId xmlns:a16="http://schemas.microsoft.com/office/drawing/2014/main" id="{EBE980EB-95FF-B749-AF41-E794A1E05BD3}"/>
              </a:ext>
            </a:extLst>
          </p:cNvPr>
          <p:cNvSpPr txBox="1"/>
          <p:nvPr/>
        </p:nvSpPr>
        <p:spPr>
          <a:xfrm>
            <a:off x="1385104" y="0"/>
            <a:ext cx="7955046" cy="742511"/>
          </a:xfrm>
          <a:prstGeom prst="rect">
            <a:avLst/>
          </a:prstGeom>
          <a:noFill/>
        </p:spPr>
        <p:txBody>
          <a:bodyPr wrap="square">
            <a:spAutoFit/>
          </a:bodyPr>
          <a:lstStyle/>
          <a:p>
            <a:pPr marL="0" marR="0" algn="just">
              <a:lnSpc>
                <a:spcPct val="150000"/>
              </a:lnSpc>
              <a:buNone/>
            </a:pPr>
            <a:r>
              <a:rPr lang="en-US" sz="3200" b="1" i="0" dirty="0">
                <a:effectLst/>
                <a:latin typeface="+mj-lt"/>
                <a:ea typeface="Times New Roman" panose="02020603050405020304" pitchFamily="18" charset="0"/>
                <a:cs typeface="Vrinda" panose="020B0502040204020203" pitchFamily="34" charset="0"/>
              </a:rPr>
              <a:t>Support and Care Planning</a:t>
            </a:r>
          </a:p>
        </p:txBody>
      </p:sp>
      <p:pic>
        <p:nvPicPr>
          <p:cNvPr id="3" name="Picture 2" descr="Personalised Care and Support Plan Standard - PRSB">
            <a:extLst>
              <a:ext uri="{FF2B5EF4-FFF2-40B4-BE49-F238E27FC236}">
                <a16:creationId xmlns:a16="http://schemas.microsoft.com/office/drawing/2014/main" id="{25EA6030-7C7A-2875-0669-AB38909E16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2957" y="2658102"/>
            <a:ext cx="5767398" cy="2375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0614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577BA12D-C0AA-6DB7-BB50-72B70A7B4BA5}"/>
            </a:ext>
          </a:extLst>
        </p:cNvPr>
        <p:cNvGrpSpPr/>
        <p:nvPr/>
      </p:nvGrpSpPr>
      <p:grpSpPr>
        <a:xfrm>
          <a:off x="0" y="0"/>
          <a:ext cx="0" cy="0"/>
          <a:chOff x="0" y="0"/>
          <a:chExt cx="0" cy="0"/>
        </a:xfrm>
      </p:grpSpPr>
      <p:sp>
        <p:nvSpPr>
          <p:cNvPr id="117" name="Google Shape;117;p17">
            <a:extLst>
              <a:ext uri="{FF2B5EF4-FFF2-40B4-BE49-F238E27FC236}">
                <a16:creationId xmlns:a16="http://schemas.microsoft.com/office/drawing/2014/main" id="{FDC25E2D-BF34-59AA-D20C-93FCF44C1B3B}"/>
              </a:ext>
            </a:extLst>
          </p:cNvPr>
          <p:cNvSpPr txBox="1">
            <a:spLocks noGrp="1"/>
          </p:cNvSpPr>
          <p:nvPr>
            <p:ph type="body" idx="1"/>
          </p:nvPr>
        </p:nvSpPr>
        <p:spPr>
          <a:xfrm>
            <a:off x="0" y="1342869"/>
            <a:ext cx="4727288" cy="3179917"/>
          </a:xfrm>
          <a:prstGeom prst="rect">
            <a:avLst/>
          </a:prstGeom>
        </p:spPr>
        <p:txBody>
          <a:bodyPr spcFirstLastPara="1" wrap="square" lIns="0" tIns="0" rIns="0" bIns="0" anchor="t" anchorCtr="0">
            <a:noAutofit/>
          </a:bodyPr>
          <a:lstStyle/>
          <a:p>
            <a:pPr marL="285750" indent="-285750" algn="just">
              <a:lnSpc>
                <a:spcPct val="150000"/>
              </a:lnSpc>
              <a:buClr>
                <a:schemeClr val="bg1"/>
              </a:buClr>
              <a:buFont typeface="Wingdings" panose="05000000000000000000" pitchFamily="2" charset="2"/>
              <a:buChar char="Ø"/>
            </a:pPr>
            <a:r>
              <a:rPr lang="en-US" sz="1800" dirty="0">
                <a:solidFill>
                  <a:schemeClr val="tx2">
                    <a:lumMod val="10000"/>
                  </a:schemeClr>
                </a:solidFill>
                <a:effectLst/>
                <a:latin typeface="+mj-lt"/>
                <a:ea typeface="Times New Roman" panose="02020603050405020304" pitchFamily="18" charset="0"/>
              </a:rPr>
              <a:t>According to the UK legislature on the topic, which is the Children Act of 1989, child welfare should be the priority, and Working Together to Safeguard Children (2018) guideline describes </a:t>
            </a:r>
          </a:p>
          <a:p>
            <a:pPr marL="285750" indent="-285750" algn="just">
              <a:lnSpc>
                <a:spcPct val="150000"/>
              </a:lnSpc>
              <a:buClr>
                <a:schemeClr val="bg1"/>
              </a:buClr>
              <a:buFont typeface="Wingdings" panose="05000000000000000000" pitchFamily="2" charset="2"/>
              <a:buChar char="Ø"/>
            </a:pPr>
            <a:r>
              <a:rPr lang="en-US" sz="1800" dirty="0">
                <a:solidFill>
                  <a:schemeClr val="tx2">
                    <a:lumMod val="10000"/>
                  </a:schemeClr>
                </a:solidFill>
                <a:latin typeface="+mj-lt"/>
                <a:ea typeface="Times New Roman" panose="02020603050405020304" pitchFamily="18" charset="0"/>
              </a:rPr>
              <a:t>T</a:t>
            </a:r>
            <a:r>
              <a:rPr lang="en-US" sz="1800" dirty="0">
                <a:solidFill>
                  <a:schemeClr val="tx2">
                    <a:lumMod val="10000"/>
                  </a:schemeClr>
                </a:solidFill>
                <a:effectLst/>
                <a:latin typeface="+mj-lt"/>
                <a:ea typeface="Times New Roman" panose="02020603050405020304" pitchFamily="18" charset="0"/>
              </a:rPr>
              <a:t>hat a multi-agency, regular incidence, and professional criticism should be at the center of the child protection planning</a:t>
            </a:r>
            <a:endParaRPr lang="en-US" sz="1800" b="1" dirty="0">
              <a:solidFill>
                <a:schemeClr val="tx2">
                  <a:lumMod val="10000"/>
                </a:schemeClr>
              </a:solidFill>
              <a:effectLst/>
              <a:latin typeface="+mj-lt"/>
              <a:ea typeface="Times New Roman" panose="02020603050405020304" pitchFamily="18" charset="0"/>
            </a:endParaRPr>
          </a:p>
        </p:txBody>
      </p:sp>
      <p:sp>
        <p:nvSpPr>
          <p:cNvPr id="118" name="Google Shape;118;p17">
            <a:extLst>
              <a:ext uri="{FF2B5EF4-FFF2-40B4-BE49-F238E27FC236}">
                <a16:creationId xmlns:a16="http://schemas.microsoft.com/office/drawing/2014/main" id="{0E8832CD-5F29-1E59-364E-C1FCD12751A3}"/>
              </a:ext>
            </a:extLst>
          </p:cNvPr>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7</a:t>
            </a:fld>
            <a:endParaRPr>
              <a:latin typeface="+mj-lt"/>
            </a:endParaRPr>
          </a:p>
        </p:txBody>
      </p:sp>
      <p:sp>
        <p:nvSpPr>
          <p:cNvPr id="2" name="TextBox 1">
            <a:extLst>
              <a:ext uri="{FF2B5EF4-FFF2-40B4-BE49-F238E27FC236}">
                <a16:creationId xmlns:a16="http://schemas.microsoft.com/office/drawing/2014/main" id="{C8064CAC-455F-9005-8EC7-CBBCD117EA1B}"/>
              </a:ext>
            </a:extLst>
          </p:cNvPr>
          <p:cNvSpPr txBox="1"/>
          <p:nvPr/>
        </p:nvSpPr>
        <p:spPr>
          <a:xfrm>
            <a:off x="1188954" y="108166"/>
            <a:ext cx="7955046" cy="742511"/>
          </a:xfrm>
          <a:prstGeom prst="rect">
            <a:avLst/>
          </a:prstGeom>
          <a:noFill/>
        </p:spPr>
        <p:txBody>
          <a:bodyPr wrap="square">
            <a:spAutoFit/>
          </a:bodyPr>
          <a:lstStyle/>
          <a:p>
            <a:pPr marL="0" marR="0" algn="just">
              <a:lnSpc>
                <a:spcPct val="150000"/>
              </a:lnSpc>
              <a:buNone/>
            </a:pPr>
            <a:r>
              <a:rPr lang="en-US" sz="3200" b="1" i="0" dirty="0">
                <a:effectLst/>
                <a:latin typeface="+mj-lt"/>
                <a:ea typeface="Times New Roman" panose="02020603050405020304" pitchFamily="18" charset="0"/>
                <a:cs typeface="Vrinda" panose="020B0502040204020203" pitchFamily="34" charset="0"/>
              </a:rPr>
              <a:t>Support and Care Planning</a:t>
            </a:r>
          </a:p>
        </p:txBody>
      </p:sp>
      <p:pic>
        <p:nvPicPr>
          <p:cNvPr id="7170" name="Picture 2" descr="Part 4: The Coordinated Service Planning Cycle | Coordinated service  planning: policy and program guidelines | ontario.ca">
            <a:extLst>
              <a:ext uri="{FF2B5EF4-FFF2-40B4-BE49-F238E27FC236}">
                <a16:creationId xmlns:a16="http://schemas.microsoft.com/office/drawing/2014/main" id="{14185171-2FFF-886C-A413-2B58EEDF2B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1400" y="919005"/>
            <a:ext cx="4027646" cy="4027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117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440BE889-7ED5-D960-9C68-4B5C7D825102}"/>
            </a:ext>
          </a:extLst>
        </p:cNvPr>
        <p:cNvGrpSpPr/>
        <p:nvPr/>
      </p:nvGrpSpPr>
      <p:grpSpPr>
        <a:xfrm>
          <a:off x="0" y="0"/>
          <a:ext cx="0" cy="0"/>
          <a:chOff x="0" y="0"/>
          <a:chExt cx="0" cy="0"/>
        </a:xfrm>
      </p:grpSpPr>
      <p:sp>
        <p:nvSpPr>
          <p:cNvPr id="117" name="Google Shape;117;p17">
            <a:extLst>
              <a:ext uri="{FF2B5EF4-FFF2-40B4-BE49-F238E27FC236}">
                <a16:creationId xmlns:a16="http://schemas.microsoft.com/office/drawing/2014/main" id="{D0B6D76C-426F-0BE9-6F84-F1F9D2784E7E}"/>
              </a:ext>
            </a:extLst>
          </p:cNvPr>
          <p:cNvSpPr txBox="1">
            <a:spLocks noGrp="1"/>
          </p:cNvSpPr>
          <p:nvPr>
            <p:ph type="body" idx="1"/>
          </p:nvPr>
        </p:nvSpPr>
        <p:spPr>
          <a:xfrm>
            <a:off x="0" y="1392846"/>
            <a:ext cx="4918424" cy="3357005"/>
          </a:xfrm>
          <a:prstGeom prst="rect">
            <a:avLst/>
          </a:prstGeom>
        </p:spPr>
        <p:txBody>
          <a:bodyPr spcFirstLastPara="1" wrap="square" lIns="0" tIns="0" rIns="0" bIns="0" anchor="t" anchorCtr="0">
            <a:noAutofit/>
          </a:bodyPr>
          <a:lstStyle/>
          <a:p>
            <a:pPr marL="285750" indent="-285750" algn="just">
              <a:lnSpc>
                <a:spcPct val="150000"/>
              </a:lnSpc>
              <a:buClr>
                <a:schemeClr val="bg1"/>
              </a:buClr>
              <a:buFont typeface="Wingdings" panose="05000000000000000000" pitchFamily="2" charset="2"/>
              <a:buChar char="q"/>
            </a:pPr>
            <a:r>
              <a:rPr lang="en-US" sz="1800" dirty="0">
                <a:solidFill>
                  <a:schemeClr val="tx2">
                    <a:lumMod val="10000"/>
                  </a:schemeClr>
                </a:solidFill>
                <a:effectLst/>
                <a:latin typeface="+mj-lt"/>
                <a:ea typeface="Times New Roman" panose="02020603050405020304" pitchFamily="18" charset="0"/>
              </a:rPr>
              <a:t>The example of Theo can be used to explicitly present the significance of the professional challenge, as well as multi-agency coordination in the process of ensuring that children are safe (Silva et al., 2015). </a:t>
            </a:r>
          </a:p>
          <a:p>
            <a:pPr marL="285750" indent="-285750" algn="just">
              <a:lnSpc>
                <a:spcPct val="150000"/>
              </a:lnSpc>
              <a:buClr>
                <a:schemeClr val="bg1"/>
              </a:buClr>
              <a:buFont typeface="Wingdings" panose="05000000000000000000" pitchFamily="2" charset="2"/>
              <a:buChar char="q"/>
            </a:pPr>
            <a:r>
              <a:rPr lang="en-US" sz="1800" dirty="0">
                <a:solidFill>
                  <a:schemeClr val="tx2">
                    <a:lumMod val="10000"/>
                  </a:schemeClr>
                </a:solidFill>
                <a:effectLst/>
                <a:latin typeface="+mj-lt"/>
                <a:ea typeface="Times New Roman" panose="02020603050405020304" pitchFamily="18" charset="0"/>
              </a:rPr>
              <a:t>As the analysis of the case reveals, the different agencies, </a:t>
            </a:r>
            <a:endParaRPr lang="en-US" sz="1800" b="1" dirty="0">
              <a:solidFill>
                <a:schemeClr val="tx2">
                  <a:lumMod val="10000"/>
                </a:schemeClr>
              </a:solidFill>
              <a:effectLst/>
              <a:latin typeface="+mj-lt"/>
              <a:ea typeface="Times New Roman" panose="02020603050405020304" pitchFamily="18" charset="0"/>
            </a:endParaRPr>
          </a:p>
        </p:txBody>
      </p:sp>
      <p:sp>
        <p:nvSpPr>
          <p:cNvPr id="118" name="Google Shape;118;p17">
            <a:extLst>
              <a:ext uri="{FF2B5EF4-FFF2-40B4-BE49-F238E27FC236}">
                <a16:creationId xmlns:a16="http://schemas.microsoft.com/office/drawing/2014/main" id="{90985290-C961-5C9C-FC2A-87CF94C02C7E}"/>
              </a:ext>
            </a:extLst>
          </p:cNvPr>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8</a:t>
            </a:fld>
            <a:endParaRPr>
              <a:latin typeface="+mj-lt"/>
            </a:endParaRPr>
          </a:p>
        </p:txBody>
      </p:sp>
      <p:sp>
        <p:nvSpPr>
          <p:cNvPr id="2" name="TextBox 1">
            <a:extLst>
              <a:ext uri="{FF2B5EF4-FFF2-40B4-BE49-F238E27FC236}">
                <a16:creationId xmlns:a16="http://schemas.microsoft.com/office/drawing/2014/main" id="{EC95FF91-561D-F537-68AA-FD63DC4CFCD0}"/>
              </a:ext>
            </a:extLst>
          </p:cNvPr>
          <p:cNvSpPr txBox="1"/>
          <p:nvPr/>
        </p:nvSpPr>
        <p:spPr>
          <a:xfrm>
            <a:off x="566958" y="278892"/>
            <a:ext cx="8462326" cy="742511"/>
          </a:xfrm>
          <a:prstGeom prst="rect">
            <a:avLst/>
          </a:prstGeom>
          <a:noFill/>
        </p:spPr>
        <p:txBody>
          <a:bodyPr wrap="square">
            <a:spAutoFit/>
          </a:bodyPr>
          <a:lstStyle/>
          <a:p>
            <a:pPr marL="0" marR="0" algn="just">
              <a:lnSpc>
                <a:spcPct val="150000"/>
              </a:lnSpc>
              <a:buNone/>
            </a:pPr>
            <a:r>
              <a:rPr lang="en-US" sz="3200" b="1" i="0" dirty="0">
                <a:effectLst/>
                <a:latin typeface="+mj-lt"/>
                <a:ea typeface="Times New Roman" panose="02020603050405020304" pitchFamily="18" charset="0"/>
                <a:cs typeface="Vrinda" panose="020B0502040204020203" pitchFamily="34" charset="0"/>
              </a:rPr>
              <a:t>Professional Challenges and Coordination</a:t>
            </a:r>
          </a:p>
        </p:txBody>
      </p:sp>
      <p:pic>
        <p:nvPicPr>
          <p:cNvPr id="8194" name="Picture 2" descr="The Challenge of Coordinating Schedules Across Multiple Departments: How to  Keep Projects on Track">
            <a:extLst>
              <a:ext uri="{FF2B5EF4-FFF2-40B4-BE49-F238E27FC236}">
                <a16:creationId xmlns:a16="http://schemas.microsoft.com/office/drawing/2014/main" id="{F3B42B89-62FF-7D96-CA89-5E9E158FA3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9562" y="1547348"/>
            <a:ext cx="3867174" cy="28295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4488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0E3CEEBE-3B1F-0A28-86D8-594A6F2F23AA}"/>
            </a:ext>
          </a:extLst>
        </p:cNvPr>
        <p:cNvGrpSpPr/>
        <p:nvPr/>
      </p:nvGrpSpPr>
      <p:grpSpPr>
        <a:xfrm>
          <a:off x="0" y="0"/>
          <a:ext cx="0" cy="0"/>
          <a:chOff x="0" y="0"/>
          <a:chExt cx="0" cy="0"/>
        </a:xfrm>
      </p:grpSpPr>
      <p:sp>
        <p:nvSpPr>
          <p:cNvPr id="117" name="Google Shape;117;p17">
            <a:extLst>
              <a:ext uri="{FF2B5EF4-FFF2-40B4-BE49-F238E27FC236}">
                <a16:creationId xmlns:a16="http://schemas.microsoft.com/office/drawing/2014/main" id="{C8831B5C-7779-00CD-7425-6984F9DFE70A}"/>
              </a:ext>
            </a:extLst>
          </p:cNvPr>
          <p:cNvSpPr txBox="1">
            <a:spLocks noGrp="1"/>
          </p:cNvSpPr>
          <p:nvPr>
            <p:ph type="body" idx="1"/>
          </p:nvPr>
        </p:nvSpPr>
        <p:spPr>
          <a:xfrm>
            <a:off x="114716" y="1392846"/>
            <a:ext cx="4542628" cy="3357005"/>
          </a:xfrm>
          <a:prstGeom prst="rect">
            <a:avLst/>
          </a:prstGeom>
        </p:spPr>
        <p:txBody>
          <a:bodyPr spcFirstLastPara="1" wrap="square" lIns="0" tIns="0" rIns="0" bIns="0" anchor="t" anchorCtr="0">
            <a:noAutofit/>
          </a:bodyPr>
          <a:lstStyle/>
          <a:p>
            <a:pPr marL="285750" indent="-285750" algn="just">
              <a:lnSpc>
                <a:spcPct val="150000"/>
              </a:lnSpc>
              <a:buClr>
                <a:schemeClr val="bg1"/>
              </a:buClr>
              <a:buFont typeface="Wingdings" panose="05000000000000000000" pitchFamily="2" charset="2"/>
              <a:buChar char="q"/>
            </a:pPr>
            <a:r>
              <a:rPr lang="en-US" sz="1800" dirty="0">
                <a:solidFill>
                  <a:schemeClr val="tx2">
                    <a:lumMod val="10000"/>
                  </a:schemeClr>
                </a:solidFill>
                <a:effectLst/>
                <a:latin typeface="+mj-lt"/>
                <a:ea typeface="Times New Roman" panose="02020603050405020304" pitchFamily="18" charset="0"/>
              </a:rPr>
              <a:t>Such a shortcoming can be compensated for by a multi-agency safeguarding hub (MASH) or some other that will mean that,</a:t>
            </a:r>
          </a:p>
          <a:p>
            <a:pPr marL="285750" indent="-285750" algn="just">
              <a:lnSpc>
                <a:spcPct val="150000"/>
              </a:lnSpc>
              <a:buClr>
                <a:schemeClr val="bg1"/>
              </a:buClr>
              <a:buFont typeface="Wingdings" panose="05000000000000000000" pitchFamily="2" charset="2"/>
              <a:buChar char="q"/>
            </a:pPr>
            <a:r>
              <a:rPr lang="en-US" sz="1800" dirty="0">
                <a:solidFill>
                  <a:schemeClr val="tx2">
                    <a:lumMod val="10000"/>
                  </a:schemeClr>
                </a:solidFill>
                <a:effectLst/>
                <a:latin typeface="+mj-lt"/>
                <a:ea typeface="Times New Roman" panose="02020603050405020304" pitchFamily="18" charset="0"/>
              </a:rPr>
              <a:t>Various professionals will have an opportunity to meet regularly, evaluate risks, exchange information and </a:t>
            </a:r>
            <a:r>
              <a:rPr lang="en-US" sz="1800" dirty="0" err="1">
                <a:solidFill>
                  <a:schemeClr val="tx2">
                    <a:lumMod val="10000"/>
                  </a:schemeClr>
                </a:solidFill>
                <a:effectLst/>
                <a:latin typeface="+mj-lt"/>
                <a:ea typeface="Times New Roman" panose="02020603050405020304" pitchFamily="18" charset="0"/>
              </a:rPr>
              <a:t>analyse</a:t>
            </a:r>
            <a:r>
              <a:rPr lang="en-US" sz="1800" dirty="0">
                <a:solidFill>
                  <a:schemeClr val="tx2">
                    <a:lumMod val="10000"/>
                  </a:schemeClr>
                </a:solidFill>
                <a:effectLst/>
                <a:latin typeface="+mj-lt"/>
                <a:ea typeface="Times New Roman" panose="02020603050405020304" pitchFamily="18" charset="0"/>
              </a:rPr>
              <a:t> it (Childress et al., 2019). </a:t>
            </a:r>
            <a:endParaRPr lang="en-US" sz="1800" b="1" dirty="0">
              <a:solidFill>
                <a:schemeClr val="tx2">
                  <a:lumMod val="10000"/>
                </a:schemeClr>
              </a:solidFill>
              <a:effectLst/>
              <a:latin typeface="+mj-lt"/>
              <a:ea typeface="Times New Roman" panose="02020603050405020304" pitchFamily="18" charset="0"/>
            </a:endParaRPr>
          </a:p>
        </p:txBody>
      </p:sp>
      <p:sp>
        <p:nvSpPr>
          <p:cNvPr id="118" name="Google Shape;118;p17">
            <a:extLst>
              <a:ext uri="{FF2B5EF4-FFF2-40B4-BE49-F238E27FC236}">
                <a16:creationId xmlns:a16="http://schemas.microsoft.com/office/drawing/2014/main" id="{35B0121A-3BE6-5CDE-1369-5CEE1E91EE8E}"/>
              </a:ext>
            </a:extLst>
          </p:cNvPr>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9</a:t>
            </a:fld>
            <a:endParaRPr>
              <a:latin typeface="+mj-lt"/>
            </a:endParaRPr>
          </a:p>
        </p:txBody>
      </p:sp>
      <p:sp>
        <p:nvSpPr>
          <p:cNvPr id="2" name="TextBox 1">
            <a:extLst>
              <a:ext uri="{FF2B5EF4-FFF2-40B4-BE49-F238E27FC236}">
                <a16:creationId xmlns:a16="http://schemas.microsoft.com/office/drawing/2014/main" id="{7BA672EA-7EE0-BF45-8893-18F22A6D5E0C}"/>
              </a:ext>
            </a:extLst>
          </p:cNvPr>
          <p:cNvSpPr txBox="1"/>
          <p:nvPr/>
        </p:nvSpPr>
        <p:spPr>
          <a:xfrm>
            <a:off x="566958" y="278892"/>
            <a:ext cx="8462326" cy="742511"/>
          </a:xfrm>
          <a:prstGeom prst="rect">
            <a:avLst/>
          </a:prstGeom>
          <a:noFill/>
        </p:spPr>
        <p:txBody>
          <a:bodyPr wrap="square">
            <a:spAutoFit/>
          </a:bodyPr>
          <a:lstStyle/>
          <a:p>
            <a:pPr marL="0" marR="0" algn="just">
              <a:lnSpc>
                <a:spcPct val="150000"/>
              </a:lnSpc>
              <a:buNone/>
            </a:pPr>
            <a:r>
              <a:rPr lang="en-US" sz="3200" b="1" i="0" dirty="0">
                <a:effectLst/>
                <a:latin typeface="+mj-lt"/>
                <a:ea typeface="Times New Roman" panose="02020603050405020304" pitchFamily="18" charset="0"/>
                <a:cs typeface="Vrinda" panose="020B0502040204020203" pitchFamily="34" charset="0"/>
              </a:rPr>
              <a:t>Professional Challenges and Coordination</a:t>
            </a:r>
          </a:p>
        </p:txBody>
      </p:sp>
      <p:pic>
        <p:nvPicPr>
          <p:cNvPr id="9218" name="Picture 2" descr="Project Coordination: Secrets to Project Management Success">
            <a:extLst>
              <a:ext uri="{FF2B5EF4-FFF2-40B4-BE49-F238E27FC236}">
                <a16:creationId xmlns:a16="http://schemas.microsoft.com/office/drawing/2014/main" id="{80EFA94B-8E77-0834-2FFF-DAB3C2D19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8121" y="1508216"/>
            <a:ext cx="4231163" cy="2754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355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BB700C2B-B929-DF58-AC34-928FCD374BF3}"/>
            </a:ext>
          </a:extLst>
        </p:cNvPr>
        <p:cNvGrpSpPr/>
        <p:nvPr/>
      </p:nvGrpSpPr>
      <p:grpSpPr>
        <a:xfrm>
          <a:off x="0" y="0"/>
          <a:ext cx="0" cy="0"/>
          <a:chOff x="0" y="0"/>
          <a:chExt cx="0" cy="0"/>
        </a:xfrm>
      </p:grpSpPr>
      <p:sp>
        <p:nvSpPr>
          <p:cNvPr id="117" name="Google Shape;117;p17">
            <a:extLst>
              <a:ext uri="{FF2B5EF4-FFF2-40B4-BE49-F238E27FC236}">
                <a16:creationId xmlns:a16="http://schemas.microsoft.com/office/drawing/2014/main" id="{78E3612E-AFE0-2119-7CD9-8F105659B354}"/>
              </a:ext>
            </a:extLst>
          </p:cNvPr>
          <p:cNvSpPr txBox="1">
            <a:spLocks noGrp="1"/>
          </p:cNvSpPr>
          <p:nvPr>
            <p:ph type="body" idx="1"/>
          </p:nvPr>
        </p:nvSpPr>
        <p:spPr>
          <a:xfrm>
            <a:off x="0" y="1335140"/>
            <a:ext cx="4572000" cy="3296045"/>
          </a:xfrm>
          <a:prstGeom prst="rect">
            <a:avLst/>
          </a:prstGeom>
        </p:spPr>
        <p:txBody>
          <a:bodyPr spcFirstLastPara="1" wrap="square" lIns="0" tIns="0" rIns="0" bIns="0" anchor="t" anchorCtr="0">
            <a:noAutofit/>
          </a:bodyPr>
          <a:lstStyle/>
          <a:p>
            <a:pPr marL="342900" indent="-342900" algn="just">
              <a:lnSpc>
                <a:spcPct val="150000"/>
              </a:lnSpc>
              <a:buClr>
                <a:schemeClr val="bg1"/>
              </a:buClr>
              <a:buFont typeface="Wingdings" panose="05000000000000000000" pitchFamily="2" charset="2"/>
              <a:buChar char="ü"/>
            </a:pPr>
            <a:r>
              <a:rPr lang="en-US" sz="1800" dirty="0">
                <a:solidFill>
                  <a:schemeClr val="tx2">
                    <a:lumMod val="10000"/>
                  </a:schemeClr>
                </a:solidFill>
                <a:effectLst/>
                <a:latin typeface="+mj-lt"/>
                <a:ea typeface="Times New Roman" panose="02020603050405020304" pitchFamily="18" charset="0"/>
              </a:rPr>
              <a:t>The lesson on what was learned in the Theo case regarding the child protection and care systems can teach a lot in the future on what to do (Ooms, 2019). </a:t>
            </a:r>
          </a:p>
          <a:p>
            <a:pPr marL="342900" indent="-342900" algn="just">
              <a:lnSpc>
                <a:spcPct val="150000"/>
              </a:lnSpc>
              <a:buClr>
                <a:schemeClr val="bg1"/>
              </a:buClr>
              <a:buFont typeface="Wingdings" panose="05000000000000000000" pitchFamily="2" charset="2"/>
              <a:buChar char="ü"/>
            </a:pPr>
            <a:r>
              <a:rPr lang="en-US" sz="1800" dirty="0">
                <a:solidFill>
                  <a:schemeClr val="tx2">
                    <a:lumMod val="10000"/>
                  </a:schemeClr>
                </a:solidFill>
                <a:effectLst/>
                <a:latin typeface="+mj-lt"/>
                <a:ea typeface="Times New Roman" panose="02020603050405020304" pitchFamily="18" charset="0"/>
              </a:rPr>
              <a:t>To begin with, it is clear in this case that the child welfare should never follow the second position to the family convenience, reunification plans or parental capacity</a:t>
            </a:r>
          </a:p>
        </p:txBody>
      </p:sp>
      <p:sp>
        <p:nvSpPr>
          <p:cNvPr id="118" name="Google Shape;118;p17">
            <a:extLst>
              <a:ext uri="{FF2B5EF4-FFF2-40B4-BE49-F238E27FC236}">
                <a16:creationId xmlns:a16="http://schemas.microsoft.com/office/drawing/2014/main" id="{C4DC9649-521A-4223-51A9-0CAF53D0EAC0}"/>
              </a:ext>
            </a:extLst>
          </p:cNvPr>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10</a:t>
            </a:fld>
            <a:endParaRPr>
              <a:latin typeface="+mj-lt"/>
            </a:endParaRPr>
          </a:p>
        </p:txBody>
      </p:sp>
      <p:sp>
        <p:nvSpPr>
          <p:cNvPr id="2" name="TextBox 1">
            <a:extLst>
              <a:ext uri="{FF2B5EF4-FFF2-40B4-BE49-F238E27FC236}">
                <a16:creationId xmlns:a16="http://schemas.microsoft.com/office/drawing/2014/main" id="{9B1A51CB-A376-4E6F-6D06-3D9E2B3CB2DB}"/>
              </a:ext>
            </a:extLst>
          </p:cNvPr>
          <p:cNvSpPr txBox="1"/>
          <p:nvPr/>
        </p:nvSpPr>
        <p:spPr>
          <a:xfrm>
            <a:off x="374380" y="303276"/>
            <a:ext cx="8395240" cy="739754"/>
          </a:xfrm>
          <a:prstGeom prst="rect">
            <a:avLst/>
          </a:prstGeom>
          <a:noFill/>
        </p:spPr>
        <p:txBody>
          <a:bodyPr wrap="square">
            <a:spAutoFit/>
          </a:bodyPr>
          <a:lstStyle/>
          <a:p>
            <a:pPr marL="0" marR="0" algn="just">
              <a:lnSpc>
                <a:spcPct val="150000"/>
              </a:lnSpc>
              <a:buNone/>
            </a:pPr>
            <a:r>
              <a:rPr lang="en-US" sz="3200" b="1" i="0" dirty="0">
                <a:effectLst/>
                <a:latin typeface="+mj-lt"/>
                <a:ea typeface="Times New Roman" panose="02020603050405020304" pitchFamily="18" charset="0"/>
                <a:cs typeface="Vrinda" panose="020B0502040204020203" pitchFamily="34" charset="0"/>
              </a:rPr>
              <a:t>Lessons Learned and Future Action Plans</a:t>
            </a:r>
          </a:p>
        </p:txBody>
      </p:sp>
      <p:pic>
        <p:nvPicPr>
          <p:cNvPr id="10242" name="Picture 2" descr="How to create a Strategic Action Plan for your Learning and Skill  Development?">
            <a:extLst>
              <a:ext uri="{FF2B5EF4-FFF2-40B4-BE49-F238E27FC236}">
                <a16:creationId xmlns:a16="http://schemas.microsoft.com/office/drawing/2014/main" id="{DAEABD89-FAC6-DA5F-2022-0FAC83C43B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4819483" y="1335140"/>
            <a:ext cx="4209801" cy="304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8480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EE776C9A-D078-0564-50C1-26CB3E60DBC1}"/>
            </a:ext>
          </a:extLst>
        </p:cNvPr>
        <p:cNvGrpSpPr/>
        <p:nvPr/>
      </p:nvGrpSpPr>
      <p:grpSpPr>
        <a:xfrm>
          <a:off x="0" y="0"/>
          <a:ext cx="0" cy="0"/>
          <a:chOff x="0" y="0"/>
          <a:chExt cx="0" cy="0"/>
        </a:xfrm>
      </p:grpSpPr>
      <p:sp>
        <p:nvSpPr>
          <p:cNvPr id="118" name="Google Shape;118;p17">
            <a:extLst>
              <a:ext uri="{FF2B5EF4-FFF2-40B4-BE49-F238E27FC236}">
                <a16:creationId xmlns:a16="http://schemas.microsoft.com/office/drawing/2014/main" id="{2A02E72F-362C-C277-5C57-61B0B6605890}"/>
              </a:ext>
            </a:extLst>
          </p:cNvPr>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11</a:t>
            </a:fld>
            <a:endParaRPr>
              <a:latin typeface="+mj-lt"/>
            </a:endParaRPr>
          </a:p>
        </p:txBody>
      </p:sp>
      <p:sp>
        <p:nvSpPr>
          <p:cNvPr id="2" name="TextBox 1">
            <a:extLst>
              <a:ext uri="{FF2B5EF4-FFF2-40B4-BE49-F238E27FC236}">
                <a16:creationId xmlns:a16="http://schemas.microsoft.com/office/drawing/2014/main" id="{25C2A4F7-DB14-9EBF-32CE-C0490BE1E323}"/>
              </a:ext>
            </a:extLst>
          </p:cNvPr>
          <p:cNvSpPr txBox="1"/>
          <p:nvPr/>
        </p:nvSpPr>
        <p:spPr>
          <a:xfrm>
            <a:off x="3104176" y="0"/>
            <a:ext cx="5283920" cy="742511"/>
          </a:xfrm>
          <a:prstGeom prst="rect">
            <a:avLst/>
          </a:prstGeom>
          <a:noFill/>
        </p:spPr>
        <p:txBody>
          <a:bodyPr wrap="square">
            <a:spAutoFit/>
          </a:bodyPr>
          <a:lstStyle/>
          <a:p>
            <a:pPr marL="0" marR="0" algn="just">
              <a:lnSpc>
                <a:spcPct val="150000"/>
              </a:lnSpc>
              <a:buNone/>
            </a:pPr>
            <a:r>
              <a:rPr lang="en-GB" sz="3200" b="1" i="0" dirty="0">
                <a:effectLst/>
                <a:latin typeface="+mj-lt"/>
                <a:ea typeface="Times New Roman" panose="02020603050405020304" pitchFamily="18" charset="0"/>
                <a:cs typeface="Vrinda" panose="020B0502040204020203" pitchFamily="34" charset="0"/>
              </a:rPr>
              <a:t>Action Plan</a:t>
            </a:r>
            <a:endParaRPr lang="en-US" sz="3200" b="1" i="0" dirty="0">
              <a:effectLst/>
              <a:latin typeface="+mj-lt"/>
              <a:ea typeface="Times New Roman" panose="02020603050405020304" pitchFamily="18" charset="0"/>
              <a:cs typeface="Vrinda" panose="020B0502040204020203" pitchFamily="34" charset="0"/>
            </a:endParaRPr>
          </a:p>
        </p:txBody>
      </p:sp>
      <p:graphicFrame>
        <p:nvGraphicFramePr>
          <p:cNvPr id="3" name="Table 2">
            <a:extLst>
              <a:ext uri="{FF2B5EF4-FFF2-40B4-BE49-F238E27FC236}">
                <a16:creationId xmlns:a16="http://schemas.microsoft.com/office/drawing/2014/main" id="{AB591C1B-03DA-82C4-8710-8CF7AF2C2275}"/>
              </a:ext>
            </a:extLst>
          </p:cNvPr>
          <p:cNvGraphicFramePr>
            <a:graphicFrameLocks noGrp="1"/>
          </p:cNvGraphicFramePr>
          <p:nvPr>
            <p:extLst>
              <p:ext uri="{D42A27DB-BD31-4B8C-83A1-F6EECF244321}">
                <p14:modId xmlns:p14="http://schemas.microsoft.com/office/powerpoint/2010/main" val="2816502564"/>
              </p:ext>
            </p:extLst>
          </p:nvPr>
        </p:nvGraphicFramePr>
        <p:xfrm>
          <a:off x="114716" y="791665"/>
          <a:ext cx="8914567" cy="4175718"/>
        </p:xfrm>
        <a:graphic>
          <a:graphicData uri="http://schemas.openxmlformats.org/drawingml/2006/table">
            <a:tbl>
              <a:tblPr firstRow="1" firstCol="1" bandRow="1">
                <a:tableStyleId>{3C2FFA5D-87B4-456A-9821-1D502468CF0F}</a:tableStyleId>
              </a:tblPr>
              <a:tblGrid>
                <a:gridCol w="2741110">
                  <a:extLst>
                    <a:ext uri="{9D8B030D-6E8A-4147-A177-3AD203B41FA5}">
                      <a16:colId xmlns:a16="http://schemas.microsoft.com/office/drawing/2014/main" val="2107546022"/>
                    </a:ext>
                  </a:extLst>
                </a:gridCol>
                <a:gridCol w="3518155">
                  <a:extLst>
                    <a:ext uri="{9D8B030D-6E8A-4147-A177-3AD203B41FA5}">
                      <a16:colId xmlns:a16="http://schemas.microsoft.com/office/drawing/2014/main" val="3051554855"/>
                    </a:ext>
                  </a:extLst>
                </a:gridCol>
                <a:gridCol w="2655302">
                  <a:extLst>
                    <a:ext uri="{9D8B030D-6E8A-4147-A177-3AD203B41FA5}">
                      <a16:colId xmlns:a16="http://schemas.microsoft.com/office/drawing/2014/main" val="2112944786"/>
                    </a:ext>
                  </a:extLst>
                </a:gridCol>
              </a:tblGrid>
              <a:tr h="180309">
                <a:tc>
                  <a:txBody>
                    <a:bodyPr/>
                    <a:lstStyle/>
                    <a:p>
                      <a:pPr marL="0" marR="0" algn="just">
                        <a:lnSpc>
                          <a:spcPct val="150000"/>
                        </a:lnSpc>
                        <a:buNone/>
                      </a:pPr>
                      <a:r>
                        <a:rPr lang="en-GB" sz="1000">
                          <a:effectLst/>
                        </a:rPr>
                        <a:t>Problem / Challenge</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Proposed Action Plan</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Relevant Law / Guidance</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extLst>
                  <a:ext uri="{0D108BD9-81ED-4DB2-BD59-A6C34878D82A}">
                    <a16:rowId xmlns:a16="http://schemas.microsoft.com/office/drawing/2014/main" val="1582431552"/>
                  </a:ext>
                </a:extLst>
              </a:tr>
              <a:tr h="999810">
                <a:tc>
                  <a:txBody>
                    <a:bodyPr/>
                    <a:lstStyle/>
                    <a:p>
                      <a:pPr marL="0" marR="0" algn="just">
                        <a:lnSpc>
                          <a:spcPct val="150000"/>
                        </a:lnSpc>
                        <a:buNone/>
                      </a:pPr>
                      <a:r>
                        <a:rPr lang="en-GB" sz="1000">
                          <a:effectLst/>
                        </a:rPr>
                        <a:t>Failure to monitor children’s risk, particularly regarding physical and emotional abuse and paternal substance misuse</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Conduct unvarying risk assessments and guarantee direct observation of the children; use controlled risk calculation frameworks (e.g., Signs of Safety)</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Children Act 1989 (paramountcy principle), Working Together to Safeguard Children 2018</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extLst>
                  <a:ext uri="{0D108BD9-81ED-4DB2-BD59-A6C34878D82A}">
                    <a16:rowId xmlns:a16="http://schemas.microsoft.com/office/drawing/2014/main" val="1391289527"/>
                  </a:ext>
                </a:extLst>
              </a:tr>
              <a:tr h="590059">
                <a:tc>
                  <a:txBody>
                    <a:bodyPr/>
                    <a:lstStyle/>
                    <a:p>
                      <a:pPr marL="0" marR="0" algn="just">
                        <a:lnSpc>
                          <a:spcPct val="150000"/>
                        </a:lnSpc>
                        <a:buNone/>
                      </a:pPr>
                      <a:r>
                        <a:rPr lang="en-GB" sz="1000">
                          <a:effectLst/>
                        </a:rPr>
                        <a:t>Parental reconsolidation plan generates potential risk for children</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Implement reconsolidation only when risks are fully mitigated and can be successfully monitored</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Children Act 1989 – Child’s welfare must be the highest priority</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extLst>
                  <a:ext uri="{0D108BD9-81ED-4DB2-BD59-A6C34878D82A}">
                    <a16:rowId xmlns:a16="http://schemas.microsoft.com/office/drawing/2014/main" val="801358403"/>
                  </a:ext>
                </a:extLst>
              </a:tr>
              <a:tr h="794936">
                <a:tc>
                  <a:txBody>
                    <a:bodyPr/>
                    <a:lstStyle/>
                    <a:p>
                      <a:pPr marL="0" marR="0" algn="just">
                        <a:lnSpc>
                          <a:spcPct val="150000"/>
                        </a:lnSpc>
                        <a:buNone/>
                      </a:pPr>
                      <a:r>
                        <a:rPr lang="en-GB" sz="1000" dirty="0">
                          <a:effectLst/>
                        </a:rPr>
                        <a:t>Limited home appointments due to COVID-19 lockdowns</a:t>
                      </a:r>
                      <a:endParaRPr lang="en-US" sz="10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Apply virtual home checks, unvarying video/phone calls, and other technology-based intensive care</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UK Government COVID-19 Guidance for Social Workforces</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extLst>
                  <a:ext uri="{0D108BD9-81ED-4DB2-BD59-A6C34878D82A}">
                    <a16:rowId xmlns:a16="http://schemas.microsoft.com/office/drawing/2014/main" val="2707083477"/>
                  </a:ext>
                </a:extLst>
              </a:tr>
              <a:tr h="794936">
                <a:tc>
                  <a:txBody>
                    <a:bodyPr/>
                    <a:lstStyle/>
                    <a:p>
                      <a:pPr marL="0" marR="0" algn="just">
                        <a:lnSpc>
                          <a:spcPct val="150000"/>
                        </a:lnSpc>
                        <a:buNone/>
                      </a:pPr>
                      <a:r>
                        <a:rPr lang="en-GB" sz="1000">
                          <a:effectLst/>
                        </a:rPr>
                        <a:t>Lack of management and information sharing between interventions</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dirty="0">
                          <a:effectLst/>
                        </a:rPr>
                        <a:t>Guarantee multi-agency coordination, unvarying case review meetings, and specialised challenge</a:t>
                      </a:r>
                      <a:endParaRPr lang="en-US" sz="10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Working Together to Safeguard Children 2018, Children Act 2004</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extLst>
                  <a:ext uri="{0D108BD9-81ED-4DB2-BD59-A6C34878D82A}">
                    <a16:rowId xmlns:a16="http://schemas.microsoft.com/office/drawing/2014/main" val="3135487253"/>
                  </a:ext>
                </a:extLst>
              </a:tr>
              <a:tr h="794936">
                <a:tc>
                  <a:txBody>
                    <a:bodyPr/>
                    <a:lstStyle/>
                    <a:p>
                      <a:pPr marL="0" marR="0" algn="just">
                        <a:lnSpc>
                          <a:spcPct val="150000"/>
                        </a:lnSpc>
                        <a:buNone/>
                      </a:pPr>
                      <a:r>
                        <a:rPr lang="en-GB" sz="1000">
                          <a:effectLst/>
                        </a:rPr>
                        <a:t>Children’s mental health and demonstrative well-being are at jeopardy</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a:effectLst/>
                        </a:rPr>
                        <a:t>Provide mental health sustenance and trauma-informed care; create child-centered sustenance plans</a:t>
                      </a:r>
                      <a:endParaRPr lang="en-US" sz="100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tc>
                  <a:txBody>
                    <a:bodyPr/>
                    <a:lstStyle/>
                    <a:p>
                      <a:pPr marL="0" marR="0" algn="just">
                        <a:lnSpc>
                          <a:spcPct val="150000"/>
                        </a:lnSpc>
                        <a:buNone/>
                      </a:pPr>
                      <a:r>
                        <a:rPr lang="en-GB" sz="1000" dirty="0">
                          <a:effectLst/>
                        </a:rPr>
                        <a:t>Occupied Together to Safeguard Children 2018, NICE Guidelines on Child Mental Health</a:t>
                      </a:r>
                      <a:endParaRPr lang="en-US" sz="10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45929" marR="45929" marT="0" marB="0"/>
                </a:tc>
                <a:extLst>
                  <a:ext uri="{0D108BD9-81ED-4DB2-BD59-A6C34878D82A}">
                    <a16:rowId xmlns:a16="http://schemas.microsoft.com/office/drawing/2014/main" val="1832196297"/>
                  </a:ext>
                </a:extLst>
              </a:tr>
            </a:tbl>
          </a:graphicData>
        </a:graphic>
      </p:graphicFrame>
    </p:spTree>
    <p:extLst>
      <p:ext uri="{BB962C8B-B14F-4D97-AF65-F5344CB8AC3E}">
        <p14:creationId xmlns:p14="http://schemas.microsoft.com/office/powerpoint/2010/main" val="111177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18"/>
          <p:cNvSpPr txBox="1">
            <a:spLocks noGrp="1"/>
          </p:cNvSpPr>
          <p:nvPr>
            <p:ph type="ctrTitle" idx="4294967295"/>
          </p:nvPr>
        </p:nvSpPr>
        <p:spPr>
          <a:xfrm>
            <a:off x="2377891" y="357848"/>
            <a:ext cx="4237153" cy="640162"/>
          </a:xfrm>
          <a:prstGeom prst="rect">
            <a:avLst/>
          </a:prstGeom>
        </p:spPr>
        <p:txBody>
          <a:bodyPr spcFirstLastPara="1" wrap="square" lIns="0" tIns="0" rIns="0" bIns="0" anchor="b" anchorCtr="0">
            <a:noAutofit/>
          </a:bodyPr>
          <a:lstStyle/>
          <a:p>
            <a:pPr marL="0" marR="0" algn="just">
              <a:lnSpc>
                <a:spcPct val="150000"/>
              </a:lnSpc>
            </a:pPr>
            <a:r>
              <a:rPr lang="en-GB" sz="3200" b="1" dirty="0">
                <a:solidFill>
                  <a:schemeClr val="tx1"/>
                </a:solidFill>
                <a:effectLst/>
                <a:latin typeface="+mj-lt"/>
                <a:ea typeface="Times New Roman" panose="02020603050405020304" pitchFamily="18" charset="0"/>
                <a:cs typeface="Vrinda" panose="020B0502040204020203" pitchFamily="34" charset="0"/>
              </a:rPr>
              <a:t>Recommendations</a:t>
            </a:r>
            <a:endParaRPr lang="en-US" sz="3200" b="1" dirty="0">
              <a:solidFill>
                <a:schemeClr val="tx1"/>
              </a:solidFill>
              <a:effectLst/>
              <a:latin typeface="+mj-lt"/>
              <a:ea typeface="Times New Roman" panose="02020603050405020304" pitchFamily="18" charset="0"/>
              <a:cs typeface="Vrinda" panose="020B0502040204020203" pitchFamily="34" charset="0"/>
            </a:endParaRPr>
          </a:p>
        </p:txBody>
      </p:sp>
      <p:sp>
        <p:nvSpPr>
          <p:cNvPr id="124" name="Google Shape;124;p18"/>
          <p:cNvSpPr txBox="1">
            <a:spLocks noGrp="1"/>
          </p:cNvSpPr>
          <p:nvPr>
            <p:ph type="subTitle" idx="4294967295"/>
          </p:nvPr>
        </p:nvSpPr>
        <p:spPr>
          <a:xfrm>
            <a:off x="298122" y="1237218"/>
            <a:ext cx="8547755" cy="3028305"/>
          </a:xfrm>
          <a:prstGeom prst="rect">
            <a:avLst/>
          </a:prstGeom>
        </p:spPr>
        <p:txBody>
          <a:bodyPr spcFirstLastPara="1" wrap="square" lIns="0" tIns="0" rIns="0" bIns="0" anchor="t" anchorCtr="0">
            <a:noAutofit/>
          </a:bodyPr>
          <a:lstStyle/>
          <a:p>
            <a:pPr marL="285750" lvl="0" indent="-285750" algn="just" rtl="0">
              <a:lnSpc>
                <a:spcPct val="150000"/>
              </a:lnSpc>
              <a:spcBef>
                <a:spcPts val="600"/>
              </a:spcBef>
              <a:spcAft>
                <a:spcPts val="0"/>
              </a:spcAft>
              <a:buFont typeface="Wingdings" panose="05000000000000000000" pitchFamily="2" charset="2"/>
              <a:buChar char="ü"/>
            </a:pPr>
            <a:r>
              <a:rPr lang="en-US" sz="1800" b="1" dirty="0">
                <a:effectLst/>
                <a:latin typeface="+mj-lt"/>
                <a:ea typeface="Times New Roman" panose="02020603050405020304" pitchFamily="18" charset="0"/>
                <a:cs typeface="Times New Roman" panose="02020603050405020304" pitchFamily="18" charset="0"/>
              </a:rPr>
              <a:t>The first would be child welfare: </a:t>
            </a:r>
            <a:r>
              <a:rPr lang="en-US" sz="1800" dirty="0">
                <a:effectLst/>
                <a:latin typeface="+mj-lt"/>
                <a:ea typeface="Times New Roman" panose="02020603050405020304" pitchFamily="18" charset="0"/>
                <a:cs typeface="Times New Roman" panose="02020603050405020304" pitchFamily="18" charset="0"/>
              </a:rPr>
              <a:t>Child safety will never be a minor part of family welfare or family reunification plans. Should the child be at risk then he or she ought to be placed in a safe place.</a:t>
            </a:r>
          </a:p>
          <a:p>
            <a:pPr marL="285750" lvl="0" indent="-285750" algn="just" rtl="0">
              <a:lnSpc>
                <a:spcPct val="150000"/>
              </a:lnSpc>
              <a:spcBef>
                <a:spcPts val="600"/>
              </a:spcBef>
              <a:spcAft>
                <a:spcPts val="0"/>
              </a:spcAft>
              <a:buFont typeface="Wingdings" panose="05000000000000000000" pitchFamily="2" charset="2"/>
              <a:buChar char="ü"/>
            </a:pPr>
            <a:r>
              <a:rPr lang="en-US" sz="1800" b="1" dirty="0">
                <a:effectLst/>
                <a:latin typeface="+mj-lt"/>
                <a:ea typeface="Times New Roman" panose="02020603050405020304" pitchFamily="18" charset="0"/>
                <a:cs typeface="Times New Roman" panose="02020603050405020304" pitchFamily="18" charset="0"/>
              </a:rPr>
              <a:t>Periodic evaluation and review of the risk:  </a:t>
            </a:r>
            <a:r>
              <a:rPr lang="en-US" sz="1800" dirty="0">
                <a:effectLst/>
                <a:latin typeface="+mj-lt"/>
                <a:ea typeface="Times New Roman" panose="02020603050405020304" pitchFamily="18" charset="0"/>
                <a:cs typeface="Times New Roman" panose="02020603050405020304" pitchFamily="18" charset="0"/>
              </a:rPr>
              <a:t>Conduct a review of the risk evaluation periodically. Follow up, in person, video conference or house calls. Apply Signs of Safe or some normative risk measure (Doody et al., 2017).</a:t>
            </a:r>
          </a:p>
        </p:txBody>
      </p:sp>
      <p:sp>
        <p:nvSpPr>
          <p:cNvPr id="125" name="Google Shape;125;p18"/>
          <p:cNvSpPr/>
          <p:nvPr/>
        </p:nvSpPr>
        <p:spPr>
          <a:xfrm>
            <a:off x="8640744" y="784053"/>
            <a:ext cx="247756" cy="236566"/>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sp>
        <p:nvSpPr>
          <p:cNvPr id="135" name="Google Shape;135;p18"/>
          <p:cNvSpPr/>
          <p:nvPr/>
        </p:nvSpPr>
        <p:spPr>
          <a:xfrm rot="-1609645">
            <a:off x="8794977" y="470538"/>
            <a:ext cx="247727" cy="236539"/>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sp>
        <p:nvSpPr>
          <p:cNvPr id="136" name="Google Shape;136;p18"/>
          <p:cNvSpPr/>
          <p:nvPr/>
        </p:nvSpPr>
        <p:spPr>
          <a:xfrm rot="2925875">
            <a:off x="8923490" y="1037578"/>
            <a:ext cx="185522" cy="177143"/>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sp>
        <p:nvSpPr>
          <p:cNvPr id="137" name="Google Shape;137;p18"/>
          <p:cNvSpPr/>
          <p:nvPr/>
        </p:nvSpPr>
        <p:spPr>
          <a:xfrm rot="-1609225">
            <a:off x="8539541" y="347567"/>
            <a:ext cx="167149" cy="15960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mj-lt"/>
            </a:endParaRPr>
          </a:p>
        </p:txBody>
      </p:sp>
      <p:sp>
        <p:nvSpPr>
          <p:cNvPr id="138" name="Google Shape;13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12</a:t>
            </a:fld>
            <a:endParaRPr>
              <a:latin typeface="+mj-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1"/>
          <p:cNvSpPr txBox="1">
            <a:spLocks noGrp="1"/>
          </p:cNvSpPr>
          <p:nvPr>
            <p:ph type="title"/>
          </p:nvPr>
        </p:nvSpPr>
        <p:spPr>
          <a:xfrm>
            <a:off x="481817" y="399551"/>
            <a:ext cx="7089415" cy="668652"/>
          </a:xfrm>
          <a:prstGeom prst="rect">
            <a:avLst/>
          </a:prstGeom>
        </p:spPr>
        <p:txBody>
          <a:bodyPr spcFirstLastPara="1" wrap="square" lIns="0" tIns="0" rIns="0" bIns="0" anchor="b" anchorCtr="0">
            <a:noAutofit/>
          </a:bodyPr>
          <a:lstStyle/>
          <a:p>
            <a:pPr marL="0" marR="0" algn="just"/>
            <a:r>
              <a:rPr lang="en-US" sz="3200" b="1" dirty="0">
                <a:solidFill>
                  <a:schemeClr val="tx1"/>
                </a:solidFill>
                <a:effectLst/>
                <a:latin typeface="+mj-lt"/>
                <a:ea typeface="Times New Roman" panose="02020603050405020304" pitchFamily="18" charset="0"/>
                <a:cs typeface="Vrinda" panose="020B0502040204020203" pitchFamily="34" charset="0"/>
              </a:rPr>
              <a:t>Conclusion</a:t>
            </a:r>
          </a:p>
        </p:txBody>
      </p:sp>
      <p:sp>
        <p:nvSpPr>
          <p:cNvPr id="161" name="Google Shape;161;p21"/>
          <p:cNvSpPr txBox="1">
            <a:spLocks noGrp="1"/>
          </p:cNvSpPr>
          <p:nvPr>
            <p:ph type="body" idx="1"/>
          </p:nvPr>
        </p:nvSpPr>
        <p:spPr>
          <a:xfrm>
            <a:off x="170688" y="1471077"/>
            <a:ext cx="4401312" cy="2783932"/>
          </a:xfrm>
          <a:prstGeom prst="rect">
            <a:avLst/>
          </a:prstGeom>
        </p:spPr>
        <p:txBody>
          <a:bodyPr spcFirstLastPara="1" wrap="square" lIns="0" tIns="0" rIns="0" bIns="0" anchor="t" anchorCtr="0">
            <a:noAutofit/>
          </a:bodyPr>
          <a:lstStyle/>
          <a:p>
            <a:pPr marL="0" indent="0" algn="just">
              <a:lnSpc>
                <a:spcPct val="150000"/>
              </a:lnSpc>
              <a:buClr>
                <a:schemeClr val="bg1"/>
              </a:buClr>
              <a:buNone/>
            </a:pPr>
            <a:r>
              <a:rPr lang="en-US" sz="1800" dirty="0">
                <a:effectLst/>
                <a:latin typeface="+mj-lt"/>
                <a:ea typeface="Times New Roman" panose="02020603050405020304" pitchFamily="18" charset="0"/>
              </a:rPr>
              <a:t>Looking at the case of Theo, it is quite easy to presume that interdisciplinary action plans based on risk-sensitivity and focus on children should be used to guarantee the well-being and healthy development of children. </a:t>
            </a:r>
          </a:p>
        </p:txBody>
      </p:sp>
      <p:sp>
        <p:nvSpPr>
          <p:cNvPr id="163" name="Google Shape;163;p21"/>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13</a:t>
            </a:fld>
            <a:endParaRPr>
              <a:latin typeface="+mj-lt"/>
            </a:endParaRPr>
          </a:p>
        </p:txBody>
      </p:sp>
      <p:pic>
        <p:nvPicPr>
          <p:cNvPr id="11268" name="Picture 4" descr="Model of Health and Wellbeing | Alliance for Healthier Communities">
            <a:extLst>
              <a:ext uri="{FF2B5EF4-FFF2-40B4-BE49-F238E27FC236}">
                <a16:creationId xmlns:a16="http://schemas.microsoft.com/office/drawing/2014/main" id="{EAC39151-0130-1653-1570-E682EE2F3F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8024" y="597847"/>
            <a:ext cx="4215288" cy="434880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35"/>
          <p:cNvSpPr txBox="1">
            <a:spLocks noGrp="1"/>
          </p:cNvSpPr>
          <p:nvPr>
            <p:ph type="title"/>
          </p:nvPr>
        </p:nvSpPr>
        <p:spPr>
          <a:xfrm>
            <a:off x="397664" y="427414"/>
            <a:ext cx="6034500" cy="485258"/>
          </a:xfrm>
          <a:prstGeom prst="rect">
            <a:avLst/>
          </a:prstGeom>
        </p:spPr>
        <p:txBody>
          <a:bodyPr spcFirstLastPara="1" wrap="square" lIns="0" tIns="0" rIns="0" bIns="0" anchor="b" anchorCtr="0">
            <a:noAutofit/>
          </a:bodyPr>
          <a:lstStyle/>
          <a:p>
            <a:pPr marL="0" marR="0" algn="just">
              <a:lnSpc>
                <a:spcPct val="150000"/>
              </a:lnSpc>
              <a:spcBef>
                <a:spcPts val="1200"/>
              </a:spcBef>
            </a:pPr>
            <a:r>
              <a:rPr lang="en-GB" sz="3200" b="1" kern="0" dirty="0">
                <a:solidFill>
                  <a:schemeClr val="tx1"/>
                </a:solidFill>
                <a:effectLst/>
                <a:latin typeface="Times New Roman" panose="02020603050405020304" pitchFamily="18" charset="0"/>
              </a:rPr>
              <a:t>Reference List</a:t>
            </a:r>
            <a:endParaRPr lang="en-US" sz="3200" b="1" kern="0" dirty="0">
              <a:solidFill>
                <a:schemeClr val="tx1"/>
              </a:solidFill>
              <a:effectLst/>
              <a:latin typeface="Times New Roman" panose="02020603050405020304" pitchFamily="18" charset="0"/>
            </a:endParaRPr>
          </a:p>
        </p:txBody>
      </p:sp>
      <p:sp>
        <p:nvSpPr>
          <p:cNvPr id="328" name="Google Shape;328;p3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14</a:t>
            </a:fld>
            <a:endParaRPr/>
          </a:p>
        </p:txBody>
      </p:sp>
      <p:pic>
        <p:nvPicPr>
          <p:cNvPr id="5" name="Picture 4">
            <a:extLst>
              <a:ext uri="{FF2B5EF4-FFF2-40B4-BE49-F238E27FC236}">
                <a16:creationId xmlns:a16="http://schemas.microsoft.com/office/drawing/2014/main" id="{86A19BA8-7DEB-D6A3-5EAE-B7B107866209}"/>
              </a:ext>
            </a:extLst>
          </p:cNvPr>
          <p:cNvPicPr>
            <a:picLocks noChangeAspect="1"/>
          </p:cNvPicPr>
          <p:nvPr/>
        </p:nvPicPr>
        <p:blipFill>
          <a:blip r:embed="rId3"/>
          <a:stretch>
            <a:fillRect/>
          </a:stretch>
        </p:blipFill>
        <p:spPr>
          <a:xfrm>
            <a:off x="0" y="912672"/>
            <a:ext cx="8888738" cy="424928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77B79-E985-CDCC-C229-CD4DBF1EB4AA}"/>
              </a:ext>
            </a:extLst>
          </p:cNvPr>
          <p:cNvSpPr>
            <a:spLocks noGrp="1"/>
          </p:cNvSpPr>
          <p:nvPr>
            <p:ph type="title"/>
          </p:nvPr>
        </p:nvSpPr>
        <p:spPr>
          <a:xfrm>
            <a:off x="732087" y="377222"/>
            <a:ext cx="6034500" cy="744300"/>
          </a:xfrm>
        </p:spPr>
        <p:txBody>
          <a:bodyPr/>
          <a:lstStyle/>
          <a:p>
            <a:r>
              <a:rPr lang="en-US" sz="3600" b="1" dirty="0">
                <a:solidFill>
                  <a:schemeClr val="tx1"/>
                </a:solidFill>
                <a:latin typeface="Times New Roman" panose="02020603050405020304" pitchFamily="18" charset="0"/>
                <a:cs typeface="Times New Roman" panose="02020603050405020304" pitchFamily="18" charset="0"/>
              </a:rPr>
              <a:t>Thank You</a:t>
            </a:r>
          </a:p>
        </p:txBody>
      </p:sp>
      <p:sp>
        <p:nvSpPr>
          <p:cNvPr id="3" name="Text Placeholder 2">
            <a:extLst>
              <a:ext uri="{FF2B5EF4-FFF2-40B4-BE49-F238E27FC236}">
                <a16:creationId xmlns:a16="http://schemas.microsoft.com/office/drawing/2014/main" id="{1836B96E-A79F-C843-F316-EC30DD9DFB7B}"/>
              </a:ext>
            </a:extLst>
          </p:cNvPr>
          <p:cNvSpPr>
            <a:spLocks noGrp="1"/>
          </p:cNvSpPr>
          <p:nvPr>
            <p:ph type="body" idx="1"/>
          </p:nvPr>
        </p:nvSpPr>
        <p:spPr>
          <a:xfrm>
            <a:off x="732087" y="2571750"/>
            <a:ext cx="2626632" cy="613760"/>
          </a:xfrm>
        </p:spPr>
        <p:txBody>
          <a:bodyPr/>
          <a:lstStyle/>
          <a:p>
            <a:pPr marL="76200" indent="0">
              <a:buNone/>
            </a:pPr>
            <a:r>
              <a:rPr lang="en-US" dirty="0">
                <a:solidFill>
                  <a:schemeClr val="tx1"/>
                </a:solidFill>
                <a:latin typeface="Times New Roman" panose="02020603050405020304" pitchFamily="18" charset="0"/>
                <a:cs typeface="Times New Roman" panose="02020603050405020304" pitchFamily="18" charset="0"/>
              </a:rPr>
              <a:t>Any questions?</a:t>
            </a:r>
          </a:p>
        </p:txBody>
      </p:sp>
      <p:sp>
        <p:nvSpPr>
          <p:cNvPr id="4" name="Slide Number Placeholder 3">
            <a:extLst>
              <a:ext uri="{FF2B5EF4-FFF2-40B4-BE49-F238E27FC236}">
                <a16:creationId xmlns:a16="http://schemas.microsoft.com/office/drawing/2014/main" id="{93085952-A386-4414-E01A-3AAA1489496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solidFill>
                  <a:schemeClr val="tx1"/>
                </a:solidFill>
                <a:latin typeface="Times New Roman" panose="02020603050405020304" pitchFamily="18" charset="0"/>
                <a:cs typeface="Times New Roman" panose="02020603050405020304" pitchFamily="18" charset="0"/>
              </a:rPr>
              <a:t>15</a:t>
            </a:fld>
            <a:endParaRPr lang="en">
              <a:solidFill>
                <a:schemeClr val="tx1"/>
              </a:solidFill>
              <a:latin typeface="Times New Roman" panose="02020603050405020304" pitchFamily="18" charset="0"/>
              <a:cs typeface="Times New Roman" panose="02020603050405020304" pitchFamily="18" charset="0"/>
            </a:endParaRPr>
          </a:p>
        </p:txBody>
      </p:sp>
      <p:pic>
        <p:nvPicPr>
          <p:cNvPr id="12292" name="Picture 4" descr="Thank You Images - Free Download on Freepik">
            <a:extLst>
              <a:ext uri="{FF2B5EF4-FFF2-40B4-BE49-F238E27FC236}">
                <a16:creationId xmlns:a16="http://schemas.microsoft.com/office/drawing/2014/main" id="{A0BF93E5-8CB7-4EC4-EE0F-5D1BA6B03F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8976" y="626776"/>
            <a:ext cx="4230624" cy="4230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0135"/>
      </p:ext>
    </p:extLst>
  </p:cSld>
  <p:clrMapOvr>
    <a:masterClrMapping/>
  </p:clrMapOvr>
</p:sld>
</file>

<file path=ppt/theme/theme1.xml><?xml version="1.0" encoding="utf-8"?>
<a:theme xmlns:a="http://schemas.openxmlformats.org/drawingml/2006/main" name="William template">
  <a:themeElements>
    <a:clrScheme name="Custom 347">
      <a:dk1>
        <a:srgbClr val="222222"/>
      </a:dk1>
      <a:lt1>
        <a:srgbClr val="FFFFFF"/>
      </a:lt1>
      <a:dk2>
        <a:srgbClr val="666666"/>
      </a:dk2>
      <a:lt2>
        <a:srgbClr val="F3F3F3"/>
      </a:lt2>
      <a:accent1>
        <a:srgbClr val="FF8700"/>
      </a:accent1>
      <a:accent2>
        <a:srgbClr val="FFB840"/>
      </a:accent2>
      <a:accent3>
        <a:srgbClr val="333333"/>
      </a:accent3>
      <a:accent4>
        <a:srgbClr val="9B9796"/>
      </a:accent4>
      <a:accent5>
        <a:srgbClr val="C9C3BD"/>
      </a:accent5>
      <a:accent6>
        <a:srgbClr val="96C94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3562</Words>
  <Application>Microsoft Office PowerPoint</Application>
  <PresentationFormat>On-screen Show (16:9)</PresentationFormat>
  <Paragraphs>119</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William template</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Conclusion</vt:lpstr>
      <vt:lpstr>Reference List</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keywords>Metadata removed by MetaClean (www.adarsus.com)</cp:keywords>
  <cp:lastModifiedBy>Sharm Gill</cp:lastModifiedBy>
  <cp:revision>3</cp:revision>
  <dcterms:modified xsi:type="dcterms:W3CDTF">2026-02-21T12:55:09Z</dcterms:modified>
</cp:coreProperties>
</file>