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9"/>
  </p:handoutMasterIdLst>
  <p:sldIdLst>
    <p:sldId id="266" r:id="rId2"/>
    <p:sldId id="267" r:id="rId3"/>
    <p:sldId id="256" r:id="rId4"/>
    <p:sldId id="259" r:id="rId5"/>
    <p:sldId id="257" r:id="rId6"/>
    <p:sldId id="260" r:id="rId7"/>
    <p:sldId id="258" r:id="rId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66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8" autoAdjust="0"/>
    <p:restoredTop sz="94603" autoAdjust="0"/>
  </p:normalViewPr>
  <p:slideViewPr>
    <p:cSldViewPr>
      <p:cViewPr varScale="1">
        <p:scale>
          <a:sx n="69" d="100"/>
          <a:sy n="69" d="100"/>
        </p:scale>
        <p:origin x="-110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C304D4-346F-421F-B365-EBBEE21BF615}" type="datetimeFigureOut">
              <a:rPr lang="en-GB" smtClean="0"/>
              <a:pPr/>
              <a:t>20/10/2015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F962CC-22B4-4277-BA55-3C2C29CF2B0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324D49-6AE0-4768-BE6A-7549C1989B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BB9F0-FEE2-4F21-8177-AA9C84108D3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0B52D6-6D96-4B35-8846-194DE56FDB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67EE0-A552-4D03-954A-9AF54C8FDF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A56FC1-D087-4784-B4F6-84A65850064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A0BACF-22C6-472B-983A-2C11C3B1C2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6CE83-D7AD-4B6F-BE76-AECA0CDCDE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E1A491-A944-4AA3-A00A-AA5A2A248F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3B993C-719F-46D3-9122-0D659F121E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28D2D1-06E8-4D04-9454-78A8352A40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6F6B95-8D34-4618-B6D3-766FCAC3510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CBB29D4B-6458-491F-B86E-70EC4E4100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2"/>
          <p:cNvSpPr txBox="1">
            <a:spLocks noChangeArrowheads="1"/>
          </p:cNvSpPr>
          <p:nvPr/>
        </p:nvSpPr>
        <p:spPr bwMode="auto">
          <a:xfrm>
            <a:off x="395288" y="188913"/>
            <a:ext cx="8353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684338"/>
            <a:ext cx="8496300" cy="3665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827088" y="530225"/>
            <a:ext cx="7632700" cy="776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en-GB" sz="2400" b="1"/>
              <a:t>SINEWAVE CHARACTERISTICS</a:t>
            </a:r>
          </a:p>
          <a:p>
            <a:pPr eaLnBrk="0" hangingPunct="0"/>
            <a:endParaRPr lang="en-GB" sz="2400"/>
          </a:p>
        </p:txBody>
      </p:sp>
      <p:sp>
        <p:nvSpPr>
          <p:cNvPr id="2053" name="Line 5"/>
          <p:cNvSpPr>
            <a:spLocks noChangeShapeType="1"/>
          </p:cNvSpPr>
          <p:nvPr/>
        </p:nvSpPr>
        <p:spPr bwMode="auto">
          <a:xfrm>
            <a:off x="1692275" y="1773238"/>
            <a:ext cx="0" cy="3527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1187450" y="1557338"/>
            <a:ext cx="1720850" cy="59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r>
              <a:rPr lang="en-GB"/>
              <a:t>     </a:t>
            </a:r>
            <a:r>
              <a:rPr lang="en-GB" b="1"/>
              <a:t>Phase shift</a:t>
            </a:r>
          </a:p>
          <a:p>
            <a:pPr eaLnBrk="0" hangingPunct="0"/>
            <a:endParaRPr lang="en-GB"/>
          </a:p>
        </p:txBody>
      </p:sp>
      <p:sp>
        <p:nvSpPr>
          <p:cNvPr id="2055" name="Line 7"/>
          <p:cNvSpPr>
            <a:spLocks noChangeShapeType="1"/>
          </p:cNvSpPr>
          <p:nvPr/>
        </p:nvSpPr>
        <p:spPr bwMode="auto">
          <a:xfrm>
            <a:off x="1692275" y="1916113"/>
            <a:ext cx="10795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323850" y="2420938"/>
            <a:ext cx="1047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en-GB" b="1"/>
              <a:t>Curve Y</a:t>
            </a: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68313" y="4365625"/>
            <a:ext cx="1047750" cy="59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r>
              <a:rPr lang="en-GB" b="1"/>
              <a:t>Curve X</a:t>
            </a:r>
          </a:p>
          <a:p>
            <a:pPr eaLnBrk="0" hangingPunct="0"/>
            <a:endParaRPr lang="en-GB"/>
          </a:p>
        </p:txBody>
      </p:sp>
      <p:sp>
        <p:nvSpPr>
          <p:cNvPr id="2058" name="Line 10"/>
          <p:cNvSpPr>
            <a:spLocks noChangeShapeType="1"/>
          </p:cNvSpPr>
          <p:nvPr/>
        </p:nvSpPr>
        <p:spPr bwMode="auto">
          <a:xfrm>
            <a:off x="2843213" y="4797425"/>
            <a:ext cx="42497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059" name="Line 11"/>
          <p:cNvSpPr>
            <a:spLocks noChangeShapeType="1"/>
          </p:cNvSpPr>
          <p:nvPr/>
        </p:nvSpPr>
        <p:spPr bwMode="auto">
          <a:xfrm flipV="1">
            <a:off x="4932363" y="2492375"/>
            <a:ext cx="0" cy="19446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060" name="Line 12"/>
          <p:cNvSpPr>
            <a:spLocks noChangeShapeType="1"/>
          </p:cNvSpPr>
          <p:nvPr/>
        </p:nvSpPr>
        <p:spPr bwMode="auto">
          <a:xfrm>
            <a:off x="2555875" y="2565400"/>
            <a:ext cx="280828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5940425" y="2276475"/>
            <a:ext cx="2216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en-GB"/>
              <a:t>Peak Amplitude “A”</a:t>
            </a:r>
            <a:r>
              <a:rPr lang="en-US"/>
              <a:t> </a:t>
            </a:r>
          </a:p>
        </p:txBody>
      </p:sp>
      <p:sp>
        <p:nvSpPr>
          <p:cNvPr id="2062" name="Line 14"/>
          <p:cNvSpPr>
            <a:spLocks noChangeShapeType="1"/>
          </p:cNvSpPr>
          <p:nvPr/>
        </p:nvSpPr>
        <p:spPr bwMode="auto">
          <a:xfrm flipV="1">
            <a:off x="6011863" y="2565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063" name="Line 15"/>
          <p:cNvSpPr>
            <a:spLocks noChangeShapeType="1"/>
          </p:cNvSpPr>
          <p:nvPr/>
        </p:nvSpPr>
        <p:spPr bwMode="auto">
          <a:xfrm flipH="1" flipV="1">
            <a:off x="4932363" y="3860800"/>
            <a:ext cx="647700" cy="1368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064" name="Text Box 16"/>
          <p:cNvSpPr txBox="1">
            <a:spLocks noChangeArrowheads="1"/>
          </p:cNvSpPr>
          <p:nvPr/>
        </p:nvSpPr>
        <p:spPr bwMode="auto">
          <a:xfrm>
            <a:off x="5003800" y="5300663"/>
            <a:ext cx="25923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Peak-peak amplitude</a:t>
            </a:r>
            <a:endParaRPr lang="en-US"/>
          </a:p>
        </p:txBody>
      </p:sp>
      <p:sp>
        <p:nvSpPr>
          <p:cNvPr id="2065" name="TextBox 18"/>
          <p:cNvSpPr txBox="1">
            <a:spLocks noChangeArrowheads="1"/>
          </p:cNvSpPr>
          <p:nvPr/>
        </p:nvSpPr>
        <p:spPr bwMode="auto">
          <a:xfrm>
            <a:off x="2786063" y="4857750"/>
            <a:ext cx="5000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A</a:t>
            </a:r>
          </a:p>
        </p:txBody>
      </p:sp>
      <p:sp>
        <p:nvSpPr>
          <p:cNvPr id="2066" name="TextBox 19"/>
          <p:cNvSpPr txBox="1">
            <a:spLocks noChangeArrowheads="1"/>
          </p:cNvSpPr>
          <p:nvPr/>
        </p:nvSpPr>
        <p:spPr bwMode="auto">
          <a:xfrm>
            <a:off x="6858000" y="4786313"/>
            <a:ext cx="500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Text Box 3"/>
          <p:cNvSpPr>
            <a:spLocks noGrp="1" noChangeArrowheads="1"/>
          </p:cNvSpPr>
          <p:nvPr>
            <p:ph type="body" idx="1"/>
          </p:nvPr>
        </p:nvSpPr>
        <p:spPr>
          <a:xfrm>
            <a:off x="457200" y="764704"/>
            <a:ext cx="8229600" cy="5361459"/>
          </a:xfrm>
          <a:solidFill>
            <a:srgbClr val="FFFF99"/>
          </a:solidFill>
          <a:ln>
            <a:noFill/>
          </a:ln>
        </p:spPr>
        <p:txBody>
          <a:bodyPr/>
          <a:lstStyle/>
          <a:p>
            <a:pPr marL="0" indent="0" eaLnBrk="1" hangingPunct="1">
              <a:lnSpc>
                <a:spcPct val="80000"/>
              </a:lnSpc>
            </a:pPr>
            <a:endParaRPr lang="en-US" sz="1800" dirty="0" smtClean="0"/>
          </a:p>
          <a:p>
            <a:pPr marL="0" indent="0" eaLnBrk="1" hangingPunct="1">
              <a:lnSpc>
                <a:spcPct val="80000"/>
              </a:lnSpc>
            </a:pPr>
            <a:r>
              <a:rPr lang="en-GB" sz="1800" b="1" dirty="0" smtClean="0"/>
              <a:t>Peak Amplitude = peak (</a:t>
            </a:r>
            <a:r>
              <a:rPr lang="en-GB" sz="1800" b="1" dirty="0" err="1" smtClean="0"/>
              <a:t>pk</a:t>
            </a:r>
            <a:r>
              <a:rPr lang="en-GB" sz="1800" b="1" dirty="0" smtClean="0"/>
              <a:t>) voltage</a:t>
            </a:r>
            <a:r>
              <a:rPr lang="en-GB" sz="1800" dirty="0" smtClean="0"/>
              <a:t> </a:t>
            </a:r>
            <a:r>
              <a:rPr lang="en-GB" sz="1800" b="1" dirty="0" smtClean="0"/>
              <a:t>( approx 1.5 divisions)</a:t>
            </a:r>
          </a:p>
          <a:p>
            <a:pPr marL="0" indent="0" eaLnBrk="1" hangingPunct="1">
              <a:lnSpc>
                <a:spcPct val="80000"/>
              </a:lnSpc>
            </a:pPr>
            <a:endParaRPr lang="en-US" sz="1800" b="1" dirty="0" smtClean="0"/>
          </a:p>
          <a:p>
            <a:pPr marL="0" indent="0" eaLnBrk="1" hangingPunct="1">
              <a:lnSpc>
                <a:spcPct val="80000"/>
              </a:lnSpc>
            </a:pPr>
            <a:r>
              <a:rPr lang="en-US" sz="1800" b="1" dirty="0" smtClean="0"/>
              <a:t>Peak – peak amplitude = approx. 3 divisions.</a:t>
            </a:r>
          </a:p>
          <a:p>
            <a:pPr marL="0" indent="0" eaLnBrk="1" hangingPunct="1">
              <a:lnSpc>
                <a:spcPct val="80000"/>
              </a:lnSpc>
            </a:pPr>
            <a:endParaRPr lang="en-US" sz="1800" dirty="0" smtClean="0">
              <a:latin typeface="Arial Rounded MT Bold" pitchFamily="34" charset="0"/>
            </a:endParaRPr>
          </a:p>
          <a:p>
            <a:pPr marL="0" indent="0" eaLnBrk="1" hangingPunct="1">
              <a:lnSpc>
                <a:spcPct val="80000"/>
              </a:lnSpc>
            </a:pPr>
            <a:r>
              <a:rPr lang="en-US" sz="1800" b="1" dirty="0" smtClean="0"/>
              <a:t>Time period between A and B is called the</a:t>
            </a:r>
            <a:r>
              <a:rPr lang="en-US" sz="1800" dirty="0" smtClean="0"/>
              <a:t> </a:t>
            </a:r>
            <a:r>
              <a:rPr lang="en-US" sz="1800" b="1" dirty="0" smtClean="0">
                <a:solidFill>
                  <a:srgbClr val="FF0000"/>
                </a:solidFill>
              </a:rPr>
              <a:t>PERIOD “T”</a:t>
            </a:r>
          </a:p>
          <a:p>
            <a:pPr marL="0" indent="0" eaLnBrk="1" hangingPunct="1">
              <a:lnSpc>
                <a:spcPct val="80000"/>
              </a:lnSpc>
            </a:pPr>
            <a:endParaRPr lang="en-US" sz="1800" b="1" dirty="0" smtClean="0"/>
          </a:p>
          <a:p>
            <a:pPr marL="0" indent="0" eaLnBrk="1" hangingPunct="1">
              <a:lnSpc>
                <a:spcPct val="80000"/>
              </a:lnSpc>
            </a:pPr>
            <a:r>
              <a:rPr lang="en-GB" sz="1800" b="1" dirty="0" smtClean="0"/>
              <a:t>The </a:t>
            </a:r>
            <a:r>
              <a:rPr lang="en-GB" sz="1800" b="1" dirty="0" smtClean="0">
                <a:solidFill>
                  <a:srgbClr val="FF0000"/>
                </a:solidFill>
              </a:rPr>
              <a:t>FREQUENCY</a:t>
            </a:r>
            <a:r>
              <a:rPr lang="en-GB" sz="1800" b="1" dirty="0" smtClean="0"/>
              <a:t> of the sinusoid </a:t>
            </a:r>
            <a:r>
              <a:rPr lang="en-GB" sz="1800" b="1" dirty="0" smtClean="0">
                <a:solidFill>
                  <a:srgbClr val="FF0000"/>
                </a:solidFill>
              </a:rPr>
              <a:t>“f” = 1/T  </a:t>
            </a:r>
            <a:r>
              <a:rPr lang="en-GB" sz="1800" b="1" dirty="0" smtClean="0"/>
              <a:t>Unit is the </a:t>
            </a:r>
            <a:r>
              <a:rPr lang="en-GB" sz="1800" b="1" dirty="0" smtClean="0">
                <a:solidFill>
                  <a:srgbClr val="FF0000"/>
                </a:solidFill>
              </a:rPr>
              <a:t>Hertz “Hz”</a:t>
            </a:r>
          </a:p>
          <a:p>
            <a:pPr marL="0" indent="0" eaLnBrk="1" hangingPunct="1">
              <a:lnSpc>
                <a:spcPct val="80000"/>
              </a:lnSpc>
            </a:pPr>
            <a:endParaRPr lang="en-US" sz="1800" dirty="0" smtClean="0"/>
          </a:p>
          <a:p>
            <a:pPr marL="0" indent="0" eaLnBrk="1" hangingPunct="1">
              <a:lnSpc>
                <a:spcPct val="80000"/>
              </a:lnSpc>
            </a:pPr>
            <a:r>
              <a:rPr lang="en-US" sz="1800" b="1" dirty="0" smtClean="0"/>
              <a:t>e.g. 10 Hz = 10 cycles per second. </a:t>
            </a:r>
          </a:p>
          <a:p>
            <a:pPr marL="0" indent="0" eaLnBrk="1" hangingPunct="1">
              <a:lnSpc>
                <a:spcPct val="80000"/>
              </a:lnSpc>
            </a:pPr>
            <a:endParaRPr lang="en-US" sz="1800" dirty="0" smtClean="0"/>
          </a:p>
          <a:p>
            <a:pPr marL="0" indent="0" eaLnBrk="1" hangingPunct="1">
              <a:lnSpc>
                <a:spcPct val="80000"/>
              </a:lnSpc>
            </a:pPr>
            <a:r>
              <a:rPr lang="en-US" sz="1800" b="1" dirty="0" smtClean="0"/>
              <a:t>Curve Y is phase shifted from curve X by +90</a:t>
            </a:r>
            <a:r>
              <a:rPr lang="en-US" sz="1800" b="1" dirty="0" smtClean="0">
                <a:sym typeface="Symbol" pitchFamily="18" charset="2"/>
              </a:rPr>
              <a:t></a:t>
            </a:r>
            <a:r>
              <a:rPr lang="en-US" sz="1800" b="1" dirty="0" smtClean="0"/>
              <a:t> or -270</a:t>
            </a:r>
            <a:r>
              <a:rPr lang="en-US" sz="1800" b="1" dirty="0" smtClean="0">
                <a:sym typeface="Symbol" pitchFamily="18" charset="2"/>
              </a:rPr>
              <a:t></a:t>
            </a:r>
            <a:r>
              <a:rPr lang="en-US" sz="1800" b="1" dirty="0" smtClean="0"/>
              <a:t>  (same thing)</a:t>
            </a:r>
          </a:p>
          <a:p>
            <a:pPr marL="0" indent="0" eaLnBrk="1" hangingPunct="1">
              <a:lnSpc>
                <a:spcPct val="80000"/>
              </a:lnSpc>
            </a:pPr>
            <a:endParaRPr lang="en-US" sz="1800" b="1" dirty="0" smtClean="0"/>
          </a:p>
          <a:p>
            <a:pPr marL="0" indent="0" eaLnBrk="1" hangingPunct="1">
              <a:lnSpc>
                <a:spcPct val="80000"/>
              </a:lnSpc>
            </a:pPr>
            <a:r>
              <a:rPr lang="en-US" sz="1800" b="1" dirty="0" smtClean="0">
                <a:solidFill>
                  <a:srgbClr val="FF0000"/>
                </a:solidFill>
              </a:rPr>
              <a:t>A sinewave is a single frequency waveform.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en-US" sz="1800" b="1" dirty="0" smtClean="0">
                <a:solidFill>
                  <a:srgbClr val="FF0000"/>
                </a:solidFill>
              </a:rPr>
              <a:t>If you distort a sinewave the new waveform may contain many frequencies.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9750" y="333375"/>
            <a:ext cx="79200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AVERAGE AND RMS VALUES. </a:t>
            </a:r>
          </a:p>
        </p:txBody>
      </p:sp>
      <p:sp>
        <p:nvSpPr>
          <p:cNvPr id="4099" name="Text Box 6"/>
          <p:cNvSpPr txBox="1">
            <a:spLocks noChangeArrowheads="1"/>
          </p:cNvSpPr>
          <p:nvPr/>
        </p:nvSpPr>
        <p:spPr bwMode="auto">
          <a:xfrm>
            <a:off x="395288" y="1196975"/>
            <a:ext cx="8208962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400" dirty="0">
                <a:latin typeface="Arial Rounded MT Bold" pitchFamily="34" charset="0"/>
              </a:rPr>
              <a:t>The average value of a sinewave, about the zero axis is zero. </a:t>
            </a:r>
          </a:p>
          <a:p>
            <a:endParaRPr lang="en-US" sz="2400" dirty="0">
              <a:latin typeface="Arial Rounded MT Bold" pitchFamily="34" charset="0"/>
            </a:endParaRPr>
          </a:p>
          <a:p>
            <a:r>
              <a:rPr lang="en-US" sz="2400" dirty="0">
                <a:latin typeface="Arial Rounded MT Bold" pitchFamily="34" charset="0"/>
              </a:rPr>
              <a:t>This is because the waveform is symmetrical about the </a:t>
            </a:r>
            <a:r>
              <a:rPr lang="en-US" sz="2400" dirty="0" smtClean="0">
                <a:latin typeface="Arial Rounded MT Bold" pitchFamily="34" charset="0"/>
              </a:rPr>
              <a:t>zero </a:t>
            </a:r>
            <a:r>
              <a:rPr lang="en-US" sz="2400" dirty="0">
                <a:latin typeface="Arial Rounded MT Bold" pitchFamily="34" charset="0"/>
              </a:rPr>
              <a:t>axis . </a:t>
            </a:r>
          </a:p>
          <a:p>
            <a:endParaRPr lang="en-GB" sz="2400" dirty="0">
              <a:latin typeface="Arial Rounded MT Bold" pitchFamily="34" charset="0"/>
            </a:endParaRPr>
          </a:p>
          <a:p>
            <a:r>
              <a:rPr lang="en-US" sz="2400" dirty="0">
                <a:latin typeface="Arial Rounded MT Bold" pitchFamily="34" charset="0"/>
              </a:rPr>
              <a:t>However, the heating effect of a sinusoidal voltage is not zero since heat is produced in a resistance  irrespective of current direction. </a:t>
            </a:r>
          </a:p>
          <a:p>
            <a:endParaRPr lang="en-GB" sz="2400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052513"/>
            <a:ext cx="8229600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400" b="1" smtClean="0"/>
              <a:t>Suppose we illuminate a light bulb to some level using a d.c. supply of say 10 volts.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400" b="1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b="1" smtClean="0"/>
              <a:t>The question is "how big an a.c. waveform will be needed to give the same amount of illumination.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400" b="1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b="1" smtClean="0"/>
              <a:t>The answer is 10 volts</a:t>
            </a:r>
            <a:r>
              <a:rPr lang="en-US" sz="24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en-US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r.m.s. (root mean square).</a:t>
            </a:r>
            <a:r>
              <a:rPr lang="en-US" sz="24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b="1" smtClean="0"/>
              <a:t>Since we are familiar with the characteristics of a sinusoid in terms of peak</a:t>
            </a:r>
            <a:r>
              <a:rPr lang="en-US" sz="24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en-US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(pk)</a:t>
            </a:r>
            <a:r>
              <a:rPr lang="en-US" sz="24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en-US" sz="2400" b="1" smtClean="0"/>
              <a:t>and</a:t>
            </a:r>
            <a:r>
              <a:rPr lang="en-US" sz="24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en-US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peak to peak (pk-pk)</a:t>
            </a:r>
            <a:r>
              <a:rPr lang="en-US" sz="24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en-US" sz="2400" b="1" smtClean="0"/>
              <a:t>values it is helpful for us to know the relationship between rms units and pk and rms units and pk-pk. </a:t>
            </a:r>
            <a:endParaRPr lang="en-GB" sz="2400" b="1" smtClean="0"/>
          </a:p>
          <a:p>
            <a:pPr eaLnBrk="1" hangingPunct="1">
              <a:lnSpc>
                <a:spcPct val="90000"/>
              </a:lnSpc>
              <a:defRPr/>
            </a:pPr>
            <a:endParaRPr lang="en-US" sz="2400" b="1" smtClean="0"/>
          </a:p>
          <a:p>
            <a:pPr eaLnBrk="1" hangingPunct="1">
              <a:lnSpc>
                <a:spcPct val="90000"/>
              </a:lnSpc>
              <a:defRPr/>
            </a:pPr>
            <a:endParaRPr lang="en-US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755650" y="476250"/>
            <a:ext cx="7488238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For a symmetrical sinusoid the following relationship applies;</a:t>
            </a:r>
          </a:p>
          <a:p>
            <a:pPr>
              <a:defRPr/>
            </a:pP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rms value of sinusoid = .707 x </a:t>
            </a:r>
            <a:r>
              <a:rPr lang="en-US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Vpk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 or rms = .707 x (</a:t>
            </a:r>
            <a:r>
              <a:rPr lang="en-US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Vpk-pk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 /2) </a:t>
            </a:r>
          </a:p>
          <a:p>
            <a:pPr>
              <a:defRPr/>
            </a:pPr>
            <a:endParaRPr lang="en-US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Hence a 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10 V </a:t>
            </a:r>
            <a:r>
              <a:rPr lang="en-US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d.c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.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level will produce the 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same heating effect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</a:t>
            </a:r>
            <a:r>
              <a:rPr lang="en-US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as 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an </a:t>
            </a:r>
            <a:r>
              <a:rPr lang="en-US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a.c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. waveform of 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10 V </a:t>
            </a:r>
            <a:r>
              <a:rPr lang="en-US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rms </a:t>
            </a:r>
            <a:r>
              <a:rPr lang="en-US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or alternatively;</a:t>
            </a:r>
          </a:p>
          <a:p>
            <a:pPr>
              <a:defRPr/>
            </a:pP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a peak voltage of     </a:t>
            </a:r>
            <a:r>
              <a:rPr lang="en-US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Vpk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=  </a:t>
            </a:r>
            <a:r>
              <a:rPr lang="en-US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Vrms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/.707 = 10/.707 = 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14.144 V</a:t>
            </a:r>
          </a:p>
          <a:p>
            <a:pPr>
              <a:defRPr/>
            </a:pPr>
            <a:endParaRPr lang="en-GB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		also	= √2 . </a:t>
            </a:r>
            <a:r>
              <a:rPr lang="en-GB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Vrms</a:t>
            </a:r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	</a:t>
            </a:r>
            <a:endParaRPr lang="en-US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endParaRPr lang="en-US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Therefore a 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28.28 </a:t>
            </a:r>
            <a:r>
              <a:rPr lang="en-US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Vpk-pk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</a:t>
            </a:r>
            <a:r>
              <a:rPr lang="en-US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sinusoid 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is required to produce the same heating effect as a 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10 volt </a:t>
            </a:r>
            <a:r>
              <a:rPr lang="en-US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d.c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. level.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</a:t>
            </a:r>
            <a:endParaRPr lang="en-GB" dirty="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endParaRPr lang="en-US" dirty="0"/>
          </a:p>
        </p:txBody>
      </p:sp>
      <p:pic>
        <p:nvPicPr>
          <p:cNvPr id="6147" name="Picture 5" descr="~AUT0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4508500"/>
            <a:ext cx="8640762" cy="213360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981075"/>
            <a:ext cx="8207375" cy="5040313"/>
          </a:xfrm>
        </p:spPr>
        <p:txBody>
          <a:bodyPr/>
          <a:lstStyle/>
          <a:p>
            <a:pPr eaLnBrk="1" hangingPunct="1"/>
            <a:r>
              <a:rPr lang="en-US" sz="2800" b="1" smtClean="0"/>
              <a:t>Both waveforms have the same heating effect. </a:t>
            </a:r>
          </a:p>
          <a:p>
            <a:pPr eaLnBrk="1" hangingPunct="1"/>
            <a:endParaRPr lang="en-US" sz="2800" b="1" smtClean="0"/>
          </a:p>
          <a:p>
            <a:pPr eaLnBrk="1" hangingPunct="1"/>
            <a:r>
              <a:rPr lang="en-US" sz="2800" b="1" smtClean="0"/>
              <a:t>Average value of d.c. supply = 10 V.</a:t>
            </a:r>
          </a:p>
          <a:p>
            <a:pPr eaLnBrk="1" hangingPunct="1"/>
            <a:endParaRPr lang="en-US" sz="2800" b="1" smtClean="0"/>
          </a:p>
          <a:p>
            <a:pPr eaLnBrk="1" hangingPunct="1"/>
            <a:r>
              <a:rPr lang="en-US" sz="2800" b="1" smtClean="0"/>
              <a:t>Average value of a.c. supply = OV. </a:t>
            </a:r>
          </a:p>
          <a:p>
            <a:pPr eaLnBrk="1" hangingPunct="1"/>
            <a:endParaRPr lang="en-US" sz="2800" b="1" smtClean="0"/>
          </a:p>
          <a:p>
            <a:pPr eaLnBrk="1" hangingPunct="1"/>
            <a:r>
              <a:rPr lang="en-US" sz="2800" b="1" smtClean="0"/>
              <a:t>However, the rms of the a.c. supply is 10 Vrms. This will develop the same power in a resistive load as 10V d.c.</a:t>
            </a:r>
            <a:endParaRPr lang="en-US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611188" y="620713"/>
            <a:ext cx="741680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400" dirty="0">
                <a:latin typeface="Arial Rounded MT Bold" pitchFamily="34" charset="0"/>
              </a:rPr>
              <a:t>Problem:</a:t>
            </a:r>
          </a:p>
          <a:p>
            <a:pPr>
              <a:defRPr/>
            </a:pPr>
            <a:r>
              <a:rPr lang="en-GB" sz="2400" dirty="0">
                <a:latin typeface="Arial Rounded MT Bold" pitchFamily="34" charset="0"/>
              </a:rPr>
              <a:t>Determine the </a:t>
            </a:r>
            <a:r>
              <a:rPr lang="en-GB" sz="2400" dirty="0" err="1">
                <a:latin typeface="Arial Rounded MT Bold" pitchFamily="34" charset="0"/>
              </a:rPr>
              <a:t>pk</a:t>
            </a:r>
            <a:r>
              <a:rPr lang="en-GB" sz="2400" dirty="0">
                <a:latin typeface="Arial Rounded MT Bold" pitchFamily="34" charset="0"/>
              </a:rPr>
              <a:t> and </a:t>
            </a:r>
            <a:r>
              <a:rPr lang="en-GB" sz="2400" dirty="0" err="1">
                <a:latin typeface="Arial Rounded MT Bold" pitchFamily="34" charset="0"/>
              </a:rPr>
              <a:t>pk-pk</a:t>
            </a:r>
            <a:r>
              <a:rPr lang="en-GB" sz="2400" dirty="0">
                <a:latin typeface="Arial Rounded MT Bold" pitchFamily="34" charset="0"/>
              </a:rPr>
              <a:t> voltage of 230V rms.</a:t>
            </a:r>
          </a:p>
          <a:p>
            <a:pPr>
              <a:defRPr/>
            </a:pPr>
            <a:endParaRPr lang="en-GB" sz="2400" dirty="0">
              <a:latin typeface="Arial Rounded MT Bold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 Rounded MT Bold" pitchFamily="34" charset="0"/>
              </a:rPr>
              <a:t>Ans</a:t>
            </a:r>
            <a:r>
              <a:rPr lang="en-GB" sz="2400" dirty="0">
                <a:latin typeface="Arial Rounded MT Bold" pitchFamily="34" charset="0"/>
              </a:rPr>
              <a:t>: </a:t>
            </a:r>
          </a:p>
          <a:p>
            <a:pPr>
              <a:defRPr/>
            </a:pPr>
            <a:endParaRPr lang="en-GB" sz="2400" dirty="0">
              <a:latin typeface="Arial Rounded MT Bold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 Rounded MT Bold" pitchFamily="34" charset="0"/>
              </a:rPr>
              <a:t>Vpk</a:t>
            </a:r>
            <a:r>
              <a:rPr lang="en-GB" sz="2400" dirty="0">
                <a:latin typeface="Arial Rounded MT Bold" pitchFamily="34" charset="0"/>
              </a:rPr>
              <a:t> = √2 * 230 = 325V approx.</a:t>
            </a:r>
          </a:p>
          <a:p>
            <a:pPr>
              <a:defRPr/>
            </a:pPr>
            <a:endParaRPr lang="en-GB" sz="2400" dirty="0">
              <a:latin typeface="Arial Rounded MT Bold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 Rounded MT Bold" pitchFamily="34" charset="0"/>
              </a:rPr>
              <a:t>Vpk-pk</a:t>
            </a:r>
            <a:r>
              <a:rPr lang="en-GB" sz="2400" dirty="0">
                <a:latin typeface="Arial Rounded MT Bold" pitchFamily="34" charset="0"/>
              </a:rPr>
              <a:t> = 2 * √2 * 230 = 650V approx.</a:t>
            </a:r>
          </a:p>
          <a:p>
            <a:pPr>
              <a:defRPr/>
            </a:pPr>
            <a:endParaRPr lang="en-GB" sz="2400" b="1" dirty="0">
              <a:latin typeface="Arial Rounded MT Bold" pitchFamily="34" charset="0"/>
            </a:endParaRPr>
          </a:p>
          <a:p>
            <a:pPr>
              <a:defRPr/>
            </a:pP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endParaRPr lang="en-GB" sz="2400" b="1" dirty="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endParaRPr lang="en-US" sz="2400" b="1" dirty="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1521</TotalTime>
  <Words>435</Words>
  <Application>Microsoft Office PowerPoint</Application>
  <PresentationFormat>On-screen Show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Mike Vanstone</dc:creator>
  <cp:lastModifiedBy>sc-mv</cp:lastModifiedBy>
  <cp:revision>17</cp:revision>
  <dcterms:created xsi:type="dcterms:W3CDTF">2006-10-19T18:51:36Z</dcterms:created>
  <dcterms:modified xsi:type="dcterms:W3CDTF">2015-10-20T09:28:29Z</dcterms:modified>
</cp:coreProperties>
</file>